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436" r:id="rId2"/>
    <p:sldId id="437" r:id="rId3"/>
    <p:sldId id="435" r:id="rId4"/>
    <p:sldId id="438" r:id="rId5"/>
    <p:sldId id="444" r:id="rId6"/>
    <p:sldId id="318" r:id="rId7"/>
    <p:sldId id="419" r:id="rId8"/>
    <p:sldId id="420" r:id="rId9"/>
    <p:sldId id="391" r:id="rId10"/>
    <p:sldId id="426" r:id="rId11"/>
    <p:sldId id="424" r:id="rId12"/>
    <p:sldId id="428" r:id="rId13"/>
    <p:sldId id="429" r:id="rId14"/>
    <p:sldId id="430" r:id="rId15"/>
    <p:sldId id="432" r:id="rId16"/>
    <p:sldId id="434" r:id="rId17"/>
    <p:sldId id="384" r:id="rId18"/>
    <p:sldId id="421" r:id="rId19"/>
    <p:sldId id="422" r:id="rId20"/>
    <p:sldId id="423" r:id="rId21"/>
    <p:sldId id="439" r:id="rId22"/>
    <p:sldId id="441"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E9EDF4"/>
    <a:srgbClr val="89CC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79" autoAdjust="0"/>
    <p:restoredTop sz="94580"/>
  </p:normalViewPr>
  <p:slideViewPr>
    <p:cSldViewPr>
      <p:cViewPr varScale="1">
        <p:scale>
          <a:sx n="128" d="100"/>
          <a:sy n="128" d="100"/>
        </p:scale>
        <p:origin x="1600" y="17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B7DC24C-0511-45D4-8914-7B3EF39DBFDF}"/>
              </a:ext>
            </a:extLst>
          </p:cNvPr>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3" name="Date Placeholder 2">
            <a:extLst>
              <a:ext uri="{FF2B5EF4-FFF2-40B4-BE49-F238E27FC236}">
                <a16:creationId xmlns:a16="http://schemas.microsoft.com/office/drawing/2014/main" id="{420E84F8-F626-4F96-A684-0CBEFC109655}"/>
              </a:ext>
            </a:extLst>
          </p:cNvPr>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0045EBAF-1FD2-46AC-82A1-666121AECE68}" type="datetimeFigureOut">
              <a:rPr lang="en-US" altLang="en-US"/>
              <a:pPr>
                <a:defRPr/>
              </a:pPr>
              <a:t>4/20/21</a:t>
            </a:fld>
            <a:endParaRPr lang="en-US" altLang="en-US"/>
          </a:p>
        </p:txBody>
      </p:sp>
      <p:sp>
        <p:nvSpPr>
          <p:cNvPr id="4" name="Footer Placeholder 3">
            <a:extLst>
              <a:ext uri="{FF2B5EF4-FFF2-40B4-BE49-F238E27FC236}">
                <a16:creationId xmlns:a16="http://schemas.microsoft.com/office/drawing/2014/main" id="{7E368655-EFA1-48C2-9575-2196E263266C}"/>
              </a:ext>
            </a:extLst>
          </p:cNvPr>
          <p:cNvSpPr>
            <a:spLocks noGrp="1"/>
          </p:cNvSpPr>
          <p:nvPr>
            <p:ph type="ftr" sz="quarter" idx="2"/>
          </p:nvPr>
        </p:nvSpPr>
        <p:spPr>
          <a:xfrm>
            <a:off x="0" y="8685213"/>
            <a:ext cx="2971800" cy="458787"/>
          </a:xfrm>
          <a:prstGeom prst="rect">
            <a:avLst/>
          </a:prstGeom>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5" name="Slide Number Placeholder 4">
            <a:extLst>
              <a:ext uri="{FF2B5EF4-FFF2-40B4-BE49-F238E27FC236}">
                <a16:creationId xmlns:a16="http://schemas.microsoft.com/office/drawing/2014/main" id="{EEC00F11-8A99-4816-8AA9-F019ADEFB662}"/>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CBE5DFFC-171C-409F-B151-832036D78F6D}"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291594-7EDD-4736-9478-BC6C258EF2DF}"/>
              </a:ext>
            </a:extLst>
          </p:cNvPr>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pitchFamily="34" charset="0"/>
              </a:defRPr>
            </a:lvl1pPr>
          </a:lstStyle>
          <a:p>
            <a:pPr>
              <a:defRPr/>
            </a:pPr>
            <a:endParaRPr lang="en-US" altLang="en-US"/>
          </a:p>
        </p:txBody>
      </p:sp>
      <p:sp>
        <p:nvSpPr>
          <p:cNvPr id="3" name="Date Placeholder 2">
            <a:extLst>
              <a:ext uri="{FF2B5EF4-FFF2-40B4-BE49-F238E27FC236}">
                <a16:creationId xmlns:a16="http://schemas.microsoft.com/office/drawing/2014/main" id="{121CF901-0887-4534-8C49-CAF635462D2E}"/>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defRPr>
            </a:lvl1pPr>
          </a:lstStyle>
          <a:p>
            <a:pPr>
              <a:defRPr/>
            </a:pPr>
            <a:fld id="{1361C4DD-2F79-4521-A0C0-1B9CC49605CD}" type="datetimeFigureOut">
              <a:rPr lang="en-US" altLang="en-US"/>
              <a:pPr>
                <a:defRPr/>
              </a:pPr>
              <a:t>4/20/21</a:t>
            </a:fld>
            <a:endParaRPr lang="en-US" altLang="en-US"/>
          </a:p>
        </p:txBody>
      </p:sp>
      <p:sp>
        <p:nvSpPr>
          <p:cNvPr id="4" name="Slide Image Placeholder 3">
            <a:extLst>
              <a:ext uri="{FF2B5EF4-FFF2-40B4-BE49-F238E27FC236}">
                <a16:creationId xmlns:a16="http://schemas.microsoft.com/office/drawing/2014/main" id="{DAFA4889-5D7C-476E-8E20-3DEAC49A0FB4}"/>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9E4EDC3E-5F49-4981-860B-1EC3F9D7FA6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6EBE191-02EA-45E4-820A-902B3B901BF1}"/>
              </a:ext>
            </a:extLst>
          </p:cNvPr>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B1865718-89E4-49D5-A3D4-7F54C60F3F9D}"/>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904358FB-3388-45CE-8A1D-85D9617583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7</a:t>
            </a:fld>
            <a:endParaRPr lang="en-US" altLang="en-US">
              <a:latin typeface="Calibri" panose="020F0502020204030204" pitchFamily="34" charset="0"/>
            </a:endParaRPr>
          </a:p>
        </p:txBody>
      </p:sp>
    </p:spTree>
    <p:extLst>
      <p:ext uri="{BB962C8B-B14F-4D97-AF65-F5344CB8AC3E}">
        <p14:creationId xmlns:p14="http://schemas.microsoft.com/office/powerpoint/2010/main" val="2345075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17</a:t>
            </a:fld>
            <a:endParaRPr lang="en-US" altLang="en-US">
              <a:latin typeface="Calibri" panose="020F0502020204030204" pitchFamily="34" charset="0"/>
            </a:endParaRPr>
          </a:p>
        </p:txBody>
      </p:sp>
    </p:spTree>
    <p:extLst>
      <p:ext uri="{BB962C8B-B14F-4D97-AF65-F5344CB8AC3E}">
        <p14:creationId xmlns:p14="http://schemas.microsoft.com/office/powerpoint/2010/main" val="732934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18</a:t>
            </a:fld>
            <a:endParaRPr lang="en-US" altLang="en-US">
              <a:latin typeface="Calibri" panose="020F0502020204030204" pitchFamily="34" charset="0"/>
            </a:endParaRPr>
          </a:p>
        </p:txBody>
      </p:sp>
    </p:spTree>
    <p:extLst>
      <p:ext uri="{BB962C8B-B14F-4D97-AF65-F5344CB8AC3E}">
        <p14:creationId xmlns:p14="http://schemas.microsoft.com/office/powerpoint/2010/main" val="768216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19</a:t>
            </a:fld>
            <a:endParaRPr lang="en-US" altLang="en-US">
              <a:latin typeface="Calibri" panose="020F0502020204030204" pitchFamily="34" charset="0"/>
            </a:endParaRPr>
          </a:p>
        </p:txBody>
      </p:sp>
    </p:spTree>
    <p:extLst>
      <p:ext uri="{BB962C8B-B14F-4D97-AF65-F5344CB8AC3E}">
        <p14:creationId xmlns:p14="http://schemas.microsoft.com/office/powerpoint/2010/main" val="1303538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20</a:t>
            </a:fld>
            <a:endParaRPr lang="en-US" altLang="en-US">
              <a:latin typeface="Calibri" panose="020F0502020204030204" pitchFamily="34" charset="0"/>
            </a:endParaRPr>
          </a:p>
        </p:txBody>
      </p:sp>
    </p:spTree>
    <p:extLst>
      <p:ext uri="{BB962C8B-B14F-4D97-AF65-F5344CB8AC3E}">
        <p14:creationId xmlns:p14="http://schemas.microsoft.com/office/powerpoint/2010/main" val="236665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8</a:t>
            </a:fld>
            <a:endParaRPr lang="en-US" altLang="en-US">
              <a:latin typeface="Calibri" panose="020F0502020204030204" pitchFamily="34" charset="0"/>
            </a:endParaRPr>
          </a:p>
        </p:txBody>
      </p:sp>
    </p:spTree>
    <p:extLst>
      <p:ext uri="{BB962C8B-B14F-4D97-AF65-F5344CB8AC3E}">
        <p14:creationId xmlns:p14="http://schemas.microsoft.com/office/powerpoint/2010/main" val="2196376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10</a:t>
            </a:fld>
            <a:endParaRPr lang="en-US" altLang="en-US">
              <a:latin typeface="Calibri" panose="020F0502020204030204" pitchFamily="34" charset="0"/>
            </a:endParaRPr>
          </a:p>
        </p:txBody>
      </p:sp>
    </p:spTree>
    <p:extLst>
      <p:ext uri="{BB962C8B-B14F-4D97-AF65-F5344CB8AC3E}">
        <p14:creationId xmlns:p14="http://schemas.microsoft.com/office/powerpoint/2010/main" val="3626446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11</a:t>
            </a:fld>
            <a:endParaRPr lang="en-US" altLang="en-US">
              <a:latin typeface="Calibri" panose="020F0502020204030204" pitchFamily="34" charset="0"/>
            </a:endParaRPr>
          </a:p>
        </p:txBody>
      </p:sp>
    </p:spTree>
    <p:extLst>
      <p:ext uri="{BB962C8B-B14F-4D97-AF65-F5344CB8AC3E}">
        <p14:creationId xmlns:p14="http://schemas.microsoft.com/office/powerpoint/2010/main" val="2123506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12</a:t>
            </a:fld>
            <a:endParaRPr lang="en-US" altLang="en-US">
              <a:latin typeface="Calibri" panose="020F0502020204030204" pitchFamily="34" charset="0"/>
            </a:endParaRPr>
          </a:p>
        </p:txBody>
      </p:sp>
    </p:spTree>
    <p:extLst>
      <p:ext uri="{BB962C8B-B14F-4D97-AF65-F5344CB8AC3E}">
        <p14:creationId xmlns:p14="http://schemas.microsoft.com/office/powerpoint/2010/main" val="3031382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13</a:t>
            </a:fld>
            <a:endParaRPr lang="en-US" altLang="en-US">
              <a:latin typeface="Calibri" panose="020F0502020204030204" pitchFamily="34" charset="0"/>
            </a:endParaRPr>
          </a:p>
        </p:txBody>
      </p:sp>
    </p:spTree>
    <p:extLst>
      <p:ext uri="{BB962C8B-B14F-4D97-AF65-F5344CB8AC3E}">
        <p14:creationId xmlns:p14="http://schemas.microsoft.com/office/powerpoint/2010/main" val="1175360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14</a:t>
            </a:fld>
            <a:endParaRPr lang="en-US" altLang="en-US">
              <a:latin typeface="Calibri" panose="020F0502020204030204" pitchFamily="34" charset="0"/>
            </a:endParaRPr>
          </a:p>
        </p:txBody>
      </p:sp>
    </p:spTree>
    <p:extLst>
      <p:ext uri="{BB962C8B-B14F-4D97-AF65-F5344CB8AC3E}">
        <p14:creationId xmlns:p14="http://schemas.microsoft.com/office/powerpoint/2010/main" val="10536648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15</a:t>
            </a:fld>
            <a:endParaRPr lang="en-US" altLang="en-US">
              <a:latin typeface="Calibri" panose="020F0502020204030204" pitchFamily="34" charset="0"/>
            </a:endParaRPr>
          </a:p>
        </p:txBody>
      </p:sp>
    </p:spTree>
    <p:extLst>
      <p:ext uri="{BB962C8B-B14F-4D97-AF65-F5344CB8AC3E}">
        <p14:creationId xmlns:p14="http://schemas.microsoft.com/office/powerpoint/2010/main" val="2860166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364A19AA-79DE-4409-9ED6-F3118B38ED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1C684CBD-BCE6-4516-9441-C0027148864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12813"/>
            <a:r>
              <a:rPr lang="en-US" altLang="en-US">
                <a:ea typeface="ＭＳ Ｐゴシック" panose="020B0600070205080204" pitchFamily="34" charset="-128"/>
              </a:rPr>
              <a:t>The SOSOSY Training Manual has been designed to assist states in the development of systems to support Out-of-School Youth. SOSOSY Training Manual has been created to assist states in creating a system to identify, recruit and provide services to OSY. This document serves as a workbook for states to develop or improve their current services and support programs for OSY. It outlines the steps to gather and analyze OSY data, plan for service delivery, access best practices in curriculum and instruction, as well as create education plans and address advocacy needs of the OSY population.</a:t>
            </a:r>
          </a:p>
          <a:p>
            <a:pPr defTabSz="912813"/>
            <a:endParaRPr lang="en-US" altLang="en-US">
              <a:ea typeface="ＭＳ Ｐゴシック" panose="020B0600070205080204" pitchFamily="34" charset="-128"/>
            </a:endParaRPr>
          </a:p>
        </p:txBody>
      </p:sp>
      <p:sp>
        <p:nvSpPr>
          <p:cNvPr id="65540" name="Slide Number Placeholder 3">
            <a:extLst>
              <a:ext uri="{FF2B5EF4-FFF2-40B4-BE49-F238E27FC236}">
                <a16:creationId xmlns:a16="http://schemas.microsoft.com/office/drawing/2014/main" id="{4043D2ED-3AFE-4374-98A0-0EDDE1278A4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30D5A520-11EE-40C7-A210-8E6C93DCA26E}" type="slidenum">
              <a:rPr lang="en-US" altLang="en-US">
                <a:latin typeface="Calibri" panose="020F0502020204030204" pitchFamily="34" charset="0"/>
              </a:rPr>
              <a:pPr/>
              <a:t>16</a:t>
            </a:fld>
            <a:endParaRPr lang="en-US" altLang="en-US">
              <a:latin typeface="Calibri" panose="020F0502020204030204" pitchFamily="34" charset="0"/>
            </a:endParaRPr>
          </a:p>
        </p:txBody>
      </p:sp>
    </p:spTree>
    <p:extLst>
      <p:ext uri="{BB962C8B-B14F-4D97-AF65-F5344CB8AC3E}">
        <p14:creationId xmlns:p14="http://schemas.microsoft.com/office/powerpoint/2010/main" val="3731718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4E02D55F-E7A2-47E6-91E2-8F8089442908}"/>
              </a:ext>
            </a:extLst>
          </p:cNvPr>
          <p:cNvSpPr>
            <a:spLocks noGrp="1"/>
          </p:cNvSpPr>
          <p:nvPr>
            <p:ph type="dt" sz="half" idx="10"/>
          </p:nvPr>
        </p:nvSpPr>
        <p:spPr/>
        <p:txBody>
          <a:bodyPr/>
          <a:lstStyle>
            <a:lvl1pPr>
              <a:defRPr/>
            </a:lvl1pPr>
          </a:lstStyle>
          <a:p>
            <a:pPr>
              <a:defRPr/>
            </a:pPr>
            <a:fld id="{DEB848C6-D6E5-4834-902D-ED5BAD4FDEDA}"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474B4A08-DF3C-4D0A-984C-6C751ADC123C}"/>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9D615B5D-D466-4B4E-9AFC-86FA996FBDF5}"/>
              </a:ext>
            </a:extLst>
          </p:cNvPr>
          <p:cNvSpPr>
            <a:spLocks noGrp="1"/>
          </p:cNvSpPr>
          <p:nvPr>
            <p:ph type="sldNum" sz="quarter" idx="12"/>
          </p:nvPr>
        </p:nvSpPr>
        <p:spPr/>
        <p:txBody>
          <a:bodyPr/>
          <a:lstStyle>
            <a:lvl1pPr>
              <a:defRPr/>
            </a:lvl1pPr>
          </a:lstStyle>
          <a:p>
            <a:fld id="{35B342EE-6AB6-47BD-B9C0-C3799FE9E60C}" type="slidenum">
              <a:rPr lang="en-US" altLang="en-US"/>
              <a:pPr/>
              <a:t>‹#›</a:t>
            </a:fld>
            <a:endParaRPr lang="en-US" altLang="en-US"/>
          </a:p>
        </p:txBody>
      </p:sp>
    </p:spTree>
    <p:extLst>
      <p:ext uri="{BB962C8B-B14F-4D97-AF65-F5344CB8AC3E}">
        <p14:creationId xmlns:p14="http://schemas.microsoft.com/office/powerpoint/2010/main" val="23215955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F1EB9F-55E9-410B-AFBF-DFADAFA11AF7}"/>
              </a:ext>
            </a:extLst>
          </p:cNvPr>
          <p:cNvSpPr>
            <a:spLocks noGrp="1"/>
          </p:cNvSpPr>
          <p:nvPr>
            <p:ph type="dt" sz="half" idx="10"/>
          </p:nvPr>
        </p:nvSpPr>
        <p:spPr/>
        <p:txBody>
          <a:bodyPr/>
          <a:lstStyle>
            <a:lvl1pPr>
              <a:defRPr/>
            </a:lvl1pPr>
          </a:lstStyle>
          <a:p>
            <a:pPr>
              <a:defRPr/>
            </a:pPr>
            <a:fld id="{10AA6DC3-5ECC-424D-A049-D1F4560CC8E1}"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018F5515-F17F-49E1-A842-5D919D3475A6}"/>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58B1C501-473E-4899-A16E-B7FF614CA490}"/>
              </a:ext>
            </a:extLst>
          </p:cNvPr>
          <p:cNvSpPr>
            <a:spLocks noGrp="1"/>
          </p:cNvSpPr>
          <p:nvPr>
            <p:ph type="sldNum" sz="quarter" idx="12"/>
          </p:nvPr>
        </p:nvSpPr>
        <p:spPr/>
        <p:txBody>
          <a:bodyPr/>
          <a:lstStyle>
            <a:lvl1pPr>
              <a:defRPr/>
            </a:lvl1pPr>
          </a:lstStyle>
          <a:p>
            <a:fld id="{94A27058-F581-4303-92CB-86951BFA7FA4}" type="slidenum">
              <a:rPr lang="en-US" altLang="en-US"/>
              <a:pPr/>
              <a:t>‹#›</a:t>
            </a:fld>
            <a:endParaRPr lang="en-US" altLang="en-US"/>
          </a:p>
        </p:txBody>
      </p:sp>
    </p:spTree>
    <p:extLst>
      <p:ext uri="{BB962C8B-B14F-4D97-AF65-F5344CB8AC3E}">
        <p14:creationId xmlns:p14="http://schemas.microsoft.com/office/powerpoint/2010/main" val="1442620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ADC6F-AEED-4C46-950C-99273860E645}"/>
              </a:ext>
            </a:extLst>
          </p:cNvPr>
          <p:cNvSpPr>
            <a:spLocks noGrp="1"/>
          </p:cNvSpPr>
          <p:nvPr>
            <p:ph type="dt" sz="half" idx="10"/>
          </p:nvPr>
        </p:nvSpPr>
        <p:spPr/>
        <p:txBody>
          <a:bodyPr/>
          <a:lstStyle>
            <a:lvl1pPr>
              <a:defRPr/>
            </a:lvl1pPr>
          </a:lstStyle>
          <a:p>
            <a:pPr>
              <a:defRPr/>
            </a:pPr>
            <a:fld id="{BBD523DD-C99C-49C9-95E7-B93A09085FB8}"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E3249278-1DE9-4D72-8426-EA46FFA986A2}"/>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78531DD2-4A90-4177-B4F8-C02249BABA5D}"/>
              </a:ext>
            </a:extLst>
          </p:cNvPr>
          <p:cNvSpPr>
            <a:spLocks noGrp="1"/>
          </p:cNvSpPr>
          <p:nvPr>
            <p:ph type="sldNum" sz="quarter" idx="12"/>
          </p:nvPr>
        </p:nvSpPr>
        <p:spPr/>
        <p:txBody>
          <a:bodyPr/>
          <a:lstStyle>
            <a:lvl1pPr>
              <a:defRPr/>
            </a:lvl1pPr>
          </a:lstStyle>
          <a:p>
            <a:fld id="{B30823D4-CCA6-456F-939D-B483D51F5571}" type="slidenum">
              <a:rPr lang="en-US" altLang="en-US"/>
              <a:pPr/>
              <a:t>‹#›</a:t>
            </a:fld>
            <a:endParaRPr lang="en-US" altLang="en-US"/>
          </a:p>
        </p:txBody>
      </p:sp>
    </p:spTree>
    <p:extLst>
      <p:ext uri="{BB962C8B-B14F-4D97-AF65-F5344CB8AC3E}">
        <p14:creationId xmlns:p14="http://schemas.microsoft.com/office/powerpoint/2010/main" val="3784667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229233-ADF8-444A-B4EE-46B97F34A6A1}"/>
              </a:ext>
            </a:extLst>
          </p:cNvPr>
          <p:cNvSpPr>
            <a:spLocks noGrp="1"/>
          </p:cNvSpPr>
          <p:nvPr>
            <p:ph type="dt" sz="half" idx="10"/>
          </p:nvPr>
        </p:nvSpPr>
        <p:spPr/>
        <p:txBody>
          <a:bodyPr/>
          <a:lstStyle>
            <a:lvl1pPr>
              <a:defRPr/>
            </a:lvl1pPr>
          </a:lstStyle>
          <a:p>
            <a:pPr>
              <a:defRPr/>
            </a:pPr>
            <a:fld id="{DF65CEFF-D85F-4A91-A087-6CF1E7A6CE62}"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96462451-5532-4996-9F1C-38DB982278B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FF66CBC8-2BB0-4E1D-825A-456D6F54646B}"/>
              </a:ext>
            </a:extLst>
          </p:cNvPr>
          <p:cNvSpPr>
            <a:spLocks noGrp="1"/>
          </p:cNvSpPr>
          <p:nvPr>
            <p:ph type="sldNum" sz="quarter" idx="12"/>
          </p:nvPr>
        </p:nvSpPr>
        <p:spPr/>
        <p:txBody>
          <a:bodyPr/>
          <a:lstStyle>
            <a:lvl1pPr>
              <a:defRPr/>
            </a:lvl1pPr>
          </a:lstStyle>
          <a:p>
            <a:fld id="{F0344D71-F529-4FA7-8CF2-FE900CE7054A}" type="slidenum">
              <a:rPr lang="en-US" altLang="en-US"/>
              <a:pPr/>
              <a:t>‹#›</a:t>
            </a:fld>
            <a:endParaRPr lang="en-US" altLang="en-US"/>
          </a:p>
        </p:txBody>
      </p:sp>
    </p:spTree>
    <p:extLst>
      <p:ext uri="{BB962C8B-B14F-4D97-AF65-F5344CB8AC3E}">
        <p14:creationId xmlns:p14="http://schemas.microsoft.com/office/powerpoint/2010/main" val="2640838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984657-5C43-4C9E-AE95-270DA936C7CF}"/>
              </a:ext>
            </a:extLst>
          </p:cNvPr>
          <p:cNvSpPr>
            <a:spLocks noGrp="1"/>
          </p:cNvSpPr>
          <p:nvPr>
            <p:ph type="dt" sz="half" idx="10"/>
          </p:nvPr>
        </p:nvSpPr>
        <p:spPr/>
        <p:txBody>
          <a:bodyPr/>
          <a:lstStyle>
            <a:lvl1pPr>
              <a:defRPr/>
            </a:lvl1pPr>
          </a:lstStyle>
          <a:p>
            <a:pPr>
              <a:defRPr/>
            </a:pPr>
            <a:fld id="{1AB22FC6-8B3E-4588-9824-34C8B1665E2D}"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AFB51EA7-71C6-4DB7-9D52-91EA9DFD93EB}"/>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5">
            <a:extLst>
              <a:ext uri="{FF2B5EF4-FFF2-40B4-BE49-F238E27FC236}">
                <a16:creationId xmlns:a16="http://schemas.microsoft.com/office/drawing/2014/main" id="{BBCE9371-74F2-44AC-9C8E-75C7CA546561}"/>
              </a:ext>
            </a:extLst>
          </p:cNvPr>
          <p:cNvSpPr>
            <a:spLocks noGrp="1"/>
          </p:cNvSpPr>
          <p:nvPr>
            <p:ph type="sldNum" sz="quarter" idx="12"/>
          </p:nvPr>
        </p:nvSpPr>
        <p:spPr/>
        <p:txBody>
          <a:bodyPr/>
          <a:lstStyle>
            <a:lvl1pPr>
              <a:defRPr/>
            </a:lvl1pPr>
          </a:lstStyle>
          <a:p>
            <a:fld id="{EF8059E2-3487-4896-B7D8-C113AB48BC42}" type="slidenum">
              <a:rPr lang="en-US" altLang="en-US"/>
              <a:pPr/>
              <a:t>‹#›</a:t>
            </a:fld>
            <a:endParaRPr lang="en-US" altLang="en-US"/>
          </a:p>
        </p:txBody>
      </p:sp>
    </p:spTree>
    <p:extLst>
      <p:ext uri="{BB962C8B-B14F-4D97-AF65-F5344CB8AC3E}">
        <p14:creationId xmlns:p14="http://schemas.microsoft.com/office/powerpoint/2010/main" val="279108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8DF4858-6192-4206-AB06-D4318D414BC9}"/>
              </a:ext>
            </a:extLst>
          </p:cNvPr>
          <p:cNvSpPr>
            <a:spLocks noGrp="1"/>
          </p:cNvSpPr>
          <p:nvPr>
            <p:ph type="dt" sz="half" idx="10"/>
          </p:nvPr>
        </p:nvSpPr>
        <p:spPr/>
        <p:txBody>
          <a:bodyPr/>
          <a:lstStyle>
            <a:lvl1pPr>
              <a:defRPr/>
            </a:lvl1pPr>
          </a:lstStyle>
          <a:p>
            <a:pPr>
              <a:defRPr/>
            </a:pPr>
            <a:fld id="{3D58E25B-C243-43A3-840F-9F1DA8986C71}" type="datetimeFigureOut">
              <a:rPr lang="en-US" altLang="en-US"/>
              <a:pPr>
                <a:defRPr/>
              </a:pPr>
              <a:t>4/20/21</a:t>
            </a:fld>
            <a:endParaRPr lang="en-US" altLang="en-US"/>
          </a:p>
        </p:txBody>
      </p:sp>
      <p:sp>
        <p:nvSpPr>
          <p:cNvPr id="6" name="Footer Placeholder 4">
            <a:extLst>
              <a:ext uri="{FF2B5EF4-FFF2-40B4-BE49-F238E27FC236}">
                <a16:creationId xmlns:a16="http://schemas.microsoft.com/office/drawing/2014/main" id="{B486BB7F-073A-44B0-81EC-43175A93235F}"/>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AF69BE96-BF64-4D53-A497-BD2FACB73C8A}"/>
              </a:ext>
            </a:extLst>
          </p:cNvPr>
          <p:cNvSpPr>
            <a:spLocks noGrp="1"/>
          </p:cNvSpPr>
          <p:nvPr>
            <p:ph type="sldNum" sz="quarter" idx="12"/>
          </p:nvPr>
        </p:nvSpPr>
        <p:spPr/>
        <p:txBody>
          <a:bodyPr/>
          <a:lstStyle>
            <a:lvl1pPr>
              <a:defRPr/>
            </a:lvl1pPr>
          </a:lstStyle>
          <a:p>
            <a:fld id="{A50F11F2-F88F-4512-AD5C-7D8BC80DFA21}" type="slidenum">
              <a:rPr lang="en-US" altLang="en-US"/>
              <a:pPr/>
              <a:t>‹#›</a:t>
            </a:fld>
            <a:endParaRPr lang="en-US" altLang="en-US"/>
          </a:p>
        </p:txBody>
      </p:sp>
    </p:spTree>
    <p:extLst>
      <p:ext uri="{BB962C8B-B14F-4D97-AF65-F5344CB8AC3E}">
        <p14:creationId xmlns:p14="http://schemas.microsoft.com/office/powerpoint/2010/main" val="102606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47289D8-F79F-423F-A5C3-4BDF48B69856}"/>
              </a:ext>
            </a:extLst>
          </p:cNvPr>
          <p:cNvSpPr>
            <a:spLocks noGrp="1"/>
          </p:cNvSpPr>
          <p:nvPr>
            <p:ph type="dt" sz="half" idx="10"/>
          </p:nvPr>
        </p:nvSpPr>
        <p:spPr/>
        <p:txBody>
          <a:bodyPr/>
          <a:lstStyle>
            <a:lvl1pPr>
              <a:defRPr/>
            </a:lvl1pPr>
          </a:lstStyle>
          <a:p>
            <a:pPr>
              <a:defRPr/>
            </a:pPr>
            <a:fld id="{39A9AFB9-CA5C-415B-AAA2-2F301451D205}" type="datetimeFigureOut">
              <a:rPr lang="en-US" altLang="en-US"/>
              <a:pPr>
                <a:defRPr/>
              </a:pPr>
              <a:t>4/20/21</a:t>
            </a:fld>
            <a:endParaRPr lang="en-US" altLang="en-US"/>
          </a:p>
        </p:txBody>
      </p:sp>
      <p:sp>
        <p:nvSpPr>
          <p:cNvPr id="8" name="Footer Placeholder 4">
            <a:extLst>
              <a:ext uri="{FF2B5EF4-FFF2-40B4-BE49-F238E27FC236}">
                <a16:creationId xmlns:a16="http://schemas.microsoft.com/office/drawing/2014/main" id="{34BCBB38-B57E-4DAE-93D5-193D3EE7655F}"/>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5">
            <a:extLst>
              <a:ext uri="{FF2B5EF4-FFF2-40B4-BE49-F238E27FC236}">
                <a16:creationId xmlns:a16="http://schemas.microsoft.com/office/drawing/2014/main" id="{D68AB188-BBFB-499B-9BE5-F59E9B261D1E}"/>
              </a:ext>
            </a:extLst>
          </p:cNvPr>
          <p:cNvSpPr>
            <a:spLocks noGrp="1"/>
          </p:cNvSpPr>
          <p:nvPr>
            <p:ph type="sldNum" sz="quarter" idx="12"/>
          </p:nvPr>
        </p:nvSpPr>
        <p:spPr/>
        <p:txBody>
          <a:bodyPr/>
          <a:lstStyle>
            <a:lvl1pPr>
              <a:defRPr/>
            </a:lvl1pPr>
          </a:lstStyle>
          <a:p>
            <a:fld id="{7AE6EBC4-917E-4AE6-9D9A-AC25E333F537}" type="slidenum">
              <a:rPr lang="en-US" altLang="en-US"/>
              <a:pPr/>
              <a:t>‹#›</a:t>
            </a:fld>
            <a:endParaRPr lang="en-US" altLang="en-US"/>
          </a:p>
        </p:txBody>
      </p:sp>
    </p:spTree>
    <p:extLst>
      <p:ext uri="{BB962C8B-B14F-4D97-AF65-F5344CB8AC3E}">
        <p14:creationId xmlns:p14="http://schemas.microsoft.com/office/powerpoint/2010/main" val="927664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6C783945-FEED-4D08-8E8E-62093DE1A85F}"/>
              </a:ext>
            </a:extLst>
          </p:cNvPr>
          <p:cNvSpPr>
            <a:spLocks noGrp="1"/>
          </p:cNvSpPr>
          <p:nvPr>
            <p:ph type="dt" sz="half" idx="10"/>
          </p:nvPr>
        </p:nvSpPr>
        <p:spPr/>
        <p:txBody>
          <a:bodyPr/>
          <a:lstStyle>
            <a:lvl1pPr>
              <a:defRPr/>
            </a:lvl1pPr>
          </a:lstStyle>
          <a:p>
            <a:pPr>
              <a:defRPr/>
            </a:pPr>
            <a:fld id="{DF223B75-E55C-4352-9C0B-6188D0625475}" type="datetimeFigureOut">
              <a:rPr lang="en-US" altLang="en-US"/>
              <a:pPr>
                <a:defRPr/>
              </a:pPr>
              <a:t>4/20/21</a:t>
            </a:fld>
            <a:endParaRPr lang="en-US" altLang="en-US"/>
          </a:p>
        </p:txBody>
      </p:sp>
      <p:sp>
        <p:nvSpPr>
          <p:cNvPr id="4" name="Footer Placeholder 4">
            <a:extLst>
              <a:ext uri="{FF2B5EF4-FFF2-40B4-BE49-F238E27FC236}">
                <a16:creationId xmlns:a16="http://schemas.microsoft.com/office/drawing/2014/main" id="{AB78A280-B603-44CD-82B3-6B3A5A457910}"/>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5">
            <a:extLst>
              <a:ext uri="{FF2B5EF4-FFF2-40B4-BE49-F238E27FC236}">
                <a16:creationId xmlns:a16="http://schemas.microsoft.com/office/drawing/2014/main" id="{FD51A09A-F87E-4A32-BBC9-848A0F505D61}"/>
              </a:ext>
            </a:extLst>
          </p:cNvPr>
          <p:cNvSpPr>
            <a:spLocks noGrp="1"/>
          </p:cNvSpPr>
          <p:nvPr>
            <p:ph type="sldNum" sz="quarter" idx="12"/>
          </p:nvPr>
        </p:nvSpPr>
        <p:spPr/>
        <p:txBody>
          <a:bodyPr/>
          <a:lstStyle>
            <a:lvl1pPr>
              <a:defRPr/>
            </a:lvl1pPr>
          </a:lstStyle>
          <a:p>
            <a:fld id="{4075354A-9989-46C3-959A-ED9BD0FFF293}" type="slidenum">
              <a:rPr lang="en-US" altLang="en-US"/>
              <a:pPr/>
              <a:t>‹#›</a:t>
            </a:fld>
            <a:endParaRPr lang="en-US" altLang="en-US"/>
          </a:p>
        </p:txBody>
      </p:sp>
    </p:spTree>
    <p:extLst>
      <p:ext uri="{BB962C8B-B14F-4D97-AF65-F5344CB8AC3E}">
        <p14:creationId xmlns:p14="http://schemas.microsoft.com/office/powerpoint/2010/main" val="12604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7A53E52-2EF0-4500-BA70-484302E1F09B}"/>
              </a:ext>
            </a:extLst>
          </p:cNvPr>
          <p:cNvSpPr>
            <a:spLocks noGrp="1"/>
          </p:cNvSpPr>
          <p:nvPr>
            <p:ph type="dt" sz="half" idx="10"/>
          </p:nvPr>
        </p:nvSpPr>
        <p:spPr/>
        <p:txBody>
          <a:bodyPr/>
          <a:lstStyle>
            <a:lvl1pPr>
              <a:defRPr/>
            </a:lvl1pPr>
          </a:lstStyle>
          <a:p>
            <a:pPr>
              <a:defRPr/>
            </a:pPr>
            <a:fld id="{7500F751-A6DE-488E-BA6D-7416F19D5E2B}" type="datetimeFigureOut">
              <a:rPr lang="en-US" altLang="en-US"/>
              <a:pPr>
                <a:defRPr/>
              </a:pPr>
              <a:t>4/20/21</a:t>
            </a:fld>
            <a:endParaRPr lang="en-US" altLang="en-US"/>
          </a:p>
        </p:txBody>
      </p:sp>
      <p:sp>
        <p:nvSpPr>
          <p:cNvPr id="3" name="Footer Placeholder 4">
            <a:extLst>
              <a:ext uri="{FF2B5EF4-FFF2-40B4-BE49-F238E27FC236}">
                <a16:creationId xmlns:a16="http://schemas.microsoft.com/office/drawing/2014/main" id="{3EFE2DD1-7FE4-4C29-A317-D13411AB4581}"/>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1B3CD72A-E239-4441-9CCF-E0EDC09745BE}"/>
              </a:ext>
            </a:extLst>
          </p:cNvPr>
          <p:cNvSpPr>
            <a:spLocks noGrp="1"/>
          </p:cNvSpPr>
          <p:nvPr>
            <p:ph type="sldNum" sz="quarter" idx="12"/>
          </p:nvPr>
        </p:nvSpPr>
        <p:spPr/>
        <p:txBody>
          <a:bodyPr/>
          <a:lstStyle>
            <a:lvl1pPr>
              <a:defRPr/>
            </a:lvl1pPr>
          </a:lstStyle>
          <a:p>
            <a:fld id="{3AC4D2BD-6FD2-4CEF-BFCD-1CAC0BB4BDF4}" type="slidenum">
              <a:rPr lang="en-US" altLang="en-US"/>
              <a:pPr/>
              <a:t>‹#›</a:t>
            </a:fld>
            <a:endParaRPr lang="en-US" altLang="en-US"/>
          </a:p>
        </p:txBody>
      </p:sp>
    </p:spTree>
    <p:extLst>
      <p:ext uri="{BB962C8B-B14F-4D97-AF65-F5344CB8AC3E}">
        <p14:creationId xmlns:p14="http://schemas.microsoft.com/office/powerpoint/2010/main" val="54557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65FF92E-C602-4B61-9147-2B2ED188EC02}"/>
              </a:ext>
            </a:extLst>
          </p:cNvPr>
          <p:cNvSpPr>
            <a:spLocks noGrp="1"/>
          </p:cNvSpPr>
          <p:nvPr>
            <p:ph type="dt" sz="half" idx="10"/>
          </p:nvPr>
        </p:nvSpPr>
        <p:spPr/>
        <p:txBody>
          <a:bodyPr/>
          <a:lstStyle>
            <a:lvl1pPr>
              <a:defRPr/>
            </a:lvl1pPr>
          </a:lstStyle>
          <a:p>
            <a:pPr>
              <a:defRPr/>
            </a:pPr>
            <a:fld id="{92BE7173-CF76-4C8F-AF60-E984A9F53B72}" type="datetimeFigureOut">
              <a:rPr lang="en-US" altLang="en-US"/>
              <a:pPr>
                <a:defRPr/>
              </a:pPr>
              <a:t>4/20/21</a:t>
            </a:fld>
            <a:endParaRPr lang="en-US" altLang="en-US"/>
          </a:p>
        </p:txBody>
      </p:sp>
      <p:sp>
        <p:nvSpPr>
          <p:cNvPr id="6" name="Footer Placeholder 4">
            <a:extLst>
              <a:ext uri="{FF2B5EF4-FFF2-40B4-BE49-F238E27FC236}">
                <a16:creationId xmlns:a16="http://schemas.microsoft.com/office/drawing/2014/main" id="{F75DAE57-113F-45A3-8A3C-607E459B373D}"/>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7426177-96C0-42B9-9DD3-1A5DC7D392B8}"/>
              </a:ext>
            </a:extLst>
          </p:cNvPr>
          <p:cNvSpPr>
            <a:spLocks noGrp="1"/>
          </p:cNvSpPr>
          <p:nvPr>
            <p:ph type="sldNum" sz="quarter" idx="12"/>
          </p:nvPr>
        </p:nvSpPr>
        <p:spPr/>
        <p:txBody>
          <a:bodyPr/>
          <a:lstStyle>
            <a:lvl1pPr>
              <a:defRPr/>
            </a:lvl1pPr>
          </a:lstStyle>
          <a:p>
            <a:fld id="{3D68D396-2C8E-4916-AE48-5F1A5CECC33B}" type="slidenum">
              <a:rPr lang="en-US" altLang="en-US"/>
              <a:pPr/>
              <a:t>‹#›</a:t>
            </a:fld>
            <a:endParaRPr lang="en-US" altLang="en-US"/>
          </a:p>
        </p:txBody>
      </p:sp>
    </p:spTree>
    <p:extLst>
      <p:ext uri="{BB962C8B-B14F-4D97-AF65-F5344CB8AC3E}">
        <p14:creationId xmlns:p14="http://schemas.microsoft.com/office/powerpoint/2010/main" val="114760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1961192-BF91-4866-BC9A-D2682D16C18C}"/>
              </a:ext>
            </a:extLst>
          </p:cNvPr>
          <p:cNvSpPr>
            <a:spLocks noGrp="1"/>
          </p:cNvSpPr>
          <p:nvPr>
            <p:ph type="dt" sz="half" idx="10"/>
          </p:nvPr>
        </p:nvSpPr>
        <p:spPr/>
        <p:txBody>
          <a:bodyPr/>
          <a:lstStyle>
            <a:lvl1pPr>
              <a:defRPr/>
            </a:lvl1pPr>
          </a:lstStyle>
          <a:p>
            <a:pPr>
              <a:defRPr/>
            </a:pPr>
            <a:fld id="{6E2EEC95-6F6F-4122-9D69-22A397F9CE62}" type="datetimeFigureOut">
              <a:rPr lang="en-US" altLang="en-US"/>
              <a:pPr>
                <a:defRPr/>
              </a:pPr>
              <a:t>4/20/21</a:t>
            </a:fld>
            <a:endParaRPr lang="en-US" altLang="en-US"/>
          </a:p>
        </p:txBody>
      </p:sp>
      <p:sp>
        <p:nvSpPr>
          <p:cNvPr id="6" name="Footer Placeholder 4">
            <a:extLst>
              <a:ext uri="{FF2B5EF4-FFF2-40B4-BE49-F238E27FC236}">
                <a16:creationId xmlns:a16="http://schemas.microsoft.com/office/drawing/2014/main" id="{FB369E8C-3A06-4CE4-A73D-816FC65FFF3C}"/>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9069F3BB-0E34-47FA-9852-0B8FB98959B8}"/>
              </a:ext>
            </a:extLst>
          </p:cNvPr>
          <p:cNvSpPr>
            <a:spLocks noGrp="1"/>
          </p:cNvSpPr>
          <p:nvPr>
            <p:ph type="sldNum" sz="quarter" idx="12"/>
          </p:nvPr>
        </p:nvSpPr>
        <p:spPr/>
        <p:txBody>
          <a:bodyPr/>
          <a:lstStyle>
            <a:lvl1pPr>
              <a:defRPr/>
            </a:lvl1pPr>
          </a:lstStyle>
          <a:p>
            <a:fld id="{0FA4CC37-8940-4096-A6D7-15AE7A5E9179}" type="slidenum">
              <a:rPr lang="en-US" altLang="en-US"/>
              <a:pPr/>
              <a:t>‹#›</a:t>
            </a:fld>
            <a:endParaRPr lang="en-US" altLang="en-US"/>
          </a:p>
        </p:txBody>
      </p:sp>
    </p:spTree>
    <p:extLst>
      <p:ext uri="{BB962C8B-B14F-4D97-AF65-F5344CB8AC3E}">
        <p14:creationId xmlns:p14="http://schemas.microsoft.com/office/powerpoint/2010/main" val="210604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705AFAC-F5BE-4816-AF88-8AE24E5F684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7B57E52-655B-4CA6-99F7-C49B9F5B38A0}"/>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DFD6752-010C-472F-94F6-A789C5DA8132}"/>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itchFamily="34" charset="0"/>
              </a:defRPr>
            </a:lvl1pPr>
          </a:lstStyle>
          <a:p>
            <a:pPr>
              <a:defRPr/>
            </a:pPr>
            <a:fld id="{30E6E992-7B60-4A21-93B2-99D824E7CD66}" type="datetimeFigureOut">
              <a:rPr lang="en-US" altLang="en-US"/>
              <a:pPr>
                <a:defRPr/>
              </a:pPr>
              <a:t>4/20/21</a:t>
            </a:fld>
            <a:endParaRPr lang="en-US" altLang="en-US"/>
          </a:p>
        </p:txBody>
      </p:sp>
      <p:sp>
        <p:nvSpPr>
          <p:cNvPr id="5" name="Footer Placeholder 4">
            <a:extLst>
              <a:ext uri="{FF2B5EF4-FFF2-40B4-BE49-F238E27FC236}">
                <a16:creationId xmlns:a16="http://schemas.microsoft.com/office/drawing/2014/main" id="{837AE5E7-651E-4563-AD98-B25E5E3C4F34}"/>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pitchFamily="34" charset="0"/>
                <a:cs typeface="Arial"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BB6EBA43-60DA-4784-B18A-405D27195BF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1D03842F-A7C2-472F-B178-1F41D02A8C7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182D-5A2D-C44F-ABC1-14A3B92BB450}"/>
              </a:ext>
            </a:extLst>
          </p:cNvPr>
          <p:cNvSpPr>
            <a:spLocks noGrp="1"/>
          </p:cNvSpPr>
          <p:nvPr>
            <p:ph type="ctrTitle"/>
          </p:nvPr>
        </p:nvSpPr>
        <p:spPr/>
        <p:txBody>
          <a:bodyPr/>
          <a:lstStyle/>
          <a:p>
            <a:r>
              <a:rPr lang="en-US" dirty="0"/>
              <a:t>State Steering Team Meeting</a:t>
            </a:r>
          </a:p>
        </p:txBody>
      </p:sp>
      <p:sp>
        <p:nvSpPr>
          <p:cNvPr id="3" name="Subtitle 2">
            <a:extLst>
              <a:ext uri="{FF2B5EF4-FFF2-40B4-BE49-F238E27FC236}">
                <a16:creationId xmlns:a16="http://schemas.microsoft.com/office/drawing/2014/main" id="{B8A8FED9-F74B-8F45-9015-3E3FFAAB1CE2}"/>
              </a:ext>
            </a:extLst>
          </p:cNvPr>
          <p:cNvSpPr>
            <a:spLocks noGrp="1"/>
          </p:cNvSpPr>
          <p:nvPr>
            <p:ph type="subTitle" idx="1"/>
          </p:nvPr>
        </p:nvSpPr>
        <p:spPr/>
        <p:txBody>
          <a:bodyPr/>
          <a:lstStyle/>
          <a:p>
            <a:r>
              <a:rPr lang="en-US" dirty="0"/>
              <a:t>September 21, 2018</a:t>
            </a:r>
          </a:p>
          <a:p>
            <a:r>
              <a:rPr lang="en-US" dirty="0"/>
              <a:t>Clearwater Beach, FL</a:t>
            </a:r>
          </a:p>
        </p:txBody>
      </p:sp>
      <p:cxnSp>
        <p:nvCxnSpPr>
          <p:cNvPr id="5" name="Straight Connector 4">
            <a:extLst>
              <a:ext uri="{FF2B5EF4-FFF2-40B4-BE49-F238E27FC236}">
                <a16:creationId xmlns:a16="http://schemas.microsoft.com/office/drawing/2014/main" id="{8E3F09A0-25A9-B94B-B6A8-497525267295}"/>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6" name="TextBox 5">
            <a:extLst>
              <a:ext uri="{FF2B5EF4-FFF2-40B4-BE49-F238E27FC236}">
                <a16:creationId xmlns:a16="http://schemas.microsoft.com/office/drawing/2014/main" id="{2F73499E-FDCE-DC4E-B290-5C60E9BD1562}"/>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8" name="Picture 7">
            <a:extLst>
              <a:ext uri="{FF2B5EF4-FFF2-40B4-BE49-F238E27FC236}">
                <a16:creationId xmlns:a16="http://schemas.microsoft.com/office/drawing/2014/main" id="{7567EA62-0C2E-6047-90F9-42A895368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7924"/>
            <a:ext cx="1095022" cy="1257001"/>
          </a:xfrm>
          <a:prstGeom prst="rect">
            <a:avLst/>
          </a:prstGeom>
        </p:spPr>
      </p:pic>
    </p:spTree>
    <p:extLst>
      <p:ext uri="{BB962C8B-B14F-4D97-AF65-F5344CB8AC3E}">
        <p14:creationId xmlns:p14="http://schemas.microsoft.com/office/powerpoint/2010/main" val="1627834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Year 4 Work Plan Overview</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lnSpcReduction="10000"/>
          </a:bodyPr>
          <a:lstStyle/>
          <a:p>
            <a:r>
              <a:rPr lang="en-US" dirty="0"/>
              <a:t>Work Plan for a fourth year of funding was submitted 9/21/18.</a:t>
            </a:r>
          </a:p>
          <a:p>
            <a:r>
              <a:rPr lang="en-US" dirty="0"/>
              <a:t>The Work Plan includes updated activities and performance measures for Year 4.</a:t>
            </a:r>
          </a:p>
          <a:p>
            <a:r>
              <a:rPr lang="en-US" dirty="0"/>
              <a:t>The overall goal and objectives for GOSOSY remain the same.</a:t>
            </a:r>
          </a:p>
          <a:p>
            <a:r>
              <a:rPr lang="en-US" dirty="0"/>
              <a:t>New activities and performance measures were developed with input from the TST and SST.</a:t>
            </a:r>
          </a:p>
        </p:txBody>
      </p:sp>
      <p:pic>
        <p:nvPicPr>
          <p:cNvPr id="6" name="Picture 5">
            <a:extLst>
              <a:ext uri="{FF2B5EF4-FFF2-40B4-BE49-F238E27FC236}">
                <a16:creationId xmlns:a16="http://schemas.microsoft.com/office/drawing/2014/main" id="{3FA0239E-55FD-CD4C-90E1-05AD6A5D4C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43704"/>
            <a:ext cx="1095022" cy="1257001"/>
          </a:xfrm>
          <a:prstGeom prst="rect">
            <a:avLst/>
          </a:prstGeom>
        </p:spPr>
      </p:pic>
    </p:spTree>
    <p:extLst>
      <p:ext uri="{BB962C8B-B14F-4D97-AF65-F5344CB8AC3E}">
        <p14:creationId xmlns:p14="http://schemas.microsoft.com/office/powerpoint/2010/main" val="3730085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New Activities</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fontScale="92500" lnSpcReduction="10000"/>
          </a:bodyPr>
          <a:lstStyle/>
          <a:p>
            <a:pPr lvl="0"/>
            <a:r>
              <a:rPr lang="en-US" dirty="0"/>
              <a:t>Update Learning Plans and Goal Setting Workshops based on implementation feedback.</a:t>
            </a:r>
          </a:p>
          <a:p>
            <a:pPr lvl="0"/>
            <a:r>
              <a:rPr lang="en-US" dirty="0"/>
              <a:t>Create plans and tools for portability of GOSOSY materials for highly mobile students. </a:t>
            </a:r>
          </a:p>
          <a:p>
            <a:pPr lvl="0"/>
            <a:r>
              <a:rPr lang="en-US" dirty="0"/>
              <a:t>Complete a literature review regarding factors that lead to students dropping out of school and create a list of strategies with promising evidence for dropout prevention. The completed literature review pointed to this as a next step in the process of improving educational attainment.</a:t>
            </a:r>
          </a:p>
          <a:p>
            <a:endParaRPr lang="en-US" dirty="0"/>
          </a:p>
        </p:txBody>
      </p:sp>
      <p:pic>
        <p:nvPicPr>
          <p:cNvPr id="6" name="Picture 5">
            <a:extLst>
              <a:ext uri="{FF2B5EF4-FFF2-40B4-BE49-F238E27FC236}">
                <a16:creationId xmlns:a16="http://schemas.microsoft.com/office/drawing/2014/main" id="{ECF6573C-3EC2-AA47-97F5-60326FD0D0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14599"/>
            <a:ext cx="1095022" cy="1257001"/>
          </a:xfrm>
          <a:prstGeom prst="rect">
            <a:avLst/>
          </a:prstGeom>
        </p:spPr>
      </p:pic>
    </p:spTree>
    <p:extLst>
      <p:ext uri="{BB962C8B-B14F-4D97-AF65-F5344CB8AC3E}">
        <p14:creationId xmlns:p14="http://schemas.microsoft.com/office/powerpoint/2010/main" val="4090639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New Activities continued</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a:bodyPr>
          <a:lstStyle/>
          <a:p>
            <a:pPr lvl="0"/>
            <a:r>
              <a:rPr lang="en-US" dirty="0"/>
              <a:t>Continue work on mental health lessons for out-of-school youth (OSY) with an emphasis on staff training.</a:t>
            </a:r>
          </a:p>
          <a:p>
            <a:pPr lvl="0"/>
            <a:r>
              <a:rPr lang="en-US" dirty="0"/>
              <a:t>Develop a list of mental health resources and organizations for referrals for OSY.</a:t>
            </a:r>
          </a:p>
          <a:p>
            <a:pPr lvl="0"/>
            <a:r>
              <a:rPr lang="en-US" dirty="0"/>
              <a:t>Develop a list of research-based and promising practices for engaging youth in educational activities.</a:t>
            </a:r>
          </a:p>
        </p:txBody>
      </p:sp>
      <p:pic>
        <p:nvPicPr>
          <p:cNvPr id="6" name="Picture 5">
            <a:extLst>
              <a:ext uri="{FF2B5EF4-FFF2-40B4-BE49-F238E27FC236}">
                <a16:creationId xmlns:a16="http://schemas.microsoft.com/office/drawing/2014/main" id="{89D3E3AE-FB2E-AB4C-A0B8-F4B311657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05306"/>
            <a:ext cx="1095022" cy="1257001"/>
          </a:xfrm>
          <a:prstGeom prst="rect">
            <a:avLst/>
          </a:prstGeom>
        </p:spPr>
      </p:pic>
    </p:spTree>
    <p:extLst>
      <p:ext uri="{BB962C8B-B14F-4D97-AF65-F5344CB8AC3E}">
        <p14:creationId xmlns:p14="http://schemas.microsoft.com/office/powerpoint/2010/main" val="1266889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New Activities continued</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fontScale="92500"/>
          </a:bodyPr>
          <a:lstStyle/>
          <a:p>
            <a:pPr lvl="0"/>
            <a:r>
              <a:rPr lang="en-US" dirty="0"/>
              <a:t>Continue interstate collaboration by creating tools and strategies for educators with highly mobile students.</a:t>
            </a:r>
          </a:p>
          <a:p>
            <a:pPr lvl="0"/>
            <a:r>
              <a:rPr lang="en-US" dirty="0"/>
              <a:t>Develop three additional professional development modules: 1) Introduction to OSY; 2) Addressing the Needs of OSY with Limited Formal Schooling; and 3) Growth Mindset.</a:t>
            </a:r>
          </a:p>
          <a:p>
            <a:pPr lvl="0"/>
            <a:r>
              <a:rPr lang="en-US" dirty="0"/>
              <a:t>Report on the results of the Dissemination Event and educator use of strategies and materials.</a:t>
            </a:r>
          </a:p>
        </p:txBody>
      </p:sp>
      <p:pic>
        <p:nvPicPr>
          <p:cNvPr id="6" name="Picture 5">
            <a:extLst>
              <a:ext uri="{FF2B5EF4-FFF2-40B4-BE49-F238E27FC236}">
                <a16:creationId xmlns:a16="http://schemas.microsoft.com/office/drawing/2014/main" id="{5BDCF634-8F1B-8C40-86E3-C8E79DE227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14599"/>
            <a:ext cx="1095022" cy="1257001"/>
          </a:xfrm>
          <a:prstGeom prst="rect">
            <a:avLst/>
          </a:prstGeom>
        </p:spPr>
      </p:pic>
    </p:spTree>
    <p:extLst>
      <p:ext uri="{BB962C8B-B14F-4D97-AF65-F5344CB8AC3E}">
        <p14:creationId xmlns:p14="http://schemas.microsoft.com/office/powerpoint/2010/main" val="1362552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sz="4200" dirty="0">
                <a:cs typeface="+mj-cs"/>
              </a:rPr>
              <a:t>Updated Performance Measures</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lnSpcReduction="10000"/>
          </a:bodyPr>
          <a:lstStyle/>
          <a:p>
            <a:r>
              <a:rPr lang="en-US" u="sng" dirty="0"/>
              <a:t>Performance Measure 1a</a:t>
            </a:r>
            <a:r>
              <a:rPr lang="en-US" dirty="0"/>
              <a:t>: Annually, 75% of OSY participating in project-directed instructional services will score 80% or above on content-based assessment post-tests. </a:t>
            </a:r>
          </a:p>
          <a:p>
            <a:r>
              <a:rPr lang="en-US" u="sng" dirty="0"/>
              <a:t>Performance Measure 2a</a:t>
            </a:r>
            <a:r>
              <a:rPr lang="en-US" dirty="0"/>
              <a:t>: Annually, 75% of staff participating in GOSOSY professional learning activities will rate their use of strategies and materials as a 4 or above on the 5-point GOSOSY Implementation Rubric</a:t>
            </a:r>
            <a:r>
              <a:rPr lang="en-US" i="1" dirty="0"/>
              <a:t>. </a:t>
            </a:r>
            <a:endParaRPr lang="en-US" dirty="0"/>
          </a:p>
          <a:p>
            <a:endParaRPr lang="en-US" dirty="0"/>
          </a:p>
        </p:txBody>
      </p:sp>
      <p:pic>
        <p:nvPicPr>
          <p:cNvPr id="6" name="Picture 5">
            <a:extLst>
              <a:ext uri="{FF2B5EF4-FFF2-40B4-BE49-F238E27FC236}">
                <a16:creationId xmlns:a16="http://schemas.microsoft.com/office/drawing/2014/main" id="{E8BAE735-7384-A248-81C2-0910915C43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94017"/>
            <a:ext cx="1095022" cy="1257001"/>
          </a:xfrm>
          <a:prstGeom prst="rect">
            <a:avLst/>
          </a:prstGeom>
        </p:spPr>
      </p:pic>
    </p:spTree>
    <p:extLst>
      <p:ext uri="{BB962C8B-B14F-4D97-AF65-F5344CB8AC3E}">
        <p14:creationId xmlns:p14="http://schemas.microsoft.com/office/powerpoint/2010/main" val="42148435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a:xfrm>
            <a:off x="457200" y="274638"/>
            <a:ext cx="8305800" cy="1143000"/>
          </a:xfrm>
        </p:spPr>
        <p:txBody>
          <a:bodyPr>
            <a:normAutofit/>
          </a:bodyPr>
          <a:lstStyle/>
          <a:p>
            <a:pPr algn="r" eaLnBrk="1" hangingPunct="1">
              <a:defRPr/>
            </a:pPr>
            <a:r>
              <a:rPr lang="en-US" sz="4300" dirty="0">
                <a:cs typeface="+mj-cs"/>
              </a:rPr>
              <a:t>Updated Performance Measures</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p:txBody>
          <a:bodyPr>
            <a:normAutofit fontScale="92500" lnSpcReduction="10000"/>
          </a:bodyPr>
          <a:lstStyle/>
          <a:p>
            <a:r>
              <a:rPr lang="en-US" u="sng" dirty="0"/>
              <a:t>Performance Measure 3a</a:t>
            </a:r>
            <a:r>
              <a:rPr lang="en-US" dirty="0"/>
              <a:t>: Annually, all GOSOSY states will pilot and provide feedback on two key products designed specifically for OSY.</a:t>
            </a:r>
          </a:p>
          <a:p>
            <a:r>
              <a:rPr lang="en-US" u="sng" dirty="0"/>
              <a:t>Performance Measure 3b</a:t>
            </a:r>
            <a:r>
              <a:rPr lang="en-US" dirty="0"/>
              <a:t>: By 9/30/19, all GOSOSY states will follow-up with participants at the GOSOSY Dissemination Event and subsequent local training, and 75% of staff responding will indicate using strategies or materials from the Dissemination Event with a 4 or above on a 5-point scale.</a:t>
            </a:r>
          </a:p>
        </p:txBody>
      </p:sp>
      <p:pic>
        <p:nvPicPr>
          <p:cNvPr id="6" name="Picture 5">
            <a:extLst>
              <a:ext uri="{FF2B5EF4-FFF2-40B4-BE49-F238E27FC236}">
                <a16:creationId xmlns:a16="http://schemas.microsoft.com/office/drawing/2014/main" id="{DE218CEE-AAF6-CE4D-BC04-E521ABCE90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12660"/>
            <a:ext cx="1095022" cy="1257001"/>
          </a:xfrm>
          <a:prstGeom prst="rect">
            <a:avLst/>
          </a:prstGeom>
        </p:spPr>
      </p:pic>
    </p:spTree>
    <p:extLst>
      <p:ext uri="{BB962C8B-B14F-4D97-AF65-F5344CB8AC3E}">
        <p14:creationId xmlns:p14="http://schemas.microsoft.com/office/powerpoint/2010/main" val="3877564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sz="4200" dirty="0">
                <a:cs typeface="+mj-cs"/>
              </a:rPr>
              <a:t>Updated Performance Reporting</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a:xfrm>
            <a:off x="762000" y="1981200"/>
            <a:ext cx="7924800" cy="4144963"/>
          </a:xfrm>
        </p:spPr>
        <p:txBody>
          <a:bodyPr>
            <a:normAutofit/>
          </a:bodyPr>
          <a:lstStyle/>
          <a:p>
            <a:r>
              <a:rPr lang="en-US" dirty="0"/>
              <a:t>Director/Coordinator Report</a:t>
            </a:r>
          </a:p>
          <a:p>
            <a:r>
              <a:rPr lang="en-US" dirty="0"/>
              <a:t>Staff Survey</a:t>
            </a:r>
          </a:p>
          <a:p>
            <a:r>
              <a:rPr lang="en-US" dirty="0"/>
              <a:t>Product Review Form</a:t>
            </a:r>
          </a:p>
        </p:txBody>
      </p:sp>
      <p:pic>
        <p:nvPicPr>
          <p:cNvPr id="6" name="Picture 5">
            <a:extLst>
              <a:ext uri="{FF2B5EF4-FFF2-40B4-BE49-F238E27FC236}">
                <a16:creationId xmlns:a16="http://schemas.microsoft.com/office/drawing/2014/main" id="{17784000-CF15-E94A-97AB-08F3B9D220F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1556" y="133528"/>
            <a:ext cx="1095022" cy="1257001"/>
          </a:xfrm>
          <a:prstGeom prst="rect">
            <a:avLst/>
          </a:prstGeom>
        </p:spPr>
      </p:pic>
    </p:spTree>
    <p:extLst>
      <p:ext uri="{BB962C8B-B14F-4D97-AF65-F5344CB8AC3E}">
        <p14:creationId xmlns:p14="http://schemas.microsoft.com/office/powerpoint/2010/main" val="12089665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Networking Session Themes	</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a:xfrm>
            <a:off x="457200" y="1905000"/>
            <a:ext cx="8229600" cy="4221163"/>
          </a:xfrm>
        </p:spPr>
        <p:txBody>
          <a:bodyPr/>
          <a:lstStyle/>
          <a:p>
            <a:r>
              <a:rPr lang="en-US" dirty="0"/>
              <a:t>Topic #1: Changing Landscape: How are the Needs of Migrant Students Changing?</a:t>
            </a:r>
          </a:p>
          <a:p>
            <a:endParaRPr lang="en-US" dirty="0"/>
          </a:p>
        </p:txBody>
      </p:sp>
      <p:pic>
        <p:nvPicPr>
          <p:cNvPr id="6" name="Picture 5">
            <a:extLst>
              <a:ext uri="{FF2B5EF4-FFF2-40B4-BE49-F238E27FC236}">
                <a16:creationId xmlns:a16="http://schemas.microsoft.com/office/drawing/2014/main" id="{0C7C4EF9-22B1-154F-AA21-A2569856E3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60637"/>
            <a:ext cx="1095022" cy="1257001"/>
          </a:xfrm>
          <a:prstGeom prst="rect">
            <a:avLst/>
          </a:prstGeom>
        </p:spPr>
      </p:pic>
    </p:spTree>
    <p:extLst>
      <p:ext uri="{BB962C8B-B14F-4D97-AF65-F5344CB8AC3E}">
        <p14:creationId xmlns:p14="http://schemas.microsoft.com/office/powerpoint/2010/main" val="127611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Networking Session Themes	</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a:xfrm>
            <a:off x="457200" y="2057400"/>
            <a:ext cx="8229600" cy="4068763"/>
          </a:xfrm>
        </p:spPr>
        <p:txBody>
          <a:bodyPr/>
          <a:lstStyle/>
          <a:p>
            <a:r>
              <a:rPr lang="en-US" dirty="0"/>
              <a:t>Topic #2: Trauma in the Lives of Migrant Students: What are the Impacts and How Can We Help?</a:t>
            </a:r>
          </a:p>
          <a:p>
            <a:endParaRPr lang="en-US" dirty="0"/>
          </a:p>
        </p:txBody>
      </p:sp>
      <p:pic>
        <p:nvPicPr>
          <p:cNvPr id="6" name="Picture 5">
            <a:extLst>
              <a:ext uri="{FF2B5EF4-FFF2-40B4-BE49-F238E27FC236}">
                <a16:creationId xmlns:a16="http://schemas.microsoft.com/office/drawing/2014/main" id="{009E05B8-C818-944A-8AAE-1BB9B2F1F6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14599"/>
            <a:ext cx="1095022" cy="1257001"/>
          </a:xfrm>
          <a:prstGeom prst="rect">
            <a:avLst/>
          </a:prstGeom>
        </p:spPr>
      </p:pic>
    </p:spTree>
    <p:extLst>
      <p:ext uri="{BB962C8B-B14F-4D97-AF65-F5344CB8AC3E}">
        <p14:creationId xmlns:p14="http://schemas.microsoft.com/office/powerpoint/2010/main" val="1479756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Networking Session Themes	</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a:xfrm>
            <a:off x="457200" y="1981200"/>
            <a:ext cx="8229600" cy="4144963"/>
          </a:xfrm>
        </p:spPr>
        <p:txBody>
          <a:bodyPr/>
          <a:lstStyle/>
          <a:p>
            <a:r>
              <a:rPr lang="en-US" dirty="0"/>
              <a:t>Topic #3: Student Motivation: How Can Educators Help Migrant Children and Youth Learn Self-Motivation?</a:t>
            </a:r>
          </a:p>
          <a:p>
            <a:endParaRPr lang="en-US" dirty="0"/>
          </a:p>
        </p:txBody>
      </p:sp>
      <p:pic>
        <p:nvPicPr>
          <p:cNvPr id="6" name="Picture 5">
            <a:extLst>
              <a:ext uri="{FF2B5EF4-FFF2-40B4-BE49-F238E27FC236}">
                <a16:creationId xmlns:a16="http://schemas.microsoft.com/office/drawing/2014/main" id="{CAB73DD8-DBE5-4A4F-B81D-2F9C7BBEC20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8489" y="130706"/>
            <a:ext cx="1095022" cy="1257001"/>
          </a:xfrm>
          <a:prstGeom prst="rect">
            <a:avLst/>
          </a:prstGeom>
        </p:spPr>
      </p:pic>
    </p:spTree>
    <p:extLst>
      <p:ext uri="{BB962C8B-B14F-4D97-AF65-F5344CB8AC3E}">
        <p14:creationId xmlns:p14="http://schemas.microsoft.com/office/powerpoint/2010/main" val="602061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 Welcome and Introductions</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2438400"/>
            <a:ext cx="8229600" cy="3687763"/>
          </a:xfrm>
        </p:spPr>
        <p:txBody>
          <a:bodyPr/>
          <a:lstStyle/>
          <a:p>
            <a:pPr marL="0" indent="0" algn="ctr">
              <a:buNone/>
            </a:pPr>
            <a:r>
              <a:rPr lang="en-US" dirty="0"/>
              <a:t>Welcome and Introductions </a:t>
            </a:r>
          </a:p>
          <a:p>
            <a:pPr marL="0" indent="0" algn="ctr">
              <a:buNone/>
            </a:pPr>
            <a:r>
              <a:rPr lang="en-US" dirty="0"/>
              <a:t>Doug Boline, State MEP Director, </a:t>
            </a:r>
          </a:p>
          <a:p>
            <a:pPr marL="0" indent="0" algn="ctr">
              <a:buNone/>
            </a:pPr>
            <a:r>
              <a:rPr lang="en-US" dirty="0"/>
              <a:t>Kansas Lead State</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DABB4AFD-5761-0544-8BFF-D0EA8FF488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22239"/>
            <a:ext cx="1095022" cy="1257001"/>
          </a:xfrm>
          <a:prstGeom prst="rect">
            <a:avLst/>
          </a:prstGeom>
        </p:spPr>
      </p:pic>
    </p:spTree>
    <p:extLst>
      <p:ext uri="{BB962C8B-B14F-4D97-AF65-F5344CB8AC3E}">
        <p14:creationId xmlns:p14="http://schemas.microsoft.com/office/powerpoint/2010/main" val="2827139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Networking Session Themes	</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3BE50032-4B81-4C66-A091-C7E6DF48332F}"/>
              </a:ext>
            </a:extLst>
          </p:cNvPr>
          <p:cNvSpPr>
            <a:spLocks noGrp="1"/>
          </p:cNvSpPr>
          <p:nvPr>
            <p:ph idx="1"/>
          </p:nvPr>
        </p:nvSpPr>
        <p:spPr>
          <a:xfrm>
            <a:off x="457200" y="2362200"/>
            <a:ext cx="8229600" cy="3763963"/>
          </a:xfrm>
        </p:spPr>
        <p:txBody>
          <a:bodyPr/>
          <a:lstStyle/>
          <a:p>
            <a:r>
              <a:rPr lang="en-US" dirty="0"/>
              <a:t>Topic #4: Gathering Data on Non-School Age Migrant Students: What are the Data Needs and Data Challenges?</a:t>
            </a:r>
          </a:p>
          <a:p>
            <a:endParaRPr lang="en-US" dirty="0"/>
          </a:p>
        </p:txBody>
      </p:sp>
      <p:pic>
        <p:nvPicPr>
          <p:cNvPr id="6" name="Picture 5">
            <a:extLst>
              <a:ext uri="{FF2B5EF4-FFF2-40B4-BE49-F238E27FC236}">
                <a16:creationId xmlns:a16="http://schemas.microsoft.com/office/drawing/2014/main" id="{EC97F4A7-A343-2E43-8599-5C7B22DA8A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29818"/>
            <a:ext cx="1095022" cy="1257001"/>
          </a:xfrm>
          <a:prstGeom prst="rect">
            <a:avLst/>
          </a:prstGeom>
        </p:spPr>
      </p:pic>
    </p:spTree>
    <p:extLst>
      <p:ext uri="{BB962C8B-B14F-4D97-AF65-F5344CB8AC3E}">
        <p14:creationId xmlns:p14="http://schemas.microsoft.com/office/powerpoint/2010/main" val="1847207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a:xfrm>
            <a:off x="457200" y="274638"/>
            <a:ext cx="8305800" cy="1143000"/>
          </a:xfrm>
        </p:spPr>
        <p:txBody>
          <a:bodyPr/>
          <a:lstStyle/>
          <a:p>
            <a:pPr algn="r"/>
            <a:r>
              <a:rPr lang="en-US" sz="4200" dirty="0"/>
              <a:t>	Reorganization of TST </a:t>
            </a:r>
            <a:br>
              <a:rPr lang="en-US" sz="4200" dirty="0"/>
            </a:br>
            <a:r>
              <a:rPr lang="en-US" sz="4200" dirty="0"/>
              <a:t>Work Groups</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p:txBody>
          <a:bodyPr/>
          <a:lstStyle/>
          <a:p>
            <a:r>
              <a:rPr lang="en-US" sz="2800" dirty="0"/>
              <a:t>Focus on the following:</a:t>
            </a:r>
          </a:p>
          <a:p>
            <a:pPr lvl="1"/>
            <a:r>
              <a:rPr lang="en-US" sz="2400" dirty="0"/>
              <a:t>Professional Development (Introduction to OSY, Addressing the Needs of OSY with Limited Formal Schooling, Growth Mindset)</a:t>
            </a:r>
          </a:p>
          <a:p>
            <a:pPr lvl="1"/>
            <a:r>
              <a:rPr lang="en-US" sz="2400" dirty="0"/>
              <a:t>Goal Setting/Learning Plan (focus on mobility and portability)</a:t>
            </a:r>
          </a:p>
          <a:p>
            <a:pPr lvl="1"/>
            <a:r>
              <a:rPr lang="en-US" sz="2400" dirty="0"/>
              <a:t>Mentoring (revise and disseminate Mentoring Toolkit)</a:t>
            </a:r>
          </a:p>
          <a:p>
            <a:pPr lvl="1"/>
            <a:r>
              <a:rPr lang="en-US" sz="2400" dirty="0"/>
              <a:t>Mental Health/Trauma</a:t>
            </a:r>
          </a:p>
          <a:p>
            <a:pPr lvl="1"/>
            <a:r>
              <a:rPr lang="en-US" sz="2400" dirty="0"/>
              <a:t>Literature Review (factors that lead to students dropping out of school and create a list of strategies with promising evidence for preventing dropouts</a:t>
            </a:r>
          </a:p>
          <a:p>
            <a:pPr lvl="1"/>
            <a:endParaRPr lang="en-US" sz="2400"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F5A55FE7-0C75-1644-BDE2-974C914A2F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4378" y="114599"/>
            <a:ext cx="1095022" cy="1257001"/>
          </a:xfrm>
          <a:prstGeom prst="rect">
            <a:avLst/>
          </a:prstGeom>
        </p:spPr>
      </p:pic>
    </p:spTree>
    <p:extLst>
      <p:ext uri="{BB962C8B-B14F-4D97-AF65-F5344CB8AC3E}">
        <p14:creationId xmlns:p14="http://schemas.microsoft.com/office/powerpoint/2010/main" val="2083988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	Future Meeting Dates</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p:txBody>
          <a:bodyPr/>
          <a:lstStyle/>
          <a:p>
            <a:r>
              <a:rPr lang="en-US" dirty="0"/>
              <a:t>Strategy and Planning Meeting:</a:t>
            </a:r>
          </a:p>
          <a:p>
            <a:pPr lvl="1"/>
            <a:r>
              <a:rPr lang="en-US" dirty="0"/>
              <a:t>1 ½ day meeting to plan for the future</a:t>
            </a:r>
          </a:p>
          <a:p>
            <a:pPr lvl="1"/>
            <a:r>
              <a:rPr lang="en-US" dirty="0"/>
              <a:t>Mid- late February (February 12-13)</a:t>
            </a:r>
          </a:p>
          <a:p>
            <a:pPr lvl="1"/>
            <a:r>
              <a:rPr lang="en-US" dirty="0"/>
              <a:t>Location: TBD</a:t>
            </a:r>
          </a:p>
          <a:p>
            <a:r>
              <a:rPr lang="en-US" dirty="0"/>
              <a:t>Spring meeting: prior to ADM</a:t>
            </a:r>
          </a:p>
          <a:p>
            <a:r>
              <a:rPr lang="en-US" dirty="0"/>
              <a:t>TST Meeting Dates:</a:t>
            </a:r>
          </a:p>
          <a:p>
            <a:pPr lvl="1"/>
            <a:r>
              <a:rPr lang="en-US" dirty="0"/>
              <a:t>November 27-28, 2018 in Atlanta, GA</a:t>
            </a:r>
          </a:p>
          <a:p>
            <a:pPr lvl="1"/>
            <a:r>
              <a:rPr lang="en-US" dirty="0"/>
              <a:t>Possibly 1-2 other meetings</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2F99060A-EB8F-CA4F-B529-F971FAB2FB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99661"/>
            <a:ext cx="1095022" cy="1257001"/>
          </a:xfrm>
          <a:prstGeom prst="rect">
            <a:avLst/>
          </a:prstGeom>
        </p:spPr>
      </p:pic>
    </p:spTree>
    <p:extLst>
      <p:ext uri="{BB962C8B-B14F-4D97-AF65-F5344CB8AC3E}">
        <p14:creationId xmlns:p14="http://schemas.microsoft.com/office/powerpoint/2010/main" val="3257192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8368138-6E1E-124B-B91C-544CE67279A9}"/>
              </a:ext>
            </a:extLst>
          </p:cNvPr>
          <p:cNvSpPr>
            <a:spLocks noGrp="1"/>
          </p:cNvSpPr>
          <p:nvPr>
            <p:ph type="title"/>
          </p:nvPr>
        </p:nvSpPr>
        <p:spPr/>
        <p:txBody>
          <a:bodyPr/>
          <a:lstStyle/>
          <a:p>
            <a:pPr algn="r"/>
            <a:r>
              <a:rPr lang="en-US" dirty="0"/>
              <a:t>Agenda</a:t>
            </a:r>
          </a:p>
        </p:txBody>
      </p:sp>
      <p:sp>
        <p:nvSpPr>
          <p:cNvPr id="4" name="Content Placeholder 3">
            <a:extLst>
              <a:ext uri="{FF2B5EF4-FFF2-40B4-BE49-F238E27FC236}">
                <a16:creationId xmlns:a16="http://schemas.microsoft.com/office/drawing/2014/main" id="{B1509505-DC4B-8643-A398-F042C6760DA8}"/>
              </a:ext>
            </a:extLst>
          </p:cNvPr>
          <p:cNvSpPr>
            <a:spLocks noGrp="1"/>
          </p:cNvSpPr>
          <p:nvPr>
            <p:ph sz="half" idx="1"/>
          </p:nvPr>
        </p:nvSpPr>
        <p:spPr/>
        <p:txBody>
          <a:bodyPr/>
          <a:lstStyle/>
          <a:p>
            <a:pPr lvl="0"/>
            <a:r>
              <a:rPr lang="en-US" sz="2400" dirty="0"/>
              <a:t>Welcome and Introductions</a:t>
            </a:r>
          </a:p>
          <a:p>
            <a:pPr lvl="0"/>
            <a:r>
              <a:rPr lang="en-US" sz="2400" dirty="0"/>
              <a:t>Debrief and discussion of GOSOSY/CIG Dissemination Event </a:t>
            </a:r>
            <a:endParaRPr lang="en-US" sz="1800" dirty="0"/>
          </a:p>
          <a:p>
            <a:r>
              <a:rPr lang="en-US" sz="2400" dirty="0"/>
              <a:t>Performance Reporting—Marty Jacobson</a:t>
            </a:r>
            <a:endParaRPr lang="en-US" sz="1800" dirty="0"/>
          </a:p>
          <a:p>
            <a:pPr lvl="0"/>
            <a:r>
              <a:rPr lang="en-US" sz="2400" dirty="0"/>
              <a:t>Overview and discussion of GOSOSY Work Plan—Marty Jacobson</a:t>
            </a:r>
            <a:endParaRPr lang="en-US" sz="1800" dirty="0"/>
          </a:p>
          <a:p>
            <a:endParaRPr lang="en-US" dirty="0"/>
          </a:p>
        </p:txBody>
      </p:sp>
      <p:sp>
        <p:nvSpPr>
          <p:cNvPr id="8" name="Content Placeholder 7">
            <a:extLst>
              <a:ext uri="{FF2B5EF4-FFF2-40B4-BE49-F238E27FC236}">
                <a16:creationId xmlns:a16="http://schemas.microsoft.com/office/drawing/2014/main" id="{3E8D7BA6-B89C-4143-921E-51D736FEB94C}"/>
              </a:ext>
            </a:extLst>
          </p:cNvPr>
          <p:cNvSpPr>
            <a:spLocks noGrp="1"/>
          </p:cNvSpPr>
          <p:nvPr>
            <p:ph sz="half" idx="2"/>
          </p:nvPr>
        </p:nvSpPr>
        <p:spPr/>
        <p:txBody>
          <a:bodyPr/>
          <a:lstStyle/>
          <a:p>
            <a:pPr lvl="0"/>
            <a:r>
              <a:rPr lang="en-US" sz="2000" dirty="0"/>
              <a:t>Brainstorming session for direction of TST workgroups: </a:t>
            </a:r>
            <a:endParaRPr lang="en-US" sz="1600" dirty="0"/>
          </a:p>
          <a:p>
            <a:pPr lvl="1"/>
            <a:r>
              <a:rPr lang="en-US" sz="1800" dirty="0"/>
              <a:t>What should the student section of the website look like?</a:t>
            </a:r>
            <a:endParaRPr lang="en-US" sz="1400" dirty="0"/>
          </a:p>
          <a:p>
            <a:pPr lvl="1"/>
            <a:r>
              <a:rPr lang="en-US" sz="1800" dirty="0"/>
              <a:t>What online training materials would be most helpful?</a:t>
            </a:r>
            <a:endParaRPr lang="en-US" sz="1400" dirty="0"/>
          </a:p>
          <a:p>
            <a:pPr lvl="1"/>
            <a:r>
              <a:rPr lang="en-US" sz="1800" dirty="0"/>
              <a:t>How would we do online modules for OSY to complete independently?</a:t>
            </a:r>
            <a:endParaRPr lang="en-US" sz="1400" dirty="0"/>
          </a:p>
          <a:p>
            <a:pPr lvl="1"/>
            <a:r>
              <a:rPr lang="en-US" sz="1800" dirty="0"/>
              <a:t>How can GOSOSY coordinate with the other CIGs?</a:t>
            </a:r>
            <a:endParaRPr lang="en-US" sz="1400" dirty="0"/>
          </a:p>
          <a:p>
            <a:pPr lvl="0"/>
            <a:r>
              <a:rPr lang="en-US" sz="2000" dirty="0"/>
              <a:t>Reorganization of Work Groups</a:t>
            </a:r>
          </a:p>
          <a:p>
            <a:pPr lvl="0"/>
            <a:r>
              <a:rPr lang="en-US" sz="2000" dirty="0"/>
              <a:t>Budget	</a:t>
            </a:r>
            <a:endParaRPr lang="en-US" sz="1600" dirty="0"/>
          </a:p>
          <a:p>
            <a:pPr lvl="0"/>
            <a:r>
              <a:rPr lang="en-US" sz="2000" dirty="0"/>
              <a:t>Future Meeting Date(s)</a:t>
            </a:r>
            <a:endParaRPr lang="en-US" sz="1200" dirty="0"/>
          </a:p>
          <a:p>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9" name="Picture 8">
            <a:extLst>
              <a:ext uri="{FF2B5EF4-FFF2-40B4-BE49-F238E27FC236}">
                <a16:creationId xmlns:a16="http://schemas.microsoft.com/office/drawing/2014/main" id="{8AB4BCC9-5BBA-094A-B4DB-2DEB91B89E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600" y="114599"/>
            <a:ext cx="1095022" cy="1257001"/>
          </a:xfrm>
          <a:prstGeom prst="rect">
            <a:avLst/>
          </a:prstGeom>
        </p:spPr>
      </p:pic>
    </p:spTree>
    <p:extLst>
      <p:ext uri="{BB962C8B-B14F-4D97-AF65-F5344CB8AC3E}">
        <p14:creationId xmlns:p14="http://schemas.microsoft.com/office/powerpoint/2010/main" val="3851532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	Dissemination Event Debrief</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p:txBody>
          <a:bodyPr/>
          <a:lstStyle/>
          <a:p>
            <a:pPr lvl="0"/>
            <a:r>
              <a:rPr lang="en-US" sz="2400" dirty="0"/>
              <a:t>Did the registration process (marketing, </a:t>
            </a:r>
            <a:r>
              <a:rPr lang="en-US" sz="2400" dirty="0" err="1"/>
              <a:t>RegOnline</a:t>
            </a:r>
            <a:r>
              <a:rPr lang="en-US" sz="2400" dirty="0"/>
              <a:t> platform, timeline) work well?</a:t>
            </a:r>
          </a:p>
          <a:p>
            <a:pPr lvl="0"/>
            <a:r>
              <a:rPr lang="en-US" sz="2400" dirty="0"/>
              <a:t>Was the format an effective way to provide professional development to support the delivery of services to migrant students? </a:t>
            </a:r>
          </a:p>
          <a:p>
            <a:pPr lvl="0"/>
            <a:r>
              <a:rPr lang="en-US" sz="2400" dirty="0"/>
              <a:t>On the whole, were presenters knowledgeable about their subjects and able to impart that knowledge effectively? </a:t>
            </a:r>
          </a:p>
          <a:p>
            <a:pPr lvl="0"/>
            <a:r>
              <a:rPr lang="en-US" sz="2400" dirty="0"/>
              <a:t>Was there adequate time for discussion?</a:t>
            </a:r>
          </a:p>
          <a:p>
            <a:pPr lvl="0"/>
            <a:r>
              <a:rPr lang="en-US" sz="2400" dirty="0"/>
              <a:t>Are the materials presented useful for work with OSY?</a:t>
            </a:r>
          </a:p>
          <a:p>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740FD1AE-8A75-3C4C-8A9F-F14257B9F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96839"/>
            <a:ext cx="1095022" cy="1257001"/>
          </a:xfrm>
          <a:prstGeom prst="rect">
            <a:avLst/>
          </a:prstGeom>
        </p:spPr>
      </p:pic>
    </p:spTree>
    <p:extLst>
      <p:ext uri="{BB962C8B-B14F-4D97-AF65-F5344CB8AC3E}">
        <p14:creationId xmlns:p14="http://schemas.microsoft.com/office/powerpoint/2010/main" val="69369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3FCEE-C0C9-2944-98F6-14E9AAB7EDC5}"/>
              </a:ext>
            </a:extLst>
          </p:cNvPr>
          <p:cNvSpPr>
            <a:spLocks noGrp="1"/>
          </p:cNvSpPr>
          <p:nvPr>
            <p:ph type="title"/>
          </p:nvPr>
        </p:nvSpPr>
        <p:spPr/>
        <p:txBody>
          <a:bodyPr/>
          <a:lstStyle/>
          <a:p>
            <a:pPr algn="r"/>
            <a:r>
              <a:rPr lang="en-US" dirty="0"/>
              <a:t>	Dissemination Event Debrief</a:t>
            </a:r>
          </a:p>
        </p:txBody>
      </p:sp>
      <p:sp>
        <p:nvSpPr>
          <p:cNvPr id="4" name="Content Placeholder 3">
            <a:extLst>
              <a:ext uri="{FF2B5EF4-FFF2-40B4-BE49-F238E27FC236}">
                <a16:creationId xmlns:a16="http://schemas.microsoft.com/office/drawing/2014/main" id="{68022A2E-6F39-3F4C-9E2A-F0545D1BB2EE}"/>
              </a:ext>
            </a:extLst>
          </p:cNvPr>
          <p:cNvSpPr>
            <a:spLocks noGrp="1"/>
          </p:cNvSpPr>
          <p:nvPr>
            <p:ph idx="1"/>
          </p:nvPr>
        </p:nvSpPr>
        <p:spPr>
          <a:xfrm>
            <a:off x="457200" y="1752600"/>
            <a:ext cx="8229600" cy="4373563"/>
          </a:xfrm>
        </p:spPr>
        <p:txBody>
          <a:bodyPr/>
          <a:lstStyle/>
          <a:p>
            <a:pPr lvl="0"/>
            <a:r>
              <a:rPr lang="en-US" sz="2400" dirty="0"/>
              <a:t>Was the Joint General Session appropriate and worthwhile?</a:t>
            </a:r>
          </a:p>
          <a:p>
            <a:pPr lvl="0"/>
            <a:r>
              <a:rPr lang="en-US" sz="2400" dirty="0"/>
              <a:t>Was the Closing Session appropriate and worthwhile?</a:t>
            </a:r>
          </a:p>
          <a:p>
            <a:pPr lvl="0"/>
            <a:r>
              <a:rPr lang="en-US" sz="2400" dirty="0"/>
              <a:t>Was the OSY Panel well-planned and worthwhile? </a:t>
            </a:r>
          </a:p>
          <a:p>
            <a:pPr lvl="0"/>
            <a:r>
              <a:rPr lang="en-US" sz="2400" dirty="0"/>
              <a:t>In your opinion, what was the most effective aspect of the event?</a:t>
            </a:r>
          </a:p>
          <a:p>
            <a:pPr lvl="0"/>
            <a:r>
              <a:rPr lang="en-US" sz="2400" dirty="0"/>
              <a:t>What suggestions do you have for improving the event?</a:t>
            </a:r>
          </a:p>
          <a:p>
            <a:pPr lvl="0"/>
            <a:r>
              <a:rPr lang="en-US" sz="2400" dirty="0"/>
              <a:t>Additional comments:</a:t>
            </a:r>
          </a:p>
          <a:p>
            <a:endParaRPr lang="en-US" dirty="0"/>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7" name="Picture 6">
            <a:extLst>
              <a:ext uri="{FF2B5EF4-FFF2-40B4-BE49-F238E27FC236}">
                <a16:creationId xmlns:a16="http://schemas.microsoft.com/office/drawing/2014/main" id="{740FD1AE-8A75-3C4C-8A9F-F14257B9F7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489" y="144762"/>
            <a:ext cx="1095022" cy="1257001"/>
          </a:xfrm>
          <a:prstGeom prst="rect">
            <a:avLst/>
          </a:prstGeom>
        </p:spPr>
      </p:pic>
    </p:spTree>
    <p:extLst>
      <p:ext uri="{BB962C8B-B14F-4D97-AF65-F5344CB8AC3E}">
        <p14:creationId xmlns:p14="http://schemas.microsoft.com/office/powerpoint/2010/main" val="202059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7518D0BA-CE52-4AA2-B41F-04AC2E1E4EF7}"/>
              </a:ext>
            </a:extLst>
          </p:cNvPr>
          <p:cNvSpPr>
            <a:spLocks noGrp="1"/>
          </p:cNvSpPr>
          <p:nvPr>
            <p:ph type="ctrTitle"/>
          </p:nvPr>
        </p:nvSpPr>
        <p:spPr/>
        <p:txBody>
          <a:bodyPr/>
          <a:lstStyle/>
          <a:p>
            <a:r>
              <a:rPr lang="en-US" altLang="en-US">
                <a:ea typeface="ＭＳ Ｐゴシック" panose="020B0600070205080204" pitchFamily="34" charset="-128"/>
              </a:rPr>
              <a:t>GOSOSY Evaluation Data Collection</a:t>
            </a:r>
          </a:p>
        </p:txBody>
      </p:sp>
      <p:sp>
        <p:nvSpPr>
          <p:cNvPr id="3" name="Subtitle 2">
            <a:extLst>
              <a:ext uri="{FF2B5EF4-FFF2-40B4-BE49-F238E27FC236}">
                <a16:creationId xmlns:a16="http://schemas.microsoft.com/office/drawing/2014/main" id="{16AB412D-610E-4961-9651-75ABD98BC6B6}"/>
              </a:ext>
            </a:extLst>
          </p:cNvPr>
          <p:cNvSpPr>
            <a:spLocks noGrp="1"/>
          </p:cNvSpPr>
          <p:nvPr>
            <p:ph type="subTitle" idx="1"/>
          </p:nvPr>
        </p:nvSpPr>
        <p:spPr/>
        <p:txBody>
          <a:bodyPr/>
          <a:lstStyle/>
          <a:p>
            <a:pPr>
              <a:buFont typeface="Arial" charset="0"/>
              <a:buNone/>
              <a:defRPr/>
            </a:pPr>
            <a:r>
              <a:rPr lang="en-US" dirty="0"/>
              <a:t>Marty Jacobson</a:t>
            </a:r>
          </a:p>
          <a:p>
            <a:pPr>
              <a:buFont typeface="Arial" charset="0"/>
              <a:buNone/>
              <a:defRPr/>
            </a:pPr>
            <a:r>
              <a:rPr lang="en-US" dirty="0"/>
              <a:t>META Associates</a:t>
            </a:r>
          </a:p>
        </p:txBody>
      </p:sp>
      <p:sp>
        <p:nvSpPr>
          <p:cNvPr id="5" name="TextBox 4">
            <a:extLst>
              <a:ext uri="{FF2B5EF4-FFF2-40B4-BE49-F238E27FC236}">
                <a16:creationId xmlns:a16="http://schemas.microsoft.com/office/drawing/2014/main" id="{765A3E12-3CB7-4C49-8F0E-69663DB82C5D}"/>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cxnSp>
        <p:nvCxnSpPr>
          <p:cNvPr id="6" name="Straight Connector 5">
            <a:extLst>
              <a:ext uri="{FF2B5EF4-FFF2-40B4-BE49-F238E27FC236}">
                <a16:creationId xmlns:a16="http://schemas.microsoft.com/office/drawing/2014/main" id="{CAD37BBE-7941-465A-9911-9FEA5C932B9C}"/>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pic>
        <p:nvPicPr>
          <p:cNvPr id="8" name="Picture 7">
            <a:extLst>
              <a:ext uri="{FF2B5EF4-FFF2-40B4-BE49-F238E27FC236}">
                <a16:creationId xmlns:a16="http://schemas.microsoft.com/office/drawing/2014/main" id="{434BB28D-CFFE-C340-8CED-CD33ECC711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02049"/>
            <a:ext cx="1095022" cy="125700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a:xfrm>
            <a:off x="457200" y="274638"/>
            <a:ext cx="8305800" cy="1143000"/>
          </a:xfrm>
        </p:spPr>
        <p:txBody>
          <a:bodyPr>
            <a:normAutofit/>
          </a:bodyPr>
          <a:lstStyle/>
          <a:p>
            <a:pPr algn="r" eaLnBrk="1" hangingPunct="1">
              <a:defRPr/>
            </a:pPr>
            <a:r>
              <a:rPr lang="en-US" dirty="0">
                <a:cs typeface="+mj-cs"/>
              </a:rPr>
              <a:t>Year 3 Data Collection</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sp>
        <p:nvSpPr>
          <p:cNvPr id="4" name="Content Placeholder 3">
            <a:extLst>
              <a:ext uri="{FF2B5EF4-FFF2-40B4-BE49-F238E27FC236}">
                <a16:creationId xmlns:a16="http://schemas.microsoft.com/office/drawing/2014/main" id="{60FA93ED-281F-4D35-826F-0403EEBB4B88}"/>
              </a:ext>
            </a:extLst>
          </p:cNvPr>
          <p:cNvSpPr>
            <a:spLocks noGrp="1"/>
          </p:cNvSpPr>
          <p:nvPr>
            <p:ph idx="1"/>
          </p:nvPr>
        </p:nvSpPr>
        <p:spPr>
          <a:xfrm>
            <a:off x="457200" y="1981200"/>
            <a:ext cx="8229600" cy="4144963"/>
          </a:xfrm>
        </p:spPr>
        <p:txBody>
          <a:bodyPr/>
          <a:lstStyle/>
          <a:p>
            <a:r>
              <a:rPr lang="en-US" dirty="0"/>
              <a:t>META needs the following by 9/28/18</a:t>
            </a:r>
          </a:p>
          <a:p>
            <a:pPr lvl="1"/>
            <a:r>
              <a:rPr lang="en-US" dirty="0"/>
              <a:t>Form 1: Director/Coordinator Report</a:t>
            </a:r>
          </a:p>
          <a:p>
            <a:pPr lvl="1"/>
            <a:r>
              <a:rPr lang="en-US" dirty="0"/>
              <a:t>Form 2: OSY Professional Learning Activity    			 Evaluation Form</a:t>
            </a:r>
          </a:p>
          <a:p>
            <a:pPr lvl="1"/>
            <a:r>
              <a:rPr lang="en-US" dirty="0"/>
              <a:t>Form 3: Product Review Form</a:t>
            </a:r>
          </a:p>
        </p:txBody>
      </p:sp>
      <p:pic>
        <p:nvPicPr>
          <p:cNvPr id="6" name="Picture 5">
            <a:extLst>
              <a:ext uri="{FF2B5EF4-FFF2-40B4-BE49-F238E27FC236}">
                <a16:creationId xmlns:a16="http://schemas.microsoft.com/office/drawing/2014/main" id="{64016EBB-71F9-9B4F-98C2-0E8A98DA23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844" y="114599"/>
            <a:ext cx="1095022" cy="1257001"/>
          </a:xfrm>
          <a:prstGeom prst="rect">
            <a:avLst/>
          </a:prstGeom>
        </p:spPr>
      </p:pic>
    </p:spTree>
    <p:extLst>
      <p:ext uri="{BB962C8B-B14F-4D97-AF65-F5344CB8AC3E}">
        <p14:creationId xmlns:p14="http://schemas.microsoft.com/office/powerpoint/2010/main" val="3243854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8">
            <a:extLst>
              <a:ext uri="{FF2B5EF4-FFF2-40B4-BE49-F238E27FC236}">
                <a16:creationId xmlns:a16="http://schemas.microsoft.com/office/drawing/2014/main" id="{E0ADA8D9-3AA2-4B85-8ABC-9FB8858FBBB5}"/>
              </a:ext>
            </a:extLst>
          </p:cNvPr>
          <p:cNvSpPr>
            <a:spLocks noGrp="1"/>
          </p:cNvSpPr>
          <p:nvPr>
            <p:ph type="title"/>
          </p:nvPr>
        </p:nvSpPr>
        <p:spPr/>
        <p:txBody>
          <a:bodyPr>
            <a:normAutofit/>
          </a:bodyPr>
          <a:lstStyle/>
          <a:p>
            <a:pPr algn="r" eaLnBrk="1" hangingPunct="1">
              <a:defRPr/>
            </a:pPr>
            <a:r>
              <a:rPr lang="en-US" dirty="0">
                <a:cs typeface="+mj-cs"/>
              </a:rPr>
              <a:t>Data Received</a:t>
            </a:r>
          </a:p>
        </p:txBody>
      </p:sp>
      <p:sp>
        <p:nvSpPr>
          <p:cNvPr id="4" name="Content Placeholder 3">
            <a:extLst>
              <a:ext uri="{FF2B5EF4-FFF2-40B4-BE49-F238E27FC236}">
                <a16:creationId xmlns:a16="http://schemas.microsoft.com/office/drawing/2014/main" id="{60FA93ED-281F-4D35-826F-0403EEBB4B88}"/>
              </a:ext>
            </a:extLst>
          </p:cNvPr>
          <p:cNvSpPr>
            <a:spLocks noGrp="1"/>
          </p:cNvSpPr>
          <p:nvPr>
            <p:ph sz="half" idx="2"/>
          </p:nvPr>
        </p:nvSpPr>
        <p:spPr>
          <a:xfrm>
            <a:off x="762000" y="1524001"/>
            <a:ext cx="4267200" cy="4602162"/>
          </a:xfrm>
        </p:spPr>
        <p:txBody>
          <a:bodyPr/>
          <a:lstStyle/>
          <a:p>
            <a:r>
              <a:rPr lang="en-US" dirty="0"/>
              <a:t>Director/Coordinator Report</a:t>
            </a:r>
          </a:p>
          <a:p>
            <a:pPr lvl="1"/>
            <a:r>
              <a:rPr lang="en-US" dirty="0"/>
              <a:t>Received from Mississippi</a:t>
            </a:r>
          </a:p>
          <a:p>
            <a:r>
              <a:rPr lang="en-US" dirty="0"/>
              <a:t>Product Review Form</a:t>
            </a:r>
          </a:p>
          <a:p>
            <a:pPr lvl="1"/>
            <a:r>
              <a:rPr lang="en-US" dirty="0"/>
              <a:t>Received from Pennsylvania</a:t>
            </a:r>
          </a:p>
          <a:p>
            <a:r>
              <a:rPr lang="en-US" dirty="0"/>
              <a:t>Staff Surveys</a:t>
            </a:r>
          </a:p>
          <a:p>
            <a:pPr lvl="1"/>
            <a:r>
              <a:rPr lang="en-US" dirty="0"/>
              <a:t>FL: 26</a:t>
            </a:r>
          </a:p>
          <a:p>
            <a:pPr lvl="1"/>
            <a:r>
              <a:rPr lang="en-US" dirty="0"/>
              <a:t>GA: 97</a:t>
            </a:r>
          </a:p>
          <a:p>
            <a:pPr lvl="1"/>
            <a:r>
              <a:rPr lang="en-US" dirty="0"/>
              <a:t>KS: 60</a:t>
            </a:r>
          </a:p>
          <a:p>
            <a:pPr lvl="1"/>
            <a:r>
              <a:rPr lang="en-US" dirty="0"/>
              <a:t>MA: 5</a:t>
            </a:r>
          </a:p>
          <a:p>
            <a:pPr lvl="1"/>
            <a:r>
              <a:rPr lang="en-US" dirty="0"/>
              <a:t>MS: 1</a:t>
            </a:r>
          </a:p>
          <a:p>
            <a:pPr lvl="1"/>
            <a:endParaRPr lang="en-US" dirty="0"/>
          </a:p>
        </p:txBody>
      </p:sp>
      <p:sp>
        <p:nvSpPr>
          <p:cNvPr id="5" name="Content Placeholder 4">
            <a:extLst>
              <a:ext uri="{FF2B5EF4-FFF2-40B4-BE49-F238E27FC236}">
                <a16:creationId xmlns:a16="http://schemas.microsoft.com/office/drawing/2014/main" id="{2FD9A3DA-3989-466A-A000-1F22323456BA}"/>
              </a:ext>
            </a:extLst>
          </p:cNvPr>
          <p:cNvSpPr>
            <a:spLocks noGrp="1"/>
          </p:cNvSpPr>
          <p:nvPr>
            <p:ph sz="quarter" idx="4"/>
          </p:nvPr>
        </p:nvSpPr>
        <p:spPr>
          <a:xfrm>
            <a:off x="4645025" y="3581400"/>
            <a:ext cx="4041775" cy="2346149"/>
          </a:xfrm>
        </p:spPr>
        <p:txBody>
          <a:bodyPr/>
          <a:lstStyle/>
          <a:p>
            <a:pPr lvl="1"/>
            <a:r>
              <a:rPr lang="en-US" dirty="0"/>
              <a:t>NC: 34</a:t>
            </a:r>
          </a:p>
          <a:p>
            <a:pPr lvl="1"/>
            <a:r>
              <a:rPr lang="en-US" dirty="0"/>
              <a:t>NJ: 20</a:t>
            </a:r>
          </a:p>
          <a:p>
            <a:pPr lvl="1"/>
            <a:r>
              <a:rPr lang="en-US" dirty="0"/>
              <a:t>NY: 41</a:t>
            </a:r>
          </a:p>
          <a:p>
            <a:pPr lvl="1"/>
            <a:r>
              <a:rPr lang="en-US" dirty="0"/>
              <a:t>PA: 17</a:t>
            </a:r>
          </a:p>
          <a:p>
            <a:pPr lvl="1"/>
            <a:r>
              <a:rPr lang="en-US" dirty="0"/>
              <a:t>SC: 12</a:t>
            </a:r>
          </a:p>
        </p:txBody>
      </p:sp>
      <p:cxnSp>
        <p:nvCxnSpPr>
          <p:cNvPr id="10" name="Straight Connector 9">
            <a:extLst>
              <a:ext uri="{FF2B5EF4-FFF2-40B4-BE49-F238E27FC236}">
                <a16:creationId xmlns:a16="http://schemas.microsoft.com/office/drawing/2014/main" id="{CF2F74DE-072A-433A-9FE5-F881DAD685CE}"/>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3CC27857-58E3-44B0-9801-72FFA4E502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7" name="Picture 6">
            <a:extLst>
              <a:ext uri="{FF2B5EF4-FFF2-40B4-BE49-F238E27FC236}">
                <a16:creationId xmlns:a16="http://schemas.microsoft.com/office/drawing/2014/main" id="{49BD8CAB-BD68-CB4B-BAD7-C801100CB84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14599"/>
            <a:ext cx="1095022" cy="1257001"/>
          </a:xfrm>
          <a:prstGeom prst="rect">
            <a:avLst/>
          </a:prstGeom>
        </p:spPr>
      </p:pic>
    </p:spTree>
    <p:extLst>
      <p:ext uri="{BB962C8B-B14F-4D97-AF65-F5344CB8AC3E}">
        <p14:creationId xmlns:p14="http://schemas.microsoft.com/office/powerpoint/2010/main" val="42492164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8">
            <a:extLst>
              <a:ext uri="{FF2B5EF4-FFF2-40B4-BE49-F238E27FC236}">
                <a16:creationId xmlns:a16="http://schemas.microsoft.com/office/drawing/2014/main" id="{F4ABCBCC-0EAE-4918-9D95-E218BBDE58B6}"/>
              </a:ext>
            </a:extLst>
          </p:cNvPr>
          <p:cNvSpPr>
            <a:spLocks noGrp="1"/>
          </p:cNvSpPr>
          <p:nvPr>
            <p:ph type="title"/>
          </p:nvPr>
        </p:nvSpPr>
        <p:spPr/>
        <p:txBody>
          <a:bodyPr/>
          <a:lstStyle/>
          <a:p>
            <a:pPr algn="r" eaLnBrk="1" hangingPunct="1"/>
            <a:r>
              <a:rPr lang="en-US" altLang="en-US" dirty="0">
                <a:ea typeface="ＭＳ Ｐゴシック" panose="020B0600070205080204" pitchFamily="34" charset="-128"/>
              </a:rPr>
              <a:t>Cover Sheets</a:t>
            </a:r>
          </a:p>
        </p:txBody>
      </p:sp>
      <p:sp>
        <p:nvSpPr>
          <p:cNvPr id="36867" name="Content Placeholder 10">
            <a:extLst>
              <a:ext uri="{FF2B5EF4-FFF2-40B4-BE49-F238E27FC236}">
                <a16:creationId xmlns:a16="http://schemas.microsoft.com/office/drawing/2014/main" id="{7DE2EFE2-CA3B-4988-A68D-7ECA3DFC4483}"/>
              </a:ext>
            </a:extLst>
          </p:cNvPr>
          <p:cNvSpPr>
            <a:spLocks noGrp="1"/>
          </p:cNvSpPr>
          <p:nvPr>
            <p:ph idx="1"/>
          </p:nvPr>
        </p:nvSpPr>
        <p:spPr/>
        <p:txBody>
          <a:bodyPr>
            <a:normAutofit lnSpcReduction="10000"/>
          </a:bodyPr>
          <a:lstStyle/>
          <a:p>
            <a:pPr eaLnBrk="1" hangingPunct="1"/>
            <a:r>
              <a:rPr lang="en-US" altLang="en-US" dirty="0">
                <a:ea typeface="ＭＳ Ｐゴシック" panose="020B0600070205080204" pitchFamily="34" charset="-128"/>
              </a:rPr>
              <a:t>All states will have a copy of the performance report and cover sheet by 11/2/18</a:t>
            </a:r>
          </a:p>
          <a:p>
            <a:pPr eaLnBrk="1" hangingPunct="1"/>
            <a:r>
              <a:rPr lang="en-US" altLang="en-US" dirty="0">
                <a:ea typeface="ＭＳ Ｐゴシック" panose="020B0600070205080204" pitchFamily="34" charset="-128"/>
              </a:rPr>
              <a:t>The only thing states need to complete is the signature and date</a:t>
            </a:r>
          </a:p>
          <a:p>
            <a:pPr eaLnBrk="1" hangingPunct="1"/>
            <a:r>
              <a:rPr lang="en-US" altLang="en-US" dirty="0">
                <a:ea typeface="ＭＳ Ｐゴシック" panose="020B0600070205080204" pitchFamily="34" charset="-128"/>
              </a:rPr>
              <a:t>Please start the process immediately upon receipt to avoid holiday vacations</a:t>
            </a:r>
          </a:p>
          <a:p>
            <a:pPr eaLnBrk="1" hangingPunct="1"/>
            <a:r>
              <a:rPr lang="en-US" altLang="en-US" dirty="0">
                <a:ea typeface="ＭＳ Ｐゴシック" panose="020B0600070205080204" pitchFamily="34" charset="-128"/>
              </a:rPr>
              <a:t>Scan and e-mail the cover sheet to arrive no later than 12/4/18</a:t>
            </a:r>
          </a:p>
          <a:p>
            <a:pPr eaLnBrk="1" hangingPunct="1"/>
            <a:r>
              <a:rPr lang="en-US" altLang="en-US" dirty="0">
                <a:ea typeface="ＭＳ Ｐゴシック" panose="020B0600070205080204" pitchFamily="34" charset="-128"/>
              </a:rPr>
              <a:t>Send a hard copy to META</a:t>
            </a:r>
          </a:p>
        </p:txBody>
      </p:sp>
      <p:cxnSp>
        <p:nvCxnSpPr>
          <p:cNvPr id="10" name="Straight Connector 9">
            <a:extLst>
              <a:ext uri="{FF2B5EF4-FFF2-40B4-BE49-F238E27FC236}">
                <a16:creationId xmlns:a16="http://schemas.microsoft.com/office/drawing/2014/main" id="{C9E3D550-66F9-48AD-A841-CEBC95EDCCA8}"/>
              </a:ext>
            </a:extLst>
          </p:cNvPr>
          <p:cNvCxnSpPr/>
          <p:nvPr/>
        </p:nvCxnSpPr>
        <p:spPr>
          <a:xfrm>
            <a:off x="457200" y="1447800"/>
            <a:ext cx="8305800" cy="0"/>
          </a:xfrm>
          <a:prstGeom prst="line">
            <a:avLst/>
          </a:prstGeom>
          <a:ln w="57150"/>
        </p:spPr>
        <p:style>
          <a:lnRef idx="1">
            <a:schemeClr val="accent3"/>
          </a:lnRef>
          <a:fillRef idx="0">
            <a:schemeClr val="accent3"/>
          </a:fillRef>
          <a:effectRef idx="0">
            <a:schemeClr val="accent3"/>
          </a:effectRef>
          <a:fontRef idx="minor">
            <a:schemeClr val="tx1"/>
          </a:fontRef>
        </p:style>
      </p:cxnSp>
      <p:sp>
        <p:nvSpPr>
          <p:cNvPr id="18" name="TextBox 17">
            <a:extLst>
              <a:ext uri="{FF2B5EF4-FFF2-40B4-BE49-F238E27FC236}">
                <a16:creationId xmlns:a16="http://schemas.microsoft.com/office/drawing/2014/main" id="{5C15D0FF-E28E-45B4-A44A-64AB4E2D04A9}"/>
              </a:ext>
            </a:extLst>
          </p:cNvPr>
          <p:cNvSpPr txBox="1"/>
          <p:nvPr/>
        </p:nvSpPr>
        <p:spPr>
          <a:xfrm>
            <a:off x="457200" y="6096000"/>
            <a:ext cx="8229600" cy="381000"/>
          </a:xfrm>
          <a:prstGeom prst="rect">
            <a:avLst/>
          </a:prstGeom>
          <a:solidFill>
            <a:srgbClr val="89CC40"/>
          </a:solidFill>
        </p:spPr>
        <p:style>
          <a:lnRef idx="2">
            <a:schemeClr val="accent3"/>
          </a:lnRef>
          <a:fillRef idx="1">
            <a:schemeClr val="lt1"/>
          </a:fillRef>
          <a:effectRef idx="0">
            <a:schemeClr val="accent3"/>
          </a:effectRef>
          <a:fontRef idx="minor">
            <a:schemeClr val="dk1"/>
          </a:fontRef>
        </p:style>
        <p:txBody>
          <a:bodyPr>
            <a:spAutoFit/>
          </a:bodyPr>
          <a:lstStyle/>
          <a:p>
            <a:pPr algn="ctr" fontAlgn="auto">
              <a:spcBef>
                <a:spcPts val="0"/>
              </a:spcBef>
              <a:spcAft>
                <a:spcPts val="0"/>
              </a:spcAft>
              <a:defRPr/>
            </a:pPr>
            <a:r>
              <a:rPr lang="en-US" dirty="0">
                <a:solidFill>
                  <a:schemeClr val="tx1"/>
                </a:solidFill>
              </a:rPr>
              <a:t>www.osymigrant.org</a:t>
            </a:r>
          </a:p>
        </p:txBody>
      </p:sp>
      <p:pic>
        <p:nvPicPr>
          <p:cNvPr id="7" name="Picture 6">
            <a:extLst>
              <a:ext uri="{FF2B5EF4-FFF2-40B4-BE49-F238E27FC236}">
                <a16:creationId xmlns:a16="http://schemas.microsoft.com/office/drawing/2014/main" id="{CE7EB504-54AE-3141-B071-1ED64C2043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667" y="96839"/>
            <a:ext cx="1095022" cy="125700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4783</TotalTime>
  <Words>2481</Words>
  <Application>Microsoft Macintosh PowerPoint</Application>
  <PresentationFormat>On-screen Show (4:3)</PresentationFormat>
  <Paragraphs>162</Paragraphs>
  <Slides>22</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State Steering Team Meeting</vt:lpstr>
      <vt:lpstr> Welcome and Introductions</vt:lpstr>
      <vt:lpstr>Agenda</vt:lpstr>
      <vt:lpstr> Dissemination Event Debrief</vt:lpstr>
      <vt:lpstr> Dissemination Event Debrief</vt:lpstr>
      <vt:lpstr>GOSOSY Evaluation Data Collection</vt:lpstr>
      <vt:lpstr>Year 3 Data Collection</vt:lpstr>
      <vt:lpstr>Data Received</vt:lpstr>
      <vt:lpstr>Cover Sheets</vt:lpstr>
      <vt:lpstr>Year 4 Work Plan Overview</vt:lpstr>
      <vt:lpstr>New Activities</vt:lpstr>
      <vt:lpstr>New Activities continued</vt:lpstr>
      <vt:lpstr>New Activities continued</vt:lpstr>
      <vt:lpstr>Updated Performance Measures</vt:lpstr>
      <vt:lpstr>Updated Performance Measures</vt:lpstr>
      <vt:lpstr>Updated Performance Reporting</vt:lpstr>
      <vt:lpstr>Networking Session Themes </vt:lpstr>
      <vt:lpstr>Networking Session Themes </vt:lpstr>
      <vt:lpstr>Networking Session Themes </vt:lpstr>
      <vt:lpstr>Networking Session Themes </vt:lpstr>
      <vt:lpstr> Reorganization of TST  Work Groups</vt:lpstr>
      <vt:lpstr> Future Meeting 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GOSOSY State Steering Team</dc:title>
  <dc:creator>lucy.bartee</dc:creator>
  <cp:lastModifiedBy>Susanna Bartee</cp:lastModifiedBy>
  <cp:revision>72</cp:revision>
  <dcterms:created xsi:type="dcterms:W3CDTF">2015-10-21T14:37:07Z</dcterms:created>
  <dcterms:modified xsi:type="dcterms:W3CDTF">2021-04-20T19:56:26Z</dcterms:modified>
</cp:coreProperties>
</file>