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463" r:id="rId2"/>
    <p:sldId id="464" r:id="rId3"/>
    <p:sldId id="488" r:id="rId4"/>
    <p:sldId id="489" r:id="rId5"/>
    <p:sldId id="490" r:id="rId6"/>
    <p:sldId id="491" r:id="rId7"/>
    <p:sldId id="492" r:id="rId8"/>
    <p:sldId id="493" r:id="rId9"/>
    <p:sldId id="494" r:id="rId10"/>
    <p:sldId id="495" r:id="rId11"/>
    <p:sldId id="496" r:id="rId12"/>
    <p:sldId id="497" r:id="rId13"/>
    <p:sldId id="498" r:id="rId14"/>
    <p:sldId id="499" r:id="rId15"/>
    <p:sldId id="500" r:id="rId16"/>
    <p:sldId id="501" r:id="rId17"/>
    <p:sldId id="502" r:id="rId18"/>
    <p:sldId id="503" r:id="rId19"/>
    <p:sldId id="504" r:id="rId20"/>
    <p:sldId id="505" r:id="rId21"/>
    <p:sldId id="486" r:id="rId22"/>
    <p:sldId id="4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73651"/>
  </p:normalViewPr>
  <p:slideViewPr>
    <p:cSldViewPr snapToGrid="0" snapToObjects="1">
      <p:cViewPr varScale="1">
        <p:scale>
          <a:sx n="88" d="100"/>
          <a:sy n="88" d="100"/>
        </p:scale>
        <p:origin x="20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FC274-EDEC-2645-8615-74E8B974502D}" type="datetimeFigureOut">
              <a:rPr lang="en-US" smtClean="0"/>
              <a:t>5/13/21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9DE6D-3341-EB44-9277-0087711AB0CA}" type="slidenum">
              <a:rPr lang="en-US" smtClean="0"/>
              <a:t>‹#›</a:t>
            </a:fld>
            <a:endParaRPr lang="en-US"/>
          </a:p>
        </p:txBody>
      </p:sp>
    </p:spTree>
    <p:extLst>
      <p:ext uri="{BB962C8B-B14F-4D97-AF65-F5344CB8AC3E}">
        <p14:creationId xmlns:p14="http://schemas.microsoft.com/office/powerpoint/2010/main" val="197354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pnhFmdz-i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osymigrant.org/Newsite/educat/ACE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recorded version of </a:t>
            </a:r>
            <a:r>
              <a:rPr lang="en-US" sz="1200" kern="1200" dirty="0" err="1">
                <a:solidFill>
                  <a:schemeClr val="tx1"/>
                </a:solidFill>
                <a:effectLst/>
                <a:latin typeface="+mn-lt"/>
                <a:ea typeface="+mn-ea"/>
                <a:cs typeface="+mn-cs"/>
              </a:rPr>
              <a:t>iSOSY’s</a:t>
            </a:r>
            <a:r>
              <a:rPr lang="en-US" sz="1200" kern="1200" dirty="0">
                <a:solidFill>
                  <a:schemeClr val="tx1"/>
                </a:solidFill>
                <a:effectLst/>
                <a:latin typeface="+mn-lt"/>
                <a:ea typeface="+mn-ea"/>
                <a:cs typeface="+mn-cs"/>
              </a:rPr>
              <a:t> training on Adverse Childhood Experiences, or ACEs. </a:t>
            </a:r>
          </a:p>
          <a:p>
            <a:r>
              <a:rPr lang="en-US" sz="1200" kern="1200" dirty="0">
                <a:solidFill>
                  <a:schemeClr val="tx1"/>
                </a:solidFill>
                <a:effectLst/>
                <a:latin typeface="+mn-lt"/>
                <a:ea typeface="+mn-ea"/>
                <a:cs typeface="+mn-cs"/>
              </a:rPr>
              <a:t>An understanding of Adverse Childhood Experiences is vital to anyone seeking an understanding of the effects of trauma in students’ lives and how to offer trauma-informed care.</a:t>
            </a:r>
          </a:p>
          <a:p>
            <a:r>
              <a:rPr lang="en-US" sz="1200" kern="1200" dirty="0">
                <a:solidFill>
                  <a:schemeClr val="tx1"/>
                </a:solidFill>
                <a:effectLst/>
                <a:latin typeface="+mn-lt"/>
                <a:ea typeface="+mn-ea"/>
                <a:cs typeface="+mn-cs"/>
              </a:rPr>
              <a:t>This module focuses on common responses that occur in reaction to ACEs when an individual’s coping abilities are overwhelmed as they experience an adverse event or series of events. </a:t>
            </a:r>
          </a:p>
          <a:p>
            <a:r>
              <a:rPr lang="en-US" sz="1200" kern="1200" dirty="0">
                <a:solidFill>
                  <a:schemeClr val="tx1"/>
                </a:solidFill>
                <a:effectLst/>
                <a:latin typeface="+mn-lt"/>
                <a:ea typeface="+mn-ea"/>
                <a:cs typeface="+mn-cs"/>
              </a:rPr>
              <a:t>ACEs appear in many forms and can affect brain development, behavior, and learning. These effects convey life-long implications for health. </a:t>
            </a:r>
          </a:p>
          <a:p>
            <a:r>
              <a:rPr lang="en-US" sz="1200" kern="1200" dirty="0">
                <a:solidFill>
                  <a:schemeClr val="tx1"/>
                </a:solidFill>
                <a:effectLst/>
                <a:latin typeface="+mn-lt"/>
                <a:ea typeface="+mn-ea"/>
                <a:cs typeface="+mn-cs"/>
              </a:rPr>
              <a:t>Childhood trauma is not something one just “gets over” as one ages. The repeated stress of abuse, neglect, and family members struggling with mental health or substance abuse issues has real, tangible effects on the development of the brain. </a:t>
            </a:r>
          </a:p>
          <a:p>
            <a:r>
              <a:rPr lang="en-US" sz="1200" kern="1200" dirty="0">
                <a:solidFill>
                  <a:schemeClr val="tx1"/>
                </a:solidFill>
                <a:effectLst/>
                <a:latin typeface="+mn-lt"/>
                <a:ea typeface="+mn-ea"/>
                <a:cs typeface="+mn-cs"/>
              </a:rPr>
              <a:t>These effects unfold across a lifetime, exposing those who have experienced high levels of trauma to the risk of chronic physical health issues, depression, and other mental health struggles.</a:t>
            </a:r>
          </a:p>
        </p:txBody>
      </p:sp>
      <p:sp>
        <p:nvSpPr>
          <p:cNvPr id="4" name="Slide Number Placeholder 3"/>
          <p:cNvSpPr>
            <a:spLocks noGrp="1"/>
          </p:cNvSpPr>
          <p:nvPr>
            <p:ph type="sldNum" sz="quarter" idx="5"/>
          </p:nvPr>
        </p:nvSpPr>
        <p:spPr/>
        <p:txBody>
          <a:bodyPr/>
          <a:lstStyle/>
          <a:p>
            <a:fld id="{1419DE6D-3341-EB44-9277-0087711AB0CA}" type="slidenum">
              <a:rPr lang="en-US" smtClean="0"/>
              <a:t>1</a:t>
            </a:fld>
            <a:endParaRPr lang="en-US"/>
          </a:p>
        </p:txBody>
      </p:sp>
    </p:spTree>
    <p:extLst>
      <p:ext uri="{BB962C8B-B14F-4D97-AF65-F5344CB8AC3E}">
        <p14:creationId xmlns:p14="http://schemas.microsoft.com/office/powerpoint/2010/main" val="2017921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ACEs Pyramid represents the life course model of the ACEs Study, illustrating how ACEs can influence an individual from conception until death.</a:t>
            </a:r>
          </a:p>
          <a:p>
            <a:r>
              <a:rPr lang="en-US" sz="1200" kern="1200" dirty="0">
                <a:solidFill>
                  <a:schemeClr val="tx1"/>
                </a:solidFill>
                <a:effectLst/>
                <a:latin typeface="+mn-lt"/>
                <a:ea typeface="+mn-ea"/>
                <a:cs typeface="+mn-cs"/>
              </a:rPr>
              <a:t>ACEs can lead to impaired neurodevelopment, which in turn can lead to social-emotional and cognitive adaptations. These adaptations may result in elevated risk factors for major causes of disease, disability, social problems, and early death. </a:t>
            </a:r>
          </a:p>
          <a:p>
            <a:r>
              <a:rPr lang="en-US" sz="1200" kern="1200" dirty="0">
                <a:solidFill>
                  <a:schemeClr val="tx1"/>
                </a:solidFill>
                <a:effectLst/>
                <a:latin typeface="+mn-lt"/>
                <a:ea typeface="+mn-ea"/>
                <a:cs typeface="+mn-cs"/>
              </a:rPr>
              <a:t>The arrow shows how Adverse Childhood Experiences can progressively lead to those risk factors for health and social consequences higher up the pyramid. </a:t>
            </a:r>
          </a:p>
        </p:txBody>
      </p:sp>
      <p:sp>
        <p:nvSpPr>
          <p:cNvPr id="4" name="Slide Number Placeholder 3"/>
          <p:cNvSpPr>
            <a:spLocks noGrp="1"/>
          </p:cNvSpPr>
          <p:nvPr>
            <p:ph type="sldNum" sz="quarter" idx="5"/>
          </p:nvPr>
        </p:nvSpPr>
        <p:spPr/>
        <p:txBody>
          <a:bodyPr/>
          <a:lstStyle/>
          <a:p>
            <a:fld id="{1419DE6D-3341-EB44-9277-0087711AB0CA}" type="slidenum">
              <a:rPr lang="en-US" smtClean="0"/>
              <a:t>10</a:t>
            </a:fld>
            <a:endParaRPr lang="en-US"/>
          </a:p>
        </p:txBody>
      </p:sp>
    </p:spTree>
    <p:extLst>
      <p:ext uri="{BB962C8B-B14F-4D97-AF65-F5344CB8AC3E}">
        <p14:creationId xmlns:p14="http://schemas.microsoft.com/office/powerpoint/2010/main" val="251649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you can see by this graphic, life expectancy is severely affected by ACEs. People with a score of six or higher die, on average, more than 20 years earlier. </a:t>
            </a: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419DE6D-3341-EB44-9277-0087711AB0CA}" type="slidenum">
              <a:rPr lang="en-US" smtClean="0"/>
              <a:t>11</a:t>
            </a:fld>
            <a:endParaRPr lang="en-US"/>
          </a:p>
        </p:txBody>
      </p:sp>
    </p:spTree>
    <p:extLst>
      <p:ext uri="{BB962C8B-B14F-4D97-AF65-F5344CB8AC3E}">
        <p14:creationId xmlns:p14="http://schemas.microsoft.com/office/powerpoint/2010/main" val="390473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fact is that ACEs are pervasive.</a:t>
            </a:r>
          </a:p>
          <a:p>
            <a:r>
              <a:rPr lang="en-US" sz="1200" kern="1200" dirty="0">
                <a:solidFill>
                  <a:schemeClr val="tx1"/>
                </a:solidFill>
                <a:effectLst/>
                <a:latin typeface="+mn-lt"/>
                <a:ea typeface="+mn-ea"/>
                <a:cs typeface="+mn-cs"/>
              </a:rPr>
              <a:t>According to the ACEs study, two out of three children were exposed to violence </a:t>
            </a:r>
            <a:r>
              <a:rPr lang="en-US" sz="1200" u="sng"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one in five adults report a score of 3 or more. </a:t>
            </a:r>
          </a:p>
        </p:txBody>
      </p:sp>
      <p:sp>
        <p:nvSpPr>
          <p:cNvPr id="4" name="Slide Number Placeholder 3"/>
          <p:cNvSpPr>
            <a:spLocks noGrp="1"/>
          </p:cNvSpPr>
          <p:nvPr>
            <p:ph type="sldNum" sz="quarter" idx="5"/>
          </p:nvPr>
        </p:nvSpPr>
        <p:spPr/>
        <p:txBody>
          <a:bodyPr/>
          <a:lstStyle/>
          <a:p>
            <a:fld id="{1419DE6D-3341-EB44-9277-0087711AB0CA}" type="slidenum">
              <a:rPr lang="en-US" smtClean="0"/>
              <a:t>12</a:t>
            </a:fld>
            <a:endParaRPr lang="en-US"/>
          </a:p>
        </p:txBody>
      </p:sp>
    </p:spTree>
    <p:extLst>
      <p:ext uri="{BB962C8B-B14F-4D97-AF65-F5344CB8AC3E}">
        <p14:creationId xmlns:p14="http://schemas.microsoft.com/office/powerpoint/2010/main" val="1247079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the 2019 National Fact Sheet from the Child and Adolescent Health Measurement Initiative (CAHMI), over 45% of American children and 66% of adults have been exposed to at least one Adverse Childhood Experience—such as physical or emotional neglect or abuse; living with someone with a drug, alcohol, or serious mental health problem; the death of a parent; or being exposed to violence or discrimination in the home or community. </a:t>
            </a:r>
          </a:p>
          <a:p>
            <a:r>
              <a:rPr lang="en-US" sz="1200" kern="1200" dirty="0">
                <a:solidFill>
                  <a:schemeClr val="tx1"/>
                </a:solidFill>
                <a:effectLst/>
                <a:latin typeface="+mn-lt"/>
                <a:ea typeface="+mn-ea"/>
                <a:cs typeface="+mn-cs"/>
              </a:rPr>
              <a:t>More than one in five children have a score of 2+ ACEs.</a:t>
            </a:r>
          </a:p>
          <a:p>
            <a:r>
              <a:rPr lang="en-US" sz="1200" kern="1200" dirty="0">
                <a:solidFill>
                  <a:schemeClr val="tx1"/>
                </a:solidFill>
                <a:effectLst/>
                <a:latin typeface="+mn-lt"/>
                <a:ea typeface="+mn-ea"/>
                <a:cs typeface="+mn-cs"/>
              </a:rPr>
              <a:t>Breakthrough neurobiological sciences explain the link between ACEs exposure levels and markedly higher rates of chronic physical illnesses; mental, emotional, and behavioral health problems; and lowered quality of life and life expectancy.</a:t>
            </a:r>
          </a:p>
          <a:p>
            <a:r>
              <a:rPr lang="en-US" sz="1200" kern="1200" dirty="0">
                <a:solidFill>
                  <a:schemeClr val="tx1"/>
                </a:solidFill>
                <a:effectLst/>
                <a:latin typeface="+mn-lt"/>
                <a:ea typeface="+mn-ea"/>
                <a:cs typeface="+mn-cs"/>
              </a:rPr>
              <a:t>However, hope lies in the realization that methods to prevent and heal the legacy and effects of trauma from ACEs are available. Additional iSOSY Personal Wellness modules focus in depth on the concepts of resilience and trauma-informed best practices for service providers.</a:t>
            </a:r>
          </a:p>
        </p:txBody>
      </p:sp>
      <p:sp>
        <p:nvSpPr>
          <p:cNvPr id="4" name="Slide Number Placeholder 3"/>
          <p:cNvSpPr>
            <a:spLocks noGrp="1"/>
          </p:cNvSpPr>
          <p:nvPr>
            <p:ph type="sldNum" sz="quarter" idx="5"/>
          </p:nvPr>
        </p:nvSpPr>
        <p:spPr/>
        <p:txBody>
          <a:bodyPr/>
          <a:lstStyle/>
          <a:p>
            <a:fld id="{1419DE6D-3341-EB44-9277-0087711AB0CA}" type="slidenum">
              <a:rPr lang="en-US" smtClean="0"/>
              <a:t>13</a:t>
            </a:fld>
            <a:endParaRPr lang="en-US"/>
          </a:p>
        </p:txBody>
      </p:sp>
    </p:spTree>
    <p:extLst>
      <p:ext uri="{BB962C8B-B14F-4D97-AF65-F5344CB8AC3E}">
        <p14:creationId xmlns:p14="http://schemas.microsoft.com/office/powerpoint/2010/main" val="1944285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some specific examples of what our migratory students in particular may experience that can cause long-term stress and lead to the lifetime effects of ACEs. </a:t>
            </a:r>
          </a:p>
          <a:p>
            <a:r>
              <a:rPr lang="en-US" sz="1200" kern="1200" dirty="0">
                <a:solidFill>
                  <a:schemeClr val="tx1"/>
                </a:solidFill>
                <a:effectLst/>
                <a:latin typeface="+mn-lt"/>
                <a:ea typeface="+mn-ea"/>
                <a:cs typeface="+mn-cs"/>
              </a:rPr>
              <a:t>What other prolonged adverse experiences do your students face?</a:t>
            </a:r>
          </a:p>
        </p:txBody>
      </p:sp>
      <p:sp>
        <p:nvSpPr>
          <p:cNvPr id="4" name="Slide Number Placeholder 3"/>
          <p:cNvSpPr>
            <a:spLocks noGrp="1"/>
          </p:cNvSpPr>
          <p:nvPr>
            <p:ph type="sldNum" sz="quarter" idx="5"/>
          </p:nvPr>
        </p:nvSpPr>
        <p:spPr/>
        <p:txBody>
          <a:bodyPr/>
          <a:lstStyle/>
          <a:p>
            <a:fld id="{1419DE6D-3341-EB44-9277-0087711AB0CA}" type="slidenum">
              <a:rPr lang="en-US" smtClean="0"/>
              <a:t>14</a:t>
            </a:fld>
            <a:endParaRPr lang="en-US"/>
          </a:p>
        </p:txBody>
      </p:sp>
    </p:spTree>
    <p:extLst>
      <p:ext uri="{BB962C8B-B14F-4D97-AF65-F5344CB8AC3E}">
        <p14:creationId xmlns:p14="http://schemas.microsoft.com/office/powerpoint/2010/main" val="2360651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ACEs can be prevented if we provide support to the parents and communities that have some of the risks mentioned earlier. </a:t>
            </a:r>
          </a:p>
          <a:p>
            <a:r>
              <a:rPr lang="en-US" sz="1200" kern="1200" dirty="0">
                <a:solidFill>
                  <a:schemeClr val="tx1"/>
                </a:solidFill>
                <a:effectLst/>
                <a:latin typeface="+mn-lt"/>
                <a:ea typeface="+mn-ea"/>
                <a:cs typeface="+mn-cs"/>
              </a:rPr>
              <a:t>Some ways we can help 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Providing economic opportunities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Parenting help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Access to early childhood programs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Access to physical and mental health resources</a:t>
            </a:r>
          </a:p>
          <a:p>
            <a:pPr marL="0" indent="0">
              <a:buFont typeface="Arial" panose="020B0604020202020204" pitchFamily="34" charset="0"/>
              <a:buNone/>
            </a:pP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1419DE6D-3341-EB44-9277-0087711AB0CA}" type="slidenum">
              <a:rPr lang="en-US" smtClean="0"/>
              <a:t>15</a:t>
            </a:fld>
            <a:endParaRPr lang="en-US"/>
          </a:p>
        </p:txBody>
      </p:sp>
    </p:spTree>
    <p:extLst>
      <p:ext uri="{BB962C8B-B14F-4D97-AF65-F5344CB8AC3E}">
        <p14:creationId xmlns:p14="http://schemas.microsoft.com/office/powerpoint/2010/main" val="3827968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 number of ways that parents, caregivers, teachers, and other service providers may be able to help students who have experienced traumatic stress, therefore mitigating the ill effects of those experiences.</a:t>
            </a:r>
          </a:p>
          <a:p>
            <a:r>
              <a:rPr lang="en-US" sz="1200" kern="1200" dirty="0">
                <a:solidFill>
                  <a:schemeClr val="tx1"/>
                </a:solidFill>
                <a:effectLst/>
                <a:latin typeface="+mn-lt"/>
                <a:ea typeface="+mn-ea"/>
                <a:cs typeface="+mn-cs"/>
              </a:rPr>
              <a:t>As mentioned earlier, supportive relationships make a difference. </a:t>
            </a:r>
          </a:p>
          <a:p>
            <a:r>
              <a:rPr lang="en-US" sz="1200" kern="1200" dirty="0">
                <a:solidFill>
                  <a:schemeClr val="tx1"/>
                </a:solidFill>
                <a:effectLst/>
                <a:latin typeface="+mn-lt"/>
                <a:ea typeface="+mn-ea"/>
                <a:cs typeface="+mn-cs"/>
              </a:rPr>
              <a:t>That means you.</a:t>
            </a:r>
          </a:p>
          <a:p>
            <a:r>
              <a:rPr lang="en-US" sz="1200" kern="1200" dirty="0">
                <a:solidFill>
                  <a:schemeClr val="tx1"/>
                </a:solidFill>
                <a:effectLst/>
                <a:latin typeface="+mn-lt"/>
                <a:ea typeface="+mn-ea"/>
                <a:cs typeface="+mn-cs"/>
              </a:rPr>
              <a:t>Resilience skills can be taught to our students. The next video is a good illustration of that.</a:t>
            </a:r>
          </a:p>
        </p:txBody>
      </p:sp>
      <p:sp>
        <p:nvSpPr>
          <p:cNvPr id="4" name="Slide Number Placeholder 3"/>
          <p:cNvSpPr>
            <a:spLocks noGrp="1"/>
          </p:cNvSpPr>
          <p:nvPr>
            <p:ph type="sldNum" sz="quarter" idx="5"/>
          </p:nvPr>
        </p:nvSpPr>
        <p:spPr/>
        <p:txBody>
          <a:bodyPr/>
          <a:lstStyle/>
          <a:p>
            <a:fld id="{1419DE6D-3341-EB44-9277-0087711AB0CA}" type="slidenum">
              <a:rPr lang="en-US" smtClean="0"/>
              <a:t>16</a:t>
            </a:fld>
            <a:endParaRPr lang="en-US"/>
          </a:p>
        </p:txBody>
      </p:sp>
    </p:spTree>
    <p:extLst>
      <p:ext uri="{BB962C8B-B14F-4D97-AF65-F5344CB8AC3E}">
        <p14:creationId xmlns:p14="http://schemas.microsoft.com/office/powerpoint/2010/main" val="639675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Watch</a:t>
            </a:r>
            <a:r>
              <a:rPr lang="en-US" sz="1200" baseline="0" dirty="0">
                <a:latin typeface="Arial" panose="020B0604020202020204" pitchFamily="34" charset="0"/>
                <a:cs typeface="Arial" panose="020B0604020202020204" pitchFamily="34" charset="0"/>
              </a:rPr>
              <a:t> video: </a:t>
            </a:r>
            <a:r>
              <a:rPr lang="en-US" sz="1200" dirty="0">
                <a:latin typeface="Arial" panose="020B0604020202020204" pitchFamily="34" charset="0"/>
                <a:cs typeface="Arial" panose="020B0604020202020204" pitchFamily="34" charset="0"/>
                <a:hlinkClick r:id="rId3"/>
              </a:rPr>
              <a:t>https://www.youtube.com/watch?v=-pnhFmdz-ig</a:t>
            </a: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kern="1200" dirty="0">
                <a:solidFill>
                  <a:schemeClr val="tx1"/>
                </a:solidFill>
                <a:effectLst/>
                <a:latin typeface="+mn-lt"/>
                <a:ea typeface="+mn-ea"/>
                <a:cs typeface="+mn-cs"/>
              </a:rPr>
              <a:t>Let’s watch the video “Moving from ACEs to Resilience”.</a:t>
            </a:r>
          </a:p>
          <a:p>
            <a:r>
              <a:rPr lang="en-US" sz="1200" kern="1200" dirty="0">
                <a:solidFill>
                  <a:schemeClr val="tx1"/>
                </a:solidFill>
                <a:effectLst/>
                <a:latin typeface="+mn-lt"/>
                <a:ea typeface="+mn-ea"/>
                <a:cs typeface="+mn-cs"/>
              </a:rPr>
              <a:t>You can see the students in the video have been taught ways to move past adversity through resilience strategies. </a:t>
            </a:r>
          </a:p>
          <a:p>
            <a:r>
              <a:rPr lang="en-US" sz="1200" kern="1200" dirty="0">
                <a:solidFill>
                  <a:schemeClr val="tx1"/>
                </a:solidFill>
                <a:effectLst/>
                <a:latin typeface="+mn-lt"/>
                <a:ea typeface="+mn-ea"/>
                <a:cs typeface="+mn-cs"/>
              </a:rPr>
              <a:t>As mentioned before, </a:t>
            </a:r>
            <a:r>
              <a:rPr lang="en-US" sz="1200" kern="1200" dirty="0" err="1">
                <a:solidFill>
                  <a:schemeClr val="tx1"/>
                </a:solidFill>
                <a:effectLst/>
                <a:latin typeface="+mn-lt"/>
                <a:ea typeface="+mn-ea"/>
                <a:cs typeface="+mn-cs"/>
              </a:rPr>
              <a:t>iSOSY’s</a:t>
            </a:r>
            <a:r>
              <a:rPr lang="en-US" sz="1200" kern="1200" dirty="0">
                <a:solidFill>
                  <a:schemeClr val="tx1"/>
                </a:solidFill>
                <a:effectLst/>
                <a:latin typeface="+mn-lt"/>
                <a:ea typeface="+mn-ea"/>
                <a:cs typeface="+mn-cs"/>
              </a:rPr>
              <a:t> Personal Wellness Module 4 covers the concept of resilience in more detail.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19DE6D-3341-EB44-9277-0087711AB0CA}" type="slidenum">
              <a:rPr lang="en-US" smtClean="0"/>
              <a:t>17</a:t>
            </a:fld>
            <a:endParaRPr lang="en-US"/>
          </a:p>
        </p:txBody>
      </p:sp>
    </p:spTree>
    <p:extLst>
      <p:ext uri="{BB962C8B-B14F-4D97-AF65-F5344CB8AC3E}">
        <p14:creationId xmlns:p14="http://schemas.microsoft.com/office/powerpoint/2010/main" val="4116214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numerous resources about ACEs on the iSOSY website: </a:t>
            </a:r>
            <a:r>
              <a:rPr lang="en-US" sz="1200" u="sng" kern="1200" dirty="0">
                <a:solidFill>
                  <a:schemeClr val="tx1"/>
                </a:solidFill>
                <a:effectLst/>
                <a:latin typeface="+mn-lt"/>
                <a:ea typeface="+mn-ea"/>
                <a:cs typeface="+mn-cs"/>
                <a:hlinkClick r:id="rId3"/>
              </a:rPr>
              <a:t>http://www.osymigrant.org/Newsite/educat/ACES.html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resources provide the background of the original study, how it applies to OSY and migratory students, as well as strategies to address the effects of ACEs in those populations. </a:t>
            </a:r>
          </a:p>
          <a:p>
            <a:r>
              <a:rPr lang="en-US" sz="1200" kern="1200" dirty="0">
                <a:solidFill>
                  <a:schemeClr val="tx1"/>
                </a:solidFill>
                <a:effectLst/>
                <a:latin typeface="+mn-lt"/>
                <a:ea typeface="+mn-ea"/>
                <a:cs typeface="+mn-cs"/>
              </a:rPr>
              <a:t>The resources also introduce the intriguing concept of epigenetics, whereby trauma can actually change a person’s DNA and pass down those effects to future children. </a:t>
            </a:r>
          </a:p>
          <a:p>
            <a:r>
              <a:rPr lang="en-US" sz="1200" kern="1200" dirty="0">
                <a:solidFill>
                  <a:schemeClr val="tx1"/>
                </a:solidFill>
                <a:effectLst/>
                <a:latin typeface="+mn-lt"/>
                <a:ea typeface="+mn-ea"/>
                <a:cs typeface="+mn-cs"/>
              </a:rPr>
              <a:t>The ACEs Literature Review is broken down into easy-to-digest slide shows that cover the important concepts in the following chapters: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Defining ACEs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Original ACEs study history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Epigenetics Explanation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ACEs in the Migrant Population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Understanding the Effect of Trauma on OSY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Strategies for Helping Students with ACEs</a:t>
            </a:r>
          </a:p>
          <a:p>
            <a:r>
              <a:rPr lang="en-US" sz="1200" kern="1200" dirty="0">
                <a:solidFill>
                  <a:schemeClr val="tx1"/>
                </a:solidFill>
                <a:effectLst/>
                <a:latin typeface="+mn-lt"/>
                <a:ea typeface="+mn-ea"/>
                <a:cs typeface="+mn-cs"/>
              </a:rPr>
              <a:t>You may explore these resources by using both our Jigsaw or Scavenger Hunt Activities.</a:t>
            </a:r>
          </a:p>
        </p:txBody>
      </p:sp>
      <p:sp>
        <p:nvSpPr>
          <p:cNvPr id="4" name="Slide Number Placeholder 3"/>
          <p:cNvSpPr>
            <a:spLocks noGrp="1"/>
          </p:cNvSpPr>
          <p:nvPr>
            <p:ph type="sldNum" sz="quarter" idx="5"/>
          </p:nvPr>
        </p:nvSpPr>
        <p:spPr/>
        <p:txBody>
          <a:bodyPr/>
          <a:lstStyle/>
          <a:p>
            <a:fld id="{1419DE6D-3341-EB44-9277-0087711AB0CA}" type="slidenum">
              <a:rPr lang="en-US" smtClean="0"/>
              <a:t>18</a:t>
            </a:fld>
            <a:endParaRPr lang="en-US"/>
          </a:p>
        </p:txBody>
      </p:sp>
    </p:spTree>
    <p:extLst>
      <p:ext uri="{BB962C8B-B14F-4D97-AF65-F5344CB8AC3E}">
        <p14:creationId xmlns:p14="http://schemas.microsoft.com/office/powerpoint/2010/main" val="1320872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Jigsaw Activity, divide into groups and review each of the chapters: </a:t>
            </a: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Defining ACEs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The History of the Original ACEs Study History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Epigenetics Explanation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ACEs in Migrant Population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Understanding the Effects of Trauma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Strategies for Helping Students with ACEs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ACEs and the Power of Resilience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Strategies for Helping OSY with ACEs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a period of time, come back together to share what you learned with the group:</a:t>
            </a:r>
          </a:p>
          <a:p>
            <a:r>
              <a:rPr lang="en-US" sz="1200" kern="1200" dirty="0">
                <a:solidFill>
                  <a:schemeClr val="tx1"/>
                </a:solidFill>
                <a:effectLst/>
                <a:latin typeface="+mn-lt"/>
                <a:ea typeface="+mn-ea"/>
                <a:cs typeface="+mn-cs"/>
              </a:rPr>
              <a:t>What did we learn about ACEs? </a:t>
            </a:r>
          </a:p>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can you use this information to improve services for students? </a:t>
            </a:r>
          </a:p>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do you want to change about your approach to services now that you have learned about ACEs? </a:t>
            </a:r>
          </a:p>
          <a:p>
            <a:r>
              <a:rPr lang="en-US" sz="1200" kern="1200" dirty="0">
                <a:solidFill>
                  <a:schemeClr val="tx1"/>
                </a:solidFill>
                <a:effectLst/>
                <a:latin typeface="+mn-lt"/>
                <a:ea typeface="+mn-ea"/>
                <a:cs typeface="+mn-cs"/>
              </a:rPr>
              <a:t>--PAUSE--</a:t>
            </a:r>
          </a:p>
        </p:txBody>
      </p:sp>
      <p:sp>
        <p:nvSpPr>
          <p:cNvPr id="4" name="Slide Number Placeholder 3"/>
          <p:cNvSpPr>
            <a:spLocks noGrp="1"/>
          </p:cNvSpPr>
          <p:nvPr>
            <p:ph type="sldNum" sz="quarter" idx="5"/>
          </p:nvPr>
        </p:nvSpPr>
        <p:spPr/>
        <p:txBody>
          <a:bodyPr/>
          <a:lstStyle/>
          <a:p>
            <a:fld id="{1419DE6D-3341-EB44-9277-0087711AB0CA}" type="slidenum">
              <a:rPr lang="en-US" smtClean="0"/>
              <a:t>19</a:t>
            </a:fld>
            <a:endParaRPr lang="en-US"/>
          </a:p>
        </p:txBody>
      </p:sp>
    </p:spTree>
    <p:extLst>
      <p:ext uri="{BB962C8B-B14F-4D97-AF65-F5344CB8AC3E}">
        <p14:creationId xmlns:p14="http://schemas.microsoft.com/office/powerpoint/2010/main" val="335304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will: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the importance of ACEs in the lives of migratory students and families.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Learn to use the </a:t>
            </a:r>
            <a:r>
              <a:rPr lang="en-US" sz="1200" i="1" kern="1200" dirty="0">
                <a:solidFill>
                  <a:schemeClr val="tx1"/>
                </a:solidFill>
                <a:effectLst/>
                <a:latin typeface="+mn-lt"/>
                <a:ea typeface="+mn-ea"/>
                <a:cs typeface="+mn-cs"/>
              </a:rPr>
              <a:t>ACEs Questionnaire</a:t>
            </a:r>
            <a:r>
              <a:rPr lang="en-US" sz="1200" kern="1200" dirty="0">
                <a:solidFill>
                  <a:schemeClr val="tx1"/>
                </a:solidFill>
                <a:effectLst/>
                <a:latin typeface="+mn-lt"/>
                <a:ea typeface="+mn-ea"/>
                <a:cs typeface="+mn-cs"/>
              </a:rPr>
              <a:t> to determine personal ACEs scores.</a:t>
            </a:r>
          </a:p>
        </p:txBody>
      </p:sp>
      <p:sp>
        <p:nvSpPr>
          <p:cNvPr id="4" name="Slide Number Placeholder 3"/>
          <p:cNvSpPr>
            <a:spLocks noGrp="1"/>
          </p:cNvSpPr>
          <p:nvPr>
            <p:ph type="sldNum" sz="quarter" idx="5"/>
          </p:nvPr>
        </p:nvSpPr>
        <p:spPr/>
        <p:txBody>
          <a:bodyPr/>
          <a:lstStyle/>
          <a:p>
            <a:fld id="{1419DE6D-3341-EB44-9277-0087711AB0CA}" type="slidenum">
              <a:rPr lang="en-US" smtClean="0"/>
              <a:t>2</a:t>
            </a:fld>
            <a:endParaRPr lang="en-US"/>
          </a:p>
        </p:txBody>
      </p:sp>
    </p:spTree>
    <p:extLst>
      <p:ext uri="{BB962C8B-B14F-4D97-AF65-F5344CB8AC3E}">
        <p14:creationId xmlns:p14="http://schemas.microsoft.com/office/powerpoint/2010/main" val="836000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the Scavenger Hunt Activity, have access to a hard copy or electronic version of the</a:t>
            </a:r>
          </a:p>
          <a:p>
            <a:r>
              <a:rPr lang="en-US" sz="1200" i="1" kern="1200" dirty="0">
                <a:solidFill>
                  <a:schemeClr val="tx1"/>
                </a:solidFill>
                <a:effectLst/>
                <a:latin typeface="+mn-lt"/>
                <a:ea typeface="+mn-ea"/>
                <a:cs typeface="+mn-cs"/>
              </a:rPr>
              <a:t>Literature Review Scavenger Hunt Handout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Pause the video and take some time to look through the documents for the answers.</a:t>
            </a:r>
          </a:p>
          <a:p>
            <a:r>
              <a:rPr lang="en-US" sz="1200" kern="1200" dirty="0">
                <a:solidFill>
                  <a:schemeClr val="tx1"/>
                </a:solidFill>
                <a:effectLst/>
                <a:latin typeface="+mn-lt"/>
                <a:ea typeface="+mn-ea"/>
                <a:cs typeface="+mn-cs"/>
              </a:rPr>
              <a:t>Then review the answers as a whole group.</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19DE6D-3341-EB44-9277-0087711AB0CA}" type="slidenum">
              <a:rPr lang="en-US" smtClean="0"/>
              <a:t>20</a:t>
            </a:fld>
            <a:endParaRPr lang="en-US"/>
          </a:p>
        </p:txBody>
      </p:sp>
    </p:spTree>
    <p:extLst>
      <p:ext uri="{BB962C8B-B14F-4D97-AF65-F5344CB8AC3E}">
        <p14:creationId xmlns:p14="http://schemas.microsoft.com/office/powerpoint/2010/main" val="3685868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appreciate your time and attention to this presentation about the importance of ACEs in the lives of migratory students. Your honest feedback is vital to our focus and efforts as iSOSY continues to move forward in the area of personal wellness and mental health. Please take just a moment to use the QR code on the screen to access a brief evaluation. Thank you.</a:t>
            </a:r>
            <a:r>
              <a:rPr lang="en-US" dirty="0">
                <a:effectLst/>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0510DA-CDBB-1D46-8368-59ECDF1E9332}" type="slidenum">
              <a:rPr lang="en-US" smtClean="0"/>
              <a:t>21</a:t>
            </a:fld>
            <a:endParaRPr lang="en-US"/>
          </a:p>
        </p:txBody>
      </p:sp>
    </p:spTree>
    <p:extLst>
      <p:ext uri="{BB962C8B-B14F-4D97-AF65-F5344CB8AC3E}">
        <p14:creationId xmlns:p14="http://schemas.microsoft.com/office/powerpoint/2010/main" val="909798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Thank you so much for your time and attention. Any questions/comments?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0510DA-CDBB-1D46-8368-59ECDF1E9332}" type="slidenum">
              <a:rPr lang="en-US" smtClean="0"/>
              <a:t>22</a:t>
            </a:fld>
            <a:endParaRPr lang="en-US"/>
          </a:p>
        </p:txBody>
      </p:sp>
    </p:spTree>
    <p:extLst>
      <p:ext uri="{BB962C8B-B14F-4D97-AF65-F5344CB8AC3E}">
        <p14:creationId xmlns:p14="http://schemas.microsoft.com/office/powerpoint/2010/main" val="116340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also: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Access the </a:t>
            </a:r>
            <a:r>
              <a:rPr lang="en-US" sz="1200" i="1" kern="1200" dirty="0">
                <a:solidFill>
                  <a:schemeClr val="tx1"/>
                </a:solidFill>
                <a:effectLst/>
                <a:latin typeface="+mn-lt"/>
                <a:ea typeface="+mn-ea"/>
                <a:cs typeface="+mn-cs"/>
              </a:rPr>
              <a:t>ACEs Literature Review</a:t>
            </a:r>
            <a:r>
              <a:rPr lang="en-US" sz="1200" kern="1200" dirty="0">
                <a:solidFill>
                  <a:schemeClr val="tx1"/>
                </a:solidFill>
                <a:effectLst/>
                <a:latin typeface="+mn-lt"/>
                <a:ea typeface="+mn-ea"/>
                <a:cs typeface="+mn-cs"/>
              </a:rPr>
              <a:t> and accompanying slide presentations on the iSOSY website as tools to help others understand ACEs.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Determine the appropriate resources to connect with when helping others determine their ACEs score and any resulting mental, emotional or physical health issues.</a:t>
            </a:r>
          </a:p>
        </p:txBody>
      </p:sp>
      <p:sp>
        <p:nvSpPr>
          <p:cNvPr id="4" name="Slide Number Placeholder 3"/>
          <p:cNvSpPr>
            <a:spLocks noGrp="1"/>
          </p:cNvSpPr>
          <p:nvPr>
            <p:ph type="sldNum" sz="quarter" idx="5"/>
          </p:nvPr>
        </p:nvSpPr>
        <p:spPr/>
        <p:txBody>
          <a:bodyPr/>
          <a:lstStyle/>
          <a:p>
            <a:fld id="{1419DE6D-3341-EB44-9277-0087711AB0CA}" type="slidenum">
              <a:rPr lang="en-US" smtClean="0"/>
              <a:t>3</a:t>
            </a:fld>
            <a:endParaRPr lang="en-US"/>
          </a:p>
        </p:txBody>
      </p:sp>
    </p:spTree>
    <p:extLst>
      <p:ext uri="{BB962C8B-B14F-4D97-AF65-F5344CB8AC3E}">
        <p14:creationId xmlns:p14="http://schemas.microsoft.com/office/powerpoint/2010/main" val="308459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have heard of ACEs when reading and learning about stress and anxiety. </a:t>
            </a:r>
          </a:p>
          <a:p>
            <a:r>
              <a:rPr lang="en-US" sz="1200" kern="1200" dirty="0">
                <a:solidFill>
                  <a:schemeClr val="tx1"/>
                </a:solidFill>
                <a:effectLst/>
                <a:latin typeface="+mn-lt"/>
                <a:ea typeface="+mn-ea"/>
                <a:cs typeface="+mn-cs"/>
              </a:rPr>
              <a:t>ACEs stands for Adverse Childhood Experiences.</a:t>
            </a:r>
          </a:p>
          <a:p>
            <a:r>
              <a:rPr lang="en-US" sz="1200" kern="1200" dirty="0">
                <a:solidFill>
                  <a:schemeClr val="tx1"/>
                </a:solidFill>
                <a:effectLst/>
                <a:latin typeface="+mn-lt"/>
                <a:ea typeface="+mn-ea"/>
                <a:cs typeface="+mn-cs"/>
              </a:rPr>
              <a:t>These prolonged adverse experiences during childhood can create toxic stress which may negatively impact brain development.</a:t>
            </a:r>
          </a:p>
          <a:p>
            <a:r>
              <a:rPr lang="en-US" sz="1200" kern="1200" dirty="0">
                <a:solidFill>
                  <a:schemeClr val="tx1"/>
                </a:solidFill>
                <a:effectLst/>
                <a:latin typeface="+mn-lt"/>
                <a:ea typeface="+mn-ea"/>
                <a:cs typeface="+mn-cs"/>
              </a:rPr>
              <a:t>Studies prove that children who experience multiple adverse experiences are at risk to later develop health problems that include drug and alcohol abuse, depression, and chronic illness. </a:t>
            </a:r>
          </a:p>
        </p:txBody>
      </p:sp>
      <p:sp>
        <p:nvSpPr>
          <p:cNvPr id="4" name="Slide Number Placeholder 3"/>
          <p:cNvSpPr>
            <a:spLocks noGrp="1"/>
          </p:cNvSpPr>
          <p:nvPr>
            <p:ph type="sldNum" sz="quarter" idx="5"/>
          </p:nvPr>
        </p:nvSpPr>
        <p:spPr/>
        <p:txBody>
          <a:bodyPr/>
          <a:lstStyle/>
          <a:p>
            <a:fld id="{1419DE6D-3341-EB44-9277-0087711AB0CA}" type="slidenum">
              <a:rPr lang="en-US" smtClean="0"/>
              <a:t>4</a:t>
            </a:fld>
            <a:endParaRPr lang="en-US"/>
          </a:p>
        </p:txBody>
      </p:sp>
    </p:spTree>
    <p:extLst>
      <p:ext uri="{BB962C8B-B14F-4D97-AF65-F5344CB8AC3E}">
        <p14:creationId xmlns:p14="http://schemas.microsoft.com/office/powerpoint/2010/main" val="1353463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ACEs are divided into three categories: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Abuse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Neglect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Family/household dysfunction </a:t>
            </a:r>
          </a:p>
          <a:p>
            <a:r>
              <a:rPr lang="en-US" sz="1200" u="sng" kern="1200" dirty="0">
                <a:solidFill>
                  <a:schemeClr val="tx1"/>
                </a:solidFill>
                <a:effectLst/>
                <a:latin typeface="+mn-lt"/>
                <a:ea typeface="+mn-ea"/>
                <a:cs typeface="+mn-cs"/>
              </a:rPr>
              <a:t>Abuse</a:t>
            </a:r>
            <a:r>
              <a:rPr lang="en-US" sz="1200" kern="1200" dirty="0">
                <a:solidFill>
                  <a:schemeClr val="tx1"/>
                </a:solidFill>
                <a:effectLst/>
                <a:latin typeface="+mn-lt"/>
                <a:ea typeface="+mn-ea"/>
                <a:cs typeface="+mn-cs"/>
              </a:rPr>
              <a:t> includes physical, emotional, or sexual abuse.</a:t>
            </a:r>
          </a:p>
          <a:p>
            <a:r>
              <a:rPr lang="en-US" sz="1200" u="sng" kern="1200" dirty="0">
                <a:solidFill>
                  <a:schemeClr val="tx1"/>
                </a:solidFill>
                <a:effectLst/>
                <a:latin typeface="+mn-lt"/>
                <a:ea typeface="+mn-ea"/>
                <a:cs typeface="+mn-cs"/>
              </a:rPr>
              <a:t>Neglect</a:t>
            </a:r>
            <a:r>
              <a:rPr lang="en-US" sz="1200" kern="1200" dirty="0">
                <a:solidFill>
                  <a:schemeClr val="tx1"/>
                </a:solidFill>
                <a:effectLst/>
                <a:latin typeface="+mn-lt"/>
                <a:ea typeface="+mn-ea"/>
                <a:cs typeface="+mn-cs"/>
              </a:rPr>
              <a:t> may mean physical or emotional neglect.</a:t>
            </a:r>
          </a:p>
          <a:p>
            <a:r>
              <a:rPr lang="en-US" sz="1200" u="sng" kern="1200" dirty="0">
                <a:solidFill>
                  <a:schemeClr val="tx1"/>
                </a:solidFill>
                <a:effectLst/>
                <a:latin typeface="+mn-lt"/>
                <a:ea typeface="+mn-ea"/>
                <a:cs typeface="+mn-cs"/>
              </a:rPr>
              <a:t>Household dysfunction</a:t>
            </a:r>
            <a:r>
              <a:rPr lang="en-US" sz="1200" kern="1200" dirty="0">
                <a:solidFill>
                  <a:schemeClr val="tx1"/>
                </a:solidFill>
                <a:effectLst/>
                <a:latin typeface="+mn-lt"/>
                <a:ea typeface="+mn-ea"/>
                <a:cs typeface="+mn-cs"/>
              </a:rPr>
              <a:t> includes a family member’s incarceration, a caregiver’s mental illness or substance abuse, or a family member – usually a mother – treated violently.</a:t>
            </a:r>
          </a:p>
          <a:p>
            <a:r>
              <a:rPr lang="en-US" sz="1200" kern="1200" dirty="0">
                <a:solidFill>
                  <a:schemeClr val="tx1"/>
                </a:solidFill>
                <a:effectLst/>
                <a:latin typeface="+mn-lt"/>
                <a:ea typeface="+mn-ea"/>
                <a:cs typeface="+mn-cs"/>
              </a:rPr>
              <a:t>As stated before, an individual with a score of four or more ACEs has a higher risk of developing alcoholism, drug abuse, depression, and chronic illness in adulthood.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take a look at the </a:t>
            </a:r>
            <a:r>
              <a:rPr lang="en-US" sz="1200" i="1" kern="1200" dirty="0">
                <a:solidFill>
                  <a:schemeClr val="tx1"/>
                </a:solidFill>
                <a:effectLst/>
                <a:latin typeface="+mn-lt"/>
                <a:ea typeface="+mn-ea"/>
                <a:cs typeface="+mn-cs"/>
              </a:rPr>
              <a:t>ACEs Questionnaire</a:t>
            </a:r>
            <a:r>
              <a:rPr lang="en-US" sz="1200" kern="1200" dirty="0">
                <a:solidFill>
                  <a:schemeClr val="tx1"/>
                </a:solidFill>
                <a:effectLst/>
                <a:latin typeface="+mn-lt"/>
                <a:ea typeface="+mn-ea"/>
                <a:cs typeface="+mn-cs"/>
              </a:rPr>
              <a:t> as a tool to help each individual determine their personal ACEs score. </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19DE6D-3341-EB44-9277-0087711AB0CA}" type="slidenum">
              <a:rPr lang="en-US" smtClean="0"/>
              <a:t>5</a:t>
            </a:fld>
            <a:endParaRPr lang="en-US"/>
          </a:p>
        </p:txBody>
      </p:sp>
    </p:spTree>
    <p:extLst>
      <p:ext uri="{BB962C8B-B14F-4D97-AF65-F5344CB8AC3E}">
        <p14:creationId xmlns:p14="http://schemas.microsoft.com/office/powerpoint/2010/main" val="323341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objective of this activity is to discover our own personal ACEs score so that we may better explain to others the process of using the </a:t>
            </a:r>
            <a:r>
              <a:rPr lang="en-US" sz="1200" i="1" kern="1200" dirty="0">
                <a:solidFill>
                  <a:schemeClr val="tx1"/>
                </a:solidFill>
                <a:effectLst/>
                <a:latin typeface="+mn-lt"/>
                <a:ea typeface="+mn-ea"/>
                <a:cs typeface="+mn-cs"/>
              </a:rPr>
              <a:t>ACEs Questionnaire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Self-knowledge is the first step toward recognizing the effects of ACEs on a personal level and realizing the need to develop strategies that help to cope, calm, and heal. </a:t>
            </a:r>
          </a:p>
          <a:p>
            <a:r>
              <a:rPr lang="en-US" sz="1200" kern="1200" dirty="0">
                <a:solidFill>
                  <a:schemeClr val="tx1"/>
                </a:solidFill>
                <a:effectLst/>
                <a:latin typeface="+mn-lt"/>
                <a:ea typeface="+mn-ea"/>
                <a:cs typeface="+mn-cs"/>
              </a:rPr>
              <a:t>You should have a hard copy of the </a:t>
            </a:r>
            <a:r>
              <a:rPr lang="en-US" sz="1200" i="1" kern="1200" dirty="0">
                <a:solidFill>
                  <a:schemeClr val="tx1"/>
                </a:solidFill>
                <a:effectLst/>
                <a:latin typeface="+mn-lt"/>
                <a:ea typeface="+mn-ea"/>
                <a:cs typeface="+mn-cs"/>
              </a:rPr>
              <a:t>ACEs Questionnaire</a:t>
            </a:r>
            <a:r>
              <a:rPr lang="en-US" sz="1200" kern="1200" dirty="0">
                <a:solidFill>
                  <a:schemeClr val="tx1"/>
                </a:solidFill>
                <a:effectLst/>
                <a:latin typeface="+mn-lt"/>
                <a:ea typeface="+mn-ea"/>
                <a:cs typeface="+mn-cs"/>
              </a:rPr>
              <a:t> in front of you.</a:t>
            </a:r>
          </a:p>
          <a:p>
            <a:r>
              <a:rPr lang="en-US" sz="1200" kern="1200" dirty="0">
                <a:solidFill>
                  <a:schemeClr val="tx1"/>
                </a:solidFill>
                <a:effectLst/>
                <a:latin typeface="+mn-lt"/>
                <a:ea typeface="+mn-ea"/>
                <a:cs typeface="+mn-cs"/>
              </a:rPr>
              <a:t>Take the time you need to review the list of questions and answer honestly. You will not be sharing your answers. This exercise if for your own private benefit.</a:t>
            </a:r>
          </a:p>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that you have answered the questions, you will simply add up the points (1 for each “yes” answer) to determine your own personal ACEs score.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Take a few more moments for quiet reflection.</a:t>
            </a:r>
          </a:p>
          <a:p>
            <a:r>
              <a:rPr lang="en-US" sz="1200" kern="1200" dirty="0">
                <a:solidFill>
                  <a:schemeClr val="tx1"/>
                </a:solidFill>
                <a:effectLst/>
                <a:latin typeface="+mn-lt"/>
                <a:ea typeface="+mn-ea"/>
                <a:cs typeface="+mn-cs"/>
              </a:rPr>
              <a:t>Did you realize anything that you were not expecting?</a:t>
            </a:r>
          </a:p>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Are you surprised at your final score?</a:t>
            </a:r>
          </a:p>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 you believe your own ACEs score influences your level of personal well-being?</a:t>
            </a:r>
          </a:p>
          <a:p>
            <a:r>
              <a:rPr lang="en-US" sz="1200" kern="1200" dirty="0">
                <a:solidFill>
                  <a:schemeClr val="tx1"/>
                </a:solidFill>
                <a:effectLst/>
                <a:latin typeface="+mn-lt"/>
                <a:ea typeface="+mn-ea"/>
                <a:cs typeface="+mn-cs"/>
              </a:rPr>
              <a:t>--PAUSE—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419DE6D-3341-EB44-9277-0087711AB0CA}" type="slidenum">
              <a:rPr lang="en-US" smtClean="0"/>
              <a:t>6</a:t>
            </a:fld>
            <a:endParaRPr lang="en-US"/>
          </a:p>
        </p:txBody>
      </p:sp>
    </p:spTree>
    <p:extLst>
      <p:ext uri="{BB962C8B-B14F-4D97-AF65-F5344CB8AC3E}">
        <p14:creationId xmlns:p14="http://schemas.microsoft.com/office/powerpoint/2010/main" val="1659192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video does a very good job of illustrating how Adverse Childhood Experiences can result in challenges during adulthood. </a:t>
            </a:r>
          </a:p>
          <a:p>
            <a:r>
              <a:rPr lang="en-US" sz="1200" kern="1200" dirty="0">
                <a:solidFill>
                  <a:schemeClr val="tx1"/>
                </a:solidFill>
                <a:effectLst/>
                <a:latin typeface="+mn-lt"/>
                <a:ea typeface="+mn-ea"/>
                <a:cs typeface="+mn-cs"/>
              </a:rPr>
              <a:t>Childhood abuse can have far-reaching effects. </a:t>
            </a:r>
          </a:p>
          <a:p>
            <a:r>
              <a:rPr lang="en-US" sz="1200" kern="1200" dirty="0">
                <a:solidFill>
                  <a:schemeClr val="tx1"/>
                </a:solidFill>
                <a:effectLst/>
                <a:latin typeface="+mn-lt"/>
                <a:ea typeface="+mn-ea"/>
                <a:cs typeface="+mn-cs"/>
              </a:rPr>
              <a:t>From insecurities to intimacy issues, from not daring to trust people to difficulties making friends, the effects of childhood abuse can show in any area of your life.</a:t>
            </a:r>
          </a:p>
          <a:p>
            <a:r>
              <a:rPr lang="en-US" sz="1200" kern="1200" dirty="0">
                <a:solidFill>
                  <a:schemeClr val="tx1"/>
                </a:solidFill>
                <a:effectLst/>
                <a:latin typeface="+mn-lt"/>
                <a:ea typeface="+mn-ea"/>
                <a:cs typeface="+mn-cs"/>
              </a:rPr>
              <a:t>Let’s watch the video “7 Ways Childhood Trauma Follow You into Adulthood”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--PLAY VIDEO—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review the seven ways childhood trauma can follow you into adulthood:</a:t>
            </a:r>
          </a:p>
          <a:p>
            <a:r>
              <a:rPr lang="en-US" sz="1200" kern="1200" dirty="0">
                <a:solidFill>
                  <a:schemeClr val="tx1"/>
                </a:solidFill>
                <a:effectLst/>
                <a:latin typeface="+mn-lt"/>
                <a:ea typeface="+mn-ea"/>
                <a:cs typeface="+mn-cs"/>
              </a:rPr>
              <a:t>1. You do not remember your younger years.</a:t>
            </a:r>
          </a:p>
          <a:p>
            <a:r>
              <a:rPr lang="en-US" sz="1200" kern="1200" dirty="0">
                <a:solidFill>
                  <a:schemeClr val="tx1"/>
                </a:solidFill>
                <a:effectLst/>
                <a:latin typeface="+mn-lt"/>
                <a:ea typeface="+mn-ea"/>
                <a:cs typeface="+mn-cs"/>
              </a:rPr>
              <a:t>2. You find yourself in toxic relationships.</a:t>
            </a:r>
          </a:p>
          <a:p>
            <a:r>
              <a:rPr lang="en-US" sz="1200" kern="1200" dirty="0">
                <a:solidFill>
                  <a:schemeClr val="tx1"/>
                </a:solidFill>
                <a:effectLst/>
                <a:latin typeface="+mn-lt"/>
                <a:ea typeface="+mn-ea"/>
                <a:cs typeface="+mn-cs"/>
              </a:rPr>
              <a:t>3. You feel like you do not deserve love at all.</a:t>
            </a:r>
          </a:p>
          <a:p>
            <a:r>
              <a:rPr lang="en-US" sz="1200" kern="1200" dirty="0">
                <a:solidFill>
                  <a:schemeClr val="tx1"/>
                </a:solidFill>
                <a:effectLst/>
                <a:latin typeface="+mn-lt"/>
                <a:ea typeface="+mn-ea"/>
                <a:cs typeface="+mn-cs"/>
              </a:rPr>
              <a:t>4. You develop passive aggressiveness.</a:t>
            </a:r>
          </a:p>
          <a:p>
            <a:r>
              <a:rPr lang="en-US" sz="1200" kern="1200" dirty="0">
                <a:solidFill>
                  <a:schemeClr val="tx1"/>
                </a:solidFill>
                <a:effectLst/>
                <a:latin typeface="+mn-lt"/>
                <a:ea typeface="+mn-ea"/>
                <a:cs typeface="+mn-cs"/>
              </a:rPr>
              <a:t>5. Negative self-talk is amplified.</a:t>
            </a:r>
          </a:p>
          <a:p>
            <a:r>
              <a:rPr lang="en-US" sz="1200" kern="1200" dirty="0">
                <a:solidFill>
                  <a:schemeClr val="tx1"/>
                </a:solidFill>
                <a:effectLst/>
                <a:latin typeface="+mn-lt"/>
                <a:ea typeface="+mn-ea"/>
                <a:cs typeface="+mn-cs"/>
              </a:rPr>
              <a:t>6. You ride an emotional rollercoaster.</a:t>
            </a:r>
          </a:p>
          <a:p>
            <a:r>
              <a:rPr lang="en-US" sz="1200" kern="1200" dirty="0">
                <a:solidFill>
                  <a:schemeClr val="tx1"/>
                </a:solidFill>
                <a:effectLst/>
                <a:latin typeface="+mn-lt"/>
                <a:ea typeface="+mn-ea"/>
                <a:cs typeface="+mn-cs"/>
              </a:rPr>
              <a:t>7. You do not know who you 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let’s consider:</a:t>
            </a:r>
          </a:p>
          <a:p>
            <a:r>
              <a:rPr lang="en-US" sz="1200" kern="1200" dirty="0">
                <a:solidFill>
                  <a:schemeClr val="tx1"/>
                </a:solidFill>
                <a:effectLst/>
                <a:latin typeface="+mn-lt"/>
                <a:ea typeface="+mn-ea"/>
                <a:cs typeface="+mn-cs"/>
              </a:rPr>
              <a:t>Do we know students who express these behaviors?</a:t>
            </a:r>
          </a:p>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can we educate students regarding these lasting impacts?</a:t>
            </a:r>
          </a:p>
          <a:p>
            <a:r>
              <a:rPr lang="en-US" sz="1200" kern="1200" dirty="0">
                <a:solidFill>
                  <a:schemeClr val="tx1"/>
                </a:solidFill>
                <a:effectLst/>
                <a:latin typeface="+mn-lt"/>
                <a:ea typeface="+mn-ea"/>
                <a:cs typeface="+mn-cs"/>
              </a:rPr>
              <a:t>--PAUSE—</a:t>
            </a:r>
          </a:p>
        </p:txBody>
      </p:sp>
      <p:sp>
        <p:nvSpPr>
          <p:cNvPr id="4" name="Slide Number Placeholder 3"/>
          <p:cNvSpPr>
            <a:spLocks noGrp="1"/>
          </p:cNvSpPr>
          <p:nvPr>
            <p:ph type="sldNum" sz="quarter" idx="5"/>
          </p:nvPr>
        </p:nvSpPr>
        <p:spPr/>
        <p:txBody>
          <a:bodyPr/>
          <a:lstStyle/>
          <a:p>
            <a:fld id="{1419DE6D-3341-EB44-9277-0087711AB0CA}" type="slidenum">
              <a:rPr lang="en-US" smtClean="0"/>
              <a:t>7</a:t>
            </a:fld>
            <a:endParaRPr lang="en-US"/>
          </a:p>
        </p:txBody>
      </p:sp>
    </p:spTree>
    <p:extLst>
      <p:ext uri="{BB962C8B-B14F-4D97-AF65-F5344CB8AC3E}">
        <p14:creationId xmlns:p14="http://schemas.microsoft.com/office/powerpoint/2010/main" val="195601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 have discussed the different categories of ACEs and how those experiences may stay with us into adulthood…now let’s dig a little deeper. </a:t>
            </a:r>
          </a:p>
          <a:p>
            <a:r>
              <a:rPr lang="en-US" sz="1200" kern="1200" dirty="0">
                <a:solidFill>
                  <a:schemeClr val="tx1"/>
                </a:solidFill>
                <a:effectLst/>
                <a:latin typeface="+mn-lt"/>
                <a:ea typeface="+mn-ea"/>
                <a:cs typeface="+mn-cs"/>
              </a:rPr>
              <a:t>The types of ACEs we talked about are all on the surface.</a:t>
            </a:r>
          </a:p>
          <a:p>
            <a:r>
              <a:rPr lang="en-US" sz="1200" kern="1200" dirty="0">
                <a:solidFill>
                  <a:schemeClr val="tx1"/>
                </a:solidFill>
                <a:effectLst/>
                <a:latin typeface="+mn-lt"/>
                <a:ea typeface="+mn-ea"/>
                <a:cs typeface="+mn-cs"/>
              </a:rPr>
              <a:t>However, it is important as well to look at the root causes that put children at risk of experiencing ACEs in the first place. </a:t>
            </a:r>
          </a:p>
          <a:p>
            <a:r>
              <a:rPr lang="en-US" sz="1200" kern="1200" dirty="0">
                <a:solidFill>
                  <a:schemeClr val="tx1"/>
                </a:solidFill>
                <a:effectLst/>
                <a:latin typeface="+mn-lt"/>
                <a:ea typeface="+mn-ea"/>
                <a:cs typeface="+mn-cs"/>
              </a:rPr>
              <a:t>These root causes have to do with the environment, specifically the communities where children grow up, as well as circumstances. </a:t>
            </a:r>
          </a:p>
          <a:p>
            <a:r>
              <a:rPr lang="en-US" sz="1200" kern="1200" dirty="0">
                <a:solidFill>
                  <a:schemeClr val="tx1"/>
                </a:solidFill>
                <a:effectLst/>
                <a:latin typeface="+mn-lt"/>
                <a:ea typeface="+mn-ea"/>
                <a:cs typeface="+mn-cs"/>
              </a:rPr>
              <a:t>These 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Poverty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Discrimination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Community disruption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Lack of opportunity, economic mobility, and social capital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Poor housing quality and affordability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Violence</a:t>
            </a:r>
          </a:p>
          <a:p>
            <a:r>
              <a:rPr lang="en-US" sz="1200" kern="1200" dirty="0">
                <a:solidFill>
                  <a:schemeClr val="tx1"/>
                </a:solidFill>
                <a:effectLst/>
                <a:latin typeface="+mn-lt"/>
                <a:ea typeface="+mn-ea"/>
                <a:cs typeface="+mn-cs"/>
              </a:rPr>
              <a:t>A lot of these underlying causes are very common to the migratory student population.</a:t>
            </a:r>
          </a:p>
        </p:txBody>
      </p:sp>
      <p:sp>
        <p:nvSpPr>
          <p:cNvPr id="4" name="Slide Number Placeholder 3"/>
          <p:cNvSpPr>
            <a:spLocks noGrp="1"/>
          </p:cNvSpPr>
          <p:nvPr>
            <p:ph type="sldNum" sz="quarter" idx="5"/>
          </p:nvPr>
        </p:nvSpPr>
        <p:spPr/>
        <p:txBody>
          <a:bodyPr/>
          <a:lstStyle/>
          <a:p>
            <a:fld id="{1419DE6D-3341-EB44-9277-0087711AB0CA}" type="slidenum">
              <a:rPr lang="en-US" smtClean="0"/>
              <a:t>8</a:t>
            </a:fld>
            <a:endParaRPr lang="en-US"/>
          </a:p>
        </p:txBody>
      </p:sp>
    </p:spTree>
    <p:extLst>
      <p:ext uri="{BB962C8B-B14F-4D97-AF65-F5344CB8AC3E}">
        <p14:creationId xmlns:p14="http://schemas.microsoft.com/office/powerpoint/2010/main" val="415636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next slide features a graphic from the Centers for Disease Control (known as the CDC) that illustrates the lasting, lifelong impacts of ACEs. </a:t>
            </a:r>
          </a:p>
          <a:p>
            <a:r>
              <a:rPr lang="en-US" sz="1200" kern="1200" dirty="0">
                <a:solidFill>
                  <a:schemeClr val="tx1"/>
                </a:solidFill>
                <a:effectLst/>
                <a:latin typeface="+mn-lt"/>
                <a:ea typeface="+mn-ea"/>
                <a:cs typeface="+mn-cs"/>
              </a:rPr>
              <a:t>The areas of impact 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Injury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Mental health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Maternal health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Infectious diseases, such as STDs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Chronic diseases, such as cancer and diabetes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Risky behaviors, such as drug and alcohol abuse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opportunities, such as education attainment</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419DE6D-3341-EB44-9277-0087711AB0CA}" type="slidenum">
              <a:rPr lang="en-US" smtClean="0"/>
              <a:t>9</a:t>
            </a:fld>
            <a:endParaRPr lang="en-US"/>
          </a:p>
        </p:txBody>
      </p:sp>
    </p:spTree>
    <p:extLst>
      <p:ext uri="{BB962C8B-B14F-4D97-AF65-F5344CB8AC3E}">
        <p14:creationId xmlns:p14="http://schemas.microsoft.com/office/powerpoint/2010/main" val="234748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875C-DF02-0545-8F21-65AE604B9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0B51D-0D14-034E-A6B3-14B671EAD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4D3BA-4ADD-8244-9ABE-0E9B3D0D765A}"/>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355801A3-1785-774F-A809-6677A5376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54E46-4C2C-1F40-877A-BD82AE7734B5}"/>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59623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8288-497C-7C4B-928A-AFF07A7972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836DE-12C8-D844-92F9-26B9707DED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9BA5-B82D-924B-89B3-33DFB70BAFC9}"/>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8ED80E00-28D1-FE4F-9E28-5F82BEC3D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8A878-C71C-414D-BCD0-C5FB545505C9}"/>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68749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08844-07D7-4449-9FD3-52CBAB7B2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5A432-84D0-5C44-B31D-7E7F0EC3A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285A5-819E-8549-8316-314656DB7C0B}"/>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A60E529D-711E-E14B-A35E-5E10BF1B9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DC21F-4285-E64B-8074-526B5C50F705}"/>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74890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08F9-FE2E-5C45-882C-ED7776E04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77151-BA72-8142-BE22-CC4A4F07D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F2672-DC82-9445-BD6D-C15E7BFB4CE6}"/>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7FFFBC89-57C6-0849-9E97-C7A03ADF1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01164-135C-9F48-ACBD-78A5B0C129F8}"/>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805460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0171-E6B1-7A41-BB98-1956CF915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A9F5-D6E5-264C-BBF0-264FD91FC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2F13DA-668E-F54B-BBDE-9EBEACA5D007}"/>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4BB4DB09-323D-AA4D-850A-411C8E6DE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83429-A8B3-E741-98C3-76A0667C679E}"/>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21651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6057-5435-9C41-90DC-5B03BC80C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3C34E-B863-1446-BE23-DC94E61B8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8F6EF-4605-F142-8545-19CDD32A5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D7D1D-CBDA-8546-AEF6-FE3C3A2A9795}"/>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957A10AB-BF2A-4043-9198-3DEE9E7BF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FB25E-CC10-B24E-A93D-55D49563CF24}"/>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61287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A97E-95B1-E347-A9C9-68C7EE7AA5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47876-07B1-A349-88A5-548EB05A8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A17DB-952F-7B42-BCDE-B33FC6C0B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28ED76-9C12-AC40-9789-F7C4A8EA1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6C5D0B-C900-DD47-9F5E-ECE1237B28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2367E-4878-8940-B489-9C70E9AE01C7}"/>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8" name="Footer Placeholder 7">
            <a:extLst>
              <a:ext uri="{FF2B5EF4-FFF2-40B4-BE49-F238E27FC236}">
                <a16:creationId xmlns:a16="http://schemas.microsoft.com/office/drawing/2014/main" id="{E0BC26EE-6A67-BD4B-8500-E00BE082DC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6FB8B0-8284-0543-8D0E-5674652D7E2B}"/>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43982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4E17-BFA6-DE4D-98CF-8785EFD0A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6C753F-04C7-B045-8136-548E7AF80220}"/>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4" name="Footer Placeholder 3">
            <a:extLst>
              <a:ext uri="{FF2B5EF4-FFF2-40B4-BE49-F238E27FC236}">
                <a16:creationId xmlns:a16="http://schemas.microsoft.com/office/drawing/2014/main" id="{C0C26271-FBB3-FC4C-B173-954D108B4F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FF395D-27A6-5A4B-B9B5-B2AE97B72A77}"/>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27245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18BB1-1B45-D944-94A2-A879E4C8FA69}"/>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3" name="Footer Placeholder 2">
            <a:extLst>
              <a:ext uri="{FF2B5EF4-FFF2-40B4-BE49-F238E27FC236}">
                <a16:creationId xmlns:a16="http://schemas.microsoft.com/office/drawing/2014/main" id="{DC07841B-D008-114F-BF1C-9E9F698D8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7B3FD5-CCA6-C243-922C-7030A1D3E636}"/>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05816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A759-F0DF-144B-AE96-7E1FB7969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74BE66-1ABD-7E49-860D-6B85F93F8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CDA0D-4C9B-8446-97A3-3FF279FE2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CB453-ADBF-A744-8AA4-F15B60532BC1}"/>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36D7504A-3EA5-844C-AFD4-85C0844DB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73412-3711-1F40-89C1-47486A852C43}"/>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246852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68F4-63CE-6641-9936-38B625249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E35E68-2773-E04D-98B5-43490934EC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6F39F-1211-FC43-B485-7EBA8F8A5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39E23-92C4-044D-BE45-38D76E9CB133}"/>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B264625D-7B49-4949-B9E9-DFFD5E1A5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3E30C-2F09-C14A-897E-F2E9036C3C54}"/>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238005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E87C0-F8A9-3B40-B373-EA4AECA00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427DA-BF5A-9F47-A98A-5FB3E6202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B9B15-8512-D944-A30E-A7A141D36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85972A2E-981F-734A-B8C6-9D64BA657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4BC8B9-82CF-CB47-BB18-739854E28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804BF-1081-CF42-9C93-49830AB180EC}" type="slidenum">
              <a:rPr lang="en-US" smtClean="0"/>
              <a:t>‹#›</a:t>
            </a:fld>
            <a:endParaRPr lang="en-US"/>
          </a:p>
        </p:txBody>
      </p:sp>
    </p:spTree>
    <p:extLst>
      <p:ext uri="{BB962C8B-B14F-4D97-AF65-F5344CB8AC3E}">
        <p14:creationId xmlns:p14="http://schemas.microsoft.com/office/powerpoint/2010/main" val="4062657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cahmi.org/wp-content/uploads/2019/06/CAHMI-State-Fact-Sheet-National.pdf"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pnhFmdz-ig" TargetMode="External"/><Relationship Id="rId5" Type="http://schemas.openxmlformats.org/officeDocument/2006/relationships/image" Target="../media/image14.jpe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osymigrant.org/Newsite/educat/ACE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hyperlink" Target="http://www.osymigrant.org/Newsite/educat/ACE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osymigrant.org/Newsite/educat/ACE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N2oUfg7qNG0?start=23&amp;feature=oembed" TargetMode="External"/><Relationship Id="rId5" Type="http://schemas.openxmlformats.org/officeDocument/2006/relationships/image" Target="../media/image5.jpe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B65BDC-8FA2-C747-A6D8-41A2D3F82A65}"/>
              </a:ext>
            </a:extLst>
          </p:cNvPr>
          <p:cNvPicPr>
            <a:picLocks noChangeAspect="1"/>
          </p:cNvPicPr>
          <p:nvPr/>
        </p:nvPicPr>
        <p:blipFill>
          <a:blip r:embed="rId3"/>
          <a:stretch>
            <a:fillRect/>
          </a:stretch>
        </p:blipFill>
        <p:spPr>
          <a:xfrm>
            <a:off x="387625" y="1838187"/>
            <a:ext cx="4527684" cy="2535503"/>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iSOSY Personal Wellness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3515346" y="2766863"/>
            <a:ext cx="9148763" cy="1754326"/>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Adverse Childhood Experiences (ACEs)</a:t>
            </a:r>
            <a:r>
              <a:rPr lang="en-US" sz="5400" dirty="0"/>
              <a:t> </a:t>
            </a:r>
          </a:p>
        </p:txBody>
      </p:sp>
      <p:pic>
        <p:nvPicPr>
          <p:cNvPr id="8" name="Picture 7">
            <a:extLst>
              <a:ext uri="{FF2B5EF4-FFF2-40B4-BE49-F238E27FC236}">
                <a16:creationId xmlns:a16="http://schemas.microsoft.com/office/drawing/2014/main" id="{832D7CE8-2FC5-AE41-B0A7-8AD229FD23CC}"/>
              </a:ext>
            </a:extLst>
          </p:cNvPr>
          <p:cNvPicPr>
            <a:picLocks noChangeAspect="1"/>
          </p:cNvPicPr>
          <p:nvPr/>
        </p:nvPicPr>
        <p:blipFill>
          <a:blip r:embed="rId4"/>
          <a:srcRect/>
          <a:stretch/>
        </p:blipFill>
        <p:spPr>
          <a:xfrm>
            <a:off x="658733" y="217626"/>
            <a:ext cx="1048595" cy="1219200"/>
          </a:xfrm>
          <a:prstGeom prst="rect">
            <a:avLst/>
          </a:prstGeom>
          <a:ln>
            <a:noFill/>
          </a:ln>
        </p:spPr>
      </p:pic>
      <p:sp>
        <p:nvSpPr>
          <p:cNvPr id="9" name="Google Shape;89;p1">
            <a:extLst>
              <a:ext uri="{FF2B5EF4-FFF2-40B4-BE49-F238E27FC236}">
                <a16:creationId xmlns:a16="http://schemas.microsoft.com/office/drawing/2014/main" id="{44F6A82E-441B-5C40-82F3-BA00420324C9}"/>
              </a:ext>
            </a:extLst>
          </p:cNvPr>
          <p:cNvSpPr txBox="1">
            <a:spLocks/>
          </p:cNvSpPr>
          <p:nvPr/>
        </p:nvSpPr>
        <p:spPr>
          <a:xfrm>
            <a:off x="1707328" y="5100605"/>
            <a:ext cx="8534400" cy="741533"/>
          </a:xfrm>
          <a:prstGeom prst="rect">
            <a:avLst/>
          </a:prstGeom>
          <a:noFill/>
          <a:ln>
            <a:noFill/>
          </a:ln>
        </p:spPr>
        <p:txBody>
          <a:bodyPr spcFirstLastPara="1" vert="horz" wrap="square" lIns="91425" tIns="45700" rIns="91425" bIns="4570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400"/>
              <a:buNone/>
            </a:pPr>
            <a:r>
              <a:rPr lang="en-US" dirty="0">
                <a:solidFill>
                  <a:schemeClr val="bg1">
                    <a:lumMod val="65000"/>
                  </a:schemeClr>
                </a:solidFill>
                <a:latin typeface="Arial"/>
                <a:ea typeface="Arial"/>
                <a:cs typeface="Arial"/>
                <a:sym typeface="Arial"/>
              </a:rPr>
              <a:t>Presenter, title, organization</a:t>
            </a:r>
            <a:endParaRPr lang="en-US" dirty="0">
              <a:solidFill>
                <a:schemeClr val="bg1">
                  <a:lumMod val="65000"/>
                </a:schemeClr>
              </a:solidFill>
            </a:endParaRPr>
          </a:p>
          <a:p>
            <a:pPr>
              <a:spcBef>
                <a:spcPts val="480"/>
              </a:spcBef>
              <a:buClr>
                <a:schemeClr val="dk1"/>
              </a:buClr>
              <a:buSzPts val="2400"/>
            </a:pPr>
            <a:endParaRPr lang="en-US" dirty="0"/>
          </a:p>
        </p:txBody>
      </p:sp>
      <p:cxnSp>
        <p:nvCxnSpPr>
          <p:cNvPr id="10" name="Straight Connector 9">
            <a:extLst>
              <a:ext uri="{FF2B5EF4-FFF2-40B4-BE49-F238E27FC236}">
                <a16:creationId xmlns:a16="http://schemas.microsoft.com/office/drawing/2014/main" id="{71C3D00B-4B31-4B4E-9969-0FA7B962115B}"/>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846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pic>
        <p:nvPicPr>
          <p:cNvPr id="9" name="Picture 8">
            <a:extLst>
              <a:ext uri="{FF2B5EF4-FFF2-40B4-BE49-F238E27FC236}">
                <a16:creationId xmlns:a16="http://schemas.microsoft.com/office/drawing/2014/main" id="{982C5B91-1746-EE48-882C-EAB67EA7975A}"/>
              </a:ext>
            </a:extLst>
          </p:cNvPr>
          <p:cNvPicPr>
            <a:picLocks noChangeAspect="1"/>
          </p:cNvPicPr>
          <p:nvPr/>
        </p:nvPicPr>
        <p:blipFill>
          <a:blip r:embed="rId4"/>
          <a:stretch>
            <a:fillRect/>
          </a:stretch>
        </p:blipFill>
        <p:spPr>
          <a:xfrm>
            <a:off x="3648865" y="1436826"/>
            <a:ext cx="6795654" cy="5299529"/>
          </a:xfrm>
          <a:prstGeom prst="rect">
            <a:avLst/>
          </a:prstGeom>
        </p:spPr>
      </p:pic>
      <p:sp>
        <p:nvSpPr>
          <p:cNvPr id="12" name="Rectangle 11">
            <a:extLst>
              <a:ext uri="{FF2B5EF4-FFF2-40B4-BE49-F238E27FC236}">
                <a16:creationId xmlns:a16="http://schemas.microsoft.com/office/drawing/2014/main" id="{BCC5174D-2B5D-D445-89BF-6E97CB038265}"/>
              </a:ext>
            </a:extLst>
          </p:cNvPr>
          <p:cNvSpPr/>
          <p:nvPr/>
        </p:nvSpPr>
        <p:spPr>
          <a:xfrm>
            <a:off x="1183030" y="1919869"/>
            <a:ext cx="3494510" cy="1754326"/>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ACEs</a:t>
            </a:r>
          </a:p>
          <a:p>
            <a:pPr algn="ctr"/>
            <a:r>
              <a:rPr lang="en-US" sz="5400" dirty="0">
                <a:solidFill>
                  <a:srgbClr val="000000"/>
                </a:solidFill>
                <a:latin typeface="Arial" panose="020B0604020202020204" pitchFamily="34" charset="0"/>
              </a:rPr>
              <a:t>Pyramid</a:t>
            </a:r>
            <a:endParaRPr lang="en-US" sz="5400" dirty="0"/>
          </a:p>
        </p:txBody>
      </p:sp>
    </p:spTree>
    <p:extLst>
      <p:ext uri="{BB962C8B-B14F-4D97-AF65-F5344CB8AC3E}">
        <p14:creationId xmlns:p14="http://schemas.microsoft.com/office/powerpoint/2010/main" val="28194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sp>
        <p:nvSpPr>
          <p:cNvPr id="12" name="Rectangle 11">
            <a:extLst>
              <a:ext uri="{FF2B5EF4-FFF2-40B4-BE49-F238E27FC236}">
                <a16:creationId xmlns:a16="http://schemas.microsoft.com/office/drawing/2014/main" id="{BCC5174D-2B5D-D445-89BF-6E97CB038265}"/>
              </a:ext>
            </a:extLst>
          </p:cNvPr>
          <p:cNvSpPr/>
          <p:nvPr/>
        </p:nvSpPr>
        <p:spPr>
          <a:xfrm>
            <a:off x="682486" y="1672371"/>
            <a:ext cx="10899912"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ACEs Life Expectancy</a:t>
            </a:r>
          </a:p>
        </p:txBody>
      </p:sp>
      <p:pic>
        <p:nvPicPr>
          <p:cNvPr id="7" name="Picture 3">
            <a:extLst>
              <a:ext uri="{FF2B5EF4-FFF2-40B4-BE49-F238E27FC236}">
                <a16:creationId xmlns:a16="http://schemas.microsoft.com/office/drawing/2014/main" id="{05938BB4-76EE-9E4D-9FDE-EB2AB4172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918" y="2595701"/>
            <a:ext cx="77073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81437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A68F7E-AA76-344B-A5A7-588888E64F03}"/>
              </a:ext>
            </a:extLst>
          </p:cNvPr>
          <p:cNvPicPr>
            <a:picLocks noChangeAspect="1"/>
          </p:cNvPicPr>
          <p:nvPr/>
        </p:nvPicPr>
        <p:blipFill>
          <a:blip r:embed="rId3"/>
          <a:stretch>
            <a:fillRect/>
          </a:stretch>
        </p:blipFill>
        <p:spPr>
          <a:xfrm>
            <a:off x="3400138" y="1710478"/>
            <a:ext cx="8337974" cy="4981267"/>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4"/>
          <a:srcRect/>
          <a:stretch/>
        </p:blipFill>
        <p:spPr>
          <a:xfrm>
            <a:off x="658733" y="217626"/>
            <a:ext cx="1048595" cy="1219200"/>
          </a:xfrm>
          <a:prstGeom prst="rect">
            <a:avLst/>
          </a:prstGeom>
          <a:ln>
            <a:noFill/>
          </a:ln>
        </p:spPr>
      </p:pic>
      <p:sp>
        <p:nvSpPr>
          <p:cNvPr id="12" name="Rectangle 11">
            <a:extLst>
              <a:ext uri="{FF2B5EF4-FFF2-40B4-BE49-F238E27FC236}">
                <a16:creationId xmlns:a16="http://schemas.microsoft.com/office/drawing/2014/main" id="{BCC5174D-2B5D-D445-89BF-6E97CB038265}"/>
              </a:ext>
            </a:extLst>
          </p:cNvPr>
          <p:cNvSpPr/>
          <p:nvPr/>
        </p:nvSpPr>
        <p:spPr>
          <a:xfrm>
            <a:off x="526773" y="2028616"/>
            <a:ext cx="3276450" cy="2800767"/>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Prevalence of Childhood Trauma</a:t>
            </a:r>
          </a:p>
        </p:txBody>
      </p:sp>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35304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AD174BFC-80FB-2048-B363-5FA8A8FB4866}"/>
              </a:ext>
            </a:extLst>
          </p:cNvPr>
          <p:cNvPicPr>
            <a:picLocks noChangeAspect="1"/>
          </p:cNvPicPr>
          <p:nvPr/>
        </p:nvPicPr>
        <p:blipFill>
          <a:blip r:embed="rId4"/>
          <a:stretch>
            <a:fillRect/>
          </a:stretch>
        </p:blipFill>
        <p:spPr>
          <a:xfrm>
            <a:off x="3338927" y="1675755"/>
            <a:ext cx="6283055" cy="4773491"/>
          </a:xfrm>
          <a:prstGeom prst="rect">
            <a:avLst/>
          </a:prstGeom>
        </p:spPr>
      </p:pic>
      <p:sp>
        <p:nvSpPr>
          <p:cNvPr id="11" name="TextBox 10">
            <a:extLst>
              <a:ext uri="{FF2B5EF4-FFF2-40B4-BE49-F238E27FC236}">
                <a16:creationId xmlns:a16="http://schemas.microsoft.com/office/drawing/2014/main" id="{325F226B-85FA-2440-9047-A7B24106A096}"/>
              </a:ext>
            </a:extLst>
          </p:cNvPr>
          <p:cNvSpPr txBox="1"/>
          <p:nvPr/>
        </p:nvSpPr>
        <p:spPr>
          <a:xfrm>
            <a:off x="526772" y="625874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TextBox 8">
            <a:extLst>
              <a:ext uri="{FF2B5EF4-FFF2-40B4-BE49-F238E27FC236}">
                <a16:creationId xmlns:a16="http://schemas.microsoft.com/office/drawing/2014/main" id="{8000CA80-29A1-6548-908D-065AC77C6107}"/>
              </a:ext>
            </a:extLst>
          </p:cNvPr>
          <p:cNvSpPr txBox="1"/>
          <p:nvPr/>
        </p:nvSpPr>
        <p:spPr>
          <a:xfrm>
            <a:off x="443498" y="5774051"/>
            <a:ext cx="4082576" cy="461665"/>
          </a:xfrm>
          <a:prstGeom prst="rect">
            <a:avLst/>
          </a:prstGeom>
          <a:noFill/>
        </p:spPr>
        <p:txBody>
          <a:bodyPr wrap="square" rtlCol="0">
            <a:spAutoFit/>
          </a:bodyPr>
          <a:lstStyle/>
          <a:p>
            <a:r>
              <a:rPr lang="en-US" sz="1200" dirty="0">
                <a:hlinkClick r:id="rId5"/>
              </a:rPr>
              <a:t>https://www.cahmi.org/wp-content/uploads/2019/06/CAHMI-State-Fact-Sheet-National.pdf</a:t>
            </a:r>
            <a:endParaRPr lang="en-US" sz="1200" dirty="0"/>
          </a:p>
        </p:txBody>
      </p:sp>
    </p:spTree>
    <p:extLst>
      <p:ext uri="{BB962C8B-B14F-4D97-AF65-F5344CB8AC3E}">
        <p14:creationId xmlns:p14="http://schemas.microsoft.com/office/powerpoint/2010/main" val="2739573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325F226B-85FA-2440-9047-A7B24106A096}"/>
              </a:ext>
            </a:extLst>
          </p:cNvPr>
          <p:cNvSpPr txBox="1"/>
          <p:nvPr/>
        </p:nvSpPr>
        <p:spPr>
          <a:xfrm>
            <a:off x="526772" y="6258746"/>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9" name="Content Placeholder 2">
            <a:extLst>
              <a:ext uri="{FF2B5EF4-FFF2-40B4-BE49-F238E27FC236}">
                <a16:creationId xmlns:a16="http://schemas.microsoft.com/office/drawing/2014/main" id="{AB72CAF3-0F36-E049-81B7-97EA57024509}"/>
              </a:ext>
            </a:extLst>
          </p:cNvPr>
          <p:cNvSpPr>
            <a:spLocks noGrp="1"/>
          </p:cNvSpPr>
          <p:nvPr>
            <p:ph idx="1"/>
          </p:nvPr>
        </p:nvSpPr>
        <p:spPr>
          <a:xfrm>
            <a:off x="453889" y="1887803"/>
            <a:ext cx="11145982" cy="4751943"/>
          </a:xfrm>
        </p:spPr>
        <p:txBody>
          <a:bodyPr/>
          <a:lstStyle/>
          <a:p>
            <a:pPr marL="114300" indent="0" algn="ctr">
              <a:buNone/>
            </a:pPr>
            <a:r>
              <a:rPr lang="en-US" sz="4000" dirty="0"/>
              <a:t>May contribute to ACEs for the migratory student:</a:t>
            </a:r>
          </a:p>
          <a:p>
            <a:pPr lvl="2"/>
            <a:r>
              <a:rPr lang="en-US" sz="3600" dirty="0"/>
              <a:t>Leaving homeland or home-base</a:t>
            </a:r>
          </a:p>
          <a:p>
            <a:pPr lvl="2"/>
            <a:r>
              <a:rPr lang="en-US" sz="3600" dirty="0"/>
              <a:t>Frequent moves</a:t>
            </a:r>
          </a:p>
          <a:p>
            <a:pPr lvl="2"/>
            <a:r>
              <a:rPr lang="en-US" sz="3600" dirty="0"/>
              <a:t>Immigration status (fear of parents being deported, being left behind)</a:t>
            </a:r>
          </a:p>
          <a:p>
            <a:pPr lvl="2"/>
            <a:r>
              <a:rPr lang="en-US" sz="3600" dirty="0"/>
              <a:t>Reasons for migrating (fleeing trauma)</a:t>
            </a:r>
          </a:p>
          <a:p>
            <a:pPr lvl="2"/>
            <a:r>
              <a:rPr lang="en-US" sz="3600" dirty="0"/>
              <a:t>Living situation (poverty, homelessness) </a:t>
            </a:r>
          </a:p>
        </p:txBody>
      </p:sp>
    </p:spTree>
    <p:extLst>
      <p:ext uri="{BB962C8B-B14F-4D97-AF65-F5344CB8AC3E}">
        <p14:creationId xmlns:p14="http://schemas.microsoft.com/office/powerpoint/2010/main" val="3582890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sp>
        <p:nvSpPr>
          <p:cNvPr id="12" name="Rectangle 11">
            <a:extLst>
              <a:ext uri="{FF2B5EF4-FFF2-40B4-BE49-F238E27FC236}">
                <a16:creationId xmlns:a16="http://schemas.microsoft.com/office/drawing/2014/main" id="{BCC5174D-2B5D-D445-89BF-6E97CB038265}"/>
              </a:ext>
            </a:extLst>
          </p:cNvPr>
          <p:cNvSpPr/>
          <p:nvPr/>
        </p:nvSpPr>
        <p:spPr>
          <a:xfrm>
            <a:off x="1108664" y="2349362"/>
            <a:ext cx="3276450" cy="2800767"/>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The Effects of ACEs </a:t>
            </a:r>
          </a:p>
          <a:p>
            <a:pPr algn="ctr"/>
            <a:r>
              <a:rPr lang="en-US" sz="4400" dirty="0">
                <a:solidFill>
                  <a:srgbClr val="000000"/>
                </a:solidFill>
                <a:latin typeface="Arial" panose="020B0604020202020204" pitchFamily="34" charset="0"/>
                <a:ea typeface="Times New Roman" panose="02020603050405020304" pitchFamily="18" charset="0"/>
              </a:rPr>
              <a:t>Can be Prevented</a:t>
            </a:r>
          </a:p>
        </p:txBody>
      </p:sp>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7" name="Picture 6">
            <a:extLst>
              <a:ext uri="{FF2B5EF4-FFF2-40B4-BE49-F238E27FC236}">
                <a16:creationId xmlns:a16="http://schemas.microsoft.com/office/drawing/2014/main" id="{E04B3A57-4F9B-9F42-9D77-95AC6BCFB707}"/>
              </a:ext>
            </a:extLst>
          </p:cNvPr>
          <p:cNvPicPr>
            <a:picLocks noChangeAspect="1"/>
          </p:cNvPicPr>
          <p:nvPr/>
        </p:nvPicPr>
        <p:blipFill>
          <a:blip r:embed="rId4"/>
          <a:stretch>
            <a:fillRect/>
          </a:stretch>
        </p:blipFill>
        <p:spPr>
          <a:xfrm>
            <a:off x="4831773" y="1611175"/>
            <a:ext cx="5382376" cy="5134692"/>
          </a:xfrm>
          <a:prstGeom prst="rect">
            <a:avLst/>
          </a:prstGeom>
        </p:spPr>
      </p:pic>
    </p:spTree>
    <p:extLst>
      <p:ext uri="{BB962C8B-B14F-4D97-AF65-F5344CB8AC3E}">
        <p14:creationId xmlns:p14="http://schemas.microsoft.com/office/powerpoint/2010/main" val="321462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0093F9E1-152A-3446-872D-BE7933BAA124}"/>
              </a:ext>
            </a:extLst>
          </p:cNvPr>
          <p:cNvPicPr>
            <a:picLocks noChangeAspect="1"/>
          </p:cNvPicPr>
          <p:nvPr/>
        </p:nvPicPr>
        <p:blipFill>
          <a:blip r:embed="rId4"/>
          <a:stretch>
            <a:fillRect/>
          </a:stretch>
        </p:blipFill>
        <p:spPr>
          <a:xfrm>
            <a:off x="1707328" y="1611175"/>
            <a:ext cx="8458199" cy="4760119"/>
          </a:xfrm>
          <a:prstGeom prst="rect">
            <a:avLst/>
          </a:prstGeom>
        </p:spPr>
      </p:pic>
      <p:sp>
        <p:nvSpPr>
          <p:cNvPr id="11" name="TextBox 10">
            <a:extLst>
              <a:ext uri="{FF2B5EF4-FFF2-40B4-BE49-F238E27FC236}">
                <a16:creationId xmlns:a16="http://schemas.microsoft.com/office/drawing/2014/main" id="{BF14D00D-49B1-8843-B1B5-F92BF2201E6D}"/>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216594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4"/>
          <a:srcRect/>
          <a:stretch/>
        </p:blipFill>
        <p:spPr>
          <a:xfrm>
            <a:off x="658733" y="217626"/>
            <a:ext cx="1048595" cy="1219200"/>
          </a:xfrm>
          <a:prstGeom prst="rect">
            <a:avLst/>
          </a:prstGeom>
          <a:ln>
            <a:noFill/>
          </a:ln>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BF14D00D-49B1-8843-B1B5-F92BF2201E6D}"/>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7" name="-pnhFmdz-ig">
            <a:extLst>
              <a:ext uri="{FF2B5EF4-FFF2-40B4-BE49-F238E27FC236}">
                <a16:creationId xmlns:a16="http://schemas.microsoft.com/office/drawing/2014/main" id="{4385FCB6-EEC0-0646-8D95-46469CF57125}"/>
              </a:ext>
            </a:extLst>
          </p:cNvPr>
          <p:cNvPicPr>
            <a:picLocks noRot="1" noChangeAspect="1"/>
          </p:cNvPicPr>
          <p:nvPr>
            <a:videoFile r:link="rId1"/>
          </p:nvPr>
        </p:nvPicPr>
        <p:blipFill>
          <a:blip r:embed="rId5"/>
          <a:stretch>
            <a:fillRect/>
          </a:stretch>
        </p:blipFill>
        <p:spPr>
          <a:xfrm>
            <a:off x="3803223" y="1821625"/>
            <a:ext cx="7268164" cy="4088342"/>
          </a:xfrm>
          <a:prstGeom prst="rect">
            <a:avLst/>
          </a:prstGeom>
        </p:spPr>
      </p:pic>
      <p:sp>
        <p:nvSpPr>
          <p:cNvPr id="12" name="Rectangle 11">
            <a:extLst>
              <a:ext uri="{FF2B5EF4-FFF2-40B4-BE49-F238E27FC236}">
                <a16:creationId xmlns:a16="http://schemas.microsoft.com/office/drawing/2014/main" id="{3DCE7234-6E53-6544-BBD7-641FD1B8F46A}"/>
              </a:ext>
            </a:extLst>
          </p:cNvPr>
          <p:cNvSpPr/>
          <p:nvPr/>
        </p:nvSpPr>
        <p:spPr>
          <a:xfrm>
            <a:off x="526773" y="2126859"/>
            <a:ext cx="3276450" cy="3477875"/>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Moving</a:t>
            </a:r>
          </a:p>
          <a:p>
            <a:pPr algn="ctr"/>
            <a:r>
              <a:rPr lang="en-US" sz="4400" dirty="0">
                <a:solidFill>
                  <a:srgbClr val="000000"/>
                </a:solidFill>
                <a:latin typeface="Arial" panose="020B0604020202020204" pitchFamily="34" charset="0"/>
                <a:ea typeface="Times New Roman" panose="02020603050405020304" pitchFamily="18" charset="0"/>
              </a:rPr>
              <a:t>from </a:t>
            </a:r>
          </a:p>
          <a:p>
            <a:pPr algn="ctr"/>
            <a:r>
              <a:rPr lang="en-US" sz="4400" dirty="0">
                <a:solidFill>
                  <a:srgbClr val="000000"/>
                </a:solidFill>
                <a:latin typeface="Arial" panose="020B0604020202020204" pitchFamily="34" charset="0"/>
                <a:ea typeface="Times New Roman" panose="02020603050405020304" pitchFamily="18" charset="0"/>
              </a:rPr>
              <a:t>ACEs </a:t>
            </a:r>
          </a:p>
          <a:p>
            <a:pPr algn="ctr"/>
            <a:r>
              <a:rPr lang="en-US" sz="4400" dirty="0">
                <a:solidFill>
                  <a:srgbClr val="000000"/>
                </a:solidFill>
                <a:latin typeface="Arial" panose="020B0604020202020204" pitchFamily="34" charset="0"/>
                <a:ea typeface="Times New Roman" panose="02020603050405020304" pitchFamily="18" charset="0"/>
              </a:rPr>
              <a:t>to</a:t>
            </a:r>
          </a:p>
          <a:p>
            <a:pPr algn="ctr"/>
            <a:r>
              <a:rPr lang="en-US" sz="4400" dirty="0">
                <a:solidFill>
                  <a:srgbClr val="000000"/>
                </a:solidFill>
                <a:latin typeface="Arial" panose="020B0604020202020204" pitchFamily="34" charset="0"/>
                <a:ea typeface="Times New Roman" panose="02020603050405020304" pitchFamily="18" charset="0"/>
              </a:rPr>
              <a:t>Resilience</a:t>
            </a:r>
          </a:p>
        </p:txBody>
      </p:sp>
    </p:spTree>
    <p:extLst>
      <p:ext uri="{BB962C8B-B14F-4D97-AF65-F5344CB8AC3E}">
        <p14:creationId xmlns:p14="http://schemas.microsoft.com/office/powerpoint/2010/main" val="501118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BF14D00D-49B1-8843-B1B5-F92BF2201E6D}"/>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7" name="Picture 6">
            <a:hlinkClick r:id="rId4"/>
            <a:extLst>
              <a:ext uri="{FF2B5EF4-FFF2-40B4-BE49-F238E27FC236}">
                <a16:creationId xmlns:a16="http://schemas.microsoft.com/office/drawing/2014/main" id="{002AB207-5E50-C04D-86CC-369917493F1B}"/>
              </a:ext>
            </a:extLst>
          </p:cNvPr>
          <p:cNvPicPr>
            <a:picLocks noChangeAspect="1"/>
          </p:cNvPicPr>
          <p:nvPr/>
        </p:nvPicPr>
        <p:blipFill>
          <a:blip r:embed="rId5"/>
          <a:stretch>
            <a:fillRect/>
          </a:stretch>
        </p:blipFill>
        <p:spPr>
          <a:xfrm>
            <a:off x="4099658" y="1611175"/>
            <a:ext cx="7602011" cy="4305901"/>
          </a:xfrm>
          <a:prstGeom prst="rect">
            <a:avLst/>
          </a:prstGeom>
        </p:spPr>
      </p:pic>
      <p:sp>
        <p:nvSpPr>
          <p:cNvPr id="12" name="Rectangle 11">
            <a:extLst>
              <a:ext uri="{FF2B5EF4-FFF2-40B4-BE49-F238E27FC236}">
                <a16:creationId xmlns:a16="http://schemas.microsoft.com/office/drawing/2014/main" id="{4045A849-EE45-A041-92F5-98C69B916CA2}"/>
              </a:ext>
            </a:extLst>
          </p:cNvPr>
          <p:cNvSpPr/>
          <p:nvPr/>
        </p:nvSpPr>
        <p:spPr>
          <a:xfrm>
            <a:off x="526773" y="2126859"/>
            <a:ext cx="3276450" cy="3477875"/>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ACEs Resources on the iSOSY Website</a:t>
            </a:r>
          </a:p>
        </p:txBody>
      </p:sp>
    </p:spTree>
    <p:extLst>
      <p:ext uri="{BB962C8B-B14F-4D97-AF65-F5344CB8AC3E}">
        <p14:creationId xmlns:p14="http://schemas.microsoft.com/office/powerpoint/2010/main" val="2158670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BF14D00D-49B1-8843-B1B5-F92BF2201E6D}"/>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7" name="Picture 6">
            <a:hlinkClick r:id="rId4"/>
            <a:extLst>
              <a:ext uri="{FF2B5EF4-FFF2-40B4-BE49-F238E27FC236}">
                <a16:creationId xmlns:a16="http://schemas.microsoft.com/office/drawing/2014/main" id="{002AB207-5E50-C04D-86CC-369917493F1B}"/>
              </a:ext>
            </a:extLst>
          </p:cNvPr>
          <p:cNvPicPr>
            <a:picLocks noChangeAspect="1"/>
          </p:cNvPicPr>
          <p:nvPr/>
        </p:nvPicPr>
        <p:blipFill>
          <a:blip r:embed="rId5"/>
          <a:stretch>
            <a:fillRect/>
          </a:stretch>
        </p:blipFill>
        <p:spPr>
          <a:xfrm>
            <a:off x="4099658" y="1611175"/>
            <a:ext cx="7602011" cy="4305901"/>
          </a:xfrm>
          <a:prstGeom prst="rect">
            <a:avLst/>
          </a:prstGeom>
        </p:spPr>
      </p:pic>
      <p:sp>
        <p:nvSpPr>
          <p:cNvPr id="12" name="Rectangle 11">
            <a:extLst>
              <a:ext uri="{FF2B5EF4-FFF2-40B4-BE49-F238E27FC236}">
                <a16:creationId xmlns:a16="http://schemas.microsoft.com/office/drawing/2014/main" id="{4045A849-EE45-A041-92F5-98C69B916CA2}"/>
              </a:ext>
            </a:extLst>
          </p:cNvPr>
          <p:cNvSpPr/>
          <p:nvPr/>
        </p:nvSpPr>
        <p:spPr>
          <a:xfrm>
            <a:off x="526773" y="2126859"/>
            <a:ext cx="3276450" cy="2862322"/>
          </a:xfrm>
          <a:prstGeom prst="rect">
            <a:avLst/>
          </a:prstGeom>
        </p:spPr>
        <p:txBody>
          <a:bodyPr wrap="square">
            <a:spAutoFit/>
          </a:bodyPr>
          <a:lstStyle/>
          <a:p>
            <a:r>
              <a:rPr lang="en-US" sz="3600" dirty="0"/>
              <a:t>Explore the </a:t>
            </a:r>
            <a:r>
              <a:rPr lang="en-US" sz="3600" i="1" dirty="0"/>
              <a:t>ACEs Literature Review -</a:t>
            </a:r>
          </a:p>
          <a:p>
            <a:endParaRPr lang="en-US" sz="3600" dirty="0"/>
          </a:p>
          <a:p>
            <a:r>
              <a:rPr lang="en-US" sz="3600" dirty="0"/>
              <a:t>Jigsaw Activity</a:t>
            </a:r>
          </a:p>
        </p:txBody>
      </p:sp>
      <p:pic>
        <p:nvPicPr>
          <p:cNvPr id="4" name="Picture 3">
            <a:extLst>
              <a:ext uri="{FF2B5EF4-FFF2-40B4-BE49-F238E27FC236}">
                <a16:creationId xmlns:a16="http://schemas.microsoft.com/office/drawing/2014/main" id="{4993E20E-2DC4-F94B-85E3-BC89133659D0}"/>
              </a:ext>
            </a:extLst>
          </p:cNvPr>
          <p:cNvPicPr>
            <a:picLocks noChangeAspect="1"/>
          </p:cNvPicPr>
          <p:nvPr/>
        </p:nvPicPr>
        <p:blipFill>
          <a:blip r:embed="rId6"/>
          <a:stretch>
            <a:fillRect/>
          </a:stretch>
        </p:blipFill>
        <p:spPr>
          <a:xfrm>
            <a:off x="4109151" y="2449884"/>
            <a:ext cx="2108200" cy="1743121"/>
          </a:xfrm>
          <a:prstGeom prst="rect">
            <a:avLst/>
          </a:prstGeom>
        </p:spPr>
      </p:pic>
      <p:pic>
        <p:nvPicPr>
          <p:cNvPr id="5" name="Picture 4">
            <a:extLst>
              <a:ext uri="{FF2B5EF4-FFF2-40B4-BE49-F238E27FC236}">
                <a16:creationId xmlns:a16="http://schemas.microsoft.com/office/drawing/2014/main" id="{C01EF482-0566-9640-B3CF-0C6924F0600D}"/>
              </a:ext>
            </a:extLst>
          </p:cNvPr>
          <p:cNvPicPr>
            <a:picLocks noChangeAspect="1"/>
          </p:cNvPicPr>
          <p:nvPr/>
        </p:nvPicPr>
        <p:blipFill>
          <a:blip r:embed="rId6"/>
          <a:stretch>
            <a:fillRect/>
          </a:stretch>
        </p:blipFill>
        <p:spPr>
          <a:xfrm rot="16200000">
            <a:off x="9776008" y="3321444"/>
            <a:ext cx="2108200" cy="1743122"/>
          </a:xfrm>
          <a:prstGeom prst="rect">
            <a:avLst/>
          </a:prstGeom>
        </p:spPr>
      </p:pic>
    </p:spTree>
    <p:extLst>
      <p:ext uri="{BB962C8B-B14F-4D97-AF65-F5344CB8AC3E}">
        <p14:creationId xmlns:p14="http://schemas.microsoft.com/office/powerpoint/2010/main" val="38564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3" y="1666876"/>
            <a:ext cx="11211339"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Today you will learn to:</a:t>
            </a:r>
            <a:endParaRPr lang="en-US" sz="5400" dirty="0"/>
          </a:p>
        </p:txBody>
      </p:sp>
      <p:sp>
        <p:nvSpPr>
          <p:cNvPr id="8" name="Rectangle 7">
            <a:extLst>
              <a:ext uri="{FF2B5EF4-FFF2-40B4-BE49-F238E27FC236}">
                <a16:creationId xmlns:a16="http://schemas.microsoft.com/office/drawing/2014/main" id="{33BE8F56-3668-4D43-BB6C-1B714B245286}"/>
              </a:ext>
            </a:extLst>
          </p:cNvPr>
          <p:cNvSpPr/>
          <p:nvPr/>
        </p:nvSpPr>
        <p:spPr>
          <a:xfrm>
            <a:off x="526774" y="2622086"/>
            <a:ext cx="11211338" cy="3442033"/>
          </a:xfrm>
          <a:prstGeom prst="rect">
            <a:avLst/>
          </a:prstGeom>
        </p:spPr>
        <p:txBody>
          <a:bodyPr wrap="square">
            <a:spAutoFit/>
          </a:bodyPr>
          <a:lstStyle/>
          <a:p>
            <a:pPr marL="342900" lvl="0">
              <a:lnSpc>
                <a:spcPct val="115000"/>
              </a:lnSpc>
              <a:spcBef>
                <a:spcPts val="0"/>
              </a:spcBef>
              <a:buFont typeface="Symbol" panose="05050102010706020507" pitchFamily="18" charset="2"/>
              <a:buChar char=""/>
            </a:pPr>
            <a:r>
              <a:rPr lang="en-US" sz="3200" dirty="0">
                <a:solidFill>
                  <a:srgbClr val="000000"/>
                </a:solidFill>
                <a:latin typeface="Arial" panose="020B0604020202020204" pitchFamily="34" charset="0"/>
                <a:ea typeface="Arial" panose="020B0604020202020204" pitchFamily="34" charset="0"/>
              </a:rPr>
              <a:t> Understand the importance of resilience in the lives of migratory students affected by ACEs.</a:t>
            </a:r>
          </a:p>
          <a:p>
            <a:pPr marL="342900" lvl="0">
              <a:lnSpc>
                <a:spcPct val="115000"/>
              </a:lnSpc>
              <a:spcBef>
                <a:spcPts val="0"/>
              </a:spcBef>
              <a:buFont typeface="Symbol" panose="05050102010706020507" pitchFamily="18" charset="2"/>
              <a:buChar char=""/>
            </a:pPr>
            <a:r>
              <a:rPr lang="en-US" sz="3200" dirty="0">
                <a:solidFill>
                  <a:srgbClr val="000000"/>
                </a:solidFill>
                <a:latin typeface="Arial" panose="020B0604020202020204" pitchFamily="34" charset="0"/>
                <a:ea typeface="Arial" panose="020B0604020202020204" pitchFamily="34" charset="0"/>
              </a:rPr>
              <a:t> Understand the role that ACEs plays in the lives of migratory students and families.</a:t>
            </a:r>
            <a:endParaRPr lang="en-US" sz="2800" dirty="0">
              <a:latin typeface="Arial" panose="020B0604020202020204" pitchFamily="34" charset="0"/>
              <a:ea typeface="Arial" panose="020B0604020202020204" pitchFamily="34" charset="0"/>
            </a:endParaRPr>
          </a:p>
          <a:p>
            <a:pPr marL="342900" lvl="0">
              <a:lnSpc>
                <a:spcPct val="115000"/>
              </a:lnSpc>
              <a:spcBef>
                <a:spcPts val="0"/>
              </a:spcBef>
              <a:buFont typeface="Symbol" panose="05050102010706020507" pitchFamily="18" charset="2"/>
              <a:buChar char=""/>
            </a:pPr>
            <a:r>
              <a:rPr lang="en-US" sz="3200" dirty="0">
                <a:solidFill>
                  <a:srgbClr val="000000"/>
                </a:solidFill>
                <a:latin typeface="Arial" panose="020B0604020202020204" pitchFamily="34" charset="0"/>
                <a:ea typeface="Arial" panose="020B0604020202020204" pitchFamily="34" charset="0"/>
              </a:rPr>
              <a:t> Learn to use the </a:t>
            </a:r>
            <a:r>
              <a:rPr lang="en-US" sz="3200" i="1" dirty="0">
                <a:solidFill>
                  <a:srgbClr val="000000"/>
                </a:solidFill>
                <a:latin typeface="Arial" panose="020B0604020202020204" pitchFamily="34" charset="0"/>
                <a:ea typeface="Arial" panose="020B0604020202020204" pitchFamily="34" charset="0"/>
              </a:rPr>
              <a:t>ACEs Questionnaire</a:t>
            </a:r>
            <a:r>
              <a:rPr lang="en-US" sz="3200" dirty="0">
                <a:solidFill>
                  <a:srgbClr val="000000"/>
                </a:solidFill>
                <a:latin typeface="Arial" panose="020B0604020202020204" pitchFamily="34" charset="0"/>
                <a:ea typeface="Arial" panose="020B0604020202020204" pitchFamily="34" charset="0"/>
              </a:rPr>
              <a:t> to determine personal ACEs scores.</a:t>
            </a:r>
            <a:endParaRPr lang="en-US" sz="2800" dirty="0">
              <a:latin typeface="Arial" panose="020B0604020202020204" pitchFamily="34" charset="0"/>
              <a:ea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13931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cxnSp>
        <p:nvCxnSpPr>
          <p:cNvPr id="8" name="Straight Connector 7">
            <a:extLst>
              <a:ext uri="{FF2B5EF4-FFF2-40B4-BE49-F238E27FC236}">
                <a16:creationId xmlns:a16="http://schemas.microsoft.com/office/drawing/2014/main" id="{A0CBE11C-CC90-8447-BC0A-6EF615C3F67F}"/>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BF14D00D-49B1-8843-B1B5-F92BF2201E6D}"/>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7" name="Picture 6">
            <a:hlinkClick r:id="rId4"/>
            <a:extLst>
              <a:ext uri="{FF2B5EF4-FFF2-40B4-BE49-F238E27FC236}">
                <a16:creationId xmlns:a16="http://schemas.microsoft.com/office/drawing/2014/main" id="{002AB207-5E50-C04D-86CC-369917493F1B}"/>
              </a:ext>
            </a:extLst>
          </p:cNvPr>
          <p:cNvPicPr>
            <a:picLocks noChangeAspect="1"/>
          </p:cNvPicPr>
          <p:nvPr/>
        </p:nvPicPr>
        <p:blipFill>
          <a:blip r:embed="rId5"/>
          <a:stretch>
            <a:fillRect/>
          </a:stretch>
        </p:blipFill>
        <p:spPr>
          <a:xfrm>
            <a:off x="4099658" y="1611175"/>
            <a:ext cx="7602011" cy="4305901"/>
          </a:xfrm>
          <a:prstGeom prst="rect">
            <a:avLst/>
          </a:prstGeom>
        </p:spPr>
      </p:pic>
      <p:sp>
        <p:nvSpPr>
          <p:cNvPr id="12" name="Rectangle 11">
            <a:extLst>
              <a:ext uri="{FF2B5EF4-FFF2-40B4-BE49-F238E27FC236}">
                <a16:creationId xmlns:a16="http://schemas.microsoft.com/office/drawing/2014/main" id="{4045A849-EE45-A041-92F5-98C69B916CA2}"/>
              </a:ext>
            </a:extLst>
          </p:cNvPr>
          <p:cNvSpPr/>
          <p:nvPr/>
        </p:nvSpPr>
        <p:spPr>
          <a:xfrm>
            <a:off x="526773" y="1838187"/>
            <a:ext cx="3276450" cy="3416320"/>
          </a:xfrm>
          <a:prstGeom prst="rect">
            <a:avLst/>
          </a:prstGeom>
        </p:spPr>
        <p:txBody>
          <a:bodyPr wrap="square">
            <a:spAutoFit/>
          </a:bodyPr>
          <a:lstStyle/>
          <a:p>
            <a:r>
              <a:rPr lang="en-US" sz="3600" dirty="0"/>
              <a:t>Explore the </a:t>
            </a:r>
            <a:r>
              <a:rPr lang="en-US" sz="3600" i="1" dirty="0"/>
              <a:t>ACEs Literature Review - </a:t>
            </a:r>
          </a:p>
          <a:p>
            <a:endParaRPr lang="en-US" sz="3600" dirty="0"/>
          </a:p>
          <a:p>
            <a:r>
              <a:rPr lang="en-US" sz="3600" dirty="0"/>
              <a:t>Scavenger Hunt Activity</a:t>
            </a:r>
          </a:p>
        </p:txBody>
      </p:sp>
      <p:sp>
        <p:nvSpPr>
          <p:cNvPr id="9" name="Rectangle 8">
            <a:extLst>
              <a:ext uri="{FF2B5EF4-FFF2-40B4-BE49-F238E27FC236}">
                <a16:creationId xmlns:a16="http://schemas.microsoft.com/office/drawing/2014/main" id="{EB2AAB23-6C13-1A4F-B2D4-070500DD1D1D}"/>
              </a:ext>
            </a:extLst>
          </p:cNvPr>
          <p:cNvSpPr/>
          <p:nvPr/>
        </p:nvSpPr>
        <p:spPr>
          <a:xfrm>
            <a:off x="4617327" y="2029172"/>
            <a:ext cx="463827" cy="1569660"/>
          </a:xfrm>
          <a:prstGeom prst="rect">
            <a:avLst/>
          </a:prstGeom>
        </p:spPr>
        <p:txBody>
          <a:bodyPr wrap="square">
            <a:spAutoFit/>
          </a:bodyPr>
          <a:lstStyle/>
          <a:p>
            <a:r>
              <a:rPr lang="en-US" sz="9600" dirty="0">
                <a:solidFill>
                  <a:srgbClr val="FFC000"/>
                </a:solidFill>
              </a:rPr>
              <a:t>?</a:t>
            </a:r>
          </a:p>
        </p:txBody>
      </p:sp>
      <p:sp>
        <p:nvSpPr>
          <p:cNvPr id="13" name="Rectangle 12">
            <a:extLst>
              <a:ext uri="{FF2B5EF4-FFF2-40B4-BE49-F238E27FC236}">
                <a16:creationId xmlns:a16="http://schemas.microsoft.com/office/drawing/2014/main" id="{FDC85B73-C9B6-FA4E-963D-B4E712BF13D3}"/>
              </a:ext>
            </a:extLst>
          </p:cNvPr>
          <p:cNvSpPr/>
          <p:nvPr/>
        </p:nvSpPr>
        <p:spPr>
          <a:xfrm>
            <a:off x="5377589" y="3128358"/>
            <a:ext cx="463827" cy="1569660"/>
          </a:xfrm>
          <a:prstGeom prst="rect">
            <a:avLst/>
          </a:prstGeom>
        </p:spPr>
        <p:txBody>
          <a:bodyPr wrap="square">
            <a:spAutoFit/>
          </a:bodyPr>
          <a:lstStyle/>
          <a:p>
            <a:r>
              <a:rPr lang="en-US" sz="9600" dirty="0">
                <a:solidFill>
                  <a:srgbClr val="FF0000"/>
                </a:solidFill>
              </a:rPr>
              <a:t>?</a:t>
            </a:r>
          </a:p>
        </p:txBody>
      </p:sp>
      <p:sp>
        <p:nvSpPr>
          <p:cNvPr id="14" name="Rectangle 13">
            <a:extLst>
              <a:ext uri="{FF2B5EF4-FFF2-40B4-BE49-F238E27FC236}">
                <a16:creationId xmlns:a16="http://schemas.microsoft.com/office/drawing/2014/main" id="{B20B35A9-AC6E-074F-9342-6AE0198F35A9}"/>
              </a:ext>
            </a:extLst>
          </p:cNvPr>
          <p:cNvSpPr/>
          <p:nvPr/>
        </p:nvSpPr>
        <p:spPr>
          <a:xfrm>
            <a:off x="6670126" y="2343528"/>
            <a:ext cx="463827" cy="1569660"/>
          </a:xfrm>
          <a:prstGeom prst="rect">
            <a:avLst/>
          </a:prstGeom>
        </p:spPr>
        <p:txBody>
          <a:bodyPr wrap="square">
            <a:spAutoFit/>
          </a:bodyPr>
          <a:lstStyle/>
          <a:p>
            <a:r>
              <a:rPr lang="en-US" sz="9600" dirty="0">
                <a:solidFill>
                  <a:srgbClr val="00B050"/>
                </a:solidFill>
              </a:rPr>
              <a:t>?</a:t>
            </a:r>
          </a:p>
        </p:txBody>
      </p:sp>
      <p:sp>
        <p:nvSpPr>
          <p:cNvPr id="15" name="Rectangle 14">
            <a:extLst>
              <a:ext uri="{FF2B5EF4-FFF2-40B4-BE49-F238E27FC236}">
                <a16:creationId xmlns:a16="http://schemas.microsoft.com/office/drawing/2014/main" id="{02CD2858-347C-054F-BE43-6E2FAAB33194}"/>
              </a:ext>
            </a:extLst>
          </p:cNvPr>
          <p:cNvSpPr/>
          <p:nvPr/>
        </p:nvSpPr>
        <p:spPr>
          <a:xfrm>
            <a:off x="7730749" y="3694275"/>
            <a:ext cx="463827" cy="1569660"/>
          </a:xfrm>
          <a:prstGeom prst="rect">
            <a:avLst/>
          </a:prstGeom>
        </p:spPr>
        <p:txBody>
          <a:bodyPr wrap="square">
            <a:spAutoFit/>
          </a:bodyPr>
          <a:lstStyle/>
          <a:p>
            <a:r>
              <a:rPr lang="en-US" sz="9600" dirty="0">
                <a:solidFill>
                  <a:srgbClr val="00B0F0"/>
                </a:solidFill>
              </a:rPr>
              <a:t>?</a:t>
            </a:r>
          </a:p>
        </p:txBody>
      </p:sp>
      <p:sp>
        <p:nvSpPr>
          <p:cNvPr id="16" name="Rectangle 15">
            <a:extLst>
              <a:ext uri="{FF2B5EF4-FFF2-40B4-BE49-F238E27FC236}">
                <a16:creationId xmlns:a16="http://schemas.microsoft.com/office/drawing/2014/main" id="{3E246CCE-30F2-074F-88D9-0484D7A04DE9}"/>
              </a:ext>
            </a:extLst>
          </p:cNvPr>
          <p:cNvSpPr/>
          <p:nvPr/>
        </p:nvSpPr>
        <p:spPr>
          <a:xfrm>
            <a:off x="9716209" y="2194465"/>
            <a:ext cx="463827" cy="1569660"/>
          </a:xfrm>
          <a:prstGeom prst="rect">
            <a:avLst/>
          </a:prstGeom>
        </p:spPr>
        <p:txBody>
          <a:bodyPr wrap="square">
            <a:spAutoFit/>
          </a:bodyPr>
          <a:lstStyle/>
          <a:p>
            <a:r>
              <a:rPr lang="en-US" sz="9600" dirty="0">
                <a:solidFill>
                  <a:srgbClr val="7030A0"/>
                </a:solidFill>
              </a:rPr>
              <a:t>?</a:t>
            </a:r>
          </a:p>
        </p:txBody>
      </p:sp>
    </p:spTree>
    <p:extLst>
      <p:ext uri="{BB962C8B-B14F-4D97-AF65-F5344CB8AC3E}">
        <p14:creationId xmlns:p14="http://schemas.microsoft.com/office/powerpoint/2010/main" val="303887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endParaRPr lang="en-US" sz="4800" dirty="0">
              <a:latin typeface="+mn-lt"/>
              <a:cs typeface="Arial" panose="020B0604020202020204" pitchFamily="34" charset="0"/>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8" name="Picture 7">
            <a:extLst>
              <a:ext uri="{FF2B5EF4-FFF2-40B4-BE49-F238E27FC236}">
                <a16:creationId xmlns:a16="http://schemas.microsoft.com/office/drawing/2014/main" id="{EDAC4CB0-19D1-F74D-B478-D024755DC5D2}"/>
              </a:ext>
            </a:extLst>
          </p:cNvPr>
          <p:cNvPicPr>
            <a:picLocks noChangeAspect="1"/>
          </p:cNvPicPr>
          <p:nvPr/>
        </p:nvPicPr>
        <p:blipFill>
          <a:blip r:embed="rId3"/>
          <a:srcRect/>
          <a:stretch/>
        </p:blipFill>
        <p:spPr>
          <a:xfrm>
            <a:off x="1480908" y="2253529"/>
            <a:ext cx="2633160" cy="2633160"/>
          </a:xfrm>
          <a:prstGeom prst="rect">
            <a:avLst/>
          </a:prstGeom>
        </p:spPr>
      </p:pic>
      <p:sp>
        <p:nvSpPr>
          <p:cNvPr id="9" name="Rectangle 8">
            <a:extLst>
              <a:ext uri="{FF2B5EF4-FFF2-40B4-BE49-F238E27FC236}">
                <a16:creationId xmlns:a16="http://schemas.microsoft.com/office/drawing/2014/main" id="{17B317DE-67AC-5247-BB5A-7F35395776A4}"/>
              </a:ext>
            </a:extLst>
          </p:cNvPr>
          <p:cNvSpPr/>
          <p:nvPr/>
        </p:nvSpPr>
        <p:spPr>
          <a:xfrm>
            <a:off x="4354524" y="2849563"/>
            <a:ext cx="6390854" cy="1200329"/>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Please use the link to fill out an evaluation. Thank you!</a:t>
            </a:r>
          </a:p>
        </p:txBody>
      </p:sp>
      <p:pic>
        <p:nvPicPr>
          <p:cNvPr id="10" name="Picture 9">
            <a:extLst>
              <a:ext uri="{FF2B5EF4-FFF2-40B4-BE49-F238E27FC236}">
                <a16:creationId xmlns:a16="http://schemas.microsoft.com/office/drawing/2014/main" id="{18EA9ADC-2184-1648-BD53-A0FBB33EFCBB}"/>
              </a:ext>
            </a:extLst>
          </p:cNvPr>
          <p:cNvPicPr>
            <a:picLocks noChangeAspect="1"/>
          </p:cNvPicPr>
          <p:nvPr/>
        </p:nvPicPr>
        <p:blipFill>
          <a:blip r:embed="rId4"/>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970005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endParaRPr lang="en-US" sz="4800" dirty="0">
              <a:latin typeface="+mn-lt"/>
              <a:cs typeface="Arial" panose="020B0604020202020204" pitchFamily="34" charset="0"/>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10" name="Google Shape;89;p1">
            <a:extLst>
              <a:ext uri="{FF2B5EF4-FFF2-40B4-BE49-F238E27FC236}">
                <a16:creationId xmlns:a16="http://schemas.microsoft.com/office/drawing/2014/main" id="{0587AEF1-5A07-D34A-AC75-D67E311CFDA9}"/>
              </a:ext>
            </a:extLst>
          </p:cNvPr>
          <p:cNvSpPr txBox="1">
            <a:spLocks/>
          </p:cNvSpPr>
          <p:nvPr/>
        </p:nvSpPr>
        <p:spPr>
          <a:xfrm>
            <a:off x="526773" y="2599745"/>
            <a:ext cx="5250573" cy="1210255"/>
          </a:xfrm>
          <a:prstGeom prst="rect">
            <a:avLst/>
          </a:prstGeom>
          <a:noFill/>
          <a:ln>
            <a:noFill/>
          </a:ln>
        </p:spPr>
        <p:txBody>
          <a:bodyPr spcFirstLastPara="1" vert="horz" wrap="square" lIns="91425" tIns="45700" rIns="91425" bIns="45700" numCol="1" rtlCol="0" anchor="t" anchorCtr="0" compatLnSpc="1">
            <a:prstTxWarp prst="textNoShape">
              <a:avLst/>
            </a:prstTxWarp>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400"/>
              <a:buNone/>
            </a:pPr>
            <a:r>
              <a:rPr lang="en-US" dirty="0">
                <a:solidFill>
                  <a:schemeClr val="bg1">
                    <a:lumMod val="65000"/>
                  </a:schemeClr>
                </a:solidFill>
                <a:latin typeface="Arial"/>
                <a:ea typeface="Arial"/>
                <a:cs typeface="Arial"/>
                <a:sym typeface="Arial"/>
              </a:rPr>
              <a:t>Presenter name</a:t>
            </a:r>
          </a:p>
          <a:p>
            <a:pPr marL="0" indent="0" algn="ctr">
              <a:spcBef>
                <a:spcPts val="0"/>
              </a:spcBef>
              <a:buClr>
                <a:schemeClr val="dk1"/>
              </a:buClr>
              <a:buSzPts val="2400"/>
              <a:buNone/>
            </a:pPr>
            <a:r>
              <a:rPr lang="en-US" dirty="0">
                <a:solidFill>
                  <a:schemeClr val="bg1">
                    <a:lumMod val="65000"/>
                  </a:schemeClr>
                </a:solidFill>
                <a:latin typeface="Arial"/>
                <a:cs typeface="Arial"/>
                <a:sym typeface="Arial"/>
              </a:rPr>
              <a:t>Email</a:t>
            </a:r>
          </a:p>
          <a:p>
            <a:pPr marL="0" indent="0" algn="ctr">
              <a:spcBef>
                <a:spcPts val="0"/>
              </a:spcBef>
              <a:buClr>
                <a:schemeClr val="dk1"/>
              </a:buClr>
              <a:buSzPts val="2400"/>
              <a:buNone/>
            </a:pPr>
            <a:r>
              <a:rPr lang="en-US" dirty="0">
                <a:solidFill>
                  <a:schemeClr val="bg1">
                    <a:lumMod val="65000"/>
                  </a:schemeClr>
                </a:solidFill>
                <a:latin typeface="Arial"/>
                <a:cs typeface="Arial"/>
                <a:sym typeface="Arial"/>
              </a:rPr>
              <a:t>Phone </a:t>
            </a:r>
            <a:endParaRPr lang="en-US" dirty="0"/>
          </a:p>
        </p:txBody>
      </p:sp>
      <p:pic>
        <p:nvPicPr>
          <p:cNvPr id="11" name="Google Shape;404;p21" descr="Image result for breathing">
            <a:extLst>
              <a:ext uri="{FF2B5EF4-FFF2-40B4-BE49-F238E27FC236}">
                <a16:creationId xmlns:a16="http://schemas.microsoft.com/office/drawing/2014/main" id="{CC329A9D-7725-7544-9388-0FD3C931DF4E}"/>
              </a:ext>
            </a:extLst>
          </p:cNvPr>
          <p:cNvPicPr preferRelativeResize="0">
            <a:picLocks/>
          </p:cNvPicPr>
          <p:nvPr/>
        </p:nvPicPr>
        <p:blipFill rotWithShape="1">
          <a:blip r:embed="rId3">
            <a:alphaModFix/>
          </a:blip>
          <a:srcRect/>
          <a:stretch/>
        </p:blipFill>
        <p:spPr>
          <a:xfrm>
            <a:off x="5777346" y="1799229"/>
            <a:ext cx="5299364" cy="3965431"/>
          </a:xfrm>
          <a:prstGeom prst="rect">
            <a:avLst/>
          </a:prstGeom>
          <a:noFill/>
          <a:ln>
            <a:noFill/>
          </a:ln>
        </p:spPr>
      </p:pic>
      <p:pic>
        <p:nvPicPr>
          <p:cNvPr id="9" name="Picture 8">
            <a:extLst>
              <a:ext uri="{FF2B5EF4-FFF2-40B4-BE49-F238E27FC236}">
                <a16:creationId xmlns:a16="http://schemas.microsoft.com/office/drawing/2014/main" id="{C1F0A81B-33BE-A74A-AF07-3516B77056CA}"/>
              </a:ext>
            </a:extLst>
          </p:cNvPr>
          <p:cNvPicPr>
            <a:picLocks noChangeAspect="1"/>
          </p:cNvPicPr>
          <p:nvPr/>
        </p:nvPicPr>
        <p:blipFill>
          <a:blip r:embed="rId4"/>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56337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611751"/>
            <a:ext cx="11211337"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Today you will learn to:</a:t>
            </a:r>
            <a:endParaRPr lang="en-US" sz="5400" dirty="0"/>
          </a:p>
        </p:txBody>
      </p:sp>
      <p:sp>
        <p:nvSpPr>
          <p:cNvPr id="8" name="Rectangle 7">
            <a:extLst>
              <a:ext uri="{FF2B5EF4-FFF2-40B4-BE49-F238E27FC236}">
                <a16:creationId xmlns:a16="http://schemas.microsoft.com/office/drawing/2014/main" id="{33BE8F56-3668-4D43-BB6C-1B714B245286}"/>
              </a:ext>
            </a:extLst>
          </p:cNvPr>
          <p:cNvSpPr/>
          <p:nvPr/>
        </p:nvSpPr>
        <p:spPr>
          <a:xfrm>
            <a:off x="526772" y="1991760"/>
            <a:ext cx="11211338" cy="3937553"/>
          </a:xfrm>
          <a:prstGeom prst="rect">
            <a:avLst/>
          </a:prstGeom>
        </p:spPr>
        <p:txBody>
          <a:bodyPr wrap="square">
            <a:spAutoFit/>
          </a:bodyPr>
          <a:lstStyle/>
          <a:p>
            <a:pPr marL="342900" lvl="0">
              <a:lnSpc>
                <a:spcPct val="115000"/>
              </a:lnSpc>
              <a:spcBef>
                <a:spcPts val="0"/>
              </a:spcBef>
            </a:pPr>
            <a:endParaRPr lang="en-US" sz="2800" dirty="0">
              <a:latin typeface="Arial" panose="020B0604020202020204" pitchFamily="34" charset="0"/>
              <a:ea typeface="Arial" panose="020B0604020202020204" pitchFamily="34" charset="0"/>
            </a:endParaRPr>
          </a:p>
          <a:p>
            <a:pPr marL="342900" lvl="0">
              <a:lnSpc>
                <a:spcPct val="115000"/>
              </a:lnSpc>
              <a:spcBef>
                <a:spcPts val="0"/>
              </a:spcBef>
              <a:buFont typeface="Symbol" panose="05050102010706020507" pitchFamily="18" charset="2"/>
              <a:buChar char=""/>
            </a:pPr>
            <a:r>
              <a:rPr lang="en-US" sz="3200" dirty="0">
                <a:solidFill>
                  <a:srgbClr val="000000"/>
                </a:solidFill>
                <a:latin typeface="Arial" panose="020B0604020202020204" pitchFamily="34" charset="0"/>
                <a:ea typeface="Arial" panose="020B0604020202020204" pitchFamily="34" charset="0"/>
              </a:rPr>
              <a:t>Access the </a:t>
            </a:r>
            <a:r>
              <a:rPr lang="en-US" sz="3200" i="1" dirty="0">
                <a:solidFill>
                  <a:srgbClr val="000000"/>
                </a:solidFill>
                <a:latin typeface="Arial" panose="020B0604020202020204" pitchFamily="34" charset="0"/>
                <a:ea typeface="Arial" panose="020B0604020202020204" pitchFamily="34" charset="0"/>
              </a:rPr>
              <a:t>ACEs Literature Review</a:t>
            </a:r>
            <a:r>
              <a:rPr lang="en-US" sz="3200" dirty="0">
                <a:solidFill>
                  <a:srgbClr val="000000"/>
                </a:solidFill>
                <a:latin typeface="Arial" panose="020B0604020202020204" pitchFamily="34" charset="0"/>
                <a:ea typeface="Arial" panose="020B0604020202020204" pitchFamily="34" charset="0"/>
              </a:rPr>
              <a:t> and accompanying slide presentations on the iSOSY website as tools to help others understand ACEs.</a:t>
            </a:r>
            <a:endParaRPr lang="en-US" sz="2800" dirty="0">
              <a:latin typeface="Arial" panose="020B0604020202020204" pitchFamily="34" charset="0"/>
              <a:ea typeface="Arial" panose="020B0604020202020204" pitchFamily="34" charset="0"/>
            </a:endParaRPr>
          </a:p>
          <a:p>
            <a:pPr marL="342900" lvl="0">
              <a:lnSpc>
                <a:spcPct val="115000"/>
              </a:lnSpc>
              <a:spcBef>
                <a:spcPts val="0"/>
              </a:spcBef>
              <a:buFont typeface="Symbol" panose="05050102010706020507" pitchFamily="18" charset="2"/>
              <a:buChar char=""/>
            </a:pPr>
            <a:r>
              <a:rPr lang="en-US" sz="3200" dirty="0">
                <a:solidFill>
                  <a:srgbClr val="000000"/>
                </a:solidFill>
                <a:latin typeface="Arial" panose="020B0604020202020204" pitchFamily="34" charset="0"/>
                <a:ea typeface="Arial" panose="020B0604020202020204" pitchFamily="34" charset="0"/>
              </a:rPr>
              <a:t>Determine the appropriate resources to connect with when helping others determine their ACEs score and any resulting mental/emotional/physical health issues.</a:t>
            </a:r>
            <a:endParaRPr lang="en-US" sz="2800" dirty="0">
              <a:latin typeface="Arial" panose="020B0604020202020204" pitchFamily="34" charset="0"/>
              <a:ea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49095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611751"/>
            <a:ext cx="11211337"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What are ACEs?</a:t>
            </a:r>
            <a:endParaRPr lang="en-US" sz="5400" dirty="0"/>
          </a:p>
        </p:txBody>
      </p:sp>
      <p:sp>
        <p:nvSpPr>
          <p:cNvPr id="8" name="Rectangle 7">
            <a:extLst>
              <a:ext uri="{FF2B5EF4-FFF2-40B4-BE49-F238E27FC236}">
                <a16:creationId xmlns:a16="http://schemas.microsoft.com/office/drawing/2014/main" id="{33BE8F56-3668-4D43-BB6C-1B714B245286}"/>
              </a:ext>
            </a:extLst>
          </p:cNvPr>
          <p:cNvSpPr/>
          <p:nvPr/>
        </p:nvSpPr>
        <p:spPr>
          <a:xfrm>
            <a:off x="526772" y="2434353"/>
            <a:ext cx="11211338" cy="3992760"/>
          </a:xfrm>
          <a:prstGeom prst="rect">
            <a:avLst/>
          </a:prstGeom>
        </p:spPr>
        <p:txBody>
          <a:bodyPr wrap="square">
            <a:spAutoFit/>
          </a:bodyPr>
          <a:lstStyle/>
          <a:p>
            <a:pPr algn="ctr"/>
            <a:r>
              <a:rPr lang="en-US" sz="2800" dirty="0"/>
              <a:t>ACEs =Adverse Childhood Experiences</a:t>
            </a:r>
          </a:p>
          <a:p>
            <a:pPr algn="ctr"/>
            <a:r>
              <a:rPr lang="en-US" sz="2800" dirty="0"/>
              <a:t> </a:t>
            </a:r>
          </a:p>
          <a:p>
            <a:pPr marL="457200" indent="-457200">
              <a:buFont typeface="Arial" panose="020B0604020202020204" pitchFamily="34" charset="0"/>
              <a:buChar char="•"/>
            </a:pPr>
            <a:r>
              <a:rPr lang="en-US" sz="2800" dirty="0"/>
              <a:t>These are traumatic or stress-inducing experiences that happen before adulthood and affect brain chemistry, especially with prolonged exposure. </a:t>
            </a:r>
          </a:p>
          <a:p>
            <a:pPr marL="457200" indent="-457200">
              <a:buFont typeface="Arial" panose="020B0604020202020204" pitchFamily="34" charset="0"/>
              <a:buChar char="•"/>
            </a:pPr>
            <a:r>
              <a:rPr lang="en-US" sz="2800" dirty="0"/>
              <a:t>Having a score of four (4) or more ACEs has been linked to developing alcoholism, drug abuse, depression, and chronic illness in adulthood.</a:t>
            </a:r>
          </a:p>
          <a:p>
            <a:pPr marL="457200" indent="-457200">
              <a:buFont typeface="Arial" panose="020B0604020202020204" pitchFamily="34" charset="0"/>
              <a:buChar char="•"/>
            </a:pPr>
            <a:r>
              <a:rPr lang="en-US" sz="2800" dirty="0"/>
              <a:t>Let’s take a look at the different types of ACEs.</a:t>
            </a:r>
          </a:p>
          <a:p>
            <a:pPr marL="342900" lvl="0">
              <a:lnSpc>
                <a:spcPct val="115000"/>
              </a:lnSpc>
              <a:spcBef>
                <a:spcPts val="0"/>
              </a:spcBef>
            </a:pPr>
            <a:endParaRPr lang="en-US" sz="2800" dirty="0">
              <a:latin typeface="Arial" panose="020B0604020202020204" pitchFamily="34" charset="0"/>
              <a:ea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3873929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sp>
        <p:nvSpPr>
          <p:cNvPr id="3" name="Rectangle 2">
            <a:extLst>
              <a:ext uri="{FF2B5EF4-FFF2-40B4-BE49-F238E27FC236}">
                <a16:creationId xmlns:a16="http://schemas.microsoft.com/office/drawing/2014/main" id="{7C4718FC-AA20-9D4E-9C6F-76558BC56B2F}"/>
              </a:ext>
            </a:extLst>
          </p:cNvPr>
          <p:cNvSpPr/>
          <p:nvPr/>
        </p:nvSpPr>
        <p:spPr>
          <a:xfrm>
            <a:off x="225195" y="2845662"/>
            <a:ext cx="3494510" cy="1754326"/>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ACEs</a:t>
            </a:r>
          </a:p>
          <a:p>
            <a:pPr algn="ctr"/>
            <a:r>
              <a:rPr lang="en-US" sz="5400" dirty="0">
                <a:solidFill>
                  <a:srgbClr val="000000"/>
                </a:solidFill>
                <a:latin typeface="Arial" panose="020B0604020202020204" pitchFamily="34" charset="0"/>
              </a:rPr>
              <a:t>categories</a:t>
            </a:r>
            <a:endParaRPr lang="en-US" sz="54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pic>
        <p:nvPicPr>
          <p:cNvPr id="9" name="Content Placeholder 4">
            <a:extLst>
              <a:ext uri="{FF2B5EF4-FFF2-40B4-BE49-F238E27FC236}">
                <a16:creationId xmlns:a16="http://schemas.microsoft.com/office/drawing/2014/main" id="{72B7B428-E9DD-AA44-A204-C211C17E37C7}"/>
              </a:ext>
            </a:extLst>
          </p:cNvPr>
          <p:cNvPicPr>
            <a:picLocks noGrp="1" noChangeAspect="1"/>
          </p:cNvPicPr>
          <p:nvPr>
            <p:ph idx="1"/>
          </p:nvPr>
        </p:nvPicPr>
        <p:blipFill>
          <a:blip r:embed="rId4"/>
          <a:stretch>
            <a:fillRect/>
          </a:stretch>
        </p:blipFill>
        <p:spPr>
          <a:xfrm>
            <a:off x="3719705" y="1328938"/>
            <a:ext cx="8018407" cy="5195110"/>
          </a:xfrm>
          <a:prstGeom prst="rect">
            <a:avLst/>
          </a:prstGeom>
        </p:spPr>
      </p:pic>
    </p:spTree>
    <p:extLst>
      <p:ext uri="{BB962C8B-B14F-4D97-AF65-F5344CB8AC3E}">
        <p14:creationId xmlns:p14="http://schemas.microsoft.com/office/powerpoint/2010/main" val="2495942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sp>
        <p:nvSpPr>
          <p:cNvPr id="3" name="Rectangle 2">
            <a:extLst>
              <a:ext uri="{FF2B5EF4-FFF2-40B4-BE49-F238E27FC236}">
                <a16:creationId xmlns:a16="http://schemas.microsoft.com/office/drawing/2014/main" id="{7C4718FC-AA20-9D4E-9C6F-76558BC56B2F}"/>
              </a:ext>
            </a:extLst>
          </p:cNvPr>
          <p:cNvSpPr/>
          <p:nvPr/>
        </p:nvSpPr>
        <p:spPr>
          <a:xfrm>
            <a:off x="4911736" y="1611175"/>
            <a:ext cx="6549437"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ACEs Questionnaire</a:t>
            </a:r>
            <a:endParaRPr lang="en-US" sz="54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sp>
        <p:nvSpPr>
          <p:cNvPr id="12" name="Text Placeholder 2">
            <a:extLst>
              <a:ext uri="{FF2B5EF4-FFF2-40B4-BE49-F238E27FC236}">
                <a16:creationId xmlns:a16="http://schemas.microsoft.com/office/drawing/2014/main" id="{3B37E937-FCCD-E745-BE4F-8113E21C00EB}"/>
              </a:ext>
            </a:extLst>
          </p:cNvPr>
          <p:cNvSpPr txBox="1">
            <a:spLocks/>
          </p:cNvSpPr>
          <p:nvPr/>
        </p:nvSpPr>
        <p:spPr>
          <a:xfrm>
            <a:off x="5138454" y="2821560"/>
            <a:ext cx="6096000" cy="3730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Take the ACEs Questionnaire.</a:t>
            </a:r>
          </a:p>
          <a:p>
            <a:r>
              <a:rPr lang="en-US" dirty="0"/>
              <a:t>Think about yourself or someone you love.</a:t>
            </a:r>
          </a:p>
          <a:p>
            <a:r>
              <a:rPr lang="en-US" dirty="0"/>
              <a:t>There is no need to share the results.</a:t>
            </a:r>
          </a:p>
          <a:p>
            <a:r>
              <a:rPr lang="en-US" dirty="0"/>
              <a:t>Did someone in your life make a difference in improving outcomes?</a:t>
            </a:r>
          </a:p>
        </p:txBody>
      </p:sp>
      <p:pic>
        <p:nvPicPr>
          <p:cNvPr id="4" name="Picture 3">
            <a:extLst>
              <a:ext uri="{FF2B5EF4-FFF2-40B4-BE49-F238E27FC236}">
                <a16:creationId xmlns:a16="http://schemas.microsoft.com/office/drawing/2014/main" id="{F74AC689-3D5F-CE49-8125-90432722990C}"/>
              </a:ext>
            </a:extLst>
          </p:cNvPr>
          <p:cNvPicPr>
            <a:picLocks noChangeAspect="1"/>
          </p:cNvPicPr>
          <p:nvPr/>
        </p:nvPicPr>
        <p:blipFill>
          <a:blip r:embed="rId4"/>
          <a:stretch>
            <a:fillRect/>
          </a:stretch>
        </p:blipFill>
        <p:spPr>
          <a:xfrm>
            <a:off x="526773" y="1442845"/>
            <a:ext cx="4108023" cy="5197529"/>
          </a:xfrm>
          <a:prstGeom prst="rect">
            <a:avLst/>
          </a:prstGeom>
        </p:spPr>
      </p:pic>
    </p:spTree>
    <p:extLst>
      <p:ext uri="{BB962C8B-B14F-4D97-AF65-F5344CB8AC3E}">
        <p14:creationId xmlns:p14="http://schemas.microsoft.com/office/powerpoint/2010/main" val="3250462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61262" y="1611175"/>
            <a:ext cx="10899911"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Effects of ACEs Beyond Childhood</a:t>
            </a:r>
            <a:endParaRPr lang="en-US" sz="54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4"/>
          <a:srcRect/>
          <a:stretch/>
        </p:blipFill>
        <p:spPr>
          <a:xfrm>
            <a:off x="658733" y="217626"/>
            <a:ext cx="1048595" cy="1219200"/>
          </a:xfrm>
          <a:prstGeom prst="rect">
            <a:avLst/>
          </a:prstGeom>
          <a:ln>
            <a:noFill/>
          </a:ln>
        </p:spPr>
      </p:pic>
      <p:pic>
        <p:nvPicPr>
          <p:cNvPr id="13" name="Online Media 5" title="7 Ways Childhood Trauma Follow You Into Adulthood">
            <a:hlinkClick r:id="" action="ppaction://media"/>
            <a:extLst>
              <a:ext uri="{FF2B5EF4-FFF2-40B4-BE49-F238E27FC236}">
                <a16:creationId xmlns:a16="http://schemas.microsoft.com/office/drawing/2014/main" id="{7F46917E-9CEC-6742-B652-0420ACD1E14E}"/>
              </a:ext>
            </a:extLst>
          </p:cNvPr>
          <p:cNvPicPr>
            <a:picLocks noGrp="1" noRot="1" noChangeAspect="1"/>
          </p:cNvPicPr>
          <p:nvPr>
            <p:ph idx="1"/>
            <a:videoFile r:link="rId1"/>
          </p:nvPr>
        </p:nvPicPr>
        <p:blipFill>
          <a:blip r:embed="rId5"/>
          <a:stretch>
            <a:fillRect/>
          </a:stretch>
        </p:blipFill>
        <p:spPr>
          <a:xfrm>
            <a:off x="2743331" y="2462328"/>
            <a:ext cx="6163657" cy="3466985"/>
          </a:xfrm>
          <a:prstGeom prst="rect">
            <a:avLst/>
          </a:prstGeom>
        </p:spPr>
      </p:pic>
    </p:spTree>
    <p:extLst>
      <p:ext uri="{BB962C8B-B14F-4D97-AF65-F5344CB8AC3E}">
        <p14:creationId xmlns:p14="http://schemas.microsoft.com/office/powerpoint/2010/main" val="23731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sp>
        <p:nvSpPr>
          <p:cNvPr id="3" name="Rectangle 2">
            <a:extLst>
              <a:ext uri="{FF2B5EF4-FFF2-40B4-BE49-F238E27FC236}">
                <a16:creationId xmlns:a16="http://schemas.microsoft.com/office/drawing/2014/main" id="{7C4718FC-AA20-9D4E-9C6F-76558BC56B2F}"/>
              </a:ext>
            </a:extLst>
          </p:cNvPr>
          <p:cNvSpPr/>
          <p:nvPr/>
        </p:nvSpPr>
        <p:spPr>
          <a:xfrm>
            <a:off x="453888" y="1867914"/>
            <a:ext cx="3494510" cy="4247317"/>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ACEs</a:t>
            </a:r>
          </a:p>
          <a:p>
            <a:pPr algn="ctr"/>
            <a:r>
              <a:rPr lang="en-US" sz="5400" dirty="0">
                <a:solidFill>
                  <a:srgbClr val="000000"/>
                </a:solidFill>
                <a:latin typeface="Arial" panose="020B0604020202020204" pitchFamily="34" charset="0"/>
              </a:rPr>
              <a:t>on the Surface and Beneath</a:t>
            </a:r>
            <a:endParaRPr lang="en-US" sz="54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pic>
        <p:nvPicPr>
          <p:cNvPr id="12" name="Picture 4" descr="When a Picture Tells the Story: The Pair of ACEs Tree - Moving ...">
            <a:extLst>
              <a:ext uri="{FF2B5EF4-FFF2-40B4-BE49-F238E27FC236}">
                <a16:creationId xmlns:a16="http://schemas.microsoft.com/office/drawing/2014/main" id="{07BA8CC0-8F93-A24A-AF87-FE0B323F0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3115" y="1436826"/>
            <a:ext cx="8014997" cy="477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7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4800" dirty="0">
                <a:latin typeface="+mn-lt"/>
              </a:rPr>
              <a:t>Adverse Childhood Experiences (ACEs)</a:t>
            </a: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E8A165E-CF93-8D4A-85B8-683392B3A3DA}"/>
              </a:ext>
            </a:extLst>
          </p:cNvPr>
          <p:cNvPicPr>
            <a:picLocks noChangeAspect="1"/>
          </p:cNvPicPr>
          <p:nvPr/>
        </p:nvPicPr>
        <p:blipFill>
          <a:blip r:embed="rId3"/>
          <a:srcRect/>
          <a:stretch/>
        </p:blipFill>
        <p:spPr>
          <a:xfrm>
            <a:off x="658733" y="217626"/>
            <a:ext cx="1048595" cy="1219200"/>
          </a:xfrm>
          <a:prstGeom prst="rect">
            <a:avLst/>
          </a:prstGeom>
          <a:ln>
            <a:noFill/>
          </a:ln>
        </p:spPr>
      </p:pic>
      <p:pic>
        <p:nvPicPr>
          <p:cNvPr id="7" name="Picture 6">
            <a:extLst>
              <a:ext uri="{FF2B5EF4-FFF2-40B4-BE49-F238E27FC236}">
                <a16:creationId xmlns:a16="http://schemas.microsoft.com/office/drawing/2014/main" id="{11673F76-DFF0-8E44-93CA-26B2E0A737FC}"/>
              </a:ext>
            </a:extLst>
          </p:cNvPr>
          <p:cNvPicPr>
            <a:picLocks noChangeAspect="1"/>
          </p:cNvPicPr>
          <p:nvPr/>
        </p:nvPicPr>
        <p:blipFill>
          <a:blip r:embed="rId4"/>
          <a:stretch>
            <a:fillRect/>
          </a:stretch>
        </p:blipFill>
        <p:spPr>
          <a:xfrm>
            <a:off x="2284467" y="1611174"/>
            <a:ext cx="7346243" cy="4466537"/>
          </a:xfrm>
          <a:prstGeom prst="rect">
            <a:avLst/>
          </a:prstGeom>
        </p:spPr>
      </p:pic>
      <p:sp>
        <p:nvSpPr>
          <p:cNvPr id="8" name="TextBox 7">
            <a:extLst>
              <a:ext uri="{FF2B5EF4-FFF2-40B4-BE49-F238E27FC236}">
                <a16:creationId xmlns:a16="http://schemas.microsoft.com/office/drawing/2014/main" id="{81351620-B547-4448-8087-AD4D0A115C78}"/>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Tree>
    <p:extLst>
      <p:ext uri="{BB962C8B-B14F-4D97-AF65-F5344CB8AC3E}">
        <p14:creationId xmlns:p14="http://schemas.microsoft.com/office/powerpoint/2010/main" val="4083027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7441</TotalTime>
  <Words>2566</Words>
  <Application>Microsoft Macintosh PowerPoint</Application>
  <PresentationFormat>Widescreen</PresentationFormat>
  <Paragraphs>268</Paragraphs>
  <Slides>22</Slides>
  <Notes>22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Symbol</vt:lpstr>
      <vt:lpstr>Office Theme</vt:lpstr>
      <vt:lpstr>iSOSY Personal Wellness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lpstr>Adverse Childhood Experiences (ACEs)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Audio in GoToMeeting</dc:title>
  <dc:creator>Susanna Bartee</dc:creator>
  <cp:lastModifiedBy>Susanna Bartee</cp:lastModifiedBy>
  <cp:revision>37</cp:revision>
  <cp:lastPrinted>2020-09-01T18:31:25Z</cp:lastPrinted>
  <dcterms:created xsi:type="dcterms:W3CDTF">2020-04-01T20:23:33Z</dcterms:created>
  <dcterms:modified xsi:type="dcterms:W3CDTF">2021-05-13T15:13:06Z</dcterms:modified>
</cp:coreProperties>
</file>