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436" r:id="rId2"/>
    <p:sldId id="290" r:id="rId3"/>
    <p:sldId id="516" r:id="rId4"/>
    <p:sldId id="437" r:id="rId5"/>
    <p:sldId id="435" r:id="rId6"/>
    <p:sldId id="445" r:id="rId7"/>
    <p:sldId id="446" r:id="rId8"/>
    <p:sldId id="505" r:id="rId9"/>
    <p:sldId id="439" r:id="rId10"/>
    <p:sldId id="517" r:id="rId11"/>
    <p:sldId id="518" r:id="rId12"/>
    <p:sldId id="519" r:id="rId13"/>
    <p:sldId id="520" r:id="rId14"/>
    <p:sldId id="514" r:id="rId15"/>
    <p:sldId id="521" r:id="rId16"/>
    <p:sldId id="522" r:id="rId17"/>
    <p:sldId id="515" r:id="rId18"/>
    <p:sldId id="523" r:id="rId19"/>
    <p:sldId id="533" r:id="rId20"/>
    <p:sldId id="534" r:id="rId21"/>
    <p:sldId id="474" r:id="rId22"/>
    <p:sldId id="524" r:id="rId23"/>
    <p:sldId id="527" r:id="rId24"/>
    <p:sldId id="526" r:id="rId25"/>
    <p:sldId id="525" r:id="rId26"/>
    <p:sldId id="528" r:id="rId27"/>
    <p:sldId id="529" r:id="rId28"/>
    <p:sldId id="530" r:id="rId29"/>
    <p:sldId id="531" r:id="rId30"/>
    <p:sldId id="532" r:id="rId31"/>
    <p:sldId id="506" r:id="rId32"/>
    <p:sldId id="472" r:id="rId33"/>
    <p:sldId id="441" r:id="rId3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a:srgbClr val="E9EDF4"/>
    <a:srgbClr val="89CC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80" autoAdjust="0"/>
    <p:restoredTop sz="94580"/>
  </p:normalViewPr>
  <p:slideViewPr>
    <p:cSldViewPr>
      <p:cViewPr varScale="1">
        <p:scale>
          <a:sx n="131" d="100"/>
          <a:sy n="131" d="100"/>
        </p:scale>
        <p:origin x="1488"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7DC24C-0511-45D4-8914-7B3EF39DBFDF}"/>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3" name="Date Placeholder 2">
            <a:extLst>
              <a:ext uri="{FF2B5EF4-FFF2-40B4-BE49-F238E27FC236}">
                <a16:creationId xmlns:a16="http://schemas.microsoft.com/office/drawing/2014/main" id="{420E84F8-F626-4F96-A684-0CBEFC109655}"/>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0045EBAF-1FD2-46AC-82A1-666121AECE68}" type="datetimeFigureOut">
              <a:rPr lang="en-US" altLang="en-US"/>
              <a:pPr>
                <a:defRPr/>
              </a:pPr>
              <a:t>1/18/19</a:t>
            </a:fld>
            <a:endParaRPr lang="en-US" altLang="en-US"/>
          </a:p>
        </p:txBody>
      </p:sp>
      <p:sp>
        <p:nvSpPr>
          <p:cNvPr id="4" name="Footer Placeholder 3">
            <a:extLst>
              <a:ext uri="{FF2B5EF4-FFF2-40B4-BE49-F238E27FC236}">
                <a16:creationId xmlns:a16="http://schemas.microsoft.com/office/drawing/2014/main" id="{7E368655-EFA1-48C2-9575-2196E263266C}"/>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5" name="Slide Number Placeholder 4">
            <a:extLst>
              <a:ext uri="{FF2B5EF4-FFF2-40B4-BE49-F238E27FC236}">
                <a16:creationId xmlns:a16="http://schemas.microsoft.com/office/drawing/2014/main" id="{EEC00F11-8A99-4816-8AA9-F019ADEFB662}"/>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BE5DFFC-171C-409F-B151-832036D78F6D}"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7291594-7EDD-4736-9478-BC6C258EF2DF}"/>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cs typeface="Arial" pitchFamily="34" charset="0"/>
              </a:defRPr>
            </a:lvl1pPr>
          </a:lstStyle>
          <a:p>
            <a:pPr>
              <a:defRPr/>
            </a:pPr>
            <a:endParaRPr lang="en-US" altLang="en-US"/>
          </a:p>
        </p:txBody>
      </p:sp>
      <p:sp>
        <p:nvSpPr>
          <p:cNvPr id="3" name="Date Placeholder 2">
            <a:extLst>
              <a:ext uri="{FF2B5EF4-FFF2-40B4-BE49-F238E27FC236}">
                <a16:creationId xmlns:a16="http://schemas.microsoft.com/office/drawing/2014/main" id="{121CF901-0887-4534-8C49-CAF635462D2E}"/>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1361C4DD-2F79-4521-A0C0-1B9CC49605CD}" type="datetimeFigureOut">
              <a:rPr lang="en-US" altLang="en-US"/>
              <a:pPr>
                <a:defRPr/>
              </a:pPr>
              <a:t>1/18/19</a:t>
            </a:fld>
            <a:endParaRPr lang="en-US" altLang="en-US"/>
          </a:p>
        </p:txBody>
      </p:sp>
      <p:sp>
        <p:nvSpPr>
          <p:cNvPr id="4" name="Slide Image Placeholder 3">
            <a:extLst>
              <a:ext uri="{FF2B5EF4-FFF2-40B4-BE49-F238E27FC236}">
                <a16:creationId xmlns:a16="http://schemas.microsoft.com/office/drawing/2014/main" id="{DAFA4889-5D7C-476E-8E20-3DEAC49A0FB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9E4EDC3E-5F49-4981-860B-1EC3F9D7FA6F}"/>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6EBE191-02EA-45E4-820A-902B3B901BF1}"/>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cs typeface="Arial" pitchFamily="34" charset="0"/>
              </a:defRPr>
            </a:lvl1pPr>
          </a:lstStyle>
          <a:p>
            <a:pPr>
              <a:defRPr/>
            </a:pPr>
            <a:endParaRPr lang="en-US" altLang="en-US"/>
          </a:p>
        </p:txBody>
      </p:sp>
      <p:sp>
        <p:nvSpPr>
          <p:cNvPr id="7" name="Slide Number Placeholder 6">
            <a:extLst>
              <a:ext uri="{FF2B5EF4-FFF2-40B4-BE49-F238E27FC236}">
                <a16:creationId xmlns:a16="http://schemas.microsoft.com/office/drawing/2014/main" id="{B1865718-89E4-49D5-A3D4-7F54C60F3F9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904358FB-3388-45CE-8A1D-85D96175836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69A0AFCE-FEFA-1F44-B1B7-75DB599CFF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F9747F5D-607D-F042-B706-848EE52B30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40963" name="Slide Number Placeholder 3">
            <a:extLst>
              <a:ext uri="{FF2B5EF4-FFF2-40B4-BE49-F238E27FC236}">
                <a16:creationId xmlns:a16="http://schemas.microsoft.com/office/drawing/2014/main" id="{4C6DCC92-97CA-7A48-982A-A22C6EC2BF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7A2F7CD-930F-9F46-9002-3F0454AAED41}" type="slidenum">
              <a:rPr lang="en-US" altLang="en-US" smtClean="0">
                <a:latin typeface="Calibri" panose="020F0502020204030204" pitchFamily="34" charset="0"/>
              </a:rPr>
              <a:pPr/>
              <a:t>2</a:t>
            </a:fld>
            <a:endParaRPr lang="en-US" altLang="en-US">
              <a:latin typeface="Calibri" panose="020F0502020204030204" pitchFamily="34" charset="0"/>
            </a:endParaRPr>
          </a:p>
        </p:txBody>
      </p:sp>
    </p:spTree>
    <p:extLst>
      <p:ext uri="{BB962C8B-B14F-4D97-AF65-F5344CB8AC3E}">
        <p14:creationId xmlns:p14="http://schemas.microsoft.com/office/powerpoint/2010/main" val="810567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69A0AFCE-FEFA-1F44-B1B7-75DB599CFF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F9747F5D-607D-F042-B706-848EE52B30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40963" name="Slide Number Placeholder 3">
            <a:extLst>
              <a:ext uri="{FF2B5EF4-FFF2-40B4-BE49-F238E27FC236}">
                <a16:creationId xmlns:a16="http://schemas.microsoft.com/office/drawing/2014/main" id="{4C6DCC92-97CA-7A48-982A-A22C6EC2BF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7A2F7CD-930F-9F46-9002-3F0454AAED41}" type="slidenum">
              <a:rPr lang="en-US" altLang="en-US" smtClean="0">
                <a:latin typeface="Calibri" panose="020F0502020204030204" pitchFamily="34" charset="0"/>
              </a:rPr>
              <a:pPr/>
              <a:t>3</a:t>
            </a:fld>
            <a:endParaRPr lang="en-US" altLang="en-US">
              <a:latin typeface="Calibri" panose="020F0502020204030204" pitchFamily="34" charset="0"/>
            </a:endParaRPr>
          </a:p>
        </p:txBody>
      </p:sp>
    </p:spTree>
    <p:extLst>
      <p:ext uri="{BB962C8B-B14F-4D97-AF65-F5344CB8AC3E}">
        <p14:creationId xmlns:p14="http://schemas.microsoft.com/office/powerpoint/2010/main" val="3556637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3C6250AC-12E8-D542-8F76-2F9A1D72D6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a16="http://schemas.microsoft.com/office/drawing/2014/main" id="{480127F5-39B2-B342-AB7C-7C94237D6F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Purpose- responsibilites</a:t>
            </a:r>
          </a:p>
          <a:p>
            <a:r>
              <a:rPr lang="en-US" altLang="en-US">
                <a:ea typeface="ＭＳ Ｐゴシック" panose="020B0600070205080204" pitchFamily="34" charset="-128"/>
              </a:rPr>
              <a:t>Who to send? </a:t>
            </a:r>
          </a:p>
          <a:p>
            <a:r>
              <a:rPr lang="en-US" altLang="en-US">
                <a:ea typeface="ＭＳ Ｐゴシック" panose="020B0600070205080204" pitchFamily="34" charset="-128"/>
              </a:rPr>
              <a:t>Mentoring Pilot- World Education  </a:t>
            </a:r>
            <a:endParaRPr lang="en-US" altLang="en-US" sz="1100">
              <a:ea typeface="ＭＳ Ｐゴシック" panose="020B0600070205080204" pitchFamily="34" charset="-128"/>
            </a:endParaRPr>
          </a:p>
          <a:p>
            <a:r>
              <a:rPr lang="en-US" altLang="en-US">
                <a:ea typeface="ＭＳ Ｐゴシック" panose="020B0600070205080204" pitchFamily="34" charset="-128"/>
              </a:rPr>
              <a:t>Tracie will ask MA, TN, VT, GA, and CA</a:t>
            </a:r>
            <a:endParaRPr lang="en-US" altLang="en-US" sz="1100">
              <a:ea typeface="ＭＳ Ｐゴシック" panose="020B0600070205080204" pitchFamily="34" charset="-128"/>
            </a:endParaRPr>
          </a:p>
          <a:p>
            <a:r>
              <a:rPr lang="en-US" altLang="en-US">
                <a:ea typeface="ＭＳ Ｐゴシック" panose="020B0600070205080204" pitchFamily="34" charset="-128"/>
              </a:rPr>
              <a:t> </a:t>
            </a:r>
            <a:endParaRPr lang="en-US" altLang="en-US" sz="1100">
              <a:ea typeface="ＭＳ Ｐゴシック" panose="020B0600070205080204" pitchFamily="34" charset="-128"/>
            </a:endParaRPr>
          </a:p>
          <a:p>
            <a:r>
              <a:rPr lang="en-US" altLang="en-US">
                <a:ea typeface="ＭＳ Ｐゴシック" panose="020B0600070205080204" pitchFamily="34" charset="-128"/>
              </a:rPr>
              <a:t>Mental Health-- KS</a:t>
            </a:r>
            <a:endParaRPr lang="en-US" altLang="en-US" sz="1100">
              <a:ea typeface="ＭＳ Ｐゴシック" panose="020B0600070205080204" pitchFamily="34" charset="-128"/>
            </a:endParaRPr>
          </a:p>
          <a:p>
            <a:r>
              <a:rPr lang="en-US" altLang="en-US">
                <a:ea typeface="ＭＳ Ｐゴシック" panose="020B0600070205080204" pitchFamily="34" charset="-128"/>
              </a:rPr>
              <a:t> </a:t>
            </a:r>
            <a:endParaRPr lang="en-US" altLang="en-US" sz="1100">
              <a:ea typeface="ＭＳ Ｐゴシック" panose="020B0600070205080204" pitchFamily="34" charset="-128"/>
            </a:endParaRPr>
          </a:p>
          <a:p>
            <a:r>
              <a:rPr lang="en-US" altLang="en-US">
                <a:ea typeface="ＭＳ Ｐゴシック" panose="020B0600070205080204" pitchFamily="34" charset="-128"/>
              </a:rPr>
              <a:t>Goal Setting – TOT Work Group – Sonja Williams (lead)—Ernesto?</a:t>
            </a:r>
            <a:endParaRPr lang="en-US" altLang="en-US" sz="1100">
              <a:ea typeface="ＭＳ Ｐゴシック" panose="020B0600070205080204" pitchFamily="34" charset="-128"/>
            </a:endParaRPr>
          </a:p>
          <a:p>
            <a:r>
              <a:rPr lang="en-US" altLang="en-US">
                <a:ea typeface="ＭＳ Ｐゴシック" panose="020B0600070205080204" pitchFamily="34" charset="-128"/>
              </a:rPr>
              <a:t>PD- Develop training to certified and non-certified staff – Jessica Castaneda (Lead)</a:t>
            </a:r>
            <a:endParaRPr lang="en-US" altLang="en-US" sz="1100">
              <a:ea typeface="ＭＳ Ｐゴシック" panose="020B0600070205080204" pitchFamily="34" charset="-128"/>
            </a:endParaRPr>
          </a:p>
          <a:p>
            <a:r>
              <a:rPr lang="en-US" altLang="en-US">
                <a:ea typeface="ＭＳ Ｐゴシック" panose="020B0600070205080204" pitchFamily="34" charset="-128"/>
              </a:rPr>
              <a:t>ID&amp;R – in collaboration with IRRC—Jennifer Almeda (lead)</a:t>
            </a:r>
            <a:endParaRPr lang="en-US" altLang="en-US" sz="1100">
              <a:ea typeface="ＭＳ Ｐゴシック" panose="020B0600070205080204" pitchFamily="34" charset="-128"/>
            </a:endParaRPr>
          </a:p>
          <a:p>
            <a:r>
              <a:rPr lang="en-US" altLang="en-US">
                <a:ea typeface="ＭＳ Ｐゴシック" panose="020B0600070205080204" pitchFamily="34" charset="-128"/>
              </a:rPr>
              <a:t>Develop web-accessible lessons- Material Development—Bob Lynch and Brenda Pessin-- leads</a:t>
            </a:r>
            <a:endParaRPr lang="en-US" altLang="en-US" sz="1100">
              <a:ea typeface="ＭＳ Ｐゴシック" panose="020B0600070205080204" pitchFamily="34" charset="-128"/>
            </a:endParaRPr>
          </a:p>
          <a:p>
            <a:pPr lvl="1"/>
            <a:r>
              <a:rPr lang="en-US" altLang="en-US">
                <a:ea typeface="ＭＳ Ｐゴシック" panose="020B0600070205080204" pitchFamily="34" charset="-128"/>
              </a:rPr>
              <a:t>With support and guidance from World Ed – Andy Nash</a:t>
            </a:r>
            <a:endParaRPr lang="en-US" altLang="en-US" sz="1100">
              <a:ea typeface="ＭＳ Ｐゴシック" panose="020B0600070205080204" pitchFamily="34" charset="-128"/>
            </a:endParaRPr>
          </a:p>
          <a:p>
            <a:r>
              <a:rPr lang="en-US" altLang="en-US">
                <a:ea typeface="ＭＳ Ｐゴシック" panose="020B0600070205080204" pitchFamily="34" charset="-128"/>
              </a:rPr>
              <a:t>OSY Learning Plan—Emily Hoffman</a:t>
            </a:r>
            <a:endParaRPr lang="en-US" altLang="en-US" sz="1100">
              <a:ea typeface="ＭＳ Ｐゴシック" panose="020B0600070205080204" pitchFamily="34" charset="-128"/>
            </a:endParaRPr>
          </a:p>
          <a:p>
            <a:pPr lvl="1"/>
            <a:r>
              <a:rPr lang="en-US" altLang="en-US">
                <a:ea typeface="ＭＳ Ｐゴシック" panose="020B0600070205080204" pitchFamily="34" charset="-128"/>
              </a:rPr>
              <a:t>With Steve Quonn</a:t>
            </a:r>
            <a:endParaRPr lang="en-US" altLang="en-US" sz="1100">
              <a:ea typeface="ＭＳ Ｐゴシック" panose="020B0600070205080204" pitchFamily="34" charset="-128"/>
            </a:endParaRPr>
          </a:p>
          <a:p>
            <a:r>
              <a:rPr lang="en-US" altLang="en-US">
                <a:ea typeface="ＭＳ Ｐゴシック" panose="020B0600070205080204" pitchFamily="34" charset="-128"/>
              </a:rPr>
              <a:t> </a:t>
            </a:r>
            <a:endParaRPr lang="en-US" altLang="en-US" sz="1100">
              <a:ea typeface="ＭＳ Ｐゴシック" panose="020B0600070205080204" pitchFamily="34" charset="-128"/>
            </a:endParaRPr>
          </a:p>
          <a:p>
            <a:r>
              <a:rPr lang="en-US" altLang="en-US">
                <a:ea typeface="ＭＳ Ｐゴシック" panose="020B0600070205080204" pitchFamily="34" charset="-128"/>
              </a:rPr>
              <a:t> </a:t>
            </a:r>
            <a:endParaRPr lang="en-US" altLang="en-US" sz="1100">
              <a:ea typeface="ＭＳ Ｐゴシック" panose="020B0600070205080204" pitchFamily="34" charset="-128"/>
            </a:endParaRPr>
          </a:p>
          <a:p>
            <a:endParaRPr lang="en-US" altLang="en-US">
              <a:ea typeface="ＭＳ Ｐゴシック" panose="020B0600070205080204" pitchFamily="34" charset="-128"/>
            </a:endParaRPr>
          </a:p>
        </p:txBody>
      </p:sp>
      <p:sp>
        <p:nvSpPr>
          <p:cNvPr id="44035" name="Slide Number Placeholder 3">
            <a:extLst>
              <a:ext uri="{FF2B5EF4-FFF2-40B4-BE49-F238E27FC236}">
                <a16:creationId xmlns:a16="http://schemas.microsoft.com/office/drawing/2014/main" id="{B1C39435-0682-7940-94F6-4262726421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10B60FA-AC05-D444-8796-107CF909EC1F}" type="slidenum">
              <a:rPr lang="en-US" altLang="en-US" smtClean="0">
                <a:latin typeface="Calibri" panose="020F0502020204030204" pitchFamily="34" charset="0"/>
              </a:rPr>
              <a:pPr/>
              <a:t>8</a:t>
            </a:fld>
            <a:endParaRPr lang="en-US" altLang="en-US">
              <a:latin typeface="Calibri" panose="020F0502020204030204" pitchFamily="34" charset="0"/>
            </a:endParaRPr>
          </a:p>
        </p:txBody>
      </p:sp>
    </p:spTree>
    <p:extLst>
      <p:ext uri="{BB962C8B-B14F-4D97-AF65-F5344CB8AC3E}">
        <p14:creationId xmlns:p14="http://schemas.microsoft.com/office/powerpoint/2010/main" val="3205931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E02D55F-E7A2-47E6-91E2-8F8089442908}"/>
              </a:ext>
            </a:extLst>
          </p:cNvPr>
          <p:cNvSpPr>
            <a:spLocks noGrp="1"/>
          </p:cNvSpPr>
          <p:nvPr>
            <p:ph type="dt" sz="half" idx="10"/>
          </p:nvPr>
        </p:nvSpPr>
        <p:spPr/>
        <p:txBody>
          <a:bodyPr/>
          <a:lstStyle>
            <a:lvl1pPr>
              <a:defRPr/>
            </a:lvl1pPr>
          </a:lstStyle>
          <a:p>
            <a:pPr>
              <a:defRPr/>
            </a:pPr>
            <a:fld id="{DEB848C6-D6E5-4834-902D-ED5BAD4FDEDA}" type="datetimeFigureOut">
              <a:rPr lang="en-US" altLang="en-US"/>
              <a:pPr>
                <a:defRPr/>
              </a:pPr>
              <a:t>1/18/19</a:t>
            </a:fld>
            <a:endParaRPr lang="en-US" altLang="en-US"/>
          </a:p>
        </p:txBody>
      </p:sp>
      <p:sp>
        <p:nvSpPr>
          <p:cNvPr id="5" name="Footer Placeholder 4">
            <a:extLst>
              <a:ext uri="{FF2B5EF4-FFF2-40B4-BE49-F238E27FC236}">
                <a16:creationId xmlns:a16="http://schemas.microsoft.com/office/drawing/2014/main" id="{474B4A08-DF3C-4D0A-984C-6C751ADC123C}"/>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9D615B5D-D466-4B4E-9AFC-86FA996FBDF5}"/>
              </a:ext>
            </a:extLst>
          </p:cNvPr>
          <p:cNvSpPr>
            <a:spLocks noGrp="1"/>
          </p:cNvSpPr>
          <p:nvPr>
            <p:ph type="sldNum" sz="quarter" idx="12"/>
          </p:nvPr>
        </p:nvSpPr>
        <p:spPr/>
        <p:txBody>
          <a:bodyPr/>
          <a:lstStyle>
            <a:lvl1pPr>
              <a:defRPr/>
            </a:lvl1pPr>
          </a:lstStyle>
          <a:p>
            <a:fld id="{35B342EE-6AB6-47BD-B9C0-C3799FE9E60C}" type="slidenum">
              <a:rPr lang="en-US" altLang="en-US"/>
              <a:pPr/>
              <a:t>‹#›</a:t>
            </a:fld>
            <a:endParaRPr lang="en-US" altLang="en-US"/>
          </a:p>
        </p:txBody>
      </p:sp>
    </p:spTree>
    <p:extLst>
      <p:ext uri="{BB962C8B-B14F-4D97-AF65-F5344CB8AC3E}">
        <p14:creationId xmlns:p14="http://schemas.microsoft.com/office/powerpoint/2010/main" val="2321595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F1EB9F-55E9-410B-AFBF-DFADAFA11AF7}"/>
              </a:ext>
            </a:extLst>
          </p:cNvPr>
          <p:cNvSpPr>
            <a:spLocks noGrp="1"/>
          </p:cNvSpPr>
          <p:nvPr>
            <p:ph type="dt" sz="half" idx="10"/>
          </p:nvPr>
        </p:nvSpPr>
        <p:spPr/>
        <p:txBody>
          <a:bodyPr/>
          <a:lstStyle>
            <a:lvl1pPr>
              <a:defRPr/>
            </a:lvl1pPr>
          </a:lstStyle>
          <a:p>
            <a:pPr>
              <a:defRPr/>
            </a:pPr>
            <a:fld id="{10AA6DC3-5ECC-424D-A049-D1F4560CC8E1}" type="datetimeFigureOut">
              <a:rPr lang="en-US" altLang="en-US"/>
              <a:pPr>
                <a:defRPr/>
              </a:pPr>
              <a:t>1/18/19</a:t>
            </a:fld>
            <a:endParaRPr lang="en-US" altLang="en-US"/>
          </a:p>
        </p:txBody>
      </p:sp>
      <p:sp>
        <p:nvSpPr>
          <p:cNvPr id="5" name="Footer Placeholder 4">
            <a:extLst>
              <a:ext uri="{FF2B5EF4-FFF2-40B4-BE49-F238E27FC236}">
                <a16:creationId xmlns:a16="http://schemas.microsoft.com/office/drawing/2014/main" id="{018F5515-F17F-49E1-A842-5D919D3475A6}"/>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58B1C501-473E-4899-A16E-B7FF614CA490}"/>
              </a:ext>
            </a:extLst>
          </p:cNvPr>
          <p:cNvSpPr>
            <a:spLocks noGrp="1"/>
          </p:cNvSpPr>
          <p:nvPr>
            <p:ph type="sldNum" sz="quarter" idx="12"/>
          </p:nvPr>
        </p:nvSpPr>
        <p:spPr/>
        <p:txBody>
          <a:bodyPr/>
          <a:lstStyle>
            <a:lvl1pPr>
              <a:defRPr/>
            </a:lvl1pPr>
          </a:lstStyle>
          <a:p>
            <a:fld id="{94A27058-F581-4303-92CB-86951BFA7FA4}" type="slidenum">
              <a:rPr lang="en-US" altLang="en-US"/>
              <a:pPr/>
              <a:t>‹#›</a:t>
            </a:fld>
            <a:endParaRPr lang="en-US" altLang="en-US"/>
          </a:p>
        </p:txBody>
      </p:sp>
    </p:spTree>
    <p:extLst>
      <p:ext uri="{BB962C8B-B14F-4D97-AF65-F5344CB8AC3E}">
        <p14:creationId xmlns:p14="http://schemas.microsoft.com/office/powerpoint/2010/main" val="1442620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5ADC6F-AEED-4C46-950C-99273860E645}"/>
              </a:ext>
            </a:extLst>
          </p:cNvPr>
          <p:cNvSpPr>
            <a:spLocks noGrp="1"/>
          </p:cNvSpPr>
          <p:nvPr>
            <p:ph type="dt" sz="half" idx="10"/>
          </p:nvPr>
        </p:nvSpPr>
        <p:spPr/>
        <p:txBody>
          <a:bodyPr/>
          <a:lstStyle>
            <a:lvl1pPr>
              <a:defRPr/>
            </a:lvl1pPr>
          </a:lstStyle>
          <a:p>
            <a:pPr>
              <a:defRPr/>
            </a:pPr>
            <a:fld id="{BBD523DD-C99C-49C9-95E7-B93A09085FB8}" type="datetimeFigureOut">
              <a:rPr lang="en-US" altLang="en-US"/>
              <a:pPr>
                <a:defRPr/>
              </a:pPr>
              <a:t>1/18/19</a:t>
            </a:fld>
            <a:endParaRPr lang="en-US" altLang="en-US"/>
          </a:p>
        </p:txBody>
      </p:sp>
      <p:sp>
        <p:nvSpPr>
          <p:cNvPr id="5" name="Footer Placeholder 4">
            <a:extLst>
              <a:ext uri="{FF2B5EF4-FFF2-40B4-BE49-F238E27FC236}">
                <a16:creationId xmlns:a16="http://schemas.microsoft.com/office/drawing/2014/main" id="{E3249278-1DE9-4D72-8426-EA46FFA986A2}"/>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8531DD2-4A90-4177-B4F8-C02249BABA5D}"/>
              </a:ext>
            </a:extLst>
          </p:cNvPr>
          <p:cNvSpPr>
            <a:spLocks noGrp="1"/>
          </p:cNvSpPr>
          <p:nvPr>
            <p:ph type="sldNum" sz="quarter" idx="12"/>
          </p:nvPr>
        </p:nvSpPr>
        <p:spPr/>
        <p:txBody>
          <a:bodyPr/>
          <a:lstStyle>
            <a:lvl1pPr>
              <a:defRPr/>
            </a:lvl1pPr>
          </a:lstStyle>
          <a:p>
            <a:fld id="{B30823D4-CCA6-456F-939D-B483D51F5571}" type="slidenum">
              <a:rPr lang="en-US" altLang="en-US"/>
              <a:pPr/>
              <a:t>‹#›</a:t>
            </a:fld>
            <a:endParaRPr lang="en-US" altLang="en-US"/>
          </a:p>
        </p:txBody>
      </p:sp>
    </p:spTree>
    <p:extLst>
      <p:ext uri="{BB962C8B-B14F-4D97-AF65-F5344CB8AC3E}">
        <p14:creationId xmlns:p14="http://schemas.microsoft.com/office/powerpoint/2010/main" val="3784667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229233-ADF8-444A-B4EE-46B97F34A6A1}"/>
              </a:ext>
            </a:extLst>
          </p:cNvPr>
          <p:cNvSpPr>
            <a:spLocks noGrp="1"/>
          </p:cNvSpPr>
          <p:nvPr>
            <p:ph type="dt" sz="half" idx="10"/>
          </p:nvPr>
        </p:nvSpPr>
        <p:spPr/>
        <p:txBody>
          <a:bodyPr/>
          <a:lstStyle>
            <a:lvl1pPr>
              <a:defRPr/>
            </a:lvl1pPr>
          </a:lstStyle>
          <a:p>
            <a:pPr>
              <a:defRPr/>
            </a:pPr>
            <a:fld id="{DF65CEFF-D85F-4A91-A087-6CF1E7A6CE62}" type="datetimeFigureOut">
              <a:rPr lang="en-US" altLang="en-US"/>
              <a:pPr>
                <a:defRPr/>
              </a:pPr>
              <a:t>1/18/19</a:t>
            </a:fld>
            <a:endParaRPr lang="en-US" altLang="en-US"/>
          </a:p>
        </p:txBody>
      </p:sp>
      <p:sp>
        <p:nvSpPr>
          <p:cNvPr id="5" name="Footer Placeholder 4">
            <a:extLst>
              <a:ext uri="{FF2B5EF4-FFF2-40B4-BE49-F238E27FC236}">
                <a16:creationId xmlns:a16="http://schemas.microsoft.com/office/drawing/2014/main" id="{96462451-5532-4996-9F1C-38DB982278B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F66CBC8-2BB0-4E1D-825A-456D6F54646B}"/>
              </a:ext>
            </a:extLst>
          </p:cNvPr>
          <p:cNvSpPr>
            <a:spLocks noGrp="1"/>
          </p:cNvSpPr>
          <p:nvPr>
            <p:ph type="sldNum" sz="quarter" idx="12"/>
          </p:nvPr>
        </p:nvSpPr>
        <p:spPr/>
        <p:txBody>
          <a:bodyPr/>
          <a:lstStyle>
            <a:lvl1pPr>
              <a:defRPr/>
            </a:lvl1pPr>
          </a:lstStyle>
          <a:p>
            <a:fld id="{F0344D71-F529-4FA7-8CF2-FE900CE7054A}" type="slidenum">
              <a:rPr lang="en-US" altLang="en-US"/>
              <a:pPr/>
              <a:t>‹#›</a:t>
            </a:fld>
            <a:endParaRPr lang="en-US" altLang="en-US"/>
          </a:p>
        </p:txBody>
      </p:sp>
    </p:spTree>
    <p:extLst>
      <p:ext uri="{BB962C8B-B14F-4D97-AF65-F5344CB8AC3E}">
        <p14:creationId xmlns:p14="http://schemas.microsoft.com/office/powerpoint/2010/main" val="2640838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984657-5C43-4C9E-AE95-270DA936C7CF}"/>
              </a:ext>
            </a:extLst>
          </p:cNvPr>
          <p:cNvSpPr>
            <a:spLocks noGrp="1"/>
          </p:cNvSpPr>
          <p:nvPr>
            <p:ph type="dt" sz="half" idx="10"/>
          </p:nvPr>
        </p:nvSpPr>
        <p:spPr/>
        <p:txBody>
          <a:bodyPr/>
          <a:lstStyle>
            <a:lvl1pPr>
              <a:defRPr/>
            </a:lvl1pPr>
          </a:lstStyle>
          <a:p>
            <a:pPr>
              <a:defRPr/>
            </a:pPr>
            <a:fld id="{1AB22FC6-8B3E-4588-9824-34C8B1665E2D}" type="datetimeFigureOut">
              <a:rPr lang="en-US" altLang="en-US"/>
              <a:pPr>
                <a:defRPr/>
              </a:pPr>
              <a:t>1/18/19</a:t>
            </a:fld>
            <a:endParaRPr lang="en-US" altLang="en-US"/>
          </a:p>
        </p:txBody>
      </p:sp>
      <p:sp>
        <p:nvSpPr>
          <p:cNvPr id="5" name="Footer Placeholder 4">
            <a:extLst>
              <a:ext uri="{FF2B5EF4-FFF2-40B4-BE49-F238E27FC236}">
                <a16:creationId xmlns:a16="http://schemas.microsoft.com/office/drawing/2014/main" id="{AFB51EA7-71C6-4DB7-9D52-91EA9DFD93EB}"/>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BCE9371-74F2-44AC-9C8E-75C7CA546561}"/>
              </a:ext>
            </a:extLst>
          </p:cNvPr>
          <p:cNvSpPr>
            <a:spLocks noGrp="1"/>
          </p:cNvSpPr>
          <p:nvPr>
            <p:ph type="sldNum" sz="quarter" idx="12"/>
          </p:nvPr>
        </p:nvSpPr>
        <p:spPr/>
        <p:txBody>
          <a:bodyPr/>
          <a:lstStyle>
            <a:lvl1pPr>
              <a:defRPr/>
            </a:lvl1pPr>
          </a:lstStyle>
          <a:p>
            <a:fld id="{EF8059E2-3487-4896-B7D8-C113AB48BC42}" type="slidenum">
              <a:rPr lang="en-US" altLang="en-US"/>
              <a:pPr/>
              <a:t>‹#›</a:t>
            </a:fld>
            <a:endParaRPr lang="en-US" altLang="en-US"/>
          </a:p>
        </p:txBody>
      </p:sp>
    </p:spTree>
    <p:extLst>
      <p:ext uri="{BB962C8B-B14F-4D97-AF65-F5344CB8AC3E}">
        <p14:creationId xmlns:p14="http://schemas.microsoft.com/office/powerpoint/2010/main" val="279108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8DF4858-6192-4206-AB06-D4318D414BC9}"/>
              </a:ext>
            </a:extLst>
          </p:cNvPr>
          <p:cNvSpPr>
            <a:spLocks noGrp="1"/>
          </p:cNvSpPr>
          <p:nvPr>
            <p:ph type="dt" sz="half" idx="10"/>
          </p:nvPr>
        </p:nvSpPr>
        <p:spPr/>
        <p:txBody>
          <a:bodyPr/>
          <a:lstStyle>
            <a:lvl1pPr>
              <a:defRPr/>
            </a:lvl1pPr>
          </a:lstStyle>
          <a:p>
            <a:pPr>
              <a:defRPr/>
            </a:pPr>
            <a:fld id="{3D58E25B-C243-43A3-840F-9F1DA8986C71}" type="datetimeFigureOut">
              <a:rPr lang="en-US" altLang="en-US"/>
              <a:pPr>
                <a:defRPr/>
              </a:pPr>
              <a:t>1/18/19</a:t>
            </a:fld>
            <a:endParaRPr lang="en-US" altLang="en-US"/>
          </a:p>
        </p:txBody>
      </p:sp>
      <p:sp>
        <p:nvSpPr>
          <p:cNvPr id="6" name="Footer Placeholder 4">
            <a:extLst>
              <a:ext uri="{FF2B5EF4-FFF2-40B4-BE49-F238E27FC236}">
                <a16:creationId xmlns:a16="http://schemas.microsoft.com/office/drawing/2014/main" id="{B486BB7F-073A-44B0-81EC-43175A93235F}"/>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AF69BE96-BF64-4D53-A497-BD2FACB73C8A}"/>
              </a:ext>
            </a:extLst>
          </p:cNvPr>
          <p:cNvSpPr>
            <a:spLocks noGrp="1"/>
          </p:cNvSpPr>
          <p:nvPr>
            <p:ph type="sldNum" sz="quarter" idx="12"/>
          </p:nvPr>
        </p:nvSpPr>
        <p:spPr/>
        <p:txBody>
          <a:bodyPr/>
          <a:lstStyle>
            <a:lvl1pPr>
              <a:defRPr/>
            </a:lvl1pPr>
          </a:lstStyle>
          <a:p>
            <a:fld id="{A50F11F2-F88F-4512-AD5C-7D8BC80DFA21}" type="slidenum">
              <a:rPr lang="en-US" altLang="en-US"/>
              <a:pPr/>
              <a:t>‹#›</a:t>
            </a:fld>
            <a:endParaRPr lang="en-US" altLang="en-US"/>
          </a:p>
        </p:txBody>
      </p:sp>
    </p:spTree>
    <p:extLst>
      <p:ext uri="{BB962C8B-B14F-4D97-AF65-F5344CB8AC3E}">
        <p14:creationId xmlns:p14="http://schemas.microsoft.com/office/powerpoint/2010/main" val="1026068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47289D8-F79F-423F-A5C3-4BDF48B69856}"/>
              </a:ext>
            </a:extLst>
          </p:cNvPr>
          <p:cNvSpPr>
            <a:spLocks noGrp="1"/>
          </p:cNvSpPr>
          <p:nvPr>
            <p:ph type="dt" sz="half" idx="10"/>
          </p:nvPr>
        </p:nvSpPr>
        <p:spPr/>
        <p:txBody>
          <a:bodyPr/>
          <a:lstStyle>
            <a:lvl1pPr>
              <a:defRPr/>
            </a:lvl1pPr>
          </a:lstStyle>
          <a:p>
            <a:pPr>
              <a:defRPr/>
            </a:pPr>
            <a:fld id="{39A9AFB9-CA5C-415B-AAA2-2F301451D205}" type="datetimeFigureOut">
              <a:rPr lang="en-US" altLang="en-US"/>
              <a:pPr>
                <a:defRPr/>
              </a:pPr>
              <a:t>1/18/19</a:t>
            </a:fld>
            <a:endParaRPr lang="en-US" altLang="en-US"/>
          </a:p>
        </p:txBody>
      </p:sp>
      <p:sp>
        <p:nvSpPr>
          <p:cNvPr id="8" name="Footer Placeholder 4">
            <a:extLst>
              <a:ext uri="{FF2B5EF4-FFF2-40B4-BE49-F238E27FC236}">
                <a16:creationId xmlns:a16="http://schemas.microsoft.com/office/drawing/2014/main" id="{34BCBB38-B57E-4DAE-93D5-193D3EE7655F}"/>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D68AB188-BBFB-499B-9BE5-F59E9B261D1E}"/>
              </a:ext>
            </a:extLst>
          </p:cNvPr>
          <p:cNvSpPr>
            <a:spLocks noGrp="1"/>
          </p:cNvSpPr>
          <p:nvPr>
            <p:ph type="sldNum" sz="quarter" idx="12"/>
          </p:nvPr>
        </p:nvSpPr>
        <p:spPr/>
        <p:txBody>
          <a:bodyPr/>
          <a:lstStyle>
            <a:lvl1pPr>
              <a:defRPr/>
            </a:lvl1pPr>
          </a:lstStyle>
          <a:p>
            <a:fld id="{7AE6EBC4-917E-4AE6-9D9A-AC25E333F537}" type="slidenum">
              <a:rPr lang="en-US" altLang="en-US"/>
              <a:pPr/>
              <a:t>‹#›</a:t>
            </a:fld>
            <a:endParaRPr lang="en-US" altLang="en-US"/>
          </a:p>
        </p:txBody>
      </p:sp>
    </p:spTree>
    <p:extLst>
      <p:ext uri="{BB962C8B-B14F-4D97-AF65-F5344CB8AC3E}">
        <p14:creationId xmlns:p14="http://schemas.microsoft.com/office/powerpoint/2010/main" val="927664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C783945-FEED-4D08-8E8E-62093DE1A85F}"/>
              </a:ext>
            </a:extLst>
          </p:cNvPr>
          <p:cNvSpPr>
            <a:spLocks noGrp="1"/>
          </p:cNvSpPr>
          <p:nvPr>
            <p:ph type="dt" sz="half" idx="10"/>
          </p:nvPr>
        </p:nvSpPr>
        <p:spPr/>
        <p:txBody>
          <a:bodyPr/>
          <a:lstStyle>
            <a:lvl1pPr>
              <a:defRPr/>
            </a:lvl1pPr>
          </a:lstStyle>
          <a:p>
            <a:pPr>
              <a:defRPr/>
            </a:pPr>
            <a:fld id="{DF223B75-E55C-4352-9C0B-6188D0625475}" type="datetimeFigureOut">
              <a:rPr lang="en-US" altLang="en-US"/>
              <a:pPr>
                <a:defRPr/>
              </a:pPr>
              <a:t>1/18/19</a:t>
            </a:fld>
            <a:endParaRPr lang="en-US" altLang="en-US"/>
          </a:p>
        </p:txBody>
      </p:sp>
      <p:sp>
        <p:nvSpPr>
          <p:cNvPr id="4" name="Footer Placeholder 4">
            <a:extLst>
              <a:ext uri="{FF2B5EF4-FFF2-40B4-BE49-F238E27FC236}">
                <a16:creationId xmlns:a16="http://schemas.microsoft.com/office/drawing/2014/main" id="{AB78A280-B603-44CD-82B3-6B3A5A457910}"/>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FD51A09A-F87E-4A32-BBC9-848A0F505D61}"/>
              </a:ext>
            </a:extLst>
          </p:cNvPr>
          <p:cNvSpPr>
            <a:spLocks noGrp="1"/>
          </p:cNvSpPr>
          <p:nvPr>
            <p:ph type="sldNum" sz="quarter" idx="12"/>
          </p:nvPr>
        </p:nvSpPr>
        <p:spPr/>
        <p:txBody>
          <a:bodyPr/>
          <a:lstStyle>
            <a:lvl1pPr>
              <a:defRPr/>
            </a:lvl1pPr>
          </a:lstStyle>
          <a:p>
            <a:fld id="{4075354A-9989-46C3-959A-ED9BD0FFF293}" type="slidenum">
              <a:rPr lang="en-US" altLang="en-US"/>
              <a:pPr/>
              <a:t>‹#›</a:t>
            </a:fld>
            <a:endParaRPr lang="en-US" altLang="en-US"/>
          </a:p>
        </p:txBody>
      </p:sp>
    </p:spTree>
    <p:extLst>
      <p:ext uri="{BB962C8B-B14F-4D97-AF65-F5344CB8AC3E}">
        <p14:creationId xmlns:p14="http://schemas.microsoft.com/office/powerpoint/2010/main" val="126047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7A53E52-2EF0-4500-BA70-484302E1F09B}"/>
              </a:ext>
            </a:extLst>
          </p:cNvPr>
          <p:cNvSpPr>
            <a:spLocks noGrp="1"/>
          </p:cNvSpPr>
          <p:nvPr>
            <p:ph type="dt" sz="half" idx="10"/>
          </p:nvPr>
        </p:nvSpPr>
        <p:spPr/>
        <p:txBody>
          <a:bodyPr/>
          <a:lstStyle>
            <a:lvl1pPr>
              <a:defRPr/>
            </a:lvl1pPr>
          </a:lstStyle>
          <a:p>
            <a:pPr>
              <a:defRPr/>
            </a:pPr>
            <a:fld id="{7500F751-A6DE-488E-BA6D-7416F19D5E2B}" type="datetimeFigureOut">
              <a:rPr lang="en-US" altLang="en-US"/>
              <a:pPr>
                <a:defRPr/>
              </a:pPr>
              <a:t>1/18/19</a:t>
            </a:fld>
            <a:endParaRPr lang="en-US" altLang="en-US"/>
          </a:p>
        </p:txBody>
      </p:sp>
      <p:sp>
        <p:nvSpPr>
          <p:cNvPr id="3" name="Footer Placeholder 4">
            <a:extLst>
              <a:ext uri="{FF2B5EF4-FFF2-40B4-BE49-F238E27FC236}">
                <a16:creationId xmlns:a16="http://schemas.microsoft.com/office/drawing/2014/main" id="{3EFE2DD1-7FE4-4C29-A317-D13411AB4581}"/>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1B3CD72A-E239-4441-9CCF-E0EDC09745BE}"/>
              </a:ext>
            </a:extLst>
          </p:cNvPr>
          <p:cNvSpPr>
            <a:spLocks noGrp="1"/>
          </p:cNvSpPr>
          <p:nvPr>
            <p:ph type="sldNum" sz="quarter" idx="12"/>
          </p:nvPr>
        </p:nvSpPr>
        <p:spPr/>
        <p:txBody>
          <a:bodyPr/>
          <a:lstStyle>
            <a:lvl1pPr>
              <a:defRPr/>
            </a:lvl1pPr>
          </a:lstStyle>
          <a:p>
            <a:fld id="{3AC4D2BD-6FD2-4CEF-BFCD-1CAC0BB4BDF4}" type="slidenum">
              <a:rPr lang="en-US" altLang="en-US"/>
              <a:pPr/>
              <a:t>‹#›</a:t>
            </a:fld>
            <a:endParaRPr lang="en-US" altLang="en-US"/>
          </a:p>
        </p:txBody>
      </p:sp>
    </p:spTree>
    <p:extLst>
      <p:ext uri="{BB962C8B-B14F-4D97-AF65-F5344CB8AC3E}">
        <p14:creationId xmlns:p14="http://schemas.microsoft.com/office/powerpoint/2010/main" val="545577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65FF92E-C602-4B61-9147-2B2ED188EC02}"/>
              </a:ext>
            </a:extLst>
          </p:cNvPr>
          <p:cNvSpPr>
            <a:spLocks noGrp="1"/>
          </p:cNvSpPr>
          <p:nvPr>
            <p:ph type="dt" sz="half" idx="10"/>
          </p:nvPr>
        </p:nvSpPr>
        <p:spPr/>
        <p:txBody>
          <a:bodyPr/>
          <a:lstStyle>
            <a:lvl1pPr>
              <a:defRPr/>
            </a:lvl1pPr>
          </a:lstStyle>
          <a:p>
            <a:pPr>
              <a:defRPr/>
            </a:pPr>
            <a:fld id="{92BE7173-CF76-4C8F-AF60-E984A9F53B72}" type="datetimeFigureOut">
              <a:rPr lang="en-US" altLang="en-US"/>
              <a:pPr>
                <a:defRPr/>
              </a:pPr>
              <a:t>1/18/19</a:t>
            </a:fld>
            <a:endParaRPr lang="en-US" altLang="en-US"/>
          </a:p>
        </p:txBody>
      </p:sp>
      <p:sp>
        <p:nvSpPr>
          <p:cNvPr id="6" name="Footer Placeholder 4">
            <a:extLst>
              <a:ext uri="{FF2B5EF4-FFF2-40B4-BE49-F238E27FC236}">
                <a16:creationId xmlns:a16="http://schemas.microsoft.com/office/drawing/2014/main" id="{F75DAE57-113F-45A3-8A3C-607E459B373D}"/>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97426177-96C0-42B9-9DD3-1A5DC7D392B8}"/>
              </a:ext>
            </a:extLst>
          </p:cNvPr>
          <p:cNvSpPr>
            <a:spLocks noGrp="1"/>
          </p:cNvSpPr>
          <p:nvPr>
            <p:ph type="sldNum" sz="quarter" idx="12"/>
          </p:nvPr>
        </p:nvSpPr>
        <p:spPr/>
        <p:txBody>
          <a:bodyPr/>
          <a:lstStyle>
            <a:lvl1pPr>
              <a:defRPr/>
            </a:lvl1pPr>
          </a:lstStyle>
          <a:p>
            <a:fld id="{3D68D396-2C8E-4916-AE48-5F1A5CECC33B}" type="slidenum">
              <a:rPr lang="en-US" altLang="en-US"/>
              <a:pPr/>
              <a:t>‹#›</a:t>
            </a:fld>
            <a:endParaRPr lang="en-US" altLang="en-US"/>
          </a:p>
        </p:txBody>
      </p:sp>
    </p:spTree>
    <p:extLst>
      <p:ext uri="{BB962C8B-B14F-4D97-AF65-F5344CB8AC3E}">
        <p14:creationId xmlns:p14="http://schemas.microsoft.com/office/powerpoint/2010/main" val="1147609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1961192-BF91-4866-BC9A-D2682D16C18C}"/>
              </a:ext>
            </a:extLst>
          </p:cNvPr>
          <p:cNvSpPr>
            <a:spLocks noGrp="1"/>
          </p:cNvSpPr>
          <p:nvPr>
            <p:ph type="dt" sz="half" idx="10"/>
          </p:nvPr>
        </p:nvSpPr>
        <p:spPr/>
        <p:txBody>
          <a:bodyPr/>
          <a:lstStyle>
            <a:lvl1pPr>
              <a:defRPr/>
            </a:lvl1pPr>
          </a:lstStyle>
          <a:p>
            <a:pPr>
              <a:defRPr/>
            </a:pPr>
            <a:fld id="{6E2EEC95-6F6F-4122-9D69-22A397F9CE62}" type="datetimeFigureOut">
              <a:rPr lang="en-US" altLang="en-US"/>
              <a:pPr>
                <a:defRPr/>
              </a:pPr>
              <a:t>1/18/19</a:t>
            </a:fld>
            <a:endParaRPr lang="en-US" altLang="en-US"/>
          </a:p>
        </p:txBody>
      </p:sp>
      <p:sp>
        <p:nvSpPr>
          <p:cNvPr id="6" name="Footer Placeholder 4">
            <a:extLst>
              <a:ext uri="{FF2B5EF4-FFF2-40B4-BE49-F238E27FC236}">
                <a16:creationId xmlns:a16="http://schemas.microsoft.com/office/drawing/2014/main" id="{FB369E8C-3A06-4CE4-A73D-816FC65FFF3C}"/>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9069F3BB-0E34-47FA-9852-0B8FB98959B8}"/>
              </a:ext>
            </a:extLst>
          </p:cNvPr>
          <p:cNvSpPr>
            <a:spLocks noGrp="1"/>
          </p:cNvSpPr>
          <p:nvPr>
            <p:ph type="sldNum" sz="quarter" idx="12"/>
          </p:nvPr>
        </p:nvSpPr>
        <p:spPr/>
        <p:txBody>
          <a:bodyPr/>
          <a:lstStyle>
            <a:lvl1pPr>
              <a:defRPr/>
            </a:lvl1pPr>
          </a:lstStyle>
          <a:p>
            <a:fld id="{0FA4CC37-8940-4096-A6D7-15AE7A5E9179}" type="slidenum">
              <a:rPr lang="en-US" altLang="en-US"/>
              <a:pPr/>
              <a:t>‹#›</a:t>
            </a:fld>
            <a:endParaRPr lang="en-US" altLang="en-US"/>
          </a:p>
        </p:txBody>
      </p:sp>
    </p:spTree>
    <p:extLst>
      <p:ext uri="{BB962C8B-B14F-4D97-AF65-F5344CB8AC3E}">
        <p14:creationId xmlns:p14="http://schemas.microsoft.com/office/powerpoint/2010/main" val="2106041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705AFAC-F5BE-4816-AF88-8AE24E5F684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7B57E52-655B-4CA6-99F7-C49B9F5B38A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DFD6752-010C-472F-94F6-A789C5DA8132}"/>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30E6E992-7B60-4A21-93B2-99D824E7CD66}" type="datetimeFigureOut">
              <a:rPr lang="en-US" altLang="en-US"/>
              <a:pPr>
                <a:defRPr/>
              </a:pPr>
              <a:t>1/18/19</a:t>
            </a:fld>
            <a:endParaRPr lang="en-US" altLang="en-US"/>
          </a:p>
        </p:txBody>
      </p:sp>
      <p:sp>
        <p:nvSpPr>
          <p:cNvPr id="5" name="Footer Placeholder 4">
            <a:extLst>
              <a:ext uri="{FF2B5EF4-FFF2-40B4-BE49-F238E27FC236}">
                <a16:creationId xmlns:a16="http://schemas.microsoft.com/office/drawing/2014/main" id="{837AE5E7-651E-4563-AD98-B25E5E3C4F34}"/>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pitchFamily="34" charset="0"/>
              </a:defRPr>
            </a:lvl1pPr>
          </a:lstStyle>
          <a:p>
            <a:pPr>
              <a:defRPr/>
            </a:pPr>
            <a:endParaRPr lang="en-US" altLang="en-US"/>
          </a:p>
        </p:txBody>
      </p:sp>
      <p:sp>
        <p:nvSpPr>
          <p:cNvPr id="6" name="Slide Number Placeholder 5">
            <a:extLst>
              <a:ext uri="{FF2B5EF4-FFF2-40B4-BE49-F238E27FC236}">
                <a16:creationId xmlns:a16="http://schemas.microsoft.com/office/drawing/2014/main" id="{BB6EBA43-60DA-4784-B18A-405D27195BF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1D03842F-A7C2-472F-B178-1F41D02A8C7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5182D-5A2D-C44F-ABC1-14A3B92BB450}"/>
              </a:ext>
            </a:extLst>
          </p:cNvPr>
          <p:cNvSpPr>
            <a:spLocks noGrp="1"/>
          </p:cNvSpPr>
          <p:nvPr>
            <p:ph type="ctrTitle"/>
          </p:nvPr>
        </p:nvSpPr>
        <p:spPr>
          <a:xfrm>
            <a:off x="723900" y="1958975"/>
            <a:ext cx="7772400" cy="1470025"/>
          </a:xfrm>
        </p:spPr>
        <p:txBody>
          <a:bodyPr/>
          <a:lstStyle/>
          <a:p>
            <a:r>
              <a:rPr lang="en-US" dirty="0"/>
              <a:t>State Steering Team Meeting</a:t>
            </a:r>
          </a:p>
        </p:txBody>
      </p:sp>
      <p:sp>
        <p:nvSpPr>
          <p:cNvPr id="3" name="Subtitle 2">
            <a:extLst>
              <a:ext uri="{FF2B5EF4-FFF2-40B4-BE49-F238E27FC236}">
                <a16:creationId xmlns:a16="http://schemas.microsoft.com/office/drawing/2014/main" id="{B8A8FED9-F74B-8F45-9015-3E3FFAAB1CE2}"/>
              </a:ext>
            </a:extLst>
          </p:cNvPr>
          <p:cNvSpPr>
            <a:spLocks noGrp="1"/>
          </p:cNvSpPr>
          <p:nvPr>
            <p:ph type="subTitle" idx="1"/>
          </p:nvPr>
        </p:nvSpPr>
        <p:spPr>
          <a:xfrm>
            <a:off x="2247900" y="3429000"/>
            <a:ext cx="4724400" cy="1752600"/>
          </a:xfrm>
        </p:spPr>
        <p:txBody>
          <a:bodyPr/>
          <a:lstStyle/>
          <a:p>
            <a:r>
              <a:rPr lang="en-US" dirty="0"/>
              <a:t>January 17-18, 2019</a:t>
            </a:r>
          </a:p>
          <a:p>
            <a:r>
              <a:rPr lang="en-US" dirty="0"/>
              <a:t>Montgomery, AL</a:t>
            </a:r>
          </a:p>
        </p:txBody>
      </p:sp>
      <p:cxnSp>
        <p:nvCxnSpPr>
          <p:cNvPr id="5" name="Straight Connector 4">
            <a:extLst>
              <a:ext uri="{FF2B5EF4-FFF2-40B4-BE49-F238E27FC236}">
                <a16:creationId xmlns:a16="http://schemas.microsoft.com/office/drawing/2014/main" id="{8E3F09A0-25A9-B94B-B6A8-497525267295}"/>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6" name="TextBox 5">
            <a:extLst>
              <a:ext uri="{FF2B5EF4-FFF2-40B4-BE49-F238E27FC236}">
                <a16:creationId xmlns:a16="http://schemas.microsoft.com/office/drawing/2014/main" id="{2F73499E-FDCE-DC4E-B290-5C60E9BD1562}"/>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pic>
        <p:nvPicPr>
          <p:cNvPr id="8" name="Picture 7">
            <a:extLst>
              <a:ext uri="{FF2B5EF4-FFF2-40B4-BE49-F238E27FC236}">
                <a16:creationId xmlns:a16="http://schemas.microsoft.com/office/drawing/2014/main" id="{7567EA62-0C2E-6047-90F9-42A895368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7924"/>
            <a:ext cx="1095022" cy="1257001"/>
          </a:xfrm>
          <a:prstGeom prst="rect">
            <a:avLst/>
          </a:prstGeom>
        </p:spPr>
      </p:pic>
    </p:spTree>
    <p:extLst>
      <p:ext uri="{BB962C8B-B14F-4D97-AF65-F5344CB8AC3E}">
        <p14:creationId xmlns:p14="http://schemas.microsoft.com/office/powerpoint/2010/main" val="1627834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3FCEE-C0C9-2944-98F6-14E9AAB7EDC5}"/>
              </a:ext>
            </a:extLst>
          </p:cNvPr>
          <p:cNvSpPr>
            <a:spLocks noGrp="1"/>
          </p:cNvSpPr>
          <p:nvPr>
            <p:ph type="title"/>
          </p:nvPr>
        </p:nvSpPr>
        <p:spPr>
          <a:xfrm>
            <a:off x="457200" y="274638"/>
            <a:ext cx="8305800" cy="1143000"/>
          </a:xfrm>
        </p:spPr>
        <p:txBody>
          <a:bodyPr/>
          <a:lstStyle/>
          <a:p>
            <a:pPr algn="r"/>
            <a:r>
              <a:rPr lang="en-US" sz="4200" dirty="0"/>
              <a:t>	</a:t>
            </a:r>
            <a:r>
              <a:rPr lang="en-US" sz="4000" dirty="0"/>
              <a:t>OSY Engagement and </a:t>
            </a:r>
            <a:br>
              <a:rPr lang="en-US" sz="4000" dirty="0"/>
            </a:br>
            <a:r>
              <a:rPr lang="en-US" sz="4000" dirty="0"/>
              <a:t>Relationship Building </a:t>
            </a:r>
          </a:p>
        </p:txBody>
      </p:sp>
      <p:sp>
        <p:nvSpPr>
          <p:cNvPr id="4" name="Content Placeholder 3">
            <a:extLst>
              <a:ext uri="{FF2B5EF4-FFF2-40B4-BE49-F238E27FC236}">
                <a16:creationId xmlns:a16="http://schemas.microsoft.com/office/drawing/2014/main" id="{68022A2E-6F39-3F4C-9E2A-F0545D1BB2EE}"/>
              </a:ext>
            </a:extLst>
          </p:cNvPr>
          <p:cNvSpPr>
            <a:spLocks noGrp="1"/>
          </p:cNvSpPr>
          <p:nvPr>
            <p:ph idx="1"/>
          </p:nvPr>
        </p:nvSpPr>
        <p:spPr>
          <a:xfrm>
            <a:off x="454378" y="1721155"/>
            <a:ext cx="8232422" cy="4405008"/>
          </a:xfrm>
        </p:spPr>
        <p:txBody>
          <a:bodyPr/>
          <a:lstStyle/>
          <a:p>
            <a:pPr marL="0" indent="0">
              <a:buNone/>
            </a:pPr>
            <a:r>
              <a:rPr lang="en-US" sz="2400" i="1" dirty="0"/>
              <a:t>Members: Emily Hoffman (lead), Rachel Beech, Joyce Bishop</a:t>
            </a:r>
            <a:endParaRPr lang="en-US" sz="2400" dirty="0"/>
          </a:p>
          <a:p>
            <a:pPr marL="0" lvl="0" indent="0">
              <a:buNone/>
            </a:pPr>
            <a:r>
              <a:rPr lang="en-US" sz="2400" b="1" dirty="0"/>
              <a:t>FII 1.1f/2.2c</a:t>
            </a:r>
            <a:endParaRPr lang="en-US" sz="2400" dirty="0"/>
          </a:p>
          <a:p>
            <a:pPr lvl="0"/>
            <a:r>
              <a:rPr lang="en-US" sz="2400" dirty="0"/>
              <a:t>This group will develop list of research-based promising practices for reaching OSY and building relationships with them. The group will continue to research mentoring and develop a list of promising practices. </a:t>
            </a:r>
          </a:p>
          <a:p>
            <a:pPr lvl="0"/>
            <a:r>
              <a:rPr lang="en-US" sz="2400" dirty="0"/>
              <a:t>The group will offer presentation on that research at April 2019 TST meeting and will use feedback to create list of 8 - 10 best ideas. Those final ideas will be combined with current GOSOSY mentoring toolkit materials to create a new mentorship guide.</a:t>
            </a:r>
          </a:p>
          <a:p>
            <a:pPr marL="457200" lvl="1" indent="0">
              <a:buNone/>
            </a:pPr>
            <a:endParaRPr lang="en-US" sz="2400" dirty="0"/>
          </a:p>
          <a:p>
            <a:pPr lvl="1"/>
            <a:endParaRPr lang="en-US" sz="2400" dirty="0"/>
          </a:p>
          <a:p>
            <a:pPr lvl="1"/>
            <a:endParaRPr lang="en-US" sz="2400" dirty="0"/>
          </a:p>
        </p:txBody>
      </p:sp>
      <p:sp>
        <p:nvSpPr>
          <p:cNvPr id="5" name="TextBox 4">
            <a:extLst>
              <a:ext uri="{FF2B5EF4-FFF2-40B4-BE49-F238E27FC236}">
                <a16:creationId xmlns:a16="http://schemas.microsoft.com/office/drawing/2014/main" id="{765A3E12-3CB7-4C49-8F0E-69663DB82C5D}"/>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cxnSp>
        <p:nvCxnSpPr>
          <p:cNvPr id="6" name="Straight Connector 5">
            <a:extLst>
              <a:ext uri="{FF2B5EF4-FFF2-40B4-BE49-F238E27FC236}">
                <a16:creationId xmlns:a16="http://schemas.microsoft.com/office/drawing/2014/main" id="{CAD37BBE-7941-465A-9911-9FEA5C932B9C}"/>
              </a:ext>
            </a:extLst>
          </p:cNvPr>
          <p:cNvCxnSpPr/>
          <p:nvPr/>
        </p:nvCxnSpPr>
        <p:spPr>
          <a:xfrm>
            <a:off x="457200" y="1569396"/>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pic>
        <p:nvPicPr>
          <p:cNvPr id="7" name="Picture 6">
            <a:extLst>
              <a:ext uri="{FF2B5EF4-FFF2-40B4-BE49-F238E27FC236}">
                <a16:creationId xmlns:a16="http://schemas.microsoft.com/office/drawing/2014/main" id="{F5A55FE7-0C75-1644-BDE2-974C914A2F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378" y="114599"/>
            <a:ext cx="1095022" cy="1257001"/>
          </a:xfrm>
          <a:prstGeom prst="rect">
            <a:avLst/>
          </a:prstGeom>
        </p:spPr>
      </p:pic>
    </p:spTree>
    <p:extLst>
      <p:ext uri="{BB962C8B-B14F-4D97-AF65-F5344CB8AC3E}">
        <p14:creationId xmlns:p14="http://schemas.microsoft.com/office/powerpoint/2010/main" val="36104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3FCEE-C0C9-2944-98F6-14E9AAB7EDC5}"/>
              </a:ext>
            </a:extLst>
          </p:cNvPr>
          <p:cNvSpPr>
            <a:spLocks noGrp="1"/>
          </p:cNvSpPr>
          <p:nvPr>
            <p:ph type="title"/>
          </p:nvPr>
        </p:nvSpPr>
        <p:spPr>
          <a:xfrm>
            <a:off x="457200" y="274638"/>
            <a:ext cx="8305800" cy="1143000"/>
          </a:xfrm>
        </p:spPr>
        <p:txBody>
          <a:bodyPr/>
          <a:lstStyle/>
          <a:p>
            <a:pPr algn="r"/>
            <a:r>
              <a:rPr lang="en-US" dirty="0"/>
              <a:t>Curriculum and Material Development </a:t>
            </a:r>
            <a:endParaRPr lang="en-US" sz="4000" dirty="0"/>
          </a:p>
        </p:txBody>
      </p:sp>
      <p:sp>
        <p:nvSpPr>
          <p:cNvPr id="4" name="Content Placeholder 3">
            <a:extLst>
              <a:ext uri="{FF2B5EF4-FFF2-40B4-BE49-F238E27FC236}">
                <a16:creationId xmlns:a16="http://schemas.microsoft.com/office/drawing/2014/main" id="{68022A2E-6F39-3F4C-9E2A-F0545D1BB2EE}"/>
              </a:ext>
            </a:extLst>
          </p:cNvPr>
          <p:cNvSpPr>
            <a:spLocks noGrp="1"/>
          </p:cNvSpPr>
          <p:nvPr>
            <p:ph idx="1"/>
          </p:nvPr>
        </p:nvSpPr>
        <p:spPr>
          <a:xfrm>
            <a:off x="457621" y="1630194"/>
            <a:ext cx="8232422" cy="4405008"/>
          </a:xfrm>
        </p:spPr>
        <p:txBody>
          <a:bodyPr/>
          <a:lstStyle/>
          <a:p>
            <a:pPr marL="0" indent="0">
              <a:buNone/>
            </a:pPr>
            <a:r>
              <a:rPr lang="en-US" sz="2000" i="1" dirty="0"/>
              <a:t>Members: Brenda </a:t>
            </a:r>
            <a:r>
              <a:rPr lang="en-US" sz="2000" i="1" dirty="0" err="1"/>
              <a:t>Pessin</a:t>
            </a:r>
            <a:r>
              <a:rPr lang="en-US" sz="2000" i="1" dirty="0"/>
              <a:t> (lead)</a:t>
            </a:r>
            <a:r>
              <a:rPr lang="en-US" sz="2000" dirty="0"/>
              <a:t>, </a:t>
            </a:r>
            <a:r>
              <a:rPr lang="en-US" sz="2000" i="1" dirty="0"/>
              <a:t>Jessica </a:t>
            </a:r>
            <a:r>
              <a:rPr lang="en-US" sz="2000" i="1" dirty="0" err="1"/>
              <a:t>Castañeda</a:t>
            </a:r>
            <a:r>
              <a:rPr lang="en-US" sz="2000" i="1" dirty="0"/>
              <a:t>,</a:t>
            </a:r>
            <a:r>
              <a:rPr lang="en-US" sz="2000" dirty="0"/>
              <a:t> </a:t>
            </a:r>
            <a:r>
              <a:rPr lang="en-US" sz="2000" i="1" dirty="0"/>
              <a:t>Peggy </a:t>
            </a:r>
            <a:r>
              <a:rPr lang="en-US" sz="2000" i="1" dirty="0" err="1"/>
              <a:t>Haveard</a:t>
            </a:r>
            <a:r>
              <a:rPr lang="en-US" sz="2000" i="1" dirty="0"/>
              <a:t>, Rachel Wright </a:t>
            </a:r>
            <a:r>
              <a:rPr lang="en-US" sz="2000" i="1" dirty="0" err="1"/>
              <a:t>Junio</a:t>
            </a:r>
            <a:endParaRPr lang="en-US" sz="2000" i="1" dirty="0"/>
          </a:p>
          <a:p>
            <a:pPr marL="0" indent="0">
              <a:buNone/>
            </a:pPr>
            <a:r>
              <a:rPr lang="en-US" sz="2200" b="1" dirty="0"/>
              <a:t>FII 3.1a</a:t>
            </a:r>
            <a:endParaRPr lang="en-US" sz="2200" dirty="0"/>
          </a:p>
          <a:p>
            <a:pPr lvl="0"/>
            <a:r>
              <a:rPr lang="en-US" sz="2100" dirty="0"/>
              <a:t>This group will continue to improve ELL lesson currently in draft. It will be simplified and focus on vocabulary with an audio component and translation capabilities for multiple languages. There will be games for practice and imbedded videos. The first lesson will establish a template for future lessons. (by April 2019 TST meeting)</a:t>
            </a:r>
          </a:p>
          <a:p>
            <a:pPr lvl="0"/>
            <a:r>
              <a:rPr lang="en-US" sz="2100" dirty="0"/>
              <a:t>The group will create a rubric for the lessons to explain how to adapt to different situations</a:t>
            </a:r>
          </a:p>
          <a:p>
            <a:pPr lvl="0"/>
            <a:r>
              <a:rPr lang="en-US" sz="2100" dirty="0"/>
              <a:t>The group will create a catalog of resources that will expand/improve on the current Educational Resource Rubric; it may include a searchable format.</a:t>
            </a:r>
          </a:p>
          <a:p>
            <a:pPr marL="457200" lvl="1" indent="0">
              <a:buNone/>
            </a:pPr>
            <a:endParaRPr lang="en-US" sz="2200" dirty="0"/>
          </a:p>
          <a:p>
            <a:pPr lvl="1"/>
            <a:endParaRPr lang="en-US" sz="2200" dirty="0"/>
          </a:p>
          <a:p>
            <a:pPr lvl="1"/>
            <a:endParaRPr lang="en-US" sz="2200" dirty="0"/>
          </a:p>
        </p:txBody>
      </p:sp>
      <p:sp>
        <p:nvSpPr>
          <p:cNvPr id="5" name="TextBox 4">
            <a:extLst>
              <a:ext uri="{FF2B5EF4-FFF2-40B4-BE49-F238E27FC236}">
                <a16:creationId xmlns:a16="http://schemas.microsoft.com/office/drawing/2014/main" id="{765A3E12-3CB7-4C49-8F0E-69663DB82C5D}"/>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cxnSp>
        <p:nvCxnSpPr>
          <p:cNvPr id="6" name="Straight Connector 5">
            <a:extLst>
              <a:ext uri="{FF2B5EF4-FFF2-40B4-BE49-F238E27FC236}">
                <a16:creationId xmlns:a16="http://schemas.microsoft.com/office/drawing/2014/main" id="{CAD37BBE-7941-465A-9911-9FEA5C932B9C}"/>
              </a:ext>
            </a:extLst>
          </p:cNvPr>
          <p:cNvCxnSpPr/>
          <p:nvPr/>
        </p:nvCxnSpPr>
        <p:spPr>
          <a:xfrm>
            <a:off x="457200" y="1569396"/>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pic>
        <p:nvPicPr>
          <p:cNvPr id="7" name="Picture 6">
            <a:extLst>
              <a:ext uri="{FF2B5EF4-FFF2-40B4-BE49-F238E27FC236}">
                <a16:creationId xmlns:a16="http://schemas.microsoft.com/office/drawing/2014/main" id="{F5A55FE7-0C75-1644-BDE2-974C914A2F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378" y="114599"/>
            <a:ext cx="1095022" cy="1257001"/>
          </a:xfrm>
          <a:prstGeom prst="rect">
            <a:avLst/>
          </a:prstGeom>
        </p:spPr>
      </p:pic>
    </p:spTree>
    <p:extLst>
      <p:ext uri="{BB962C8B-B14F-4D97-AF65-F5344CB8AC3E}">
        <p14:creationId xmlns:p14="http://schemas.microsoft.com/office/powerpoint/2010/main" val="2331529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3FCEE-C0C9-2944-98F6-14E9AAB7EDC5}"/>
              </a:ext>
            </a:extLst>
          </p:cNvPr>
          <p:cNvSpPr>
            <a:spLocks noGrp="1"/>
          </p:cNvSpPr>
          <p:nvPr>
            <p:ph type="title"/>
          </p:nvPr>
        </p:nvSpPr>
        <p:spPr>
          <a:xfrm>
            <a:off x="457200" y="274638"/>
            <a:ext cx="8305800" cy="1143000"/>
          </a:xfrm>
        </p:spPr>
        <p:txBody>
          <a:bodyPr/>
          <a:lstStyle/>
          <a:p>
            <a:pPr algn="r"/>
            <a:r>
              <a:rPr lang="en-US" dirty="0"/>
              <a:t>Professional Development </a:t>
            </a:r>
            <a:endParaRPr lang="en-US" sz="4000" dirty="0"/>
          </a:p>
        </p:txBody>
      </p:sp>
      <p:sp>
        <p:nvSpPr>
          <p:cNvPr id="4" name="Content Placeholder 3">
            <a:extLst>
              <a:ext uri="{FF2B5EF4-FFF2-40B4-BE49-F238E27FC236}">
                <a16:creationId xmlns:a16="http://schemas.microsoft.com/office/drawing/2014/main" id="{68022A2E-6F39-3F4C-9E2A-F0545D1BB2EE}"/>
              </a:ext>
            </a:extLst>
          </p:cNvPr>
          <p:cNvSpPr>
            <a:spLocks noGrp="1"/>
          </p:cNvSpPr>
          <p:nvPr>
            <p:ph idx="1"/>
          </p:nvPr>
        </p:nvSpPr>
        <p:spPr>
          <a:xfrm>
            <a:off x="457621" y="1630194"/>
            <a:ext cx="8232422" cy="4405008"/>
          </a:xfrm>
        </p:spPr>
        <p:txBody>
          <a:bodyPr/>
          <a:lstStyle/>
          <a:p>
            <a:pPr marL="0" indent="0">
              <a:buNone/>
            </a:pPr>
            <a:r>
              <a:rPr lang="en-US" sz="2200" i="1" dirty="0"/>
              <a:t>Members: Joan Geraci (lead), Odilia </a:t>
            </a:r>
            <a:r>
              <a:rPr lang="en-US" sz="2200" i="1" dirty="0" err="1"/>
              <a:t>Coffta</a:t>
            </a:r>
            <a:r>
              <a:rPr lang="en-US" sz="2200" i="1" dirty="0"/>
              <a:t>, April </a:t>
            </a:r>
            <a:r>
              <a:rPr lang="en-US" sz="2200" i="1" dirty="0" err="1"/>
              <a:t>Dameron</a:t>
            </a:r>
            <a:r>
              <a:rPr lang="en-US" sz="2200" i="1" dirty="0"/>
              <a:t>,</a:t>
            </a:r>
            <a:r>
              <a:rPr lang="en-US" sz="2200" dirty="0"/>
              <a:t> </a:t>
            </a:r>
            <a:r>
              <a:rPr lang="en-US" sz="2200" i="1" dirty="0"/>
              <a:t>Veronica Hill, Sabrina Rivera-Pineda</a:t>
            </a:r>
            <a:endParaRPr lang="en-US" sz="2200" dirty="0"/>
          </a:p>
          <a:p>
            <a:pPr marL="0" lvl="0" indent="0">
              <a:buNone/>
            </a:pPr>
            <a:endParaRPr lang="en-US" sz="2200" b="1" dirty="0"/>
          </a:p>
          <a:p>
            <a:pPr marL="0" lvl="0" indent="0">
              <a:buNone/>
            </a:pPr>
            <a:r>
              <a:rPr lang="en-US" sz="2200" b="1" dirty="0"/>
              <a:t>FII 2.1c</a:t>
            </a:r>
            <a:endParaRPr lang="en-US" sz="2200" dirty="0"/>
          </a:p>
          <a:p>
            <a:pPr lvl="0"/>
            <a:r>
              <a:rPr lang="en-US" sz="2200" dirty="0"/>
              <a:t>This group will develop a Prezi on Growth Mindset that will be printable (as a PDF). One version will be for practitioners and another for students. (To be completed by April 2019 TST meeting.)</a:t>
            </a:r>
          </a:p>
          <a:p>
            <a:pPr lvl="0"/>
            <a:r>
              <a:rPr lang="en-US" sz="2200" dirty="0"/>
              <a:t>The group will also develop two additional PD modules including </a:t>
            </a:r>
            <a:r>
              <a:rPr lang="en-US" sz="2200" i="1" dirty="0"/>
              <a:t>OSY with Limited Schooling</a:t>
            </a:r>
            <a:r>
              <a:rPr lang="en-US" sz="2200" dirty="0"/>
              <a:t> and </a:t>
            </a:r>
            <a:r>
              <a:rPr lang="en-US" sz="2200" i="1" dirty="0"/>
              <a:t>Introduction to OSY</a:t>
            </a:r>
            <a:r>
              <a:rPr lang="en-US" sz="2000" i="1" dirty="0"/>
              <a:t>.</a:t>
            </a:r>
            <a:endParaRPr lang="en-US" sz="2000" dirty="0"/>
          </a:p>
          <a:p>
            <a:pPr marL="457200" lvl="1" indent="0">
              <a:buNone/>
            </a:pPr>
            <a:endParaRPr lang="en-US" sz="2200" dirty="0"/>
          </a:p>
          <a:p>
            <a:pPr lvl="1"/>
            <a:endParaRPr lang="en-US" sz="2200" dirty="0"/>
          </a:p>
          <a:p>
            <a:pPr lvl="1"/>
            <a:endParaRPr lang="en-US" sz="2200" dirty="0"/>
          </a:p>
        </p:txBody>
      </p:sp>
      <p:sp>
        <p:nvSpPr>
          <p:cNvPr id="5" name="TextBox 4">
            <a:extLst>
              <a:ext uri="{FF2B5EF4-FFF2-40B4-BE49-F238E27FC236}">
                <a16:creationId xmlns:a16="http://schemas.microsoft.com/office/drawing/2014/main" id="{765A3E12-3CB7-4C49-8F0E-69663DB82C5D}"/>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cxnSp>
        <p:nvCxnSpPr>
          <p:cNvPr id="6" name="Straight Connector 5">
            <a:extLst>
              <a:ext uri="{FF2B5EF4-FFF2-40B4-BE49-F238E27FC236}">
                <a16:creationId xmlns:a16="http://schemas.microsoft.com/office/drawing/2014/main" id="{CAD37BBE-7941-465A-9911-9FEA5C932B9C}"/>
              </a:ext>
            </a:extLst>
          </p:cNvPr>
          <p:cNvCxnSpPr/>
          <p:nvPr/>
        </p:nvCxnSpPr>
        <p:spPr>
          <a:xfrm>
            <a:off x="457200" y="1569396"/>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pic>
        <p:nvPicPr>
          <p:cNvPr id="7" name="Picture 6">
            <a:extLst>
              <a:ext uri="{FF2B5EF4-FFF2-40B4-BE49-F238E27FC236}">
                <a16:creationId xmlns:a16="http://schemas.microsoft.com/office/drawing/2014/main" id="{F5A55FE7-0C75-1644-BDE2-974C914A2F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378" y="114599"/>
            <a:ext cx="1095022" cy="1257001"/>
          </a:xfrm>
          <a:prstGeom prst="rect">
            <a:avLst/>
          </a:prstGeom>
        </p:spPr>
      </p:pic>
    </p:spTree>
    <p:extLst>
      <p:ext uri="{BB962C8B-B14F-4D97-AF65-F5344CB8AC3E}">
        <p14:creationId xmlns:p14="http://schemas.microsoft.com/office/powerpoint/2010/main" val="1462862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3FCEE-C0C9-2944-98F6-14E9AAB7EDC5}"/>
              </a:ext>
            </a:extLst>
          </p:cNvPr>
          <p:cNvSpPr>
            <a:spLocks noGrp="1"/>
          </p:cNvSpPr>
          <p:nvPr>
            <p:ph type="title"/>
          </p:nvPr>
        </p:nvSpPr>
        <p:spPr>
          <a:xfrm>
            <a:off x="457200" y="274638"/>
            <a:ext cx="8305800" cy="1143000"/>
          </a:xfrm>
        </p:spPr>
        <p:txBody>
          <a:bodyPr/>
          <a:lstStyle/>
          <a:p>
            <a:pPr algn="r"/>
            <a:r>
              <a:rPr lang="en-US" dirty="0"/>
              <a:t>Interstate Collaboration</a:t>
            </a:r>
            <a:endParaRPr lang="en-US" sz="4000" dirty="0"/>
          </a:p>
        </p:txBody>
      </p:sp>
      <p:sp>
        <p:nvSpPr>
          <p:cNvPr id="4" name="Content Placeholder 3">
            <a:extLst>
              <a:ext uri="{FF2B5EF4-FFF2-40B4-BE49-F238E27FC236}">
                <a16:creationId xmlns:a16="http://schemas.microsoft.com/office/drawing/2014/main" id="{68022A2E-6F39-3F4C-9E2A-F0545D1BB2EE}"/>
              </a:ext>
            </a:extLst>
          </p:cNvPr>
          <p:cNvSpPr>
            <a:spLocks noGrp="1"/>
          </p:cNvSpPr>
          <p:nvPr>
            <p:ph idx="1"/>
          </p:nvPr>
        </p:nvSpPr>
        <p:spPr>
          <a:xfrm>
            <a:off x="457621" y="1630194"/>
            <a:ext cx="8232422" cy="4405008"/>
          </a:xfrm>
        </p:spPr>
        <p:txBody>
          <a:bodyPr/>
          <a:lstStyle/>
          <a:p>
            <a:pPr marL="0" indent="0">
              <a:buNone/>
            </a:pPr>
            <a:r>
              <a:rPr lang="en-US" sz="2000" i="1" dirty="0"/>
              <a:t>Members: Deke Showman (lead), Margot Di Salvo, Monika </a:t>
            </a:r>
            <a:r>
              <a:rPr lang="en-US" sz="2000" i="1" dirty="0" err="1"/>
              <a:t>Lorinczova</a:t>
            </a:r>
            <a:r>
              <a:rPr lang="en-US" sz="2000" i="1" dirty="0"/>
              <a:t>, Barbie Patch, Travis Williamson</a:t>
            </a:r>
            <a:endParaRPr lang="en-US" sz="2000" dirty="0"/>
          </a:p>
          <a:p>
            <a:pPr marL="0" lvl="0" indent="0">
              <a:buNone/>
            </a:pPr>
            <a:r>
              <a:rPr lang="en-US" sz="2000" b="1" dirty="0"/>
              <a:t>FII 2.2a-2.2b</a:t>
            </a:r>
            <a:endParaRPr lang="en-US" sz="2000" dirty="0"/>
          </a:p>
          <a:p>
            <a:pPr lvl="0"/>
            <a:r>
              <a:rPr lang="en-US" sz="2000" dirty="0"/>
              <a:t>This group will create a survey (sent in January 2019) to collect best practices from each state. </a:t>
            </a:r>
          </a:p>
          <a:p>
            <a:pPr lvl="0"/>
            <a:r>
              <a:rPr lang="en-US" sz="2000" dirty="0"/>
              <a:t>The group will host quarterly networking meetings with staff from the following groups: HEP, CAMP, GOSOSY, IRRC, PI, Migrant Health, and non-member states. The meetings will be recorded and archived for continual access. (beginning in March 2019)</a:t>
            </a:r>
          </a:p>
          <a:p>
            <a:pPr lvl="0"/>
            <a:r>
              <a:rPr lang="en-US" sz="2000" dirty="0"/>
              <a:t>The group will create an online forum to collect the best practices and allow sharing/discussion.</a:t>
            </a:r>
          </a:p>
          <a:p>
            <a:pPr lvl="1"/>
            <a:r>
              <a:rPr lang="en-US" sz="1800" dirty="0"/>
              <a:t>Will include a mentoring pilot to share information between all CIGs.</a:t>
            </a:r>
          </a:p>
          <a:p>
            <a:pPr lvl="0"/>
            <a:r>
              <a:rPr lang="en-US" sz="2000" dirty="0"/>
              <a:t>The group intends to create an up-to-date directory of MEPs.</a:t>
            </a:r>
          </a:p>
          <a:p>
            <a:pPr marL="457200" lvl="1" indent="0">
              <a:buNone/>
            </a:pPr>
            <a:endParaRPr lang="en-US" sz="2200" dirty="0"/>
          </a:p>
          <a:p>
            <a:pPr lvl="1"/>
            <a:endParaRPr lang="en-US" sz="2200" dirty="0"/>
          </a:p>
          <a:p>
            <a:pPr lvl="1"/>
            <a:endParaRPr lang="en-US" sz="2200" dirty="0"/>
          </a:p>
        </p:txBody>
      </p:sp>
      <p:sp>
        <p:nvSpPr>
          <p:cNvPr id="5" name="TextBox 4">
            <a:extLst>
              <a:ext uri="{FF2B5EF4-FFF2-40B4-BE49-F238E27FC236}">
                <a16:creationId xmlns:a16="http://schemas.microsoft.com/office/drawing/2014/main" id="{765A3E12-3CB7-4C49-8F0E-69663DB82C5D}"/>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cxnSp>
        <p:nvCxnSpPr>
          <p:cNvPr id="6" name="Straight Connector 5">
            <a:extLst>
              <a:ext uri="{FF2B5EF4-FFF2-40B4-BE49-F238E27FC236}">
                <a16:creationId xmlns:a16="http://schemas.microsoft.com/office/drawing/2014/main" id="{CAD37BBE-7941-465A-9911-9FEA5C932B9C}"/>
              </a:ext>
            </a:extLst>
          </p:cNvPr>
          <p:cNvCxnSpPr/>
          <p:nvPr/>
        </p:nvCxnSpPr>
        <p:spPr>
          <a:xfrm>
            <a:off x="457200" y="1569396"/>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pic>
        <p:nvPicPr>
          <p:cNvPr id="7" name="Picture 6">
            <a:extLst>
              <a:ext uri="{FF2B5EF4-FFF2-40B4-BE49-F238E27FC236}">
                <a16:creationId xmlns:a16="http://schemas.microsoft.com/office/drawing/2014/main" id="{F5A55FE7-0C75-1644-BDE2-974C914A2F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378" y="114599"/>
            <a:ext cx="1095022" cy="1257001"/>
          </a:xfrm>
          <a:prstGeom prst="rect">
            <a:avLst/>
          </a:prstGeom>
        </p:spPr>
      </p:pic>
    </p:spTree>
    <p:extLst>
      <p:ext uri="{BB962C8B-B14F-4D97-AF65-F5344CB8AC3E}">
        <p14:creationId xmlns:p14="http://schemas.microsoft.com/office/powerpoint/2010/main" val="4275488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5182D-5A2D-C44F-ABC1-14A3B92BB450}"/>
              </a:ext>
            </a:extLst>
          </p:cNvPr>
          <p:cNvSpPr>
            <a:spLocks noGrp="1"/>
          </p:cNvSpPr>
          <p:nvPr>
            <p:ph type="ctrTitle"/>
          </p:nvPr>
        </p:nvSpPr>
        <p:spPr>
          <a:xfrm>
            <a:off x="1079771" y="1398671"/>
            <a:ext cx="6984459" cy="1149966"/>
          </a:xfrm>
        </p:spPr>
        <p:txBody>
          <a:bodyPr>
            <a:normAutofit/>
          </a:bodyPr>
          <a:lstStyle/>
          <a:p>
            <a:r>
              <a:rPr lang="en-US" sz="3300" dirty="0"/>
              <a:t>GOSOSY Member State Resource Survey</a:t>
            </a:r>
          </a:p>
        </p:txBody>
      </p:sp>
      <p:sp>
        <p:nvSpPr>
          <p:cNvPr id="3" name="Subtitle 2">
            <a:extLst>
              <a:ext uri="{FF2B5EF4-FFF2-40B4-BE49-F238E27FC236}">
                <a16:creationId xmlns:a16="http://schemas.microsoft.com/office/drawing/2014/main" id="{B8A8FED9-F74B-8F45-9015-3E3FFAAB1CE2}"/>
              </a:ext>
            </a:extLst>
          </p:cNvPr>
          <p:cNvSpPr>
            <a:spLocks noGrp="1"/>
          </p:cNvSpPr>
          <p:nvPr>
            <p:ph type="subTitle" idx="1"/>
          </p:nvPr>
        </p:nvSpPr>
        <p:spPr>
          <a:xfrm>
            <a:off x="1143000" y="2690497"/>
            <a:ext cx="6858000" cy="396251"/>
          </a:xfrm>
        </p:spPr>
        <p:txBody>
          <a:bodyPr/>
          <a:lstStyle/>
          <a:p>
            <a:r>
              <a:rPr lang="en-US" dirty="0"/>
              <a:t>Interstate Collaboration Work Group</a:t>
            </a:r>
          </a:p>
        </p:txBody>
      </p:sp>
      <p:cxnSp>
        <p:nvCxnSpPr>
          <p:cNvPr id="5" name="Straight Connector 4">
            <a:extLst>
              <a:ext uri="{FF2B5EF4-FFF2-40B4-BE49-F238E27FC236}">
                <a16:creationId xmlns:a16="http://schemas.microsoft.com/office/drawing/2014/main" id="{8E3F09A0-25A9-B94B-B6A8-497525267295}"/>
              </a:ext>
            </a:extLst>
          </p:cNvPr>
          <p:cNvCxnSpPr/>
          <p:nvPr/>
        </p:nvCxnSpPr>
        <p:spPr>
          <a:xfrm>
            <a:off x="1619250" y="1345660"/>
            <a:ext cx="622935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6" name="TextBox 5">
            <a:extLst>
              <a:ext uri="{FF2B5EF4-FFF2-40B4-BE49-F238E27FC236}">
                <a16:creationId xmlns:a16="http://schemas.microsoft.com/office/drawing/2014/main" id="{2F73499E-FDCE-DC4E-B290-5C60E9BD1562}"/>
              </a:ext>
            </a:extLst>
          </p:cNvPr>
          <p:cNvSpPr txBox="1"/>
          <p:nvPr/>
        </p:nvSpPr>
        <p:spPr>
          <a:xfrm>
            <a:off x="1676400" y="6156023"/>
            <a:ext cx="6172200" cy="369332"/>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pic>
        <p:nvPicPr>
          <p:cNvPr id="8" name="Picture 7">
            <a:extLst>
              <a:ext uri="{FF2B5EF4-FFF2-40B4-BE49-F238E27FC236}">
                <a16:creationId xmlns:a16="http://schemas.microsoft.com/office/drawing/2014/main" id="{7567EA62-0C2E-6047-90F9-42A895368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742" y="352649"/>
            <a:ext cx="821267" cy="942751"/>
          </a:xfrm>
          <a:prstGeom prst="rect">
            <a:avLst/>
          </a:prstGeom>
        </p:spPr>
      </p:pic>
      <p:sp>
        <p:nvSpPr>
          <p:cNvPr id="7" name="Rectangle 6">
            <a:extLst>
              <a:ext uri="{FF2B5EF4-FFF2-40B4-BE49-F238E27FC236}">
                <a16:creationId xmlns:a16="http://schemas.microsoft.com/office/drawing/2014/main" id="{5B3CAD74-9A67-0F46-ACE7-CBCA1A72BFC2}"/>
              </a:ext>
            </a:extLst>
          </p:cNvPr>
          <p:cNvSpPr/>
          <p:nvPr/>
        </p:nvSpPr>
        <p:spPr>
          <a:xfrm>
            <a:off x="941151" y="3290501"/>
            <a:ext cx="7200900" cy="2308324"/>
          </a:xfrm>
          <a:prstGeom prst="rect">
            <a:avLst/>
          </a:prstGeom>
        </p:spPr>
        <p:txBody>
          <a:bodyPr wrap="square">
            <a:spAutoFit/>
          </a:bodyPr>
          <a:lstStyle/>
          <a:p>
            <a:pPr algn="ctr"/>
            <a:r>
              <a:rPr lang="en-US" dirty="0"/>
              <a:t>Includes information about state needs related to:</a:t>
            </a:r>
          </a:p>
          <a:p>
            <a:pPr marL="214313" indent="-214313" algn="ctr">
              <a:buFont typeface="Arial" panose="020B0604020202020204" pitchFamily="34" charset="0"/>
              <a:buChar char="•"/>
            </a:pPr>
            <a:r>
              <a:rPr lang="en-US" dirty="0"/>
              <a:t>OSY services</a:t>
            </a:r>
          </a:p>
          <a:p>
            <a:pPr marL="214313" indent="-214313" algn="ctr">
              <a:buFont typeface="Arial" panose="020B0604020202020204" pitchFamily="34" charset="0"/>
              <a:buChar char="•"/>
            </a:pPr>
            <a:r>
              <a:rPr lang="en-US" dirty="0"/>
              <a:t>Recruitment</a:t>
            </a:r>
          </a:p>
          <a:p>
            <a:pPr marL="214313" indent="-214313" algn="ctr">
              <a:buFont typeface="Arial" panose="020B0604020202020204" pitchFamily="34" charset="0"/>
              <a:buChar char="•"/>
            </a:pPr>
            <a:r>
              <a:rPr lang="en-US" dirty="0"/>
              <a:t>Current practices</a:t>
            </a:r>
          </a:p>
          <a:p>
            <a:pPr marL="214313" indent="-214313" algn="ctr">
              <a:buFont typeface="Arial" panose="020B0604020202020204" pitchFamily="34" charset="0"/>
              <a:buChar char="•"/>
            </a:pPr>
            <a:r>
              <a:rPr lang="en-US" dirty="0"/>
              <a:t>Most-used languages</a:t>
            </a:r>
          </a:p>
          <a:p>
            <a:pPr algn="ctr"/>
            <a:endParaRPr lang="en-US" dirty="0"/>
          </a:p>
          <a:p>
            <a:pPr algn="ctr"/>
            <a:r>
              <a:rPr lang="en-US" dirty="0"/>
              <a:t>Answers will be compiled and shared in online forum available to all states.</a:t>
            </a:r>
          </a:p>
        </p:txBody>
      </p:sp>
    </p:spTree>
    <p:extLst>
      <p:ext uri="{BB962C8B-B14F-4D97-AF65-F5344CB8AC3E}">
        <p14:creationId xmlns:p14="http://schemas.microsoft.com/office/powerpoint/2010/main" val="1901963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3FCEE-C0C9-2944-98F6-14E9AAB7EDC5}"/>
              </a:ext>
            </a:extLst>
          </p:cNvPr>
          <p:cNvSpPr>
            <a:spLocks noGrp="1"/>
          </p:cNvSpPr>
          <p:nvPr>
            <p:ph type="title"/>
          </p:nvPr>
        </p:nvSpPr>
        <p:spPr>
          <a:xfrm>
            <a:off x="457200" y="274638"/>
            <a:ext cx="8305800" cy="1143000"/>
          </a:xfrm>
        </p:spPr>
        <p:txBody>
          <a:bodyPr/>
          <a:lstStyle/>
          <a:p>
            <a:pPr algn="r"/>
            <a:r>
              <a:rPr lang="en-US" sz="4200" dirty="0"/>
              <a:t>Goal Setting and Learning Plans </a:t>
            </a:r>
          </a:p>
        </p:txBody>
      </p:sp>
      <p:sp>
        <p:nvSpPr>
          <p:cNvPr id="4" name="Content Placeholder 3">
            <a:extLst>
              <a:ext uri="{FF2B5EF4-FFF2-40B4-BE49-F238E27FC236}">
                <a16:creationId xmlns:a16="http://schemas.microsoft.com/office/drawing/2014/main" id="{68022A2E-6F39-3F4C-9E2A-F0545D1BB2EE}"/>
              </a:ext>
            </a:extLst>
          </p:cNvPr>
          <p:cNvSpPr>
            <a:spLocks noGrp="1"/>
          </p:cNvSpPr>
          <p:nvPr>
            <p:ph idx="1"/>
          </p:nvPr>
        </p:nvSpPr>
        <p:spPr>
          <a:xfrm>
            <a:off x="457621" y="1630194"/>
            <a:ext cx="8232422" cy="4405008"/>
          </a:xfrm>
        </p:spPr>
        <p:txBody>
          <a:bodyPr/>
          <a:lstStyle/>
          <a:p>
            <a:pPr marL="0" indent="0">
              <a:buNone/>
            </a:pPr>
            <a:r>
              <a:rPr lang="en-US" sz="2000" i="1" dirty="0"/>
              <a:t>Members: Sarah Braun Hamilton (lead), Eugenia Luna, Justyn Settles, Emily Williams</a:t>
            </a:r>
          </a:p>
          <a:p>
            <a:pPr marL="0" indent="0">
              <a:buNone/>
            </a:pPr>
            <a:endParaRPr lang="en-US" sz="2000" dirty="0"/>
          </a:p>
          <a:p>
            <a:pPr marL="0" lvl="0" indent="0">
              <a:buNone/>
            </a:pPr>
            <a:r>
              <a:rPr lang="en-US" sz="2000" b="1" dirty="0"/>
              <a:t>FII 1.2a-1.3d/ 1.1 b</a:t>
            </a:r>
            <a:endParaRPr lang="en-US" sz="2000" dirty="0"/>
          </a:p>
          <a:p>
            <a:pPr lvl="0"/>
            <a:r>
              <a:rPr lang="en-US" sz="2000" dirty="0"/>
              <a:t>This group will finalize Goal Setting materials and Learning Plans by April 2019 TST meeting and create training once materials are finalized. </a:t>
            </a:r>
          </a:p>
          <a:p>
            <a:pPr lvl="0"/>
            <a:r>
              <a:rPr lang="en-US" sz="2000" dirty="0"/>
              <a:t>The group intends to create a “goal setting frame” that could be used with any lesson.</a:t>
            </a:r>
          </a:p>
          <a:p>
            <a:pPr lvl="0"/>
            <a:r>
              <a:rPr lang="en-US" sz="2000" dirty="0"/>
              <a:t>The group will work with the Interstate Collaboration Work Group around the idea of portability and transferability of Learning Plans.</a:t>
            </a:r>
          </a:p>
          <a:p>
            <a:pPr marL="457200" lvl="1" indent="0">
              <a:buNone/>
            </a:pPr>
            <a:endParaRPr lang="en-US" sz="2200" dirty="0"/>
          </a:p>
          <a:p>
            <a:pPr lvl="1"/>
            <a:endParaRPr lang="en-US" sz="2200" dirty="0"/>
          </a:p>
          <a:p>
            <a:pPr lvl="1"/>
            <a:endParaRPr lang="en-US" sz="2200" dirty="0"/>
          </a:p>
        </p:txBody>
      </p:sp>
      <p:sp>
        <p:nvSpPr>
          <p:cNvPr id="5" name="TextBox 4">
            <a:extLst>
              <a:ext uri="{FF2B5EF4-FFF2-40B4-BE49-F238E27FC236}">
                <a16:creationId xmlns:a16="http://schemas.microsoft.com/office/drawing/2014/main" id="{765A3E12-3CB7-4C49-8F0E-69663DB82C5D}"/>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cxnSp>
        <p:nvCxnSpPr>
          <p:cNvPr id="6" name="Straight Connector 5">
            <a:extLst>
              <a:ext uri="{FF2B5EF4-FFF2-40B4-BE49-F238E27FC236}">
                <a16:creationId xmlns:a16="http://schemas.microsoft.com/office/drawing/2014/main" id="{CAD37BBE-7941-465A-9911-9FEA5C932B9C}"/>
              </a:ext>
            </a:extLst>
          </p:cNvPr>
          <p:cNvCxnSpPr/>
          <p:nvPr/>
        </p:nvCxnSpPr>
        <p:spPr>
          <a:xfrm>
            <a:off x="457200" y="1569396"/>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pic>
        <p:nvPicPr>
          <p:cNvPr id="7" name="Picture 6">
            <a:extLst>
              <a:ext uri="{FF2B5EF4-FFF2-40B4-BE49-F238E27FC236}">
                <a16:creationId xmlns:a16="http://schemas.microsoft.com/office/drawing/2014/main" id="{F5A55FE7-0C75-1644-BDE2-974C914A2F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378" y="114599"/>
            <a:ext cx="1095022" cy="1257001"/>
          </a:xfrm>
          <a:prstGeom prst="rect">
            <a:avLst/>
          </a:prstGeom>
        </p:spPr>
      </p:pic>
    </p:spTree>
    <p:extLst>
      <p:ext uri="{BB962C8B-B14F-4D97-AF65-F5344CB8AC3E}">
        <p14:creationId xmlns:p14="http://schemas.microsoft.com/office/powerpoint/2010/main" val="1154985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3FCEE-C0C9-2944-98F6-14E9AAB7EDC5}"/>
              </a:ext>
            </a:extLst>
          </p:cNvPr>
          <p:cNvSpPr>
            <a:spLocks noGrp="1"/>
          </p:cNvSpPr>
          <p:nvPr>
            <p:ph type="title"/>
          </p:nvPr>
        </p:nvSpPr>
        <p:spPr>
          <a:xfrm>
            <a:off x="457200" y="274638"/>
            <a:ext cx="8305800" cy="1143000"/>
          </a:xfrm>
        </p:spPr>
        <p:txBody>
          <a:bodyPr/>
          <a:lstStyle/>
          <a:p>
            <a:pPr algn="r"/>
            <a:r>
              <a:rPr lang="en-US" sz="4200" dirty="0"/>
              <a:t>Mental Health/Trauma</a:t>
            </a:r>
          </a:p>
        </p:txBody>
      </p:sp>
      <p:sp>
        <p:nvSpPr>
          <p:cNvPr id="4" name="Content Placeholder 3">
            <a:extLst>
              <a:ext uri="{FF2B5EF4-FFF2-40B4-BE49-F238E27FC236}">
                <a16:creationId xmlns:a16="http://schemas.microsoft.com/office/drawing/2014/main" id="{68022A2E-6F39-3F4C-9E2A-F0545D1BB2EE}"/>
              </a:ext>
            </a:extLst>
          </p:cNvPr>
          <p:cNvSpPr>
            <a:spLocks noGrp="1"/>
          </p:cNvSpPr>
          <p:nvPr>
            <p:ph idx="1"/>
          </p:nvPr>
        </p:nvSpPr>
        <p:spPr>
          <a:xfrm>
            <a:off x="455789" y="1493685"/>
            <a:ext cx="8232422" cy="4405008"/>
          </a:xfrm>
        </p:spPr>
        <p:txBody>
          <a:bodyPr/>
          <a:lstStyle/>
          <a:p>
            <a:pPr marL="0" indent="0">
              <a:buNone/>
            </a:pPr>
            <a:r>
              <a:rPr lang="en-US" sz="1900" i="1" dirty="0"/>
              <a:t>Members: Lora Thomas (lead), </a:t>
            </a:r>
            <a:r>
              <a:rPr lang="en-US" sz="1900" i="1" dirty="0" err="1"/>
              <a:t>Lysandra</a:t>
            </a:r>
            <a:r>
              <a:rPr lang="en-US" sz="1900" i="1" dirty="0"/>
              <a:t> Alexander, Susanna Bartee, John Farrell</a:t>
            </a:r>
            <a:endParaRPr lang="en-US" sz="1900" dirty="0"/>
          </a:p>
          <a:p>
            <a:pPr marL="0" indent="0">
              <a:buNone/>
            </a:pPr>
            <a:r>
              <a:rPr lang="en-US" sz="1900" b="1" dirty="0"/>
              <a:t>FII 1.1d/2.2d/3.1b</a:t>
            </a:r>
            <a:endParaRPr lang="en-US" sz="1900" dirty="0"/>
          </a:p>
          <a:p>
            <a:pPr lvl="0"/>
            <a:r>
              <a:rPr lang="en-US" sz="1900" dirty="0"/>
              <a:t>The group will create a Needs Assessment survey addressing the topic for national MEP audience and send to all MEP contacts from Dissemination Event and other consortia.</a:t>
            </a:r>
          </a:p>
          <a:p>
            <a:pPr lvl="0"/>
            <a:r>
              <a:rPr lang="en-US" sz="1900" dirty="0"/>
              <a:t>The group will create staff development, including training in the Mental Health First Aid program (hoping to include as part of April 2019 TST)</a:t>
            </a:r>
          </a:p>
          <a:p>
            <a:pPr lvl="0"/>
            <a:r>
              <a:rPr lang="en-US" sz="1900" dirty="0"/>
              <a:t>The group will host a focus group presentation at NASDME (May 2019) to present the findings from the Needs Assessment survey and will include fact sheets concerning the stigma surrounding and myths about mental health issues. </a:t>
            </a:r>
          </a:p>
          <a:p>
            <a:pPr lvl="0"/>
            <a:r>
              <a:rPr lang="en-US" sz="1900" dirty="0"/>
              <a:t>The group will create a white paper after collecting feedback and additional data at NASDME.</a:t>
            </a:r>
          </a:p>
          <a:p>
            <a:pPr lvl="0"/>
            <a:r>
              <a:rPr lang="en-US" sz="1900" dirty="0"/>
              <a:t>The group intends to create a vetted list of national/state/local tools and resources for staff.</a:t>
            </a:r>
          </a:p>
          <a:p>
            <a:pPr marL="457200" lvl="1" indent="0">
              <a:buNone/>
            </a:pPr>
            <a:endParaRPr lang="en-US" sz="2200" dirty="0"/>
          </a:p>
          <a:p>
            <a:pPr lvl="1"/>
            <a:endParaRPr lang="en-US" sz="2200" dirty="0"/>
          </a:p>
          <a:p>
            <a:pPr lvl="1"/>
            <a:endParaRPr lang="en-US" sz="2200" dirty="0"/>
          </a:p>
        </p:txBody>
      </p:sp>
      <p:cxnSp>
        <p:nvCxnSpPr>
          <p:cNvPr id="6" name="Straight Connector 5">
            <a:extLst>
              <a:ext uri="{FF2B5EF4-FFF2-40B4-BE49-F238E27FC236}">
                <a16:creationId xmlns:a16="http://schemas.microsoft.com/office/drawing/2014/main" id="{CAD37BBE-7941-465A-9911-9FEA5C932B9C}"/>
              </a:ext>
            </a:extLst>
          </p:cNvPr>
          <p:cNvCxnSpPr/>
          <p:nvPr/>
        </p:nvCxnSpPr>
        <p:spPr>
          <a:xfrm>
            <a:off x="457200" y="1417638"/>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pic>
        <p:nvPicPr>
          <p:cNvPr id="7" name="Picture 6">
            <a:extLst>
              <a:ext uri="{FF2B5EF4-FFF2-40B4-BE49-F238E27FC236}">
                <a16:creationId xmlns:a16="http://schemas.microsoft.com/office/drawing/2014/main" id="{F5A55FE7-0C75-1644-BDE2-974C914A2F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378" y="114599"/>
            <a:ext cx="1095022" cy="1257001"/>
          </a:xfrm>
          <a:prstGeom prst="rect">
            <a:avLst/>
          </a:prstGeom>
        </p:spPr>
      </p:pic>
    </p:spTree>
    <p:extLst>
      <p:ext uri="{BB962C8B-B14F-4D97-AF65-F5344CB8AC3E}">
        <p14:creationId xmlns:p14="http://schemas.microsoft.com/office/powerpoint/2010/main" val="2819620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5182D-5A2D-C44F-ABC1-14A3B92BB450}"/>
              </a:ext>
            </a:extLst>
          </p:cNvPr>
          <p:cNvSpPr>
            <a:spLocks noGrp="1"/>
          </p:cNvSpPr>
          <p:nvPr>
            <p:ph type="ctrTitle"/>
          </p:nvPr>
        </p:nvSpPr>
        <p:spPr>
          <a:xfrm>
            <a:off x="109436" y="1433374"/>
            <a:ext cx="8864330" cy="1149966"/>
          </a:xfrm>
        </p:spPr>
        <p:txBody>
          <a:bodyPr>
            <a:normAutofit/>
          </a:bodyPr>
          <a:lstStyle/>
          <a:p>
            <a:r>
              <a:rPr lang="en-US" sz="3300" dirty="0"/>
              <a:t>GOSOSY Student Mental Health/ACEs Survey</a:t>
            </a:r>
          </a:p>
        </p:txBody>
      </p:sp>
      <p:sp>
        <p:nvSpPr>
          <p:cNvPr id="3" name="Subtitle 2">
            <a:extLst>
              <a:ext uri="{FF2B5EF4-FFF2-40B4-BE49-F238E27FC236}">
                <a16:creationId xmlns:a16="http://schemas.microsoft.com/office/drawing/2014/main" id="{B8A8FED9-F74B-8F45-9015-3E3FFAAB1CE2}"/>
              </a:ext>
            </a:extLst>
          </p:cNvPr>
          <p:cNvSpPr>
            <a:spLocks noGrp="1"/>
          </p:cNvSpPr>
          <p:nvPr>
            <p:ph type="subTitle" idx="1"/>
          </p:nvPr>
        </p:nvSpPr>
        <p:spPr>
          <a:xfrm>
            <a:off x="1143000" y="2396158"/>
            <a:ext cx="6858000" cy="396251"/>
          </a:xfrm>
        </p:spPr>
        <p:txBody>
          <a:bodyPr/>
          <a:lstStyle/>
          <a:p>
            <a:r>
              <a:rPr lang="en-US" dirty="0"/>
              <a:t>Mental Health/Trauma Work Group</a:t>
            </a:r>
          </a:p>
        </p:txBody>
      </p:sp>
      <p:cxnSp>
        <p:nvCxnSpPr>
          <p:cNvPr id="5" name="Straight Connector 4">
            <a:extLst>
              <a:ext uri="{FF2B5EF4-FFF2-40B4-BE49-F238E27FC236}">
                <a16:creationId xmlns:a16="http://schemas.microsoft.com/office/drawing/2014/main" id="{8E3F09A0-25A9-B94B-B6A8-497525267295}"/>
              </a:ext>
            </a:extLst>
          </p:cNvPr>
          <p:cNvCxnSpPr/>
          <p:nvPr/>
        </p:nvCxnSpPr>
        <p:spPr>
          <a:xfrm>
            <a:off x="1428750" y="1335293"/>
            <a:ext cx="622935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6" name="TextBox 5">
            <a:extLst>
              <a:ext uri="{FF2B5EF4-FFF2-40B4-BE49-F238E27FC236}">
                <a16:creationId xmlns:a16="http://schemas.microsoft.com/office/drawing/2014/main" id="{2F73499E-FDCE-DC4E-B290-5C60E9BD1562}"/>
              </a:ext>
            </a:extLst>
          </p:cNvPr>
          <p:cNvSpPr txBox="1"/>
          <p:nvPr/>
        </p:nvSpPr>
        <p:spPr>
          <a:xfrm>
            <a:off x="1485900" y="5966408"/>
            <a:ext cx="6172200" cy="369332"/>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chemeClr val="tx1"/>
                </a:solidFill>
              </a:rPr>
              <a:t>www.osymigrant.org</a:t>
            </a:r>
          </a:p>
        </p:txBody>
      </p:sp>
      <p:pic>
        <p:nvPicPr>
          <p:cNvPr id="8" name="Picture 7">
            <a:extLst>
              <a:ext uri="{FF2B5EF4-FFF2-40B4-BE49-F238E27FC236}">
                <a16:creationId xmlns:a16="http://schemas.microsoft.com/office/drawing/2014/main" id="{7567EA62-0C2E-6047-90F9-42A895368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366" y="367729"/>
            <a:ext cx="821267" cy="942751"/>
          </a:xfrm>
          <a:prstGeom prst="rect">
            <a:avLst/>
          </a:prstGeom>
        </p:spPr>
      </p:pic>
      <p:sp>
        <p:nvSpPr>
          <p:cNvPr id="7" name="Rectangle 6">
            <a:extLst>
              <a:ext uri="{FF2B5EF4-FFF2-40B4-BE49-F238E27FC236}">
                <a16:creationId xmlns:a16="http://schemas.microsoft.com/office/drawing/2014/main" id="{5B3CAD74-9A67-0F46-ACE7-CBCA1A72BFC2}"/>
              </a:ext>
            </a:extLst>
          </p:cNvPr>
          <p:cNvSpPr/>
          <p:nvPr/>
        </p:nvSpPr>
        <p:spPr>
          <a:xfrm>
            <a:off x="941150" y="3086747"/>
            <a:ext cx="7517050" cy="2585323"/>
          </a:xfrm>
          <a:prstGeom prst="rect">
            <a:avLst/>
          </a:prstGeom>
        </p:spPr>
        <p:txBody>
          <a:bodyPr wrap="square">
            <a:spAutoFit/>
          </a:bodyPr>
          <a:lstStyle/>
          <a:p>
            <a:pPr algn="ctr"/>
            <a:r>
              <a:rPr lang="en-US" dirty="0"/>
              <a:t>Includes information about state needs related to:</a:t>
            </a:r>
          </a:p>
          <a:p>
            <a:pPr marL="214313" indent="-214313" algn="ctr">
              <a:buFont typeface="Arial" panose="020B0604020202020204" pitchFamily="34" charset="0"/>
              <a:buChar char="•"/>
            </a:pPr>
            <a:r>
              <a:rPr lang="en-US" dirty="0"/>
              <a:t>Mental health needs in migrant student population</a:t>
            </a:r>
          </a:p>
          <a:p>
            <a:pPr marL="214313" indent="-214313" algn="ctr">
              <a:buFont typeface="Arial" panose="020B0604020202020204" pitchFamily="34" charset="0"/>
              <a:buChar char="•"/>
            </a:pPr>
            <a:r>
              <a:rPr lang="en-US" dirty="0"/>
              <a:t>Training needs for statewide staff</a:t>
            </a:r>
          </a:p>
          <a:p>
            <a:pPr marL="214313" indent="-214313" algn="ctr">
              <a:buFont typeface="Arial" panose="020B0604020202020204" pitchFamily="34" charset="0"/>
              <a:buChar char="•"/>
            </a:pPr>
            <a:r>
              <a:rPr lang="en-US" dirty="0"/>
              <a:t>Barriers to mental health services</a:t>
            </a:r>
          </a:p>
          <a:p>
            <a:pPr marL="214313" indent="-214313" algn="ctr">
              <a:buFont typeface="Arial" panose="020B0604020202020204" pitchFamily="34" charset="0"/>
              <a:buChar char="•"/>
            </a:pPr>
            <a:r>
              <a:rPr lang="en-US" dirty="0"/>
              <a:t>Use of GOSOSY Mental Health Life Skill Lessons</a:t>
            </a:r>
          </a:p>
          <a:p>
            <a:pPr marL="214313" indent="-214313" algn="ctr">
              <a:buFont typeface="Arial" panose="020B0604020202020204" pitchFamily="34" charset="0"/>
              <a:buChar char="•"/>
            </a:pPr>
            <a:r>
              <a:rPr lang="en-US" dirty="0"/>
              <a:t>Access to appropriate and available resources</a:t>
            </a:r>
          </a:p>
          <a:p>
            <a:pPr algn="ctr"/>
            <a:endParaRPr lang="en-US" dirty="0"/>
          </a:p>
          <a:p>
            <a:pPr algn="ctr"/>
            <a:r>
              <a:rPr lang="en-US" dirty="0"/>
              <a:t>Answers will be used to inform next grant application and future materials.</a:t>
            </a:r>
          </a:p>
        </p:txBody>
      </p:sp>
    </p:spTree>
    <p:extLst>
      <p:ext uri="{BB962C8B-B14F-4D97-AF65-F5344CB8AC3E}">
        <p14:creationId xmlns:p14="http://schemas.microsoft.com/office/powerpoint/2010/main" val="3334932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3FCEE-C0C9-2944-98F6-14E9AAB7EDC5}"/>
              </a:ext>
            </a:extLst>
          </p:cNvPr>
          <p:cNvSpPr>
            <a:spLocks noGrp="1"/>
          </p:cNvSpPr>
          <p:nvPr>
            <p:ph type="title"/>
          </p:nvPr>
        </p:nvSpPr>
        <p:spPr>
          <a:xfrm>
            <a:off x="457200" y="274638"/>
            <a:ext cx="8305800" cy="1143000"/>
          </a:xfrm>
        </p:spPr>
        <p:txBody>
          <a:bodyPr/>
          <a:lstStyle/>
          <a:p>
            <a:pPr algn="r"/>
            <a:r>
              <a:rPr lang="en-US" sz="4200" dirty="0"/>
              <a:t>Lit Review</a:t>
            </a:r>
          </a:p>
        </p:txBody>
      </p:sp>
      <p:sp>
        <p:nvSpPr>
          <p:cNvPr id="4" name="Content Placeholder 3">
            <a:extLst>
              <a:ext uri="{FF2B5EF4-FFF2-40B4-BE49-F238E27FC236}">
                <a16:creationId xmlns:a16="http://schemas.microsoft.com/office/drawing/2014/main" id="{68022A2E-6F39-3F4C-9E2A-F0545D1BB2EE}"/>
              </a:ext>
            </a:extLst>
          </p:cNvPr>
          <p:cNvSpPr>
            <a:spLocks noGrp="1"/>
          </p:cNvSpPr>
          <p:nvPr>
            <p:ph idx="1"/>
          </p:nvPr>
        </p:nvSpPr>
        <p:spPr>
          <a:xfrm>
            <a:off x="457621" y="2514600"/>
            <a:ext cx="8232422" cy="3520602"/>
          </a:xfrm>
        </p:spPr>
        <p:txBody>
          <a:bodyPr/>
          <a:lstStyle/>
          <a:p>
            <a:pPr marL="0" indent="0">
              <a:buNone/>
            </a:pPr>
            <a:r>
              <a:rPr lang="en-US" sz="2400" i="1" dirty="0"/>
              <a:t>Member: Jessica </a:t>
            </a:r>
            <a:r>
              <a:rPr lang="en-US" sz="2400" i="1" dirty="0" err="1"/>
              <a:t>Castañeda</a:t>
            </a:r>
            <a:endParaRPr lang="en-US" sz="2400" dirty="0"/>
          </a:p>
          <a:p>
            <a:pPr marL="0" lvl="0" indent="0">
              <a:buNone/>
            </a:pPr>
            <a:endParaRPr lang="en-US" sz="2400" b="1" dirty="0"/>
          </a:p>
          <a:p>
            <a:pPr marL="0" lvl="0" indent="0">
              <a:buNone/>
            </a:pPr>
            <a:r>
              <a:rPr lang="en-US" sz="2400" b="1" dirty="0"/>
              <a:t>FII 1.1 g</a:t>
            </a:r>
          </a:p>
          <a:p>
            <a:pPr lvl="0"/>
            <a:r>
              <a:rPr lang="en-US" sz="2400" dirty="0"/>
              <a:t>Will create literature review focusing on preventing drop outs in the migrant student community. (for April TST meeting)</a:t>
            </a:r>
          </a:p>
          <a:p>
            <a:pPr marL="457200" lvl="1" indent="0">
              <a:buNone/>
            </a:pPr>
            <a:endParaRPr lang="en-US" sz="2200" dirty="0"/>
          </a:p>
          <a:p>
            <a:pPr lvl="1"/>
            <a:endParaRPr lang="en-US" sz="2200" dirty="0"/>
          </a:p>
          <a:p>
            <a:pPr lvl="1"/>
            <a:endParaRPr lang="en-US" sz="2200" dirty="0"/>
          </a:p>
        </p:txBody>
      </p:sp>
      <p:sp>
        <p:nvSpPr>
          <p:cNvPr id="5" name="TextBox 4">
            <a:extLst>
              <a:ext uri="{FF2B5EF4-FFF2-40B4-BE49-F238E27FC236}">
                <a16:creationId xmlns:a16="http://schemas.microsoft.com/office/drawing/2014/main" id="{765A3E12-3CB7-4C49-8F0E-69663DB82C5D}"/>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cxnSp>
        <p:nvCxnSpPr>
          <p:cNvPr id="6" name="Straight Connector 5">
            <a:extLst>
              <a:ext uri="{FF2B5EF4-FFF2-40B4-BE49-F238E27FC236}">
                <a16:creationId xmlns:a16="http://schemas.microsoft.com/office/drawing/2014/main" id="{CAD37BBE-7941-465A-9911-9FEA5C932B9C}"/>
              </a:ext>
            </a:extLst>
          </p:cNvPr>
          <p:cNvCxnSpPr/>
          <p:nvPr/>
        </p:nvCxnSpPr>
        <p:spPr>
          <a:xfrm>
            <a:off x="457200" y="1569396"/>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pic>
        <p:nvPicPr>
          <p:cNvPr id="7" name="Picture 6">
            <a:extLst>
              <a:ext uri="{FF2B5EF4-FFF2-40B4-BE49-F238E27FC236}">
                <a16:creationId xmlns:a16="http://schemas.microsoft.com/office/drawing/2014/main" id="{F5A55FE7-0C75-1644-BDE2-974C914A2F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378" y="114599"/>
            <a:ext cx="1095022" cy="1257001"/>
          </a:xfrm>
          <a:prstGeom prst="rect">
            <a:avLst/>
          </a:prstGeom>
        </p:spPr>
      </p:pic>
    </p:spTree>
    <p:extLst>
      <p:ext uri="{BB962C8B-B14F-4D97-AF65-F5344CB8AC3E}">
        <p14:creationId xmlns:p14="http://schemas.microsoft.com/office/powerpoint/2010/main" val="3533408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415EC8-898C-0C49-98C0-AD76DA6C4F4D}"/>
              </a:ext>
            </a:extLst>
          </p:cNvPr>
          <p:cNvSpPr>
            <a:spLocks noGrp="1"/>
          </p:cNvSpPr>
          <p:nvPr>
            <p:ph type="title"/>
          </p:nvPr>
        </p:nvSpPr>
        <p:spPr/>
        <p:txBody>
          <a:bodyPr/>
          <a:lstStyle/>
          <a:p>
            <a:pPr algn="r"/>
            <a:r>
              <a:rPr lang="en-US" dirty="0"/>
              <a:t>Agenda- Day 2</a:t>
            </a:r>
          </a:p>
        </p:txBody>
      </p:sp>
      <p:sp>
        <p:nvSpPr>
          <p:cNvPr id="4" name="Content Placeholder 3">
            <a:extLst>
              <a:ext uri="{FF2B5EF4-FFF2-40B4-BE49-F238E27FC236}">
                <a16:creationId xmlns:a16="http://schemas.microsoft.com/office/drawing/2014/main" id="{68022A2E-6F39-3F4C-9E2A-F0545D1BB2EE}"/>
              </a:ext>
            </a:extLst>
          </p:cNvPr>
          <p:cNvSpPr>
            <a:spLocks noGrp="1"/>
          </p:cNvSpPr>
          <p:nvPr>
            <p:ph sz="half" idx="1"/>
          </p:nvPr>
        </p:nvSpPr>
        <p:spPr>
          <a:xfrm>
            <a:off x="457200" y="1752602"/>
            <a:ext cx="4038600" cy="4373561"/>
          </a:xfrm>
        </p:spPr>
        <p:txBody>
          <a:bodyPr/>
          <a:lstStyle/>
          <a:p>
            <a:pPr marL="0" indent="0">
              <a:buNone/>
            </a:pPr>
            <a:r>
              <a:rPr lang="en-US" sz="2400" b="1" dirty="0"/>
              <a:t>8:30 am</a:t>
            </a:r>
            <a:endParaRPr lang="en-US" sz="2400" dirty="0"/>
          </a:p>
          <a:p>
            <a:pPr lvl="0"/>
            <a:r>
              <a:rPr lang="en-US" dirty="0"/>
              <a:t>Strategic planning wrap up</a:t>
            </a:r>
          </a:p>
          <a:p>
            <a:pPr lvl="0"/>
            <a:r>
              <a:rPr lang="en-US" dirty="0"/>
              <a:t>Key Features</a:t>
            </a:r>
          </a:p>
          <a:p>
            <a:pPr lvl="0"/>
            <a:r>
              <a:rPr lang="en-US" dirty="0"/>
              <a:t>State Responsibilities</a:t>
            </a:r>
          </a:p>
          <a:p>
            <a:pPr lvl="0"/>
            <a:r>
              <a:rPr lang="en-US" dirty="0"/>
              <a:t>Submission Process</a:t>
            </a:r>
          </a:p>
          <a:p>
            <a:pPr lvl="0"/>
            <a:r>
              <a:rPr lang="en-US" dirty="0"/>
              <a:t>Discuss structure of Technical Support Team </a:t>
            </a:r>
          </a:p>
          <a:p>
            <a:pPr lvl="0"/>
            <a:r>
              <a:rPr lang="en-US" dirty="0"/>
              <a:t>Future Meetings</a:t>
            </a:r>
          </a:p>
          <a:p>
            <a:pPr marL="0" lvl="0" indent="0">
              <a:buNone/>
            </a:pPr>
            <a:endParaRPr lang="en-US" sz="2400" dirty="0"/>
          </a:p>
          <a:p>
            <a:pPr marL="0" indent="0" algn="ctr">
              <a:buNone/>
            </a:pPr>
            <a:endParaRPr lang="en-US" dirty="0"/>
          </a:p>
        </p:txBody>
      </p:sp>
      <p:sp>
        <p:nvSpPr>
          <p:cNvPr id="5" name="TextBox 4">
            <a:extLst>
              <a:ext uri="{FF2B5EF4-FFF2-40B4-BE49-F238E27FC236}">
                <a16:creationId xmlns:a16="http://schemas.microsoft.com/office/drawing/2014/main" id="{765A3E12-3CB7-4C49-8F0E-69663DB82C5D}"/>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cxnSp>
        <p:nvCxnSpPr>
          <p:cNvPr id="6" name="Straight Connector 5">
            <a:extLst>
              <a:ext uri="{FF2B5EF4-FFF2-40B4-BE49-F238E27FC236}">
                <a16:creationId xmlns:a16="http://schemas.microsoft.com/office/drawing/2014/main" id="{CAD37BBE-7941-465A-9911-9FEA5C932B9C}"/>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pic>
        <p:nvPicPr>
          <p:cNvPr id="7" name="Picture 6">
            <a:extLst>
              <a:ext uri="{FF2B5EF4-FFF2-40B4-BE49-F238E27FC236}">
                <a16:creationId xmlns:a16="http://schemas.microsoft.com/office/drawing/2014/main" id="{DABB4AFD-5761-0544-8BFF-D0EA8FF48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2239"/>
            <a:ext cx="1095022" cy="1257001"/>
          </a:xfrm>
          <a:prstGeom prst="rect">
            <a:avLst/>
          </a:prstGeom>
        </p:spPr>
      </p:pic>
    </p:spTree>
    <p:extLst>
      <p:ext uri="{BB962C8B-B14F-4D97-AF65-F5344CB8AC3E}">
        <p14:creationId xmlns:p14="http://schemas.microsoft.com/office/powerpoint/2010/main" val="2082868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22">
            <a:extLst>
              <a:ext uri="{FF2B5EF4-FFF2-40B4-BE49-F238E27FC236}">
                <a16:creationId xmlns:a16="http://schemas.microsoft.com/office/drawing/2014/main" id="{5B464957-D4A0-F848-808E-E46C607F44BE}"/>
              </a:ext>
            </a:extLst>
          </p:cNvPr>
          <p:cNvSpPr>
            <a:spLocks noGrp="1"/>
          </p:cNvSpPr>
          <p:nvPr>
            <p:ph type="title"/>
          </p:nvPr>
        </p:nvSpPr>
        <p:spPr/>
        <p:txBody>
          <a:bodyPr/>
          <a:lstStyle/>
          <a:p>
            <a:pPr algn="r" eaLnBrk="1" hangingPunct="1"/>
            <a:r>
              <a:rPr lang="en-US" altLang="en-US" dirty="0">
                <a:ea typeface="ＭＳ Ｐゴシック" panose="020B0600070205080204" pitchFamily="34" charset="-128"/>
              </a:rPr>
              <a:t>Member States</a:t>
            </a:r>
          </a:p>
        </p:txBody>
      </p:sp>
      <p:sp>
        <p:nvSpPr>
          <p:cNvPr id="39938" name="Content Placeholder 24">
            <a:extLst>
              <a:ext uri="{FF2B5EF4-FFF2-40B4-BE49-F238E27FC236}">
                <a16:creationId xmlns:a16="http://schemas.microsoft.com/office/drawing/2014/main" id="{660EFD05-EFB8-204C-9FD7-F987A58C66FC}"/>
              </a:ext>
            </a:extLst>
          </p:cNvPr>
          <p:cNvSpPr>
            <a:spLocks noGrp="1"/>
          </p:cNvSpPr>
          <p:nvPr>
            <p:ph sz="half" idx="2"/>
          </p:nvPr>
        </p:nvSpPr>
        <p:spPr>
          <a:xfrm>
            <a:off x="1295400" y="1646238"/>
            <a:ext cx="3201988" cy="4373562"/>
          </a:xfrm>
        </p:spPr>
        <p:txBody>
          <a:bodyPr/>
          <a:lstStyle/>
          <a:p>
            <a:pPr eaLnBrk="1" hangingPunct="1"/>
            <a:r>
              <a:rPr lang="en-US" altLang="en-US" dirty="0">
                <a:ea typeface="ＭＳ Ｐゴシック" panose="020B0600070205080204" pitchFamily="34" charset="-128"/>
              </a:rPr>
              <a:t>Alabama</a:t>
            </a:r>
          </a:p>
          <a:p>
            <a:pPr eaLnBrk="1" hangingPunct="1"/>
            <a:r>
              <a:rPr lang="en-US" altLang="en-US" dirty="0">
                <a:ea typeface="ＭＳ Ｐゴシック" panose="020B0600070205080204" pitchFamily="34" charset="-128"/>
              </a:rPr>
              <a:t>Florida</a:t>
            </a:r>
          </a:p>
          <a:p>
            <a:pPr eaLnBrk="1" hangingPunct="1"/>
            <a:r>
              <a:rPr lang="en-US" altLang="en-US" dirty="0">
                <a:ea typeface="ＭＳ Ｐゴシック" panose="020B0600070205080204" pitchFamily="34" charset="-128"/>
              </a:rPr>
              <a:t>Georgia</a:t>
            </a:r>
          </a:p>
          <a:p>
            <a:pPr eaLnBrk="1" hangingPunct="1"/>
            <a:r>
              <a:rPr lang="en-US" altLang="en-US" dirty="0">
                <a:ea typeface="ＭＳ Ｐゴシック" panose="020B0600070205080204" pitchFamily="34" charset="-128"/>
              </a:rPr>
              <a:t>Illinois</a:t>
            </a:r>
          </a:p>
          <a:p>
            <a:pPr eaLnBrk="1" hangingPunct="1"/>
            <a:r>
              <a:rPr lang="en-US" altLang="en-US" dirty="0">
                <a:ea typeface="ＭＳ Ｐゴシック" panose="020B0600070205080204" pitchFamily="34" charset="-128"/>
              </a:rPr>
              <a:t>Iowa</a:t>
            </a:r>
          </a:p>
          <a:p>
            <a:pPr eaLnBrk="1" hangingPunct="1"/>
            <a:r>
              <a:rPr lang="en-US" altLang="en-US" dirty="0">
                <a:ea typeface="ＭＳ Ｐゴシック" panose="020B0600070205080204" pitchFamily="34" charset="-128"/>
              </a:rPr>
              <a:t>Kansas</a:t>
            </a:r>
          </a:p>
          <a:p>
            <a:pPr eaLnBrk="1" hangingPunct="1"/>
            <a:r>
              <a:rPr lang="en-US" altLang="en-US" dirty="0">
                <a:ea typeface="ＭＳ Ｐゴシック" panose="020B0600070205080204" pitchFamily="34" charset="-128"/>
              </a:rPr>
              <a:t>Kentucky</a:t>
            </a:r>
          </a:p>
          <a:p>
            <a:pPr eaLnBrk="1" hangingPunct="1"/>
            <a:r>
              <a:rPr lang="en-US" altLang="en-US" dirty="0">
                <a:ea typeface="ＭＳ Ｐゴシック" panose="020B0600070205080204" pitchFamily="34" charset="-128"/>
              </a:rPr>
              <a:t>Massachusetts</a:t>
            </a:r>
          </a:p>
          <a:p>
            <a:pPr eaLnBrk="1" hangingPunct="1"/>
            <a:r>
              <a:rPr lang="en-US" altLang="en-US" dirty="0">
                <a:ea typeface="ＭＳ Ｐゴシック" panose="020B0600070205080204" pitchFamily="34" charset="-128"/>
              </a:rPr>
              <a:t>Mississippi</a:t>
            </a:r>
          </a:p>
        </p:txBody>
      </p:sp>
      <p:sp>
        <p:nvSpPr>
          <p:cNvPr id="39939" name="Content Placeholder 26">
            <a:extLst>
              <a:ext uri="{FF2B5EF4-FFF2-40B4-BE49-F238E27FC236}">
                <a16:creationId xmlns:a16="http://schemas.microsoft.com/office/drawing/2014/main" id="{2CAE515D-8586-9546-A686-A744D9251367}"/>
              </a:ext>
            </a:extLst>
          </p:cNvPr>
          <p:cNvSpPr>
            <a:spLocks noGrp="1"/>
          </p:cNvSpPr>
          <p:nvPr>
            <p:ph sz="quarter" idx="4"/>
          </p:nvPr>
        </p:nvSpPr>
        <p:spPr>
          <a:xfrm>
            <a:off x="5483225" y="1608138"/>
            <a:ext cx="3201988" cy="4449762"/>
          </a:xfrm>
        </p:spPr>
        <p:txBody>
          <a:bodyPr/>
          <a:lstStyle/>
          <a:p>
            <a:pPr eaLnBrk="1" hangingPunct="1"/>
            <a:r>
              <a:rPr lang="en-US" altLang="en-US" dirty="0">
                <a:ea typeface="ＭＳ Ｐゴシック" panose="020B0600070205080204" pitchFamily="34" charset="-128"/>
              </a:rPr>
              <a:t>Nebraska</a:t>
            </a:r>
          </a:p>
          <a:p>
            <a:pPr eaLnBrk="1" hangingPunct="1"/>
            <a:r>
              <a:rPr lang="en-US" altLang="en-US" dirty="0">
                <a:ea typeface="ＭＳ Ｐゴシック" panose="020B0600070205080204" pitchFamily="34" charset="-128"/>
              </a:rPr>
              <a:t>New Hampshire</a:t>
            </a:r>
          </a:p>
          <a:p>
            <a:pPr eaLnBrk="1" hangingPunct="1"/>
            <a:r>
              <a:rPr lang="en-US" altLang="en-US" dirty="0">
                <a:ea typeface="ＭＳ Ｐゴシック" panose="020B0600070205080204" pitchFamily="34" charset="-128"/>
              </a:rPr>
              <a:t>New Jersey</a:t>
            </a:r>
          </a:p>
          <a:p>
            <a:pPr eaLnBrk="1" hangingPunct="1"/>
            <a:r>
              <a:rPr lang="en-US" altLang="en-US" dirty="0">
                <a:ea typeface="ＭＳ Ｐゴシック" panose="020B0600070205080204" pitchFamily="34" charset="-128"/>
              </a:rPr>
              <a:t>New York</a:t>
            </a:r>
          </a:p>
          <a:p>
            <a:pPr eaLnBrk="1" hangingPunct="1"/>
            <a:r>
              <a:rPr lang="en-US" altLang="en-US" dirty="0">
                <a:ea typeface="ＭＳ Ｐゴシック" panose="020B0600070205080204" pitchFamily="34" charset="-128"/>
              </a:rPr>
              <a:t>North Carolina</a:t>
            </a:r>
          </a:p>
          <a:p>
            <a:pPr eaLnBrk="1" hangingPunct="1"/>
            <a:r>
              <a:rPr lang="en-US" altLang="en-US" dirty="0">
                <a:ea typeface="ＭＳ Ｐゴシック" panose="020B0600070205080204" pitchFamily="34" charset="-128"/>
              </a:rPr>
              <a:t>Pennsylvania</a:t>
            </a:r>
          </a:p>
          <a:p>
            <a:pPr eaLnBrk="1" hangingPunct="1"/>
            <a:r>
              <a:rPr lang="en-US" altLang="en-US" dirty="0">
                <a:ea typeface="ＭＳ Ｐゴシック" panose="020B0600070205080204" pitchFamily="34" charset="-128"/>
              </a:rPr>
              <a:t>South Carolina</a:t>
            </a:r>
          </a:p>
          <a:p>
            <a:pPr eaLnBrk="1" hangingPunct="1"/>
            <a:r>
              <a:rPr lang="en-US" altLang="en-US" dirty="0">
                <a:ea typeface="ＭＳ Ｐゴシック" panose="020B0600070205080204" pitchFamily="34" charset="-128"/>
              </a:rPr>
              <a:t>Tennessee</a:t>
            </a:r>
          </a:p>
          <a:p>
            <a:pPr eaLnBrk="1" hangingPunct="1"/>
            <a:r>
              <a:rPr lang="en-US" altLang="en-US" dirty="0">
                <a:ea typeface="ＭＳ Ｐゴシック" panose="020B0600070205080204" pitchFamily="34" charset="-128"/>
              </a:rPr>
              <a:t>Vermont</a:t>
            </a:r>
          </a:p>
          <a:p>
            <a:pPr eaLnBrk="1" hangingPunct="1"/>
            <a:endParaRPr lang="en-US" altLang="en-US" dirty="0">
              <a:ea typeface="ＭＳ Ｐゴシック" panose="020B0600070205080204" pitchFamily="34" charset="-128"/>
            </a:endParaRPr>
          </a:p>
        </p:txBody>
      </p:sp>
      <p:cxnSp>
        <p:nvCxnSpPr>
          <p:cNvPr id="10" name="Straight Connector 9">
            <a:extLst>
              <a:ext uri="{FF2B5EF4-FFF2-40B4-BE49-F238E27FC236}">
                <a16:creationId xmlns:a16="http://schemas.microsoft.com/office/drawing/2014/main" id="{00FB046F-3179-8F42-BA96-D11E7E79E82A}"/>
              </a:ext>
            </a:extLst>
          </p:cNvPr>
          <p:cNvCxnSpPr/>
          <p:nvPr/>
        </p:nvCxnSpPr>
        <p:spPr>
          <a:xfrm>
            <a:off x="457200" y="1447800"/>
            <a:ext cx="8229600" cy="0"/>
          </a:xfrm>
          <a:prstGeom prst="line">
            <a:avLst/>
          </a:prstGeom>
          <a:ln w="57150"/>
        </p:spPr>
        <p:style>
          <a:lnRef idx="1">
            <a:schemeClr val="accent3"/>
          </a:lnRef>
          <a:fillRef idx="0">
            <a:schemeClr val="accent3"/>
          </a:fillRef>
          <a:effectRef idx="0">
            <a:schemeClr val="accent3"/>
          </a:effectRef>
          <a:fontRef idx="minor">
            <a:schemeClr val="tx1"/>
          </a:fontRef>
        </p:style>
      </p:cxnSp>
      <p:cxnSp>
        <p:nvCxnSpPr>
          <p:cNvPr id="13" name="Straight Connector 12">
            <a:extLst>
              <a:ext uri="{FF2B5EF4-FFF2-40B4-BE49-F238E27FC236}">
                <a16:creationId xmlns:a16="http://schemas.microsoft.com/office/drawing/2014/main" id="{3E862737-97AE-084F-AFF0-1D9DB69D1260}"/>
              </a:ext>
            </a:extLst>
          </p:cNvPr>
          <p:cNvCxnSpPr>
            <a:cxnSpLocks/>
          </p:cNvCxnSpPr>
          <p:nvPr/>
        </p:nvCxnSpPr>
        <p:spPr>
          <a:xfrm>
            <a:off x="4572000" y="1524000"/>
            <a:ext cx="0" cy="449580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AD2AD45E-AE87-A547-877D-1D9564234260}"/>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39943" name="Picture 9">
            <a:extLst>
              <a:ext uri="{FF2B5EF4-FFF2-40B4-BE49-F238E27FC236}">
                <a16:creationId xmlns:a16="http://schemas.microsoft.com/office/drawing/2014/main" id="{CD7A8966-1A30-AC48-8CA9-1AC4D66232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88938"/>
            <a:ext cx="9255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2116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6671E3-55E1-1B42-A8C8-FEE3D8D3A948}"/>
              </a:ext>
            </a:extLst>
          </p:cNvPr>
          <p:cNvSpPr>
            <a:spLocks noGrp="1"/>
          </p:cNvSpPr>
          <p:nvPr>
            <p:ph type="title"/>
          </p:nvPr>
        </p:nvSpPr>
        <p:spPr/>
        <p:txBody>
          <a:bodyPr/>
          <a:lstStyle/>
          <a:p>
            <a:r>
              <a:rPr lang="en-US" dirty="0"/>
              <a:t>	TST Structure and Work Discussion Questions </a:t>
            </a:r>
          </a:p>
        </p:txBody>
      </p:sp>
      <p:sp>
        <p:nvSpPr>
          <p:cNvPr id="6" name="Content Placeholder 5">
            <a:extLst>
              <a:ext uri="{FF2B5EF4-FFF2-40B4-BE49-F238E27FC236}">
                <a16:creationId xmlns:a16="http://schemas.microsoft.com/office/drawing/2014/main" id="{13F17F1E-790B-EF4F-9FAC-DD53F15E82B5}"/>
              </a:ext>
            </a:extLst>
          </p:cNvPr>
          <p:cNvSpPr>
            <a:spLocks noGrp="1"/>
          </p:cNvSpPr>
          <p:nvPr>
            <p:ph idx="1"/>
          </p:nvPr>
        </p:nvSpPr>
        <p:spPr/>
        <p:txBody>
          <a:bodyPr/>
          <a:lstStyle/>
          <a:p>
            <a:pPr marL="0" indent="0">
              <a:buNone/>
            </a:pPr>
            <a:r>
              <a:rPr lang="en-US" sz="2400" dirty="0"/>
              <a:t>1. How should the TST be structured to achieve its objectives in the next CIG? One member per state? Multiple members? </a:t>
            </a:r>
          </a:p>
          <a:p>
            <a:pPr marL="0" indent="0">
              <a:buNone/>
            </a:pPr>
            <a:r>
              <a:rPr lang="en-US" sz="2400" dirty="0"/>
              <a:t>2. How well do the TST Work Groups represent the organization’s membership as a whole?</a:t>
            </a:r>
          </a:p>
          <a:p>
            <a:pPr marL="0" indent="0">
              <a:buNone/>
            </a:pPr>
            <a:r>
              <a:rPr lang="en-US" sz="2400" dirty="0"/>
              <a:t>3.  What are the ideal qualities for TST WG members and team leads?</a:t>
            </a:r>
          </a:p>
          <a:p>
            <a:pPr marL="0" indent="0">
              <a:buNone/>
            </a:pPr>
            <a:r>
              <a:rPr lang="en-US" sz="2400" dirty="0"/>
              <a:t>4.  How much time is reasonable to expect each TST WG member to devote to achieving WG goals and objectives?</a:t>
            </a:r>
          </a:p>
          <a:p>
            <a:pPr marL="0" indent="0">
              <a:buNone/>
            </a:pPr>
            <a:r>
              <a:rPr lang="en-US" sz="2400" dirty="0"/>
              <a:t>5. What is the best way to communicate TST efforts and achievements to the SST? Entire organization?</a:t>
            </a:r>
          </a:p>
          <a:p>
            <a:pPr marL="0" indent="0">
              <a:buNone/>
            </a:pPr>
            <a:endParaRPr lang="en-US" dirty="0"/>
          </a:p>
        </p:txBody>
      </p:sp>
      <p:pic>
        <p:nvPicPr>
          <p:cNvPr id="7" name="Picture 6">
            <a:extLst>
              <a:ext uri="{FF2B5EF4-FFF2-40B4-BE49-F238E27FC236}">
                <a16:creationId xmlns:a16="http://schemas.microsoft.com/office/drawing/2014/main" id="{A95F40F0-E784-6441-9338-A14CB145FC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74638"/>
            <a:ext cx="1095022" cy="1257001"/>
          </a:xfrm>
          <a:prstGeom prst="rect">
            <a:avLst/>
          </a:prstGeom>
        </p:spPr>
      </p:pic>
      <p:cxnSp>
        <p:nvCxnSpPr>
          <p:cNvPr id="8" name="Straight Connector 7">
            <a:extLst>
              <a:ext uri="{FF2B5EF4-FFF2-40B4-BE49-F238E27FC236}">
                <a16:creationId xmlns:a16="http://schemas.microsoft.com/office/drawing/2014/main" id="{9E029D29-9C5C-9843-A389-C193D40CE9B1}"/>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9" name="TextBox 8">
            <a:extLst>
              <a:ext uri="{FF2B5EF4-FFF2-40B4-BE49-F238E27FC236}">
                <a16:creationId xmlns:a16="http://schemas.microsoft.com/office/drawing/2014/main" id="{3A9F7AA3-6CCB-6B46-BF5F-9F3966105A6D}"/>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spTree>
    <p:extLst>
      <p:ext uri="{BB962C8B-B14F-4D97-AF65-F5344CB8AC3E}">
        <p14:creationId xmlns:p14="http://schemas.microsoft.com/office/powerpoint/2010/main" val="817379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3FCEE-C0C9-2944-98F6-14E9AAB7EDC5}"/>
              </a:ext>
            </a:extLst>
          </p:cNvPr>
          <p:cNvSpPr>
            <a:spLocks noGrp="1"/>
          </p:cNvSpPr>
          <p:nvPr>
            <p:ph type="title"/>
          </p:nvPr>
        </p:nvSpPr>
        <p:spPr>
          <a:xfrm>
            <a:off x="419911" y="2076855"/>
            <a:ext cx="8229600" cy="1143000"/>
          </a:xfrm>
        </p:spPr>
        <p:txBody>
          <a:bodyPr/>
          <a:lstStyle/>
          <a:p>
            <a:r>
              <a:rPr lang="en-US" i="1" dirty="0"/>
              <a:t>Navigating the Materials and Resources on the GOSOSY Website</a:t>
            </a:r>
          </a:p>
        </p:txBody>
      </p:sp>
      <p:sp>
        <p:nvSpPr>
          <p:cNvPr id="5" name="TextBox 4">
            <a:extLst>
              <a:ext uri="{FF2B5EF4-FFF2-40B4-BE49-F238E27FC236}">
                <a16:creationId xmlns:a16="http://schemas.microsoft.com/office/drawing/2014/main" id="{765A3E12-3CB7-4C49-8F0E-69663DB82C5D}"/>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cxnSp>
        <p:nvCxnSpPr>
          <p:cNvPr id="6" name="Straight Connector 5">
            <a:extLst>
              <a:ext uri="{FF2B5EF4-FFF2-40B4-BE49-F238E27FC236}">
                <a16:creationId xmlns:a16="http://schemas.microsoft.com/office/drawing/2014/main" id="{CAD37BBE-7941-465A-9911-9FEA5C932B9C}"/>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pic>
        <p:nvPicPr>
          <p:cNvPr id="7" name="Picture 6">
            <a:extLst>
              <a:ext uri="{FF2B5EF4-FFF2-40B4-BE49-F238E27FC236}">
                <a16:creationId xmlns:a16="http://schemas.microsoft.com/office/drawing/2014/main" id="{DABB4AFD-5761-0544-8BFF-D0EA8FF48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2239"/>
            <a:ext cx="1095022" cy="1257001"/>
          </a:xfrm>
          <a:prstGeom prst="rect">
            <a:avLst/>
          </a:prstGeom>
        </p:spPr>
      </p:pic>
    </p:spTree>
    <p:extLst>
      <p:ext uri="{BB962C8B-B14F-4D97-AF65-F5344CB8AC3E}">
        <p14:creationId xmlns:p14="http://schemas.microsoft.com/office/powerpoint/2010/main" val="3955056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65A3E12-3CB7-4C49-8F0E-69663DB82C5D}"/>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cxnSp>
        <p:nvCxnSpPr>
          <p:cNvPr id="6" name="Straight Connector 5">
            <a:extLst>
              <a:ext uri="{FF2B5EF4-FFF2-40B4-BE49-F238E27FC236}">
                <a16:creationId xmlns:a16="http://schemas.microsoft.com/office/drawing/2014/main" id="{CAD37BBE-7941-465A-9911-9FEA5C932B9C}"/>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pic>
        <p:nvPicPr>
          <p:cNvPr id="7" name="Picture 6">
            <a:extLst>
              <a:ext uri="{FF2B5EF4-FFF2-40B4-BE49-F238E27FC236}">
                <a16:creationId xmlns:a16="http://schemas.microsoft.com/office/drawing/2014/main" id="{DABB4AFD-5761-0544-8BFF-D0EA8FF48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2239"/>
            <a:ext cx="1095022" cy="1257001"/>
          </a:xfrm>
          <a:prstGeom prst="rect">
            <a:avLst/>
          </a:prstGeom>
        </p:spPr>
      </p:pic>
      <p:pic>
        <p:nvPicPr>
          <p:cNvPr id="8" name="Picture 7">
            <a:extLst>
              <a:ext uri="{FF2B5EF4-FFF2-40B4-BE49-F238E27FC236}">
                <a16:creationId xmlns:a16="http://schemas.microsoft.com/office/drawing/2014/main" id="{7C066467-526B-0541-8B3E-993C413DD556}"/>
              </a:ext>
            </a:extLst>
          </p:cNvPr>
          <p:cNvPicPr>
            <a:picLocks noChangeAspect="1"/>
          </p:cNvPicPr>
          <p:nvPr/>
        </p:nvPicPr>
        <p:blipFill>
          <a:blip r:embed="rId3"/>
          <a:stretch>
            <a:fillRect/>
          </a:stretch>
        </p:blipFill>
        <p:spPr>
          <a:xfrm>
            <a:off x="4545471" y="1752600"/>
            <a:ext cx="4139708" cy="1076627"/>
          </a:xfrm>
          <a:prstGeom prst="rect">
            <a:avLst/>
          </a:prstGeom>
        </p:spPr>
      </p:pic>
      <p:sp>
        <p:nvSpPr>
          <p:cNvPr id="9" name="Title 1">
            <a:extLst>
              <a:ext uri="{FF2B5EF4-FFF2-40B4-BE49-F238E27FC236}">
                <a16:creationId xmlns:a16="http://schemas.microsoft.com/office/drawing/2014/main" id="{ED8DA27B-7D76-734A-8794-928E3BC5842E}"/>
              </a:ext>
            </a:extLst>
          </p:cNvPr>
          <p:cNvSpPr txBox="1">
            <a:spLocks/>
          </p:cNvSpPr>
          <p:nvPr/>
        </p:nvSpPr>
        <p:spPr bwMode="auto">
          <a:xfrm>
            <a:off x="-4864" y="2669587"/>
            <a:ext cx="6858000" cy="107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t>Google Analytics</a:t>
            </a:r>
          </a:p>
        </p:txBody>
      </p:sp>
      <p:pic>
        <p:nvPicPr>
          <p:cNvPr id="10" name="Picture 9">
            <a:extLst>
              <a:ext uri="{FF2B5EF4-FFF2-40B4-BE49-F238E27FC236}">
                <a16:creationId xmlns:a16="http://schemas.microsoft.com/office/drawing/2014/main" id="{347EA79B-66FE-A64B-9C93-4AD69D870844}"/>
              </a:ext>
            </a:extLst>
          </p:cNvPr>
          <p:cNvPicPr>
            <a:picLocks noChangeAspect="1"/>
          </p:cNvPicPr>
          <p:nvPr/>
        </p:nvPicPr>
        <p:blipFill>
          <a:blip r:embed="rId4"/>
          <a:stretch>
            <a:fillRect/>
          </a:stretch>
        </p:blipFill>
        <p:spPr>
          <a:xfrm>
            <a:off x="457200" y="4645819"/>
            <a:ext cx="2743200" cy="1221581"/>
          </a:xfrm>
          <a:prstGeom prst="rect">
            <a:avLst/>
          </a:prstGeom>
        </p:spPr>
      </p:pic>
      <p:sp>
        <p:nvSpPr>
          <p:cNvPr id="11" name="Subtitle 2">
            <a:extLst>
              <a:ext uri="{FF2B5EF4-FFF2-40B4-BE49-F238E27FC236}">
                <a16:creationId xmlns:a16="http://schemas.microsoft.com/office/drawing/2014/main" id="{D57C2C29-2DC4-AA4A-BD4F-E75781F9CD5F}"/>
              </a:ext>
            </a:extLst>
          </p:cNvPr>
          <p:cNvSpPr txBox="1">
            <a:spLocks/>
          </p:cNvSpPr>
          <p:nvPr/>
        </p:nvSpPr>
        <p:spPr bwMode="auto">
          <a:xfrm>
            <a:off x="685801" y="3886200"/>
            <a:ext cx="799937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a:t>October 15</a:t>
            </a:r>
            <a:r>
              <a:rPr lang="en-US" baseline="30000" dirty="0"/>
              <a:t>th </a:t>
            </a:r>
            <a:r>
              <a:rPr lang="en-US" dirty="0"/>
              <a:t> 2018 to January 7</a:t>
            </a:r>
            <a:r>
              <a:rPr lang="en-US" baseline="30000" dirty="0"/>
              <a:t>th</a:t>
            </a:r>
            <a:r>
              <a:rPr lang="en-US" dirty="0"/>
              <a:t>, 2019</a:t>
            </a:r>
          </a:p>
          <a:p>
            <a:pPr marL="0" indent="0" algn="ctr">
              <a:buNone/>
            </a:pPr>
            <a:r>
              <a:rPr lang="en-US" dirty="0"/>
              <a:t>GOSOSY Site</a:t>
            </a:r>
          </a:p>
        </p:txBody>
      </p:sp>
    </p:spTree>
    <p:extLst>
      <p:ext uri="{BB962C8B-B14F-4D97-AF65-F5344CB8AC3E}">
        <p14:creationId xmlns:p14="http://schemas.microsoft.com/office/powerpoint/2010/main" val="398805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BB4AFD-5761-0544-8BFF-D0EA8FF48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2239"/>
            <a:ext cx="1095022" cy="1257001"/>
          </a:xfrm>
          <a:prstGeom prst="rect">
            <a:avLst/>
          </a:prstGeom>
        </p:spPr>
      </p:pic>
      <p:sp>
        <p:nvSpPr>
          <p:cNvPr id="12" name="Rectangle 11">
            <a:extLst>
              <a:ext uri="{FF2B5EF4-FFF2-40B4-BE49-F238E27FC236}">
                <a16:creationId xmlns:a16="http://schemas.microsoft.com/office/drawing/2014/main" id="{6D4E32B2-D4C5-2A49-BC5A-87EB1966A3A3}"/>
              </a:ext>
            </a:extLst>
          </p:cNvPr>
          <p:cNvSpPr/>
          <p:nvPr/>
        </p:nvSpPr>
        <p:spPr>
          <a:xfrm>
            <a:off x="1676400" y="457200"/>
            <a:ext cx="7162801" cy="726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latin typeface="Arial Black" panose="020B0A04020102020204" pitchFamily="34" charset="0"/>
              </a:rPr>
              <a:t>Site Audience Overview</a:t>
            </a:r>
          </a:p>
        </p:txBody>
      </p:sp>
      <p:pic>
        <p:nvPicPr>
          <p:cNvPr id="13" name="Picture 12">
            <a:extLst>
              <a:ext uri="{FF2B5EF4-FFF2-40B4-BE49-F238E27FC236}">
                <a16:creationId xmlns:a16="http://schemas.microsoft.com/office/drawing/2014/main" id="{F1AE6D9C-29F4-8442-B45C-78DDFDD8272B}"/>
              </a:ext>
            </a:extLst>
          </p:cNvPr>
          <p:cNvPicPr>
            <a:picLocks noChangeAspect="1"/>
          </p:cNvPicPr>
          <p:nvPr/>
        </p:nvPicPr>
        <p:blipFill>
          <a:blip r:embed="rId3"/>
          <a:stretch>
            <a:fillRect/>
          </a:stretch>
        </p:blipFill>
        <p:spPr>
          <a:xfrm>
            <a:off x="609600" y="1676400"/>
            <a:ext cx="8229601" cy="4022886"/>
          </a:xfrm>
          <a:prstGeom prst="rect">
            <a:avLst/>
          </a:prstGeom>
        </p:spPr>
      </p:pic>
    </p:spTree>
    <p:extLst>
      <p:ext uri="{BB962C8B-B14F-4D97-AF65-F5344CB8AC3E}">
        <p14:creationId xmlns:p14="http://schemas.microsoft.com/office/powerpoint/2010/main" val="3876733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BB4AFD-5761-0544-8BFF-D0EA8FF48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2239"/>
            <a:ext cx="1095022" cy="1257001"/>
          </a:xfrm>
          <a:prstGeom prst="rect">
            <a:avLst/>
          </a:prstGeom>
        </p:spPr>
      </p:pic>
      <p:sp>
        <p:nvSpPr>
          <p:cNvPr id="5" name="Title 1">
            <a:extLst>
              <a:ext uri="{FF2B5EF4-FFF2-40B4-BE49-F238E27FC236}">
                <a16:creationId xmlns:a16="http://schemas.microsoft.com/office/drawing/2014/main" id="{0CE821B1-3F38-0447-9FD8-0BDADAB243C5}"/>
              </a:ext>
            </a:extLst>
          </p:cNvPr>
          <p:cNvSpPr>
            <a:spLocks noGrp="1"/>
          </p:cNvSpPr>
          <p:nvPr>
            <p:ph type="title"/>
          </p:nvPr>
        </p:nvSpPr>
        <p:spPr>
          <a:xfrm>
            <a:off x="457200" y="274638"/>
            <a:ext cx="8229600" cy="1143000"/>
          </a:xfrm>
        </p:spPr>
        <p:txBody>
          <a:bodyPr/>
          <a:lstStyle/>
          <a:p>
            <a:pPr algn="r"/>
            <a:r>
              <a:rPr lang="en-US" dirty="0"/>
              <a:t>Overview of Sessions &amp; Users</a:t>
            </a:r>
          </a:p>
        </p:txBody>
      </p:sp>
      <p:cxnSp>
        <p:nvCxnSpPr>
          <p:cNvPr id="6" name="Straight Connector 5">
            <a:extLst>
              <a:ext uri="{FF2B5EF4-FFF2-40B4-BE49-F238E27FC236}">
                <a16:creationId xmlns:a16="http://schemas.microsoft.com/office/drawing/2014/main" id="{A471E613-F940-DD40-A029-F52E4FB9803F}"/>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pic>
        <p:nvPicPr>
          <p:cNvPr id="8" name="Picture 7">
            <a:extLst>
              <a:ext uri="{FF2B5EF4-FFF2-40B4-BE49-F238E27FC236}">
                <a16:creationId xmlns:a16="http://schemas.microsoft.com/office/drawing/2014/main" id="{421552B3-6874-0148-9A4D-4524BF78567F}"/>
              </a:ext>
            </a:extLst>
          </p:cNvPr>
          <p:cNvPicPr>
            <a:picLocks noChangeAspect="1"/>
          </p:cNvPicPr>
          <p:nvPr/>
        </p:nvPicPr>
        <p:blipFill>
          <a:blip r:embed="rId3"/>
          <a:stretch>
            <a:fillRect/>
          </a:stretch>
        </p:blipFill>
        <p:spPr>
          <a:xfrm>
            <a:off x="533400" y="1828800"/>
            <a:ext cx="8305801" cy="3665929"/>
          </a:xfrm>
          <a:prstGeom prst="rect">
            <a:avLst/>
          </a:prstGeom>
        </p:spPr>
      </p:pic>
      <p:sp>
        <p:nvSpPr>
          <p:cNvPr id="9" name="TextBox 8">
            <a:extLst>
              <a:ext uri="{FF2B5EF4-FFF2-40B4-BE49-F238E27FC236}">
                <a16:creationId xmlns:a16="http://schemas.microsoft.com/office/drawing/2014/main" id="{55932423-31FA-4B49-87DF-E436CAC397C8}"/>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spTree>
    <p:extLst>
      <p:ext uri="{BB962C8B-B14F-4D97-AF65-F5344CB8AC3E}">
        <p14:creationId xmlns:p14="http://schemas.microsoft.com/office/powerpoint/2010/main" val="1358804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BB4AFD-5761-0544-8BFF-D0EA8FF48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2239"/>
            <a:ext cx="1095022" cy="1257001"/>
          </a:xfrm>
          <a:prstGeom prst="rect">
            <a:avLst/>
          </a:prstGeom>
        </p:spPr>
      </p:pic>
      <p:sp>
        <p:nvSpPr>
          <p:cNvPr id="14" name="Rectangle 13">
            <a:extLst>
              <a:ext uri="{FF2B5EF4-FFF2-40B4-BE49-F238E27FC236}">
                <a16:creationId xmlns:a16="http://schemas.microsoft.com/office/drawing/2014/main" id="{8F065394-8362-9F4F-A304-98B26D3E4E63}"/>
              </a:ext>
            </a:extLst>
          </p:cNvPr>
          <p:cNvSpPr/>
          <p:nvPr/>
        </p:nvSpPr>
        <p:spPr>
          <a:xfrm>
            <a:off x="1810603" y="569716"/>
            <a:ext cx="6876197" cy="5220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latin typeface="Arial Black" panose="020B0A04020102020204" pitchFamily="34" charset="0"/>
              </a:rPr>
              <a:t>Active Users</a:t>
            </a:r>
          </a:p>
        </p:txBody>
      </p:sp>
      <p:pic>
        <p:nvPicPr>
          <p:cNvPr id="15" name="Picture 14">
            <a:extLst>
              <a:ext uri="{FF2B5EF4-FFF2-40B4-BE49-F238E27FC236}">
                <a16:creationId xmlns:a16="http://schemas.microsoft.com/office/drawing/2014/main" id="{741D19F9-F30B-C745-A51A-38D8569D4EBD}"/>
              </a:ext>
            </a:extLst>
          </p:cNvPr>
          <p:cNvPicPr>
            <a:picLocks noChangeAspect="1"/>
          </p:cNvPicPr>
          <p:nvPr/>
        </p:nvPicPr>
        <p:blipFill>
          <a:blip r:embed="rId3"/>
          <a:stretch>
            <a:fillRect/>
          </a:stretch>
        </p:blipFill>
        <p:spPr>
          <a:xfrm>
            <a:off x="457200" y="1676400"/>
            <a:ext cx="8319825" cy="3962400"/>
          </a:xfrm>
          <a:prstGeom prst="rect">
            <a:avLst/>
          </a:prstGeom>
        </p:spPr>
      </p:pic>
    </p:spTree>
    <p:extLst>
      <p:ext uri="{BB962C8B-B14F-4D97-AF65-F5344CB8AC3E}">
        <p14:creationId xmlns:p14="http://schemas.microsoft.com/office/powerpoint/2010/main" val="2854840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BB4AFD-5761-0544-8BFF-D0EA8FF48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2239"/>
            <a:ext cx="1095022" cy="1257001"/>
          </a:xfrm>
          <a:prstGeom prst="rect">
            <a:avLst/>
          </a:prstGeom>
        </p:spPr>
      </p:pic>
      <p:sp>
        <p:nvSpPr>
          <p:cNvPr id="5" name="Rectangle 4">
            <a:extLst>
              <a:ext uri="{FF2B5EF4-FFF2-40B4-BE49-F238E27FC236}">
                <a16:creationId xmlns:a16="http://schemas.microsoft.com/office/drawing/2014/main" id="{5ACF6767-34DC-9D48-92A5-EA41504070C5}"/>
              </a:ext>
            </a:extLst>
          </p:cNvPr>
          <p:cNvSpPr/>
          <p:nvPr/>
        </p:nvSpPr>
        <p:spPr>
          <a:xfrm>
            <a:off x="1752600" y="387367"/>
            <a:ext cx="6857432" cy="726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latin typeface="Arial Black" panose="020B0A04020102020204" pitchFamily="34" charset="0"/>
              </a:rPr>
              <a:t>What devices are users using?</a:t>
            </a:r>
          </a:p>
        </p:txBody>
      </p:sp>
      <p:pic>
        <p:nvPicPr>
          <p:cNvPr id="6" name="Picture 5">
            <a:extLst>
              <a:ext uri="{FF2B5EF4-FFF2-40B4-BE49-F238E27FC236}">
                <a16:creationId xmlns:a16="http://schemas.microsoft.com/office/drawing/2014/main" id="{4BF04D17-3F67-1E4A-95BB-74C5496676C3}"/>
              </a:ext>
            </a:extLst>
          </p:cNvPr>
          <p:cNvPicPr>
            <a:picLocks noChangeAspect="1"/>
          </p:cNvPicPr>
          <p:nvPr/>
        </p:nvPicPr>
        <p:blipFill>
          <a:blip r:embed="rId3"/>
          <a:stretch>
            <a:fillRect/>
          </a:stretch>
        </p:blipFill>
        <p:spPr>
          <a:xfrm>
            <a:off x="304800" y="1941337"/>
            <a:ext cx="8534400" cy="4059413"/>
          </a:xfrm>
          <a:prstGeom prst="rect">
            <a:avLst/>
          </a:prstGeom>
        </p:spPr>
      </p:pic>
    </p:spTree>
    <p:extLst>
      <p:ext uri="{BB962C8B-B14F-4D97-AF65-F5344CB8AC3E}">
        <p14:creationId xmlns:p14="http://schemas.microsoft.com/office/powerpoint/2010/main" val="2054079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BB4AFD-5761-0544-8BFF-D0EA8FF48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2239"/>
            <a:ext cx="1095022" cy="1257001"/>
          </a:xfrm>
          <a:prstGeom prst="rect">
            <a:avLst/>
          </a:prstGeom>
        </p:spPr>
      </p:pic>
      <p:sp>
        <p:nvSpPr>
          <p:cNvPr id="8" name="Rectangle 7">
            <a:extLst>
              <a:ext uri="{FF2B5EF4-FFF2-40B4-BE49-F238E27FC236}">
                <a16:creationId xmlns:a16="http://schemas.microsoft.com/office/drawing/2014/main" id="{D36900AA-2B2F-3745-A7D5-5B15F6C25F4B}"/>
              </a:ext>
            </a:extLst>
          </p:cNvPr>
          <p:cNvSpPr/>
          <p:nvPr/>
        </p:nvSpPr>
        <p:spPr>
          <a:xfrm>
            <a:off x="1774935" y="493878"/>
            <a:ext cx="6876197" cy="726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latin typeface="Arial Black" panose="020B0A04020102020204" pitchFamily="34" charset="0"/>
              </a:rPr>
              <a:t>Desktop is still the favorite…</a:t>
            </a:r>
          </a:p>
        </p:txBody>
      </p:sp>
      <p:pic>
        <p:nvPicPr>
          <p:cNvPr id="9" name="Picture 8">
            <a:extLst>
              <a:ext uri="{FF2B5EF4-FFF2-40B4-BE49-F238E27FC236}">
                <a16:creationId xmlns:a16="http://schemas.microsoft.com/office/drawing/2014/main" id="{529E59DC-11D9-244D-BFE0-7C052F0AE5B7}"/>
              </a:ext>
            </a:extLst>
          </p:cNvPr>
          <p:cNvPicPr>
            <a:picLocks noChangeAspect="1"/>
          </p:cNvPicPr>
          <p:nvPr/>
        </p:nvPicPr>
        <p:blipFill>
          <a:blip r:embed="rId3"/>
          <a:stretch>
            <a:fillRect/>
          </a:stretch>
        </p:blipFill>
        <p:spPr>
          <a:xfrm>
            <a:off x="198120" y="2030730"/>
            <a:ext cx="8641080" cy="3970020"/>
          </a:xfrm>
          <a:prstGeom prst="rect">
            <a:avLst/>
          </a:prstGeom>
        </p:spPr>
      </p:pic>
    </p:spTree>
    <p:extLst>
      <p:ext uri="{BB962C8B-B14F-4D97-AF65-F5344CB8AC3E}">
        <p14:creationId xmlns:p14="http://schemas.microsoft.com/office/powerpoint/2010/main" val="4172309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BB4AFD-5761-0544-8BFF-D0EA8FF48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655" y="149802"/>
            <a:ext cx="1095022" cy="1257001"/>
          </a:xfrm>
          <a:prstGeom prst="rect">
            <a:avLst/>
          </a:prstGeom>
        </p:spPr>
      </p:pic>
      <p:sp>
        <p:nvSpPr>
          <p:cNvPr id="2" name="Rectangle 1">
            <a:extLst>
              <a:ext uri="{FF2B5EF4-FFF2-40B4-BE49-F238E27FC236}">
                <a16:creationId xmlns:a16="http://schemas.microsoft.com/office/drawing/2014/main" id="{5623D819-EE22-7048-A8BC-42191890E8CA}"/>
              </a:ext>
            </a:extLst>
          </p:cNvPr>
          <p:cNvSpPr/>
          <p:nvPr/>
        </p:nvSpPr>
        <p:spPr>
          <a:xfrm>
            <a:off x="1905000" y="195530"/>
            <a:ext cx="6858000" cy="1323439"/>
          </a:xfrm>
          <a:prstGeom prst="rect">
            <a:avLst/>
          </a:prstGeom>
        </p:spPr>
        <p:txBody>
          <a:bodyPr wrap="square">
            <a:spAutoFit/>
          </a:bodyPr>
          <a:lstStyle/>
          <a:p>
            <a:pPr algn="r"/>
            <a:r>
              <a:rPr lang="en-US" sz="4000" dirty="0">
                <a:latin typeface="+mn-lt"/>
              </a:rPr>
              <a:t>Where they are going on the site - top 10 pages</a:t>
            </a:r>
          </a:p>
        </p:txBody>
      </p:sp>
      <p:cxnSp>
        <p:nvCxnSpPr>
          <p:cNvPr id="6" name="Straight Connector 5">
            <a:extLst>
              <a:ext uri="{FF2B5EF4-FFF2-40B4-BE49-F238E27FC236}">
                <a16:creationId xmlns:a16="http://schemas.microsoft.com/office/drawing/2014/main" id="{62250F9C-427F-BC42-8341-309A23489654}"/>
              </a:ext>
            </a:extLst>
          </p:cNvPr>
          <p:cNvCxnSpPr/>
          <p:nvPr/>
        </p:nvCxnSpPr>
        <p:spPr>
          <a:xfrm>
            <a:off x="457200" y="1518969"/>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pic>
        <p:nvPicPr>
          <p:cNvPr id="10" name="Picture 9">
            <a:extLst>
              <a:ext uri="{FF2B5EF4-FFF2-40B4-BE49-F238E27FC236}">
                <a16:creationId xmlns:a16="http://schemas.microsoft.com/office/drawing/2014/main" id="{913D2E42-70A3-1649-9363-8FC6D76A9595}"/>
              </a:ext>
            </a:extLst>
          </p:cNvPr>
          <p:cNvPicPr>
            <a:picLocks noChangeAspect="1"/>
          </p:cNvPicPr>
          <p:nvPr/>
        </p:nvPicPr>
        <p:blipFill>
          <a:blip r:embed="rId3"/>
          <a:stretch>
            <a:fillRect/>
          </a:stretch>
        </p:blipFill>
        <p:spPr>
          <a:xfrm>
            <a:off x="259080" y="1963103"/>
            <a:ext cx="8607588" cy="3828090"/>
          </a:xfrm>
          <a:prstGeom prst="rect">
            <a:avLst/>
          </a:prstGeom>
        </p:spPr>
      </p:pic>
    </p:spTree>
    <p:extLst>
      <p:ext uri="{BB962C8B-B14F-4D97-AF65-F5344CB8AC3E}">
        <p14:creationId xmlns:p14="http://schemas.microsoft.com/office/powerpoint/2010/main" val="115740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BB4AFD-5761-0544-8BFF-D0EA8FF48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2239"/>
            <a:ext cx="1095022" cy="1257001"/>
          </a:xfrm>
          <a:prstGeom prst="rect">
            <a:avLst/>
          </a:prstGeom>
        </p:spPr>
      </p:pic>
      <p:sp>
        <p:nvSpPr>
          <p:cNvPr id="5" name="Rectangle 4">
            <a:extLst>
              <a:ext uri="{FF2B5EF4-FFF2-40B4-BE49-F238E27FC236}">
                <a16:creationId xmlns:a16="http://schemas.microsoft.com/office/drawing/2014/main" id="{FC9BBD91-E36D-FC4D-8ECB-469DD5F75F15}"/>
              </a:ext>
            </a:extLst>
          </p:cNvPr>
          <p:cNvSpPr/>
          <p:nvPr/>
        </p:nvSpPr>
        <p:spPr>
          <a:xfrm>
            <a:off x="1762896" y="493878"/>
            <a:ext cx="6933632" cy="726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latin typeface="Arial Black" panose="020B0A04020102020204" pitchFamily="34" charset="0"/>
              </a:rPr>
              <a:t># 11 is still the student page</a:t>
            </a:r>
          </a:p>
        </p:txBody>
      </p:sp>
      <p:pic>
        <p:nvPicPr>
          <p:cNvPr id="6" name="Picture 5">
            <a:extLst>
              <a:ext uri="{FF2B5EF4-FFF2-40B4-BE49-F238E27FC236}">
                <a16:creationId xmlns:a16="http://schemas.microsoft.com/office/drawing/2014/main" id="{CC32A1ED-091A-A04B-B099-AD8F794A1F7E}"/>
              </a:ext>
            </a:extLst>
          </p:cNvPr>
          <p:cNvPicPr>
            <a:picLocks noChangeAspect="1"/>
          </p:cNvPicPr>
          <p:nvPr/>
        </p:nvPicPr>
        <p:blipFill>
          <a:blip r:embed="rId3"/>
          <a:stretch>
            <a:fillRect/>
          </a:stretch>
        </p:blipFill>
        <p:spPr>
          <a:xfrm>
            <a:off x="397148" y="2076450"/>
            <a:ext cx="8299380" cy="3790950"/>
          </a:xfrm>
          <a:prstGeom prst="rect">
            <a:avLst/>
          </a:prstGeom>
        </p:spPr>
      </p:pic>
    </p:spTree>
    <p:extLst>
      <p:ext uri="{BB962C8B-B14F-4D97-AF65-F5344CB8AC3E}">
        <p14:creationId xmlns:p14="http://schemas.microsoft.com/office/powerpoint/2010/main" val="2844943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22">
            <a:extLst>
              <a:ext uri="{FF2B5EF4-FFF2-40B4-BE49-F238E27FC236}">
                <a16:creationId xmlns:a16="http://schemas.microsoft.com/office/drawing/2014/main" id="{5B464957-D4A0-F848-808E-E46C607F44BE}"/>
              </a:ext>
            </a:extLst>
          </p:cNvPr>
          <p:cNvSpPr>
            <a:spLocks noGrp="1"/>
          </p:cNvSpPr>
          <p:nvPr>
            <p:ph type="title"/>
          </p:nvPr>
        </p:nvSpPr>
        <p:spPr/>
        <p:txBody>
          <a:bodyPr/>
          <a:lstStyle/>
          <a:p>
            <a:pPr algn="r" eaLnBrk="1" hangingPunct="1"/>
            <a:r>
              <a:rPr lang="en-US" altLang="en-US" dirty="0">
                <a:ea typeface="ＭＳ Ｐゴシック" panose="020B0600070205080204" pitchFamily="34" charset="-128"/>
              </a:rPr>
              <a:t>Partner States</a:t>
            </a:r>
          </a:p>
        </p:txBody>
      </p:sp>
      <p:cxnSp>
        <p:nvCxnSpPr>
          <p:cNvPr id="10" name="Straight Connector 9">
            <a:extLst>
              <a:ext uri="{FF2B5EF4-FFF2-40B4-BE49-F238E27FC236}">
                <a16:creationId xmlns:a16="http://schemas.microsoft.com/office/drawing/2014/main" id="{00FB046F-3179-8F42-BA96-D11E7E79E82A}"/>
              </a:ext>
            </a:extLst>
          </p:cNvPr>
          <p:cNvCxnSpPr/>
          <p:nvPr/>
        </p:nvCxnSpPr>
        <p:spPr>
          <a:xfrm>
            <a:off x="457200" y="1447800"/>
            <a:ext cx="8229600" cy="0"/>
          </a:xfrm>
          <a:prstGeom prst="line">
            <a:avLst/>
          </a:prstGeom>
          <a:ln w="57150"/>
        </p:spPr>
        <p:style>
          <a:lnRef idx="1">
            <a:schemeClr val="accent3"/>
          </a:lnRef>
          <a:fillRef idx="0">
            <a:schemeClr val="accent3"/>
          </a:fillRef>
          <a:effectRef idx="0">
            <a:schemeClr val="accent3"/>
          </a:effectRef>
          <a:fontRef idx="minor">
            <a:schemeClr val="tx1"/>
          </a:fontRef>
        </p:style>
      </p:cxnSp>
      <p:cxnSp>
        <p:nvCxnSpPr>
          <p:cNvPr id="13" name="Straight Connector 12">
            <a:extLst>
              <a:ext uri="{FF2B5EF4-FFF2-40B4-BE49-F238E27FC236}">
                <a16:creationId xmlns:a16="http://schemas.microsoft.com/office/drawing/2014/main" id="{3E862737-97AE-084F-AFF0-1D9DB69D1260}"/>
              </a:ext>
            </a:extLst>
          </p:cNvPr>
          <p:cNvCxnSpPr>
            <a:cxnSpLocks/>
          </p:cNvCxnSpPr>
          <p:nvPr/>
        </p:nvCxnSpPr>
        <p:spPr>
          <a:xfrm>
            <a:off x="4572000" y="1524000"/>
            <a:ext cx="0" cy="449580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AD2AD45E-AE87-A547-877D-1D9564234260}"/>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39943" name="Picture 9">
            <a:extLst>
              <a:ext uri="{FF2B5EF4-FFF2-40B4-BE49-F238E27FC236}">
                <a16:creationId xmlns:a16="http://schemas.microsoft.com/office/drawing/2014/main" id="{CD7A8966-1A30-AC48-8CA9-1AC4D66232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88938"/>
            <a:ext cx="9255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1">
            <a:extLst>
              <a:ext uri="{FF2B5EF4-FFF2-40B4-BE49-F238E27FC236}">
                <a16:creationId xmlns:a16="http://schemas.microsoft.com/office/drawing/2014/main" id="{1FD65DCF-F728-9C4F-9AFB-C9DDA4CC6DBD}"/>
              </a:ext>
            </a:extLst>
          </p:cNvPr>
          <p:cNvSpPr>
            <a:spLocks noGrp="1"/>
          </p:cNvSpPr>
          <p:nvPr>
            <p:ph sz="half" idx="2"/>
          </p:nvPr>
        </p:nvSpPr>
        <p:spPr>
          <a:xfrm>
            <a:off x="1371600" y="1823007"/>
            <a:ext cx="2819396" cy="3951288"/>
          </a:xfrm>
        </p:spPr>
        <p:txBody>
          <a:bodyPr/>
          <a:lstStyle/>
          <a:p>
            <a:r>
              <a:rPr lang="en-US" altLang="en-US" dirty="0">
                <a:ea typeface="ＭＳ Ｐゴシック" panose="020B0600070205080204" pitchFamily="34" charset="-128"/>
              </a:rPr>
              <a:t>Alaska</a:t>
            </a:r>
          </a:p>
          <a:p>
            <a:r>
              <a:rPr lang="en-US" altLang="en-US" dirty="0">
                <a:ea typeface="ＭＳ Ｐゴシック" panose="020B0600070205080204" pitchFamily="34" charset="-128"/>
              </a:rPr>
              <a:t>Arkansas</a:t>
            </a:r>
          </a:p>
          <a:p>
            <a:r>
              <a:rPr lang="en-US" altLang="en-US" dirty="0">
                <a:ea typeface="ＭＳ Ｐゴシック" panose="020B0600070205080204" pitchFamily="34" charset="-128"/>
              </a:rPr>
              <a:t>California</a:t>
            </a:r>
          </a:p>
          <a:p>
            <a:r>
              <a:rPr lang="en-US" altLang="en-US" dirty="0">
                <a:ea typeface="ＭＳ Ｐゴシック" panose="020B0600070205080204" pitchFamily="34" charset="-128"/>
              </a:rPr>
              <a:t>Colorado</a:t>
            </a:r>
          </a:p>
          <a:p>
            <a:r>
              <a:rPr lang="en-US" altLang="en-US" dirty="0">
                <a:ea typeface="ＭＳ Ｐゴシック" panose="020B0600070205080204" pitchFamily="34" charset="-128"/>
              </a:rPr>
              <a:t>Idaho</a:t>
            </a:r>
          </a:p>
          <a:p>
            <a:r>
              <a:rPr lang="en-US" altLang="en-US" dirty="0">
                <a:ea typeface="ＭＳ Ｐゴシック" panose="020B0600070205080204" pitchFamily="34" charset="-128"/>
              </a:rPr>
              <a:t>Maryland</a:t>
            </a:r>
          </a:p>
        </p:txBody>
      </p:sp>
      <p:sp>
        <p:nvSpPr>
          <p:cNvPr id="5" name="Content Placeholder 4">
            <a:extLst>
              <a:ext uri="{FF2B5EF4-FFF2-40B4-BE49-F238E27FC236}">
                <a16:creationId xmlns:a16="http://schemas.microsoft.com/office/drawing/2014/main" id="{99A7AF05-D058-9C47-900D-B8A9B00DD3E8}"/>
              </a:ext>
            </a:extLst>
          </p:cNvPr>
          <p:cNvSpPr>
            <a:spLocks noGrp="1"/>
          </p:cNvSpPr>
          <p:nvPr>
            <p:ph sz="quarter" idx="4"/>
          </p:nvPr>
        </p:nvSpPr>
        <p:spPr>
          <a:xfrm>
            <a:off x="4983809" y="1823007"/>
            <a:ext cx="3276597" cy="3951288"/>
          </a:xfrm>
        </p:spPr>
        <p:txBody>
          <a:bodyPr/>
          <a:lstStyle/>
          <a:p>
            <a:r>
              <a:rPr lang="en-US" altLang="en-US" dirty="0">
                <a:ea typeface="ＭＳ Ｐゴシック" panose="020B0600070205080204" pitchFamily="34" charset="-128"/>
              </a:rPr>
              <a:t>Minnesota</a:t>
            </a:r>
          </a:p>
          <a:p>
            <a:r>
              <a:rPr lang="en-US" altLang="en-US" dirty="0">
                <a:ea typeface="ＭＳ Ｐゴシック" panose="020B0600070205080204" pitchFamily="34" charset="-128"/>
              </a:rPr>
              <a:t>Missouri</a:t>
            </a:r>
          </a:p>
          <a:p>
            <a:r>
              <a:rPr lang="en-US" altLang="en-US" dirty="0">
                <a:ea typeface="ＭＳ Ｐゴシック" panose="020B0600070205080204" pitchFamily="34" charset="-128"/>
              </a:rPr>
              <a:t>Montana</a:t>
            </a:r>
          </a:p>
          <a:p>
            <a:r>
              <a:rPr lang="en-US" altLang="en-US" dirty="0">
                <a:ea typeface="ＭＳ Ｐゴシック" panose="020B0600070205080204" pitchFamily="34" charset="-128"/>
              </a:rPr>
              <a:t>Oregon</a:t>
            </a:r>
          </a:p>
          <a:p>
            <a:r>
              <a:rPr lang="en-US" altLang="en-US" dirty="0">
                <a:ea typeface="ＭＳ Ｐゴシック" panose="020B0600070205080204" pitchFamily="34" charset="-128"/>
              </a:rPr>
              <a:t>Washington</a:t>
            </a:r>
          </a:p>
          <a:p>
            <a:r>
              <a:rPr lang="en-US" altLang="en-US" dirty="0">
                <a:ea typeface="ＭＳ Ｐゴシック" panose="020B0600070205080204" pitchFamily="34" charset="-128"/>
              </a:rPr>
              <a:t>Wisconsin</a:t>
            </a:r>
          </a:p>
          <a:p>
            <a:endParaRPr lang="en-US" dirty="0"/>
          </a:p>
        </p:txBody>
      </p:sp>
    </p:spTree>
    <p:extLst>
      <p:ext uri="{BB962C8B-B14F-4D97-AF65-F5344CB8AC3E}">
        <p14:creationId xmlns:p14="http://schemas.microsoft.com/office/powerpoint/2010/main" val="13868495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BB4AFD-5761-0544-8BFF-D0EA8FF48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2239"/>
            <a:ext cx="1095022" cy="1257001"/>
          </a:xfrm>
          <a:prstGeom prst="rect">
            <a:avLst/>
          </a:prstGeom>
        </p:spPr>
      </p:pic>
      <p:sp>
        <p:nvSpPr>
          <p:cNvPr id="8" name="Rectangle 7">
            <a:extLst>
              <a:ext uri="{FF2B5EF4-FFF2-40B4-BE49-F238E27FC236}">
                <a16:creationId xmlns:a16="http://schemas.microsoft.com/office/drawing/2014/main" id="{1EDC4F4B-2E44-8F49-93AD-E5978A6B56D7}"/>
              </a:ext>
            </a:extLst>
          </p:cNvPr>
          <p:cNvSpPr/>
          <p:nvPr/>
        </p:nvSpPr>
        <p:spPr>
          <a:xfrm>
            <a:off x="1884491" y="457200"/>
            <a:ext cx="6781232" cy="726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latin typeface="Arial Black" panose="020B0A04020102020204" pitchFamily="34" charset="0"/>
              </a:rPr>
              <a:t>Countries our users are from</a:t>
            </a:r>
          </a:p>
        </p:txBody>
      </p:sp>
      <p:pic>
        <p:nvPicPr>
          <p:cNvPr id="9" name="Picture 8">
            <a:extLst>
              <a:ext uri="{FF2B5EF4-FFF2-40B4-BE49-F238E27FC236}">
                <a16:creationId xmlns:a16="http://schemas.microsoft.com/office/drawing/2014/main" id="{A2A75275-1451-D14D-9842-E7F99FD70A07}"/>
              </a:ext>
            </a:extLst>
          </p:cNvPr>
          <p:cNvPicPr>
            <a:picLocks noChangeAspect="1"/>
          </p:cNvPicPr>
          <p:nvPr/>
        </p:nvPicPr>
        <p:blipFill>
          <a:blip r:embed="rId3"/>
          <a:stretch>
            <a:fillRect/>
          </a:stretch>
        </p:blipFill>
        <p:spPr>
          <a:xfrm>
            <a:off x="370276" y="1744728"/>
            <a:ext cx="8295447" cy="4351272"/>
          </a:xfrm>
          <a:prstGeom prst="rect">
            <a:avLst/>
          </a:prstGeom>
        </p:spPr>
      </p:pic>
    </p:spTree>
    <p:extLst>
      <p:ext uri="{BB962C8B-B14F-4D97-AF65-F5344CB8AC3E}">
        <p14:creationId xmlns:p14="http://schemas.microsoft.com/office/powerpoint/2010/main" val="2916108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93AB89-F548-4B4F-9479-F2121C601429}"/>
              </a:ext>
            </a:extLst>
          </p:cNvPr>
          <p:cNvSpPr>
            <a:spLocks noGrp="1"/>
          </p:cNvSpPr>
          <p:nvPr>
            <p:ph type="title"/>
          </p:nvPr>
        </p:nvSpPr>
        <p:spPr/>
        <p:txBody>
          <a:bodyPr/>
          <a:lstStyle/>
          <a:p>
            <a:pPr algn="r"/>
            <a:br>
              <a:rPr lang="en-US" dirty="0"/>
            </a:br>
            <a:r>
              <a:rPr lang="en-US" dirty="0"/>
              <a:t>Website Usage</a:t>
            </a:r>
            <a:br>
              <a:rPr lang="en-US" dirty="0"/>
            </a:br>
            <a:endParaRPr lang="en-US" dirty="0"/>
          </a:p>
        </p:txBody>
      </p:sp>
      <p:sp>
        <p:nvSpPr>
          <p:cNvPr id="6" name="Content Placeholder 5">
            <a:extLst>
              <a:ext uri="{FF2B5EF4-FFF2-40B4-BE49-F238E27FC236}">
                <a16:creationId xmlns:a16="http://schemas.microsoft.com/office/drawing/2014/main" id="{C3E4D641-3AE0-7841-B90D-5B64322BE670}"/>
              </a:ext>
            </a:extLst>
          </p:cNvPr>
          <p:cNvSpPr>
            <a:spLocks noGrp="1"/>
          </p:cNvSpPr>
          <p:nvPr>
            <p:ph idx="1"/>
          </p:nvPr>
        </p:nvSpPr>
        <p:spPr>
          <a:xfrm>
            <a:off x="2057400" y="2217741"/>
            <a:ext cx="6400800" cy="4068759"/>
          </a:xfrm>
        </p:spPr>
        <p:txBody>
          <a:bodyPr/>
          <a:lstStyle/>
          <a:p>
            <a:r>
              <a:rPr lang="en-US" sz="4000" dirty="0"/>
              <a:t>4946 unique visitors</a:t>
            </a:r>
          </a:p>
          <a:p>
            <a:r>
              <a:rPr lang="en-US" sz="4000" dirty="0"/>
              <a:t>9857 unique sessions</a:t>
            </a:r>
          </a:p>
          <a:p>
            <a:r>
              <a:rPr lang="en-US" sz="4000" dirty="0"/>
              <a:t>46,970 page views </a:t>
            </a:r>
          </a:p>
        </p:txBody>
      </p:sp>
      <p:pic>
        <p:nvPicPr>
          <p:cNvPr id="7" name="Picture 6">
            <a:extLst>
              <a:ext uri="{FF2B5EF4-FFF2-40B4-BE49-F238E27FC236}">
                <a16:creationId xmlns:a16="http://schemas.microsoft.com/office/drawing/2014/main" id="{848E046D-A186-B54B-BDB1-2D8DD4AF29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2239"/>
            <a:ext cx="1095022" cy="1257001"/>
          </a:xfrm>
          <a:prstGeom prst="rect">
            <a:avLst/>
          </a:prstGeom>
        </p:spPr>
      </p:pic>
      <p:cxnSp>
        <p:nvCxnSpPr>
          <p:cNvPr id="8" name="Straight Connector 7">
            <a:extLst>
              <a:ext uri="{FF2B5EF4-FFF2-40B4-BE49-F238E27FC236}">
                <a16:creationId xmlns:a16="http://schemas.microsoft.com/office/drawing/2014/main" id="{AA3507C6-109C-8F41-9347-AE79F30BB48B}"/>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9" name="TextBox 8">
            <a:extLst>
              <a:ext uri="{FF2B5EF4-FFF2-40B4-BE49-F238E27FC236}">
                <a16:creationId xmlns:a16="http://schemas.microsoft.com/office/drawing/2014/main" id="{296DCD10-DD88-8742-9BA4-5EA60242AFB9}"/>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spTree>
    <p:extLst>
      <p:ext uri="{BB962C8B-B14F-4D97-AF65-F5344CB8AC3E}">
        <p14:creationId xmlns:p14="http://schemas.microsoft.com/office/powerpoint/2010/main" val="637734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3FCEE-C0C9-2944-98F6-14E9AAB7EDC5}"/>
              </a:ext>
            </a:extLst>
          </p:cNvPr>
          <p:cNvSpPr>
            <a:spLocks noGrp="1"/>
          </p:cNvSpPr>
          <p:nvPr>
            <p:ph type="title"/>
          </p:nvPr>
        </p:nvSpPr>
        <p:spPr/>
        <p:txBody>
          <a:bodyPr/>
          <a:lstStyle/>
          <a:p>
            <a:pPr algn="r"/>
            <a:r>
              <a:rPr lang="en-US" dirty="0"/>
              <a:t>NASDME Presentations</a:t>
            </a:r>
          </a:p>
        </p:txBody>
      </p:sp>
      <p:sp>
        <p:nvSpPr>
          <p:cNvPr id="4" name="Content Placeholder 3">
            <a:extLst>
              <a:ext uri="{FF2B5EF4-FFF2-40B4-BE49-F238E27FC236}">
                <a16:creationId xmlns:a16="http://schemas.microsoft.com/office/drawing/2014/main" id="{68022A2E-6F39-3F4C-9E2A-F0545D1BB2EE}"/>
              </a:ext>
            </a:extLst>
          </p:cNvPr>
          <p:cNvSpPr>
            <a:spLocks noGrp="1"/>
          </p:cNvSpPr>
          <p:nvPr>
            <p:ph idx="1"/>
          </p:nvPr>
        </p:nvSpPr>
        <p:spPr>
          <a:xfrm>
            <a:off x="2209800" y="2362200"/>
            <a:ext cx="6477000" cy="3763963"/>
          </a:xfrm>
        </p:spPr>
        <p:txBody>
          <a:bodyPr/>
          <a:lstStyle/>
          <a:p>
            <a:r>
              <a:rPr lang="en-US" dirty="0"/>
              <a:t>Proposal Submission</a:t>
            </a:r>
          </a:p>
          <a:p>
            <a:pPr lvl="1"/>
            <a:r>
              <a:rPr lang="en-US" i="1" dirty="0"/>
              <a:t>Creating Trauma-Informed Care and Education of Migrant Students</a:t>
            </a:r>
            <a:r>
              <a:rPr lang="en-US" dirty="0"/>
              <a:t> </a:t>
            </a:r>
          </a:p>
          <a:p>
            <a:pPr lvl="1"/>
            <a:r>
              <a:rPr lang="en-US" i="1" dirty="0"/>
              <a:t>MEP and HEP: Partnering for Migrant Student Success</a:t>
            </a:r>
            <a:endParaRPr lang="en-US" dirty="0"/>
          </a:p>
          <a:p>
            <a:r>
              <a:rPr lang="en-US" dirty="0"/>
              <a:t>Presenters</a:t>
            </a:r>
          </a:p>
          <a:p>
            <a:r>
              <a:rPr lang="en-US" dirty="0"/>
              <a:t>Deadline and due dates</a:t>
            </a:r>
          </a:p>
          <a:p>
            <a:pPr marL="0" indent="0" algn="ctr">
              <a:buNone/>
            </a:pPr>
            <a:endParaRPr lang="en-US" dirty="0"/>
          </a:p>
        </p:txBody>
      </p:sp>
      <p:sp>
        <p:nvSpPr>
          <p:cNvPr id="5" name="TextBox 4">
            <a:extLst>
              <a:ext uri="{FF2B5EF4-FFF2-40B4-BE49-F238E27FC236}">
                <a16:creationId xmlns:a16="http://schemas.microsoft.com/office/drawing/2014/main" id="{765A3E12-3CB7-4C49-8F0E-69663DB82C5D}"/>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cxnSp>
        <p:nvCxnSpPr>
          <p:cNvPr id="6" name="Straight Connector 5">
            <a:extLst>
              <a:ext uri="{FF2B5EF4-FFF2-40B4-BE49-F238E27FC236}">
                <a16:creationId xmlns:a16="http://schemas.microsoft.com/office/drawing/2014/main" id="{CAD37BBE-7941-465A-9911-9FEA5C932B9C}"/>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pic>
        <p:nvPicPr>
          <p:cNvPr id="7" name="Picture 6">
            <a:extLst>
              <a:ext uri="{FF2B5EF4-FFF2-40B4-BE49-F238E27FC236}">
                <a16:creationId xmlns:a16="http://schemas.microsoft.com/office/drawing/2014/main" id="{DABB4AFD-5761-0544-8BFF-D0EA8FF48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2239"/>
            <a:ext cx="1095022" cy="1257001"/>
          </a:xfrm>
          <a:prstGeom prst="rect">
            <a:avLst/>
          </a:prstGeom>
        </p:spPr>
      </p:pic>
    </p:spTree>
    <p:extLst>
      <p:ext uri="{BB962C8B-B14F-4D97-AF65-F5344CB8AC3E}">
        <p14:creationId xmlns:p14="http://schemas.microsoft.com/office/powerpoint/2010/main" val="32286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3FCEE-C0C9-2944-98F6-14E9AAB7EDC5}"/>
              </a:ext>
            </a:extLst>
          </p:cNvPr>
          <p:cNvSpPr>
            <a:spLocks noGrp="1"/>
          </p:cNvSpPr>
          <p:nvPr>
            <p:ph type="title"/>
          </p:nvPr>
        </p:nvSpPr>
        <p:spPr/>
        <p:txBody>
          <a:bodyPr/>
          <a:lstStyle/>
          <a:p>
            <a:pPr algn="r"/>
            <a:r>
              <a:rPr lang="en-US" dirty="0"/>
              <a:t>	Future Meeting Dates</a:t>
            </a:r>
          </a:p>
        </p:txBody>
      </p:sp>
      <p:sp>
        <p:nvSpPr>
          <p:cNvPr id="4" name="Content Placeholder 3">
            <a:extLst>
              <a:ext uri="{FF2B5EF4-FFF2-40B4-BE49-F238E27FC236}">
                <a16:creationId xmlns:a16="http://schemas.microsoft.com/office/drawing/2014/main" id="{68022A2E-6F39-3F4C-9E2A-F0545D1BB2EE}"/>
              </a:ext>
            </a:extLst>
          </p:cNvPr>
          <p:cNvSpPr>
            <a:spLocks noGrp="1"/>
          </p:cNvSpPr>
          <p:nvPr>
            <p:ph idx="1"/>
          </p:nvPr>
        </p:nvSpPr>
        <p:spPr>
          <a:xfrm>
            <a:off x="1628422" y="1981200"/>
            <a:ext cx="7058378" cy="4144963"/>
          </a:xfrm>
        </p:spPr>
        <p:txBody>
          <a:bodyPr/>
          <a:lstStyle/>
          <a:p>
            <a:r>
              <a:rPr lang="en-US" dirty="0"/>
              <a:t>State Steering Team Meeting dates</a:t>
            </a:r>
          </a:p>
          <a:p>
            <a:pPr lvl="1"/>
            <a:r>
              <a:rPr lang="en-US" dirty="0"/>
              <a:t>October 2019 at IMEC Symposium </a:t>
            </a:r>
          </a:p>
          <a:p>
            <a:r>
              <a:rPr lang="en-US" dirty="0"/>
              <a:t>TST Meeting Dates:</a:t>
            </a:r>
          </a:p>
          <a:p>
            <a:pPr lvl="1"/>
            <a:r>
              <a:rPr lang="en-US" dirty="0"/>
              <a:t>April 8-10, 2019</a:t>
            </a:r>
          </a:p>
          <a:p>
            <a:pPr lvl="2"/>
            <a:r>
              <a:rPr lang="en-US" dirty="0"/>
              <a:t>April 8: Mental Health TOT</a:t>
            </a:r>
          </a:p>
          <a:p>
            <a:pPr lvl="2"/>
            <a:r>
              <a:rPr lang="en-US" dirty="0"/>
              <a:t>April 9-10 TST Meeting</a:t>
            </a:r>
          </a:p>
          <a:p>
            <a:pPr lvl="1"/>
            <a:r>
              <a:rPr lang="en-US" dirty="0"/>
              <a:t>Location: Omaha, NE</a:t>
            </a:r>
          </a:p>
        </p:txBody>
      </p:sp>
      <p:sp>
        <p:nvSpPr>
          <p:cNvPr id="5" name="TextBox 4">
            <a:extLst>
              <a:ext uri="{FF2B5EF4-FFF2-40B4-BE49-F238E27FC236}">
                <a16:creationId xmlns:a16="http://schemas.microsoft.com/office/drawing/2014/main" id="{765A3E12-3CB7-4C49-8F0E-69663DB82C5D}"/>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cxnSp>
        <p:nvCxnSpPr>
          <p:cNvPr id="6" name="Straight Connector 5">
            <a:extLst>
              <a:ext uri="{FF2B5EF4-FFF2-40B4-BE49-F238E27FC236}">
                <a16:creationId xmlns:a16="http://schemas.microsoft.com/office/drawing/2014/main" id="{CAD37BBE-7941-465A-9911-9FEA5C932B9C}"/>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pic>
        <p:nvPicPr>
          <p:cNvPr id="7" name="Picture 6">
            <a:extLst>
              <a:ext uri="{FF2B5EF4-FFF2-40B4-BE49-F238E27FC236}">
                <a16:creationId xmlns:a16="http://schemas.microsoft.com/office/drawing/2014/main" id="{2F99060A-EB8F-CA4F-B529-F971FAB2FB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99661"/>
            <a:ext cx="1095022" cy="1257001"/>
          </a:xfrm>
          <a:prstGeom prst="rect">
            <a:avLst/>
          </a:prstGeom>
        </p:spPr>
      </p:pic>
    </p:spTree>
    <p:extLst>
      <p:ext uri="{BB962C8B-B14F-4D97-AF65-F5344CB8AC3E}">
        <p14:creationId xmlns:p14="http://schemas.microsoft.com/office/powerpoint/2010/main" val="3257192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3FCEE-C0C9-2944-98F6-14E9AAB7EDC5}"/>
              </a:ext>
            </a:extLst>
          </p:cNvPr>
          <p:cNvSpPr>
            <a:spLocks noGrp="1"/>
          </p:cNvSpPr>
          <p:nvPr>
            <p:ph type="title"/>
          </p:nvPr>
        </p:nvSpPr>
        <p:spPr>
          <a:xfrm>
            <a:off x="457200" y="274638"/>
            <a:ext cx="8305800" cy="1143000"/>
          </a:xfrm>
        </p:spPr>
        <p:txBody>
          <a:bodyPr/>
          <a:lstStyle/>
          <a:p>
            <a:pPr algn="r"/>
            <a:r>
              <a:rPr lang="en-US" dirty="0"/>
              <a:t> Welcome and Introductions</a:t>
            </a:r>
          </a:p>
        </p:txBody>
      </p:sp>
      <p:sp>
        <p:nvSpPr>
          <p:cNvPr id="4" name="Content Placeholder 3">
            <a:extLst>
              <a:ext uri="{FF2B5EF4-FFF2-40B4-BE49-F238E27FC236}">
                <a16:creationId xmlns:a16="http://schemas.microsoft.com/office/drawing/2014/main" id="{68022A2E-6F39-3F4C-9E2A-F0545D1BB2EE}"/>
              </a:ext>
            </a:extLst>
          </p:cNvPr>
          <p:cNvSpPr>
            <a:spLocks noGrp="1"/>
          </p:cNvSpPr>
          <p:nvPr>
            <p:ph idx="1"/>
          </p:nvPr>
        </p:nvSpPr>
        <p:spPr>
          <a:xfrm>
            <a:off x="457200" y="2590802"/>
            <a:ext cx="8229600" cy="3535361"/>
          </a:xfrm>
        </p:spPr>
        <p:txBody>
          <a:bodyPr/>
          <a:lstStyle/>
          <a:p>
            <a:pPr marL="0" indent="0" algn="ctr">
              <a:buNone/>
            </a:pPr>
            <a:r>
              <a:rPr lang="en-US" dirty="0"/>
              <a:t>Welcome and Introductions </a:t>
            </a:r>
          </a:p>
          <a:p>
            <a:pPr marL="0" indent="0" algn="ctr">
              <a:buNone/>
            </a:pPr>
            <a:r>
              <a:rPr lang="en-US" dirty="0"/>
              <a:t>Doug </a:t>
            </a:r>
            <a:r>
              <a:rPr lang="en-US" dirty="0" err="1"/>
              <a:t>Boline</a:t>
            </a:r>
            <a:r>
              <a:rPr lang="en-US" dirty="0"/>
              <a:t>, KS MEP State Director</a:t>
            </a:r>
          </a:p>
          <a:p>
            <a:pPr marL="0" indent="0" algn="ctr">
              <a:buNone/>
            </a:pPr>
            <a:endParaRPr lang="en-US" dirty="0"/>
          </a:p>
          <a:p>
            <a:pPr marL="0" indent="0" algn="ctr">
              <a:buNone/>
            </a:pPr>
            <a:endParaRPr lang="en-US" dirty="0"/>
          </a:p>
        </p:txBody>
      </p:sp>
      <p:sp>
        <p:nvSpPr>
          <p:cNvPr id="5" name="TextBox 4">
            <a:extLst>
              <a:ext uri="{FF2B5EF4-FFF2-40B4-BE49-F238E27FC236}">
                <a16:creationId xmlns:a16="http://schemas.microsoft.com/office/drawing/2014/main" id="{765A3E12-3CB7-4C49-8F0E-69663DB82C5D}"/>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cxnSp>
        <p:nvCxnSpPr>
          <p:cNvPr id="6" name="Straight Connector 5">
            <a:extLst>
              <a:ext uri="{FF2B5EF4-FFF2-40B4-BE49-F238E27FC236}">
                <a16:creationId xmlns:a16="http://schemas.microsoft.com/office/drawing/2014/main" id="{CAD37BBE-7941-465A-9911-9FEA5C932B9C}"/>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pic>
        <p:nvPicPr>
          <p:cNvPr id="7" name="Picture 6">
            <a:extLst>
              <a:ext uri="{FF2B5EF4-FFF2-40B4-BE49-F238E27FC236}">
                <a16:creationId xmlns:a16="http://schemas.microsoft.com/office/drawing/2014/main" id="{DABB4AFD-5761-0544-8BFF-D0EA8FF48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2239"/>
            <a:ext cx="1095022" cy="1257001"/>
          </a:xfrm>
          <a:prstGeom prst="rect">
            <a:avLst/>
          </a:prstGeom>
        </p:spPr>
      </p:pic>
    </p:spTree>
    <p:extLst>
      <p:ext uri="{BB962C8B-B14F-4D97-AF65-F5344CB8AC3E}">
        <p14:creationId xmlns:p14="http://schemas.microsoft.com/office/powerpoint/2010/main" val="282713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8368138-6E1E-124B-B91C-544CE67279A9}"/>
              </a:ext>
            </a:extLst>
          </p:cNvPr>
          <p:cNvSpPr>
            <a:spLocks noGrp="1"/>
          </p:cNvSpPr>
          <p:nvPr>
            <p:ph type="title"/>
          </p:nvPr>
        </p:nvSpPr>
        <p:spPr>
          <a:xfrm>
            <a:off x="457200" y="274638"/>
            <a:ext cx="8305800" cy="1143000"/>
          </a:xfrm>
        </p:spPr>
        <p:txBody>
          <a:bodyPr/>
          <a:lstStyle/>
          <a:p>
            <a:pPr algn="r"/>
            <a:r>
              <a:rPr lang="en-US" dirty="0"/>
              <a:t>Agenda – Day 1</a:t>
            </a:r>
          </a:p>
        </p:txBody>
      </p:sp>
      <p:sp>
        <p:nvSpPr>
          <p:cNvPr id="4" name="Content Placeholder 3">
            <a:extLst>
              <a:ext uri="{FF2B5EF4-FFF2-40B4-BE49-F238E27FC236}">
                <a16:creationId xmlns:a16="http://schemas.microsoft.com/office/drawing/2014/main" id="{B1509505-DC4B-8643-A398-F042C6760DA8}"/>
              </a:ext>
            </a:extLst>
          </p:cNvPr>
          <p:cNvSpPr>
            <a:spLocks noGrp="1"/>
          </p:cNvSpPr>
          <p:nvPr>
            <p:ph sz="half" idx="1"/>
          </p:nvPr>
        </p:nvSpPr>
        <p:spPr/>
        <p:txBody>
          <a:bodyPr/>
          <a:lstStyle/>
          <a:p>
            <a:pPr lvl="0"/>
            <a:r>
              <a:rPr lang="en-US" sz="2000" dirty="0"/>
              <a:t>Welcome and Introductions</a:t>
            </a:r>
          </a:p>
          <a:p>
            <a:pPr lvl="0"/>
            <a:r>
              <a:rPr lang="en-US" sz="2000" dirty="0"/>
              <a:t>Welcome to Alabama</a:t>
            </a:r>
          </a:p>
          <a:p>
            <a:pPr lvl="0"/>
            <a:r>
              <a:rPr lang="en-US" sz="2000" dirty="0"/>
              <a:t>Overview of agenda and expectations for meeting</a:t>
            </a:r>
          </a:p>
          <a:p>
            <a:pPr lvl="0"/>
            <a:r>
              <a:rPr lang="en-US" sz="2000" dirty="0"/>
              <a:t>Discussion of TST Work Groups tasks and processes</a:t>
            </a:r>
          </a:p>
          <a:p>
            <a:pPr lvl="1"/>
            <a:r>
              <a:rPr lang="en-US" sz="1600" dirty="0"/>
              <a:t>OSY Engagement and Relationship Building</a:t>
            </a:r>
          </a:p>
          <a:p>
            <a:pPr lvl="1"/>
            <a:r>
              <a:rPr lang="en-US" sz="1600" dirty="0"/>
              <a:t>Curriculum and Material Development</a:t>
            </a:r>
          </a:p>
          <a:p>
            <a:pPr lvl="1"/>
            <a:r>
              <a:rPr lang="en-US" sz="1600" dirty="0"/>
              <a:t>Goal Setting and OSY Learning Plans</a:t>
            </a:r>
          </a:p>
          <a:p>
            <a:pPr lvl="1"/>
            <a:r>
              <a:rPr lang="en-US" sz="1600" dirty="0"/>
              <a:t>Professional Development</a:t>
            </a:r>
          </a:p>
          <a:p>
            <a:pPr lvl="1"/>
            <a:r>
              <a:rPr lang="en-US" sz="1600" dirty="0"/>
              <a:t>Interstate Collaboration</a:t>
            </a:r>
          </a:p>
          <a:p>
            <a:pPr lvl="1"/>
            <a:r>
              <a:rPr lang="en-US" sz="1600" dirty="0"/>
              <a:t>Mental Health/Trauma</a:t>
            </a:r>
          </a:p>
          <a:p>
            <a:pPr lvl="1"/>
            <a:r>
              <a:rPr lang="en-US" sz="1600" dirty="0"/>
              <a:t>Literature Review</a:t>
            </a:r>
          </a:p>
          <a:p>
            <a:pPr marL="0" indent="0">
              <a:buNone/>
            </a:pPr>
            <a:endParaRPr lang="en-US" sz="1200" dirty="0"/>
          </a:p>
          <a:p>
            <a:endParaRPr lang="en-US" dirty="0"/>
          </a:p>
        </p:txBody>
      </p:sp>
      <p:sp>
        <p:nvSpPr>
          <p:cNvPr id="8" name="Content Placeholder 7">
            <a:extLst>
              <a:ext uri="{FF2B5EF4-FFF2-40B4-BE49-F238E27FC236}">
                <a16:creationId xmlns:a16="http://schemas.microsoft.com/office/drawing/2014/main" id="{3E8D7BA6-B89C-4143-921E-51D736FEB94C}"/>
              </a:ext>
            </a:extLst>
          </p:cNvPr>
          <p:cNvSpPr>
            <a:spLocks noGrp="1"/>
          </p:cNvSpPr>
          <p:nvPr>
            <p:ph sz="half" idx="2"/>
          </p:nvPr>
        </p:nvSpPr>
        <p:spPr>
          <a:xfrm>
            <a:off x="4648200" y="1600200"/>
            <a:ext cx="4038600" cy="4876800"/>
          </a:xfrm>
        </p:spPr>
        <p:txBody>
          <a:bodyPr/>
          <a:lstStyle/>
          <a:p>
            <a:pPr lvl="0"/>
            <a:r>
              <a:rPr lang="en-US" sz="2000" dirty="0"/>
              <a:t>Dissemination Event Evaluation results</a:t>
            </a:r>
          </a:p>
          <a:p>
            <a:pPr lvl="0"/>
            <a:r>
              <a:rPr lang="en-US" sz="2000" dirty="0"/>
              <a:t>Review of the Annual Performance Report results</a:t>
            </a:r>
          </a:p>
          <a:p>
            <a:pPr lvl="0"/>
            <a:r>
              <a:rPr lang="en-US" sz="2000" dirty="0"/>
              <a:t>Year 4 extension work items and changes to the FII</a:t>
            </a:r>
          </a:p>
          <a:p>
            <a:pPr lvl="0"/>
            <a:r>
              <a:rPr lang="en-US" sz="2000" dirty="0"/>
              <a:t>Year 4 changes to performance measures</a:t>
            </a:r>
          </a:p>
          <a:p>
            <a:pPr lvl="0"/>
            <a:r>
              <a:rPr lang="en-US" sz="2000" dirty="0"/>
              <a:t>Data collection for Year 4</a:t>
            </a:r>
          </a:p>
          <a:p>
            <a:r>
              <a:rPr lang="en-US" sz="2000" dirty="0"/>
              <a:t>LUNCH</a:t>
            </a:r>
          </a:p>
          <a:p>
            <a:pPr lvl="0"/>
            <a:r>
              <a:rPr lang="en-US" sz="2000" dirty="0"/>
              <a:t>Strategic Planning Process and expectations</a:t>
            </a:r>
          </a:p>
          <a:p>
            <a:pPr lvl="0"/>
            <a:r>
              <a:rPr lang="en-US" sz="2000" dirty="0"/>
              <a:t>Planning for a new CIG competition</a:t>
            </a:r>
          </a:p>
          <a:p>
            <a:pPr marL="0" lvl="0" indent="0">
              <a:buNone/>
            </a:pPr>
            <a:endParaRPr lang="en-US" sz="2000" dirty="0"/>
          </a:p>
          <a:p>
            <a:endParaRPr lang="en-US" sz="1800" dirty="0"/>
          </a:p>
        </p:txBody>
      </p:sp>
      <p:cxnSp>
        <p:nvCxnSpPr>
          <p:cNvPr id="6" name="Straight Connector 5">
            <a:extLst>
              <a:ext uri="{FF2B5EF4-FFF2-40B4-BE49-F238E27FC236}">
                <a16:creationId xmlns:a16="http://schemas.microsoft.com/office/drawing/2014/main" id="{CAD37BBE-7941-465A-9911-9FEA5C932B9C}"/>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pic>
        <p:nvPicPr>
          <p:cNvPr id="9" name="Picture 8">
            <a:extLst>
              <a:ext uri="{FF2B5EF4-FFF2-40B4-BE49-F238E27FC236}">
                <a16:creationId xmlns:a16="http://schemas.microsoft.com/office/drawing/2014/main" id="{8AB4BCC9-5BBA-094A-B4DB-2DEB91B89E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114599"/>
            <a:ext cx="1095022" cy="1257001"/>
          </a:xfrm>
          <a:prstGeom prst="rect">
            <a:avLst/>
          </a:prstGeom>
        </p:spPr>
      </p:pic>
    </p:spTree>
    <p:extLst>
      <p:ext uri="{BB962C8B-B14F-4D97-AF65-F5344CB8AC3E}">
        <p14:creationId xmlns:p14="http://schemas.microsoft.com/office/powerpoint/2010/main" val="3851532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3FCEE-C0C9-2944-98F6-14E9AAB7EDC5}"/>
              </a:ext>
            </a:extLst>
          </p:cNvPr>
          <p:cNvSpPr>
            <a:spLocks noGrp="1"/>
          </p:cNvSpPr>
          <p:nvPr>
            <p:ph type="title"/>
          </p:nvPr>
        </p:nvSpPr>
        <p:spPr/>
        <p:txBody>
          <a:bodyPr/>
          <a:lstStyle/>
          <a:p>
            <a:pPr algn="r"/>
            <a:r>
              <a:rPr lang="en-US" dirty="0"/>
              <a:t>Welcome to Alabama </a:t>
            </a:r>
            <a:br>
              <a:rPr lang="en-US" dirty="0"/>
            </a:br>
            <a:r>
              <a:rPr lang="en-US" dirty="0"/>
              <a:t>and the AL MEP</a:t>
            </a:r>
          </a:p>
        </p:txBody>
      </p:sp>
      <p:sp>
        <p:nvSpPr>
          <p:cNvPr id="3" name="Content Placeholder 2">
            <a:extLst>
              <a:ext uri="{FF2B5EF4-FFF2-40B4-BE49-F238E27FC236}">
                <a16:creationId xmlns:a16="http://schemas.microsoft.com/office/drawing/2014/main" id="{3DA6EF39-2D5A-9B44-9429-E51B5C7395FA}"/>
              </a:ext>
            </a:extLst>
          </p:cNvPr>
          <p:cNvSpPr>
            <a:spLocks noGrp="1"/>
          </p:cNvSpPr>
          <p:nvPr>
            <p:ph idx="1"/>
          </p:nvPr>
        </p:nvSpPr>
        <p:spPr>
          <a:xfrm>
            <a:off x="457200" y="2667001"/>
            <a:ext cx="8229600" cy="3459162"/>
          </a:xfrm>
        </p:spPr>
        <p:txBody>
          <a:bodyPr/>
          <a:lstStyle/>
          <a:p>
            <a:pPr algn="ctr"/>
            <a:r>
              <a:rPr lang="en-US" dirty="0"/>
              <a:t>Cyndi Townley</a:t>
            </a:r>
          </a:p>
          <a:p>
            <a:pPr algn="ctr"/>
            <a:r>
              <a:rPr lang="en-US" dirty="0"/>
              <a:t>Peggy </a:t>
            </a:r>
            <a:r>
              <a:rPr lang="en-US" dirty="0" err="1"/>
              <a:t>Haveard</a:t>
            </a:r>
            <a:endParaRPr lang="en-US" dirty="0"/>
          </a:p>
          <a:p>
            <a:pPr algn="ctr"/>
            <a:r>
              <a:rPr lang="en-US" dirty="0"/>
              <a:t>Joyce Bishop</a:t>
            </a:r>
          </a:p>
        </p:txBody>
      </p:sp>
      <p:sp>
        <p:nvSpPr>
          <p:cNvPr id="5" name="TextBox 4">
            <a:extLst>
              <a:ext uri="{FF2B5EF4-FFF2-40B4-BE49-F238E27FC236}">
                <a16:creationId xmlns:a16="http://schemas.microsoft.com/office/drawing/2014/main" id="{765A3E12-3CB7-4C49-8F0E-69663DB82C5D}"/>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cxnSp>
        <p:nvCxnSpPr>
          <p:cNvPr id="6" name="Straight Connector 5">
            <a:extLst>
              <a:ext uri="{FF2B5EF4-FFF2-40B4-BE49-F238E27FC236}">
                <a16:creationId xmlns:a16="http://schemas.microsoft.com/office/drawing/2014/main" id="{CAD37BBE-7941-465A-9911-9FEA5C932B9C}"/>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pic>
        <p:nvPicPr>
          <p:cNvPr id="7" name="Picture 6">
            <a:extLst>
              <a:ext uri="{FF2B5EF4-FFF2-40B4-BE49-F238E27FC236}">
                <a16:creationId xmlns:a16="http://schemas.microsoft.com/office/drawing/2014/main" id="{DABB4AFD-5761-0544-8BFF-D0EA8FF48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2239"/>
            <a:ext cx="1095022" cy="1257001"/>
          </a:xfrm>
          <a:prstGeom prst="rect">
            <a:avLst/>
          </a:prstGeom>
        </p:spPr>
      </p:pic>
    </p:spTree>
    <p:extLst>
      <p:ext uri="{BB962C8B-B14F-4D97-AF65-F5344CB8AC3E}">
        <p14:creationId xmlns:p14="http://schemas.microsoft.com/office/powerpoint/2010/main" val="4037393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3FCEE-C0C9-2944-98F6-14E9AAB7EDC5}"/>
              </a:ext>
            </a:extLst>
          </p:cNvPr>
          <p:cNvSpPr>
            <a:spLocks noGrp="1"/>
          </p:cNvSpPr>
          <p:nvPr>
            <p:ph type="title"/>
          </p:nvPr>
        </p:nvSpPr>
        <p:spPr>
          <a:xfrm>
            <a:off x="457200" y="274638"/>
            <a:ext cx="8305800" cy="1143000"/>
          </a:xfrm>
        </p:spPr>
        <p:txBody>
          <a:bodyPr/>
          <a:lstStyle/>
          <a:p>
            <a:pPr algn="r"/>
            <a:r>
              <a:rPr lang="en-US" dirty="0"/>
              <a:t>	</a:t>
            </a:r>
            <a:r>
              <a:rPr lang="en-US" sz="4000" dirty="0"/>
              <a:t>Expectations of Our Time Together</a:t>
            </a:r>
          </a:p>
        </p:txBody>
      </p:sp>
      <p:sp>
        <p:nvSpPr>
          <p:cNvPr id="4" name="Content Placeholder 3">
            <a:extLst>
              <a:ext uri="{FF2B5EF4-FFF2-40B4-BE49-F238E27FC236}">
                <a16:creationId xmlns:a16="http://schemas.microsoft.com/office/drawing/2014/main" id="{68022A2E-6F39-3F4C-9E2A-F0545D1BB2EE}"/>
              </a:ext>
            </a:extLst>
          </p:cNvPr>
          <p:cNvSpPr>
            <a:spLocks noGrp="1"/>
          </p:cNvSpPr>
          <p:nvPr>
            <p:ph idx="1"/>
          </p:nvPr>
        </p:nvSpPr>
        <p:spPr>
          <a:xfrm>
            <a:off x="457200" y="1570038"/>
            <a:ext cx="8229600" cy="4556126"/>
          </a:xfrm>
        </p:spPr>
        <p:txBody>
          <a:bodyPr/>
          <a:lstStyle/>
          <a:p>
            <a:pPr marL="514350" indent="-514350">
              <a:buFont typeface="+mj-lt"/>
              <a:buAutoNum type="arabicPeriod"/>
            </a:pPr>
            <a:r>
              <a:rPr lang="en-US" sz="2600" dirty="0"/>
              <a:t>Discuss reorganized work groups, their assignments, alignment with FII, and their progress </a:t>
            </a:r>
          </a:p>
          <a:p>
            <a:pPr marL="514350" indent="-514350">
              <a:buFont typeface="+mj-lt"/>
              <a:buAutoNum type="arabicPeriod"/>
            </a:pPr>
            <a:r>
              <a:rPr lang="en-US" sz="2600" dirty="0"/>
              <a:t>Evaluate Dissemination Event</a:t>
            </a:r>
          </a:p>
          <a:p>
            <a:pPr marL="514350" indent="-514350">
              <a:buFont typeface="+mj-lt"/>
              <a:buAutoNum type="arabicPeriod"/>
            </a:pPr>
            <a:r>
              <a:rPr lang="en-US" sz="2600" dirty="0"/>
              <a:t>Review APR data and objectives for Year 4</a:t>
            </a:r>
          </a:p>
          <a:p>
            <a:pPr marL="514350" indent="-514350">
              <a:buFont typeface="+mj-lt"/>
              <a:buAutoNum type="arabicPeriod"/>
            </a:pPr>
            <a:r>
              <a:rPr lang="en-US" sz="2600" dirty="0"/>
              <a:t>Discuss GOSOSY Work Plan and work group assignments</a:t>
            </a:r>
          </a:p>
          <a:p>
            <a:pPr marL="514350" indent="-514350">
              <a:buFont typeface="+mj-lt"/>
              <a:buAutoNum type="arabicPeriod"/>
            </a:pPr>
            <a:r>
              <a:rPr lang="en-US" sz="2600" dirty="0"/>
              <a:t>Learn about next CIG competition and OME priorities</a:t>
            </a:r>
          </a:p>
          <a:p>
            <a:pPr marL="514350" indent="-514350">
              <a:buFont typeface="+mj-lt"/>
              <a:buAutoNum type="arabicPeriod"/>
            </a:pPr>
            <a:r>
              <a:rPr lang="en-US" sz="2600" dirty="0"/>
              <a:t>Strategize and plan for next CIG</a:t>
            </a:r>
          </a:p>
          <a:p>
            <a:pPr marL="0" indent="0">
              <a:buNone/>
            </a:pPr>
            <a:endParaRPr lang="en-US" dirty="0"/>
          </a:p>
          <a:p>
            <a:pPr marL="514350" indent="-514350">
              <a:buFont typeface="+mj-lt"/>
              <a:buAutoNum type="arabicPeriod"/>
            </a:pPr>
            <a:endParaRPr lang="en-US" dirty="0"/>
          </a:p>
        </p:txBody>
      </p:sp>
      <p:sp>
        <p:nvSpPr>
          <p:cNvPr id="5" name="TextBox 4">
            <a:extLst>
              <a:ext uri="{FF2B5EF4-FFF2-40B4-BE49-F238E27FC236}">
                <a16:creationId xmlns:a16="http://schemas.microsoft.com/office/drawing/2014/main" id="{765A3E12-3CB7-4C49-8F0E-69663DB82C5D}"/>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cxnSp>
        <p:nvCxnSpPr>
          <p:cNvPr id="6" name="Straight Connector 5">
            <a:extLst>
              <a:ext uri="{FF2B5EF4-FFF2-40B4-BE49-F238E27FC236}">
                <a16:creationId xmlns:a16="http://schemas.microsoft.com/office/drawing/2014/main" id="{CAD37BBE-7941-465A-9911-9FEA5C932B9C}"/>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pic>
        <p:nvPicPr>
          <p:cNvPr id="7" name="Picture 6">
            <a:extLst>
              <a:ext uri="{FF2B5EF4-FFF2-40B4-BE49-F238E27FC236}">
                <a16:creationId xmlns:a16="http://schemas.microsoft.com/office/drawing/2014/main" id="{DABB4AFD-5761-0544-8BFF-D0EA8FF48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757" y="152401"/>
            <a:ext cx="1095022" cy="1257001"/>
          </a:xfrm>
          <a:prstGeom prst="rect">
            <a:avLst/>
          </a:prstGeom>
        </p:spPr>
      </p:pic>
    </p:spTree>
    <p:extLst>
      <p:ext uri="{BB962C8B-B14F-4D97-AF65-F5344CB8AC3E}">
        <p14:creationId xmlns:p14="http://schemas.microsoft.com/office/powerpoint/2010/main" val="127169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8">
            <a:extLst>
              <a:ext uri="{FF2B5EF4-FFF2-40B4-BE49-F238E27FC236}">
                <a16:creationId xmlns:a16="http://schemas.microsoft.com/office/drawing/2014/main" id="{C2217B40-BCC7-F742-A989-73B220B816AF}"/>
              </a:ext>
            </a:extLst>
          </p:cNvPr>
          <p:cNvSpPr>
            <a:spLocks noGrp="1"/>
          </p:cNvSpPr>
          <p:nvPr>
            <p:ph type="title"/>
          </p:nvPr>
        </p:nvSpPr>
        <p:spPr>
          <a:solidFill>
            <a:schemeClr val="accent3">
              <a:lumMod val="20000"/>
              <a:lumOff val="80000"/>
            </a:schemeClr>
          </a:solidFill>
        </p:spPr>
        <p:txBody>
          <a:bodyPr/>
          <a:lstStyle/>
          <a:p>
            <a:pPr algn="r" eaLnBrk="1" hangingPunct="1">
              <a:defRPr/>
            </a:pPr>
            <a:r>
              <a:rPr lang="en-US" dirty="0">
                <a:cs typeface="+mj-cs"/>
              </a:rPr>
              <a:t>Technical Support Team</a:t>
            </a:r>
          </a:p>
        </p:txBody>
      </p:sp>
      <p:sp>
        <p:nvSpPr>
          <p:cNvPr id="40962" name="Content Placeholder 10">
            <a:extLst>
              <a:ext uri="{FF2B5EF4-FFF2-40B4-BE49-F238E27FC236}">
                <a16:creationId xmlns:a16="http://schemas.microsoft.com/office/drawing/2014/main" id="{38E03D87-CC68-C847-90A4-6D1ECE315004}"/>
              </a:ext>
            </a:extLst>
          </p:cNvPr>
          <p:cNvSpPr>
            <a:spLocks noGrp="1"/>
          </p:cNvSpPr>
          <p:nvPr>
            <p:ph sz="half" idx="1"/>
          </p:nvPr>
        </p:nvSpPr>
        <p:spPr>
          <a:xfrm>
            <a:off x="457200" y="1676406"/>
            <a:ext cx="4038600" cy="4449757"/>
          </a:xfrm>
        </p:spPr>
        <p:txBody>
          <a:bodyPr/>
          <a:lstStyle/>
          <a:p>
            <a:pPr marL="0" indent="0" eaLnBrk="1" hangingPunct="1">
              <a:buFont typeface="Arial" charset="0"/>
              <a:buNone/>
              <a:defRPr/>
            </a:pPr>
            <a:r>
              <a:rPr lang="en-US" altLang="en-US" sz="2400" dirty="0">
                <a:ea typeface="ＭＳ Ｐゴシック" charset="-128"/>
              </a:rPr>
              <a:t>Expectations</a:t>
            </a:r>
          </a:p>
          <a:p>
            <a:pPr eaLnBrk="1" hangingPunct="1">
              <a:buFont typeface="Arial" charset="0"/>
              <a:buChar char="•"/>
              <a:defRPr/>
            </a:pPr>
            <a:r>
              <a:rPr lang="en-US" altLang="en-US" sz="2400" dirty="0">
                <a:ea typeface="ＭＳ Ｐゴシック" charset="-128"/>
              </a:rPr>
              <a:t>Membership</a:t>
            </a:r>
          </a:p>
          <a:p>
            <a:pPr eaLnBrk="1" hangingPunct="1">
              <a:buFont typeface="Arial" charset="0"/>
              <a:buChar char="•"/>
              <a:defRPr/>
            </a:pPr>
            <a:r>
              <a:rPr lang="en-US" altLang="en-US" sz="2400" dirty="0">
                <a:ea typeface="ＭＳ Ｐゴシック" charset="-128"/>
              </a:rPr>
              <a:t>State Director expectations</a:t>
            </a:r>
          </a:p>
          <a:p>
            <a:pPr eaLnBrk="1" hangingPunct="1">
              <a:buFont typeface="Arial" charset="0"/>
              <a:buChar char="•"/>
              <a:defRPr/>
            </a:pPr>
            <a:r>
              <a:rPr lang="en-US" altLang="en-US" sz="2400" dirty="0">
                <a:ea typeface="ＭＳ Ｐゴシック" charset="-128"/>
              </a:rPr>
              <a:t>Requirements</a:t>
            </a:r>
          </a:p>
          <a:p>
            <a:pPr lvl="1" eaLnBrk="1" hangingPunct="1">
              <a:buFont typeface="Arial" charset="0"/>
              <a:buChar char="–"/>
              <a:defRPr/>
            </a:pPr>
            <a:r>
              <a:rPr lang="en-US" altLang="en-US" sz="1800" dirty="0">
                <a:ea typeface="ＭＳ Ｐゴシック" charset="-128"/>
              </a:rPr>
              <a:t>2-3 meetings per year</a:t>
            </a:r>
          </a:p>
          <a:p>
            <a:pPr lvl="1" eaLnBrk="1" hangingPunct="1">
              <a:buFont typeface="Arial" charset="0"/>
              <a:buChar char="–"/>
              <a:defRPr/>
            </a:pPr>
            <a:r>
              <a:rPr lang="en-US" altLang="en-US" sz="1800" dirty="0">
                <a:ea typeface="ＭＳ Ｐゴシック" charset="-128"/>
              </a:rPr>
              <a:t>Conference calls</a:t>
            </a:r>
          </a:p>
          <a:p>
            <a:pPr lvl="1" eaLnBrk="1" hangingPunct="1">
              <a:buFont typeface="Arial" charset="0"/>
              <a:buChar char="–"/>
              <a:defRPr/>
            </a:pPr>
            <a:r>
              <a:rPr lang="en-US" altLang="en-US" sz="1800" dirty="0">
                <a:ea typeface="ＭＳ Ｐゴシック" charset="-128"/>
              </a:rPr>
              <a:t>Work assignments</a:t>
            </a:r>
          </a:p>
          <a:p>
            <a:pPr lvl="1" eaLnBrk="1" hangingPunct="1">
              <a:buFont typeface="Arial" charset="0"/>
              <a:buChar char="–"/>
              <a:defRPr/>
            </a:pPr>
            <a:r>
              <a:rPr lang="en-US" altLang="en-US" sz="1800" dirty="0">
                <a:ea typeface="ＭＳ Ｐゴシック" charset="-128"/>
              </a:rPr>
              <a:t>Team Lead meeting </a:t>
            </a:r>
          </a:p>
          <a:p>
            <a:pPr lvl="1" eaLnBrk="1" hangingPunct="1">
              <a:buFont typeface="Arial" charset="0"/>
              <a:buChar char="–"/>
              <a:defRPr/>
            </a:pPr>
            <a:r>
              <a:rPr lang="en-US" altLang="en-US" sz="1800" dirty="0">
                <a:ea typeface="ＭＳ Ｐゴシック" charset="-128"/>
              </a:rPr>
              <a:t>Collaboration and coordination across groups</a:t>
            </a:r>
          </a:p>
        </p:txBody>
      </p:sp>
      <p:sp>
        <p:nvSpPr>
          <p:cNvPr id="40963" name="Content Placeholder 1">
            <a:extLst>
              <a:ext uri="{FF2B5EF4-FFF2-40B4-BE49-F238E27FC236}">
                <a16:creationId xmlns:a16="http://schemas.microsoft.com/office/drawing/2014/main" id="{06DD8049-33A8-344F-9A93-E0D209FE4B08}"/>
              </a:ext>
            </a:extLst>
          </p:cNvPr>
          <p:cNvSpPr>
            <a:spLocks noGrp="1"/>
          </p:cNvSpPr>
          <p:nvPr>
            <p:ph sz="half" idx="2"/>
          </p:nvPr>
        </p:nvSpPr>
        <p:spPr>
          <a:xfrm>
            <a:off x="4648200" y="1676406"/>
            <a:ext cx="4038600" cy="5181594"/>
          </a:xfrm>
        </p:spPr>
        <p:txBody>
          <a:bodyPr/>
          <a:lstStyle/>
          <a:p>
            <a:pPr marL="0" indent="0">
              <a:buFont typeface="Arial" charset="0"/>
              <a:buNone/>
              <a:defRPr/>
            </a:pPr>
            <a:r>
              <a:rPr lang="en-US" sz="2000" dirty="0">
                <a:ea typeface="ＭＳ Ｐゴシック" charset="-128"/>
              </a:rPr>
              <a:t>Work Norms</a:t>
            </a:r>
          </a:p>
          <a:p>
            <a:pPr marL="514350" indent="-514350">
              <a:buFont typeface="Arial" charset="0"/>
              <a:buAutoNum type="arabicPeriod"/>
              <a:defRPr/>
            </a:pPr>
            <a:r>
              <a:rPr lang="en-US" sz="1800" dirty="0"/>
              <a:t>Be fully committed to the work and demonstrate this commitment by meeting agreed upon deadlines, participating/attending meetings and calls until outcomes/goals are fully met.</a:t>
            </a:r>
          </a:p>
          <a:p>
            <a:pPr marL="514350" indent="-514350">
              <a:buFont typeface="Arial" charset="0"/>
              <a:buAutoNum type="arabicPeriod"/>
              <a:defRPr/>
            </a:pPr>
            <a:r>
              <a:rPr lang="en-US" sz="1800" dirty="0"/>
              <a:t>Leave each meeting with tangible products/achievements synthesizing our meeting outcomes.</a:t>
            </a:r>
          </a:p>
          <a:p>
            <a:pPr marL="514350" indent="-514350">
              <a:buFont typeface="Arial" charset="0"/>
              <a:buAutoNum type="arabicPeriod"/>
              <a:defRPr/>
            </a:pPr>
            <a:r>
              <a:rPr lang="en-US" sz="1800" dirty="0"/>
              <a:t>Use included reflection time to promote spontaneous, creative discussion.</a:t>
            </a:r>
          </a:p>
          <a:p>
            <a:pPr eaLnBrk="1" hangingPunct="1">
              <a:buFont typeface="Arial" charset="0"/>
              <a:buChar char="•"/>
              <a:defRPr/>
            </a:pPr>
            <a:endParaRPr lang="en-US" dirty="0"/>
          </a:p>
          <a:p>
            <a:pPr marL="0" indent="0">
              <a:buFont typeface="Arial" charset="0"/>
              <a:buChar char="•"/>
              <a:defRPr/>
            </a:pPr>
            <a:endParaRPr lang="en-US" altLang="en-US" sz="2400" dirty="0">
              <a:ea typeface="ＭＳ Ｐゴシック" charset="-128"/>
            </a:endParaRPr>
          </a:p>
        </p:txBody>
      </p:sp>
      <p:cxnSp>
        <p:nvCxnSpPr>
          <p:cNvPr id="10" name="Straight Connector 9">
            <a:extLst>
              <a:ext uri="{FF2B5EF4-FFF2-40B4-BE49-F238E27FC236}">
                <a16:creationId xmlns:a16="http://schemas.microsoft.com/office/drawing/2014/main" id="{391E6F8B-E515-3140-82CF-AA4186D648EB}"/>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706F6F2C-39E3-3841-83DF-F50AECCE9765}"/>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43014" name="Picture 9">
            <a:extLst>
              <a:ext uri="{FF2B5EF4-FFF2-40B4-BE49-F238E27FC236}">
                <a16:creationId xmlns:a16="http://schemas.microsoft.com/office/drawing/2014/main" id="{16063E6F-9CD2-2742-9002-C933ACC921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B4A4C95A-0AD3-FB48-A0CA-BE05CCF74BB0}"/>
              </a:ext>
            </a:extLst>
          </p:cNvPr>
          <p:cNvCxnSpPr>
            <a:cxnSpLocks/>
          </p:cNvCxnSpPr>
          <p:nvPr/>
        </p:nvCxnSpPr>
        <p:spPr>
          <a:xfrm>
            <a:off x="4572000" y="1524000"/>
            <a:ext cx="0" cy="4495800"/>
          </a:xfrm>
          <a:prstGeom prst="line">
            <a:avLst/>
          </a:prstGeom>
          <a:ln w="19050"/>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156627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3FCEE-C0C9-2944-98F6-14E9AAB7EDC5}"/>
              </a:ext>
            </a:extLst>
          </p:cNvPr>
          <p:cNvSpPr>
            <a:spLocks noGrp="1"/>
          </p:cNvSpPr>
          <p:nvPr>
            <p:ph type="title"/>
          </p:nvPr>
        </p:nvSpPr>
        <p:spPr>
          <a:xfrm>
            <a:off x="457200" y="274638"/>
            <a:ext cx="8305800" cy="1143000"/>
          </a:xfrm>
        </p:spPr>
        <p:txBody>
          <a:bodyPr/>
          <a:lstStyle/>
          <a:p>
            <a:pPr algn="r"/>
            <a:r>
              <a:rPr lang="en-US" sz="4200" dirty="0"/>
              <a:t>	</a:t>
            </a:r>
            <a:r>
              <a:rPr lang="en-US" sz="4000" dirty="0"/>
              <a:t>Reorganization of </a:t>
            </a:r>
            <a:br>
              <a:rPr lang="en-US" sz="4000" dirty="0"/>
            </a:br>
            <a:r>
              <a:rPr lang="en-US" sz="4000" dirty="0"/>
              <a:t>TST Work Groups</a:t>
            </a:r>
          </a:p>
        </p:txBody>
      </p:sp>
      <p:sp>
        <p:nvSpPr>
          <p:cNvPr id="4" name="Content Placeholder 3">
            <a:extLst>
              <a:ext uri="{FF2B5EF4-FFF2-40B4-BE49-F238E27FC236}">
                <a16:creationId xmlns:a16="http://schemas.microsoft.com/office/drawing/2014/main" id="{68022A2E-6F39-3F4C-9E2A-F0545D1BB2EE}"/>
              </a:ext>
            </a:extLst>
          </p:cNvPr>
          <p:cNvSpPr>
            <a:spLocks noGrp="1"/>
          </p:cNvSpPr>
          <p:nvPr>
            <p:ph idx="1"/>
          </p:nvPr>
        </p:nvSpPr>
        <p:spPr>
          <a:xfrm>
            <a:off x="990600" y="1721155"/>
            <a:ext cx="7696200" cy="4405008"/>
          </a:xfrm>
        </p:spPr>
        <p:txBody>
          <a:bodyPr/>
          <a:lstStyle/>
          <a:p>
            <a:pPr marL="0" indent="0">
              <a:buNone/>
            </a:pPr>
            <a:r>
              <a:rPr lang="en-US" sz="2800" dirty="0"/>
              <a:t>Work Groups:</a:t>
            </a:r>
          </a:p>
          <a:p>
            <a:pPr lvl="1">
              <a:buFont typeface="Arial" panose="020B0604020202020204" pitchFamily="34" charset="0"/>
              <a:buChar char="•"/>
            </a:pPr>
            <a:r>
              <a:rPr lang="en-US" dirty="0"/>
              <a:t>OSY Engagement and Relationship Building</a:t>
            </a:r>
          </a:p>
          <a:p>
            <a:pPr lvl="1">
              <a:buFont typeface="Arial" panose="020B0604020202020204" pitchFamily="34" charset="0"/>
              <a:buChar char="•"/>
            </a:pPr>
            <a:r>
              <a:rPr lang="en-US" dirty="0"/>
              <a:t>Curriculum and Material Development</a:t>
            </a:r>
          </a:p>
          <a:p>
            <a:pPr lvl="1">
              <a:buFont typeface="Arial" panose="020B0604020202020204" pitchFamily="34" charset="0"/>
              <a:buChar char="•"/>
            </a:pPr>
            <a:r>
              <a:rPr lang="en-US" dirty="0"/>
              <a:t>Professional Development </a:t>
            </a:r>
          </a:p>
          <a:p>
            <a:pPr lvl="1">
              <a:buFont typeface="Arial" panose="020B0604020202020204" pitchFamily="34" charset="0"/>
              <a:buChar char="•"/>
            </a:pPr>
            <a:r>
              <a:rPr lang="en-US" dirty="0"/>
              <a:t>Interstate Collaboration</a:t>
            </a:r>
          </a:p>
          <a:p>
            <a:pPr lvl="1">
              <a:buFont typeface="Arial" panose="020B0604020202020204" pitchFamily="34" charset="0"/>
              <a:buChar char="•"/>
            </a:pPr>
            <a:r>
              <a:rPr lang="en-US" dirty="0"/>
              <a:t>Goal Setting and Learning Plans</a:t>
            </a:r>
          </a:p>
          <a:p>
            <a:pPr lvl="1">
              <a:buFont typeface="Arial" panose="020B0604020202020204" pitchFamily="34" charset="0"/>
              <a:buChar char="•"/>
            </a:pPr>
            <a:r>
              <a:rPr lang="en-US" dirty="0"/>
              <a:t>Mental Health/Trauma</a:t>
            </a:r>
          </a:p>
          <a:p>
            <a:pPr lvl="1">
              <a:buFont typeface="Arial" panose="020B0604020202020204" pitchFamily="34" charset="0"/>
              <a:buChar char="•"/>
            </a:pPr>
            <a:r>
              <a:rPr lang="en-US" dirty="0"/>
              <a:t>Literature Review </a:t>
            </a:r>
          </a:p>
          <a:p>
            <a:pPr marL="457200" lvl="1" indent="0">
              <a:buNone/>
            </a:pPr>
            <a:endParaRPr lang="en-US" dirty="0"/>
          </a:p>
          <a:p>
            <a:pPr lvl="1"/>
            <a:endParaRPr lang="en-US" sz="2400" dirty="0"/>
          </a:p>
          <a:p>
            <a:pPr lvl="1"/>
            <a:endParaRPr lang="en-US" sz="2400" dirty="0"/>
          </a:p>
        </p:txBody>
      </p:sp>
      <p:sp>
        <p:nvSpPr>
          <p:cNvPr id="5" name="TextBox 4">
            <a:extLst>
              <a:ext uri="{FF2B5EF4-FFF2-40B4-BE49-F238E27FC236}">
                <a16:creationId xmlns:a16="http://schemas.microsoft.com/office/drawing/2014/main" id="{765A3E12-3CB7-4C49-8F0E-69663DB82C5D}"/>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cxnSp>
        <p:nvCxnSpPr>
          <p:cNvPr id="6" name="Straight Connector 5">
            <a:extLst>
              <a:ext uri="{FF2B5EF4-FFF2-40B4-BE49-F238E27FC236}">
                <a16:creationId xmlns:a16="http://schemas.microsoft.com/office/drawing/2014/main" id="{CAD37BBE-7941-465A-9911-9FEA5C932B9C}"/>
              </a:ext>
            </a:extLst>
          </p:cNvPr>
          <p:cNvCxnSpPr/>
          <p:nvPr/>
        </p:nvCxnSpPr>
        <p:spPr>
          <a:xfrm>
            <a:off x="457200" y="1569396"/>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pic>
        <p:nvPicPr>
          <p:cNvPr id="7" name="Picture 6">
            <a:extLst>
              <a:ext uri="{FF2B5EF4-FFF2-40B4-BE49-F238E27FC236}">
                <a16:creationId xmlns:a16="http://schemas.microsoft.com/office/drawing/2014/main" id="{F5A55FE7-0C75-1644-BDE2-974C914A2F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378" y="114599"/>
            <a:ext cx="1095022" cy="1257001"/>
          </a:xfrm>
          <a:prstGeom prst="rect">
            <a:avLst/>
          </a:prstGeom>
        </p:spPr>
      </p:pic>
    </p:spTree>
    <p:extLst>
      <p:ext uri="{BB962C8B-B14F-4D97-AF65-F5344CB8AC3E}">
        <p14:creationId xmlns:p14="http://schemas.microsoft.com/office/powerpoint/2010/main" val="20839881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6096</TotalTime>
  <Words>1437</Words>
  <Application>Microsoft Macintosh PowerPoint</Application>
  <PresentationFormat>On-screen Show (4:3)</PresentationFormat>
  <Paragraphs>251</Paragraphs>
  <Slides>33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ＭＳ Ｐゴシック</vt:lpstr>
      <vt:lpstr>Arial</vt:lpstr>
      <vt:lpstr>Arial Black</vt:lpstr>
      <vt:lpstr>Calibri</vt:lpstr>
      <vt:lpstr>Office Theme</vt:lpstr>
      <vt:lpstr>State Steering Team Meeting</vt:lpstr>
      <vt:lpstr>Member States</vt:lpstr>
      <vt:lpstr>Partner States</vt:lpstr>
      <vt:lpstr> Welcome and Introductions</vt:lpstr>
      <vt:lpstr>Agenda – Day 1</vt:lpstr>
      <vt:lpstr>Welcome to Alabama  and the AL MEP</vt:lpstr>
      <vt:lpstr> Expectations of Our Time Together</vt:lpstr>
      <vt:lpstr>Technical Support Team</vt:lpstr>
      <vt:lpstr> Reorganization of  TST Work Groups</vt:lpstr>
      <vt:lpstr> OSY Engagement and  Relationship Building </vt:lpstr>
      <vt:lpstr>Curriculum and Material Development </vt:lpstr>
      <vt:lpstr>Professional Development </vt:lpstr>
      <vt:lpstr>Interstate Collaboration</vt:lpstr>
      <vt:lpstr>GOSOSY Member State Resource Survey</vt:lpstr>
      <vt:lpstr>Goal Setting and Learning Plans </vt:lpstr>
      <vt:lpstr>Mental Health/Trauma</vt:lpstr>
      <vt:lpstr>GOSOSY Student Mental Health/ACEs Survey</vt:lpstr>
      <vt:lpstr>Lit Review</vt:lpstr>
      <vt:lpstr>Agenda- Day 2</vt:lpstr>
      <vt:lpstr> TST Structure and Work Discussion Questions </vt:lpstr>
      <vt:lpstr>Navigating the Materials and Resources on the GOSOSY Website</vt:lpstr>
      <vt:lpstr>PowerPoint Presentation</vt:lpstr>
      <vt:lpstr>PowerPoint Presentation</vt:lpstr>
      <vt:lpstr>Overview of Sessions &amp; Users</vt:lpstr>
      <vt:lpstr>PowerPoint Presentation</vt:lpstr>
      <vt:lpstr>PowerPoint Presentation</vt:lpstr>
      <vt:lpstr>PowerPoint Presentation</vt:lpstr>
      <vt:lpstr>PowerPoint Presentation</vt:lpstr>
      <vt:lpstr>PowerPoint Presentation</vt:lpstr>
      <vt:lpstr>PowerPoint Presentation</vt:lpstr>
      <vt:lpstr> Website Usage </vt:lpstr>
      <vt:lpstr>NASDME Presentations</vt:lpstr>
      <vt:lpstr> Future Meeting Dates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GOSOSY State Steering Team</dc:title>
  <dc:creator>lucy.bartee</dc:creator>
  <cp:lastModifiedBy>Tracie Kalic</cp:lastModifiedBy>
  <cp:revision>121</cp:revision>
  <dcterms:created xsi:type="dcterms:W3CDTF">2015-10-21T14:37:07Z</dcterms:created>
  <dcterms:modified xsi:type="dcterms:W3CDTF">2019-01-18T16:56:10Z</dcterms:modified>
</cp:coreProperties>
</file>