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386" r:id="rId2"/>
    <p:sldId id="408" r:id="rId3"/>
    <p:sldId id="526" r:id="rId4"/>
    <p:sldId id="504" r:id="rId5"/>
    <p:sldId id="527" r:id="rId6"/>
    <p:sldId id="528" r:id="rId7"/>
    <p:sldId id="529" r:id="rId8"/>
    <p:sldId id="530" r:id="rId9"/>
    <p:sldId id="555" r:id="rId10"/>
    <p:sldId id="556" r:id="rId11"/>
    <p:sldId id="557" r:id="rId12"/>
    <p:sldId id="558" r:id="rId13"/>
    <p:sldId id="559" r:id="rId14"/>
    <p:sldId id="560" r:id="rId15"/>
    <p:sldId id="561" r:id="rId16"/>
    <p:sldId id="562" r:id="rId17"/>
    <p:sldId id="258" r:id="rId18"/>
    <p:sldId id="515" r:id="rId19"/>
    <p:sldId id="516" r:id="rId20"/>
    <p:sldId id="261" r:id="rId21"/>
    <p:sldId id="262" r:id="rId22"/>
    <p:sldId id="256" r:id="rId23"/>
    <p:sldId id="563" r:id="rId24"/>
    <p:sldId id="564" r:id="rId25"/>
    <p:sldId id="534" r:id="rId26"/>
    <p:sldId id="535" r:id="rId27"/>
    <p:sldId id="536" r:id="rId28"/>
    <p:sldId id="537" r:id="rId29"/>
    <p:sldId id="517" r:id="rId30"/>
    <p:sldId id="486" r:id="rId31"/>
    <p:sldId id="487" r:id="rId32"/>
    <p:sldId id="488" r:id="rId33"/>
    <p:sldId id="489" r:id="rId34"/>
    <p:sldId id="490" r:id="rId35"/>
    <p:sldId id="491" r:id="rId36"/>
    <p:sldId id="492" r:id="rId37"/>
    <p:sldId id="518" r:id="rId38"/>
    <p:sldId id="538" r:id="rId39"/>
    <p:sldId id="539" r:id="rId40"/>
    <p:sldId id="565" r:id="rId41"/>
    <p:sldId id="566" r:id="rId42"/>
    <p:sldId id="567" r:id="rId43"/>
    <p:sldId id="568" r:id="rId44"/>
    <p:sldId id="569" r:id="rId45"/>
    <p:sldId id="570" r:id="rId46"/>
    <p:sldId id="571" r:id="rId47"/>
    <p:sldId id="572" r:id="rId48"/>
    <p:sldId id="573" r:id="rId49"/>
    <p:sldId id="493" r:id="rId50"/>
    <p:sldId id="496" r:id="rId51"/>
    <p:sldId id="497" r:id="rId52"/>
    <p:sldId id="494" r:id="rId53"/>
    <p:sldId id="514" r:id="rId54"/>
    <p:sldId id="281" r:id="rId55"/>
    <p:sldId id="280" r:id="rId56"/>
    <p:sldId id="295" r:id="rId57"/>
    <p:sldId id="284" r:id="rId58"/>
    <p:sldId id="297" r:id="rId59"/>
    <p:sldId id="285" r:id="rId60"/>
    <p:sldId id="266" r:id="rId61"/>
    <p:sldId id="287" r:id="rId62"/>
    <p:sldId id="289" r:id="rId63"/>
    <p:sldId id="269" r:id="rId64"/>
    <p:sldId id="270" r:id="rId65"/>
    <p:sldId id="293" r:id="rId66"/>
    <p:sldId id="271" r:id="rId67"/>
    <p:sldId id="299" r:id="rId68"/>
    <p:sldId id="498" r:id="rId69"/>
    <p:sldId id="509" r:id="rId70"/>
    <p:sldId id="502" r:id="rId71"/>
    <p:sldId id="499" r:id="rId72"/>
    <p:sldId id="511" r:id="rId73"/>
    <p:sldId id="513" r:id="rId74"/>
    <p:sldId id="512" r:id="rId75"/>
    <p:sldId id="510" r:id="rId76"/>
    <p:sldId id="259" r:id="rId77"/>
    <p:sldId id="260" r:id="rId78"/>
    <p:sldId id="519" r:id="rId79"/>
    <p:sldId id="40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1"/>
    <p:restoredTop sz="96327"/>
  </p:normalViewPr>
  <p:slideViewPr>
    <p:cSldViewPr snapToGrid="0" snapToObjects="1">
      <p:cViewPr varScale="1">
        <p:scale>
          <a:sx n="123" d="100"/>
          <a:sy n="123" d="100"/>
        </p:scale>
        <p:origin x="784" y="192"/>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FE72B3-13E3-43C8-8C8E-D91FE2B4F86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C518F24-3528-4A23-8585-782C800EE4C9}">
      <dgm:prSet phldrT="[Text]"/>
      <dgm:spPr>
        <a:solidFill>
          <a:schemeClr val="accent2"/>
        </a:solidFill>
      </dgm:spPr>
      <dgm:t>
        <a:bodyPr/>
        <a:lstStyle/>
        <a:p>
          <a:r>
            <a:rPr lang="en-US" dirty="0"/>
            <a:t>Develop</a:t>
          </a:r>
        </a:p>
      </dgm:t>
    </dgm:pt>
    <dgm:pt modelId="{2B1F346B-48E0-4005-865C-F6C89B01BA57}" type="parTrans" cxnId="{D879EFD6-27F4-4AAF-9450-15A7843DFD03}">
      <dgm:prSet/>
      <dgm:spPr/>
      <dgm:t>
        <a:bodyPr/>
        <a:lstStyle/>
        <a:p>
          <a:endParaRPr lang="en-US"/>
        </a:p>
      </dgm:t>
    </dgm:pt>
    <dgm:pt modelId="{74E50963-8602-4EEC-9FBD-ED07D7FBB782}" type="sibTrans" cxnId="{D879EFD6-27F4-4AAF-9450-15A7843DFD03}">
      <dgm:prSet/>
      <dgm:spPr/>
      <dgm:t>
        <a:bodyPr/>
        <a:lstStyle/>
        <a:p>
          <a:endParaRPr lang="en-US"/>
        </a:p>
      </dgm:t>
    </dgm:pt>
    <dgm:pt modelId="{ADE03692-1C93-43F1-87FA-E35F41B7E3F8}">
      <dgm:prSet phldrT="[Text]"/>
      <dgm:spPr>
        <a:solidFill>
          <a:schemeClr val="accent2"/>
        </a:solidFill>
      </dgm:spPr>
      <dgm:t>
        <a:bodyPr/>
        <a:lstStyle/>
        <a:p>
          <a:r>
            <a:rPr lang="en-US" dirty="0"/>
            <a:t>Pilot</a:t>
          </a:r>
        </a:p>
      </dgm:t>
    </dgm:pt>
    <dgm:pt modelId="{AB0E69E9-6EC9-4823-A08F-6DFA7DDFBB02}" type="parTrans" cxnId="{76A1B404-527B-468D-8BEF-DEB34EB5A36A}">
      <dgm:prSet/>
      <dgm:spPr/>
      <dgm:t>
        <a:bodyPr/>
        <a:lstStyle/>
        <a:p>
          <a:endParaRPr lang="en-US"/>
        </a:p>
      </dgm:t>
    </dgm:pt>
    <dgm:pt modelId="{990C8CD5-BCD2-4B91-A50B-05CBD0C2DE63}" type="sibTrans" cxnId="{76A1B404-527B-468D-8BEF-DEB34EB5A36A}">
      <dgm:prSet/>
      <dgm:spPr/>
      <dgm:t>
        <a:bodyPr/>
        <a:lstStyle/>
        <a:p>
          <a:endParaRPr lang="en-US"/>
        </a:p>
      </dgm:t>
    </dgm:pt>
    <dgm:pt modelId="{D9ABEB66-86B0-4446-BD01-86867E4816AE}">
      <dgm:prSet phldrT="[Text]"/>
      <dgm:spPr>
        <a:solidFill>
          <a:schemeClr val="accent2"/>
        </a:solidFill>
      </dgm:spPr>
      <dgm:t>
        <a:bodyPr/>
        <a:lstStyle/>
        <a:p>
          <a:r>
            <a:rPr lang="en-US" dirty="0"/>
            <a:t>Offer</a:t>
          </a:r>
        </a:p>
      </dgm:t>
    </dgm:pt>
    <dgm:pt modelId="{61CF986F-FFAF-4B6F-AE74-A32734DA88AD}" type="parTrans" cxnId="{986B7F22-6E03-44C2-B3A1-4A08CEF49ECD}">
      <dgm:prSet/>
      <dgm:spPr/>
      <dgm:t>
        <a:bodyPr/>
        <a:lstStyle/>
        <a:p>
          <a:endParaRPr lang="en-US"/>
        </a:p>
      </dgm:t>
    </dgm:pt>
    <dgm:pt modelId="{727DBD98-BB0A-4C96-B1AD-6139242DDD49}" type="sibTrans" cxnId="{986B7F22-6E03-44C2-B3A1-4A08CEF49ECD}">
      <dgm:prSet/>
      <dgm:spPr/>
      <dgm:t>
        <a:bodyPr/>
        <a:lstStyle/>
        <a:p>
          <a:endParaRPr lang="en-US"/>
        </a:p>
      </dgm:t>
    </dgm:pt>
    <dgm:pt modelId="{A6F61AB0-1209-48D6-AD44-9EF00469EEBE}" type="pres">
      <dgm:prSet presAssocID="{49FE72B3-13E3-43C8-8C8E-D91FE2B4F864}" presName="rootnode" presStyleCnt="0">
        <dgm:presLayoutVars>
          <dgm:chMax/>
          <dgm:chPref/>
          <dgm:dir/>
          <dgm:animLvl val="lvl"/>
        </dgm:presLayoutVars>
      </dgm:prSet>
      <dgm:spPr/>
    </dgm:pt>
    <dgm:pt modelId="{72E86CA6-89A7-41EF-937D-3110C14203AE}" type="pres">
      <dgm:prSet presAssocID="{EC518F24-3528-4A23-8585-782C800EE4C9}" presName="composite" presStyleCnt="0"/>
      <dgm:spPr/>
    </dgm:pt>
    <dgm:pt modelId="{F9162D42-4BAD-4A99-9CAB-112286079D8F}" type="pres">
      <dgm:prSet presAssocID="{EC518F24-3528-4A23-8585-782C800EE4C9}" presName="bentUpArrow1" presStyleLbl="alignImgPlace1" presStyleIdx="0" presStyleCnt="2"/>
      <dgm:spPr>
        <a:solidFill>
          <a:schemeClr val="accent2">
            <a:lumMod val="40000"/>
            <a:lumOff val="60000"/>
          </a:schemeClr>
        </a:solidFill>
      </dgm:spPr>
    </dgm:pt>
    <dgm:pt modelId="{8A42908C-0246-4EE3-B6B0-A9C9DA1F0422}" type="pres">
      <dgm:prSet presAssocID="{EC518F24-3528-4A23-8585-782C800EE4C9}" presName="ParentText" presStyleLbl="node1" presStyleIdx="0" presStyleCnt="3">
        <dgm:presLayoutVars>
          <dgm:chMax val="1"/>
          <dgm:chPref val="1"/>
          <dgm:bulletEnabled val="1"/>
        </dgm:presLayoutVars>
      </dgm:prSet>
      <dgm:spPr/>
    </dgm:pt>
    <dgm:pt modelId="{93E763A9-CAD1-4C54-A41F-9AB9F401FDB5}" type="pres">
      <dgm:prSet presAssocID="{EC518F24-3528-4A23-8585-782C800EE4C9}" presName="ChildText" presStyleLbl="revTx" presStyleIdx="0" presStyleCnt="2">
        <dgm:presLayoutVars>
          <dgm:chMax val="0"/>
          <dgm:chPref val="0"/>
          <dgm:bulletEnabled val="1"/>
        </dgm:presLayoutVars>
      </dgm:prSet>
      <dgm:spPr/>
    </dgm:pt>
    <dgm:pt modelId="{5B80DA63-E921-461E-B3E5-E3A2EB33B92D}" type="pres">
      <dgm:prSet presAssocID="{74E50963-8602-4EEC-9FBD-ED07D7FBB782}" presName="sibTrans" presStyleCnt="0"/>
      <dgm:spPr/>
    </dgm:pt>
    <dgm:pt modelId="{3CB8B0AE-CDB6-4B88-9990-9F90E053681A}" type="pres">
      <dgm:prSet presAssocID="{ADE03692-1C93-43F1-87FA-E35F41B7E3F8}" presName="composite" presStyleCnt="0"/>
      <dgm:spPr/>
    </dgm:pt>
    <dgm:pt modelId="{041634CB-F056-402A-B803-5FC975FA4998}" type="pres">
      <dgm:prSet presAssocID="{ADE03692-1C93-43F1-87FA-E35F41B7E3F8}" presName="bentUpArrow1" presStyleLbl="alignImgPlace1" presStyleIdx="1" presStyleCnt="2"/>
      <dgm:spPr>
        <a:solidFill>
          <a:schemeClr val="accent2">
            <a:lumMod val="40000"/>
            <a:lumOff val="60000"/>
          </a:schemeClr>
        </a:solidFill>
      </dgm:spPr>
    </dgm:pt>
    <dgm:pt modelId="{472C119B-CA0C-4472-8467-751CAAE15805}" type="pres">
      <dgm:prSet presAssocID="{ADE03692-1C93-43F1-87FA-E35F41B7E3F8}" presName="ParentText" presStyleLbl="node1" presStyleIdx="1" presStyleCnt="3">
        <dgm:presLayoutVars>
          <dgm:chMax val="1"/>
          <dgm:chPref val="1"/>
          <dgm:bulletEnabled val="1"/>
        </dgm:presLayoutVars>
      </dgm:prSet>
      <dgm:spPr/>
    </dgm:pt>
    <dgm:pt modelId="{C533D61A-7A9A-4B2F-93A1-4BAA5C71FCC2}" type="pres">
      <dgm:prSet presAssocID="{ADE03692-1C93-43F1-87FA-E35F41B7E3F8}" presName="ChildText" presStyleLbl="revTx" presStyleIdx="1" presStyleCnt="2">
        <dgm:presLayoutVars>
          <dgm:chMax val="0"/>
          <dgm:chPref val="0"/>
          <dgm:bulletEnabled val="1"/>
        </dgm:presLayoutVars>
      </dgm:prSet>
      <dgm:spPr/>
    </dgm:pt>
    <dgm:pt modelId="{5D0B0CCD-4200-4D18-84E3-D7075943585D}" type="pres">
      <dgm:prSet presAssocID="{990C8CD5-BCD2-4B91-A50B-05CBD0C2DE63}" presName="sibTrans" presStyleCnt="0"/>
      <dgm:spPr/>
    </dgm:pt>
    <dgm:pt modelId="{79DF8A48-2D5D-4911-B7D4-CEA5D71F4F02}" type="pres">
      <dgm:prSet presAssocID="{D9ABEB66-86B0-4446-BD01-86867E4816AE}" presName="composite" presStyleCnt="0"/>
      <dgm:spPr/>
    </dgm:pt>
    <dgm:pt modelId="{A0C9B1DA-4BCF-41FF-9779-FC78EE1679FE}" type="pres">
      <dgm:prSet presAssocID="{D9ABEB66-86B0-4446-BD01-86867E4816AE}" presName="ParentText" presStyleLbl="node1" presStyleIdx="2" presStyleCnt="3">
        <dgm:presLayoutVars>
          <dgm:chMax val="1"/>
          <dgm:chPref val="1"/>
          <dgm:bulletEnabled val="1"/>
        </dgm:presLayoutVars>
      </dgm:prSet>
      <dgm:spPr/>
    </dgm:pt>
  </dgm:ptLst>
  <dgm:cxnLst>
    <dgm:cxn modelId="{76A1B404-527B-468D-8BEF-DEB34EB5A36A}" srcId="{49FE72B3-13E3-43C8-8C8E-D91FE2B4F864}" destId="{ADE03692-1C93-43F1-87FA-E35F41B7E3F8}" srcOrd="1" destOrd="0" parTransId="{AB0E69E9-6EC9-4823-A08F-6DFA7DDFBB02}" sibTransId="{990C8CD5-BCD2-4B91-A50B-05CBD0C2DE63}"/>
    <dgm:cxn modelId="{5FBF970F-B283-4F5A-B3D3-519339895FF2}" type="presOf" srcId="{D9ABEB66-86B0-4446-BD01-86867E4816AE}" destId="{A0C9B1DA-4BCF-41FF-9779-FC78EE1679FE}" srcOrd="0" destOrd="0" presId="urn:microsoft.com/office/officeart/2005/8/layout/StepDownProcess"/>
    <dgm:cxn modelId="{986B7F22-6E03-44C2-B3A1-4A08CEF49ECD}" srcId="{49FE72B3-13E3-43C8-8C8E-D91FE2B4F864}" destId="{D9ABEB66-86B0-4446-BD01-86867E4816AE}" srcOrd="2" destOrd="0" parTransId="{61CF986F-FFAF-4B6F-AE74-A32734DA88AD}" sibTransId="{727DBD98-BB0A-4C96-B1AD-6139242DDD49}"/>
    <dgm:cxn modelId="{DF873A53-E933-4AC7-A1A9-8C46533E6663}" type="presOf" srcId="{EC518F24-3528-4A23-8585-782C800EE4C9}" destId="{8A42908C-0246-4EE3-B6B0-A9C9DA1F0422}" srcOrd="0" destOrd="0" presId="urn:microsoft.com/office/officeart/2005/8/layout/StepDownProcess"/>
    <dgm:cxn modelId="{78F417B4-74C6-463E-824E-919947BDEBFF}" type="presOf" srcId="{ADE03692-1C93-43F1-87FA-E35F41B7E3F8}" destId="{472C119B-CA0C-4472-8467-751CAAE15805}" srcOrd="0" destOrd="0" presId="urn:microsoft.com/office/officeart/2005/8/layout/StepDownProcess"/>
    <dgm:cxn modelId="{D879EFD6-27F4-4AAF-9450-15A7843DFD03}" srcId="{49FE72B3-13E3-43C8-8C8E-D91FE2B4F864}" destId="{EC518F24-3528-4A23-8585-782C800EE4C9}" srcOrd="0" destOrd="0" parTransId="{2B1F346B-48E0-4005-865C-F6C89B01BA57}" sibTransId="{74E50963-8602-4EEC-9FBD-ED07D7FBB782}"/>
    <dgm:cxn modelId="{35F63EF0-6FE4-4EEA-9333-9FA4FAB18B1C}" type="presOf" srcId="{49FE72B3-13E3-43C8-8C8E-D91FE2B4F864}" destId="{A6F61AB0-1209-48D6-AD44-9EF00469EEBE}" srcOrd="0" destOrd="0" presId="urn:microsoft.com/office/officeart/2005/8/layout/StepDownProcess"/>
    <dgm:cxn modelId="{1DDC6950-FB18-46D0-AA87-9A7E4DB8CD1A}" type="presParOf" srcId="{A6F61AB0-1209-48D6-AD44-9EF00469EEBE}" destId="{72E86CA6-89A7-41EF-937D-3110C14203AE}" srcOrd="0" destOrd="0" presId="urn:microsoft.com/office/officeart/2005/8/layout/StepDownProcess"/>
    <dgm:cxn modelId="{11F1AD76-30E2-4521-8257-30A63CA8AFEA}" type="presParOf" srcId="{72E86CA6-89A7-41EF-937D-3110C14203AE}" destId="{F9162D42-4BAD-4A99-9CAB-112286079D8F}" srcOrd="0" destOrd="0" presId="urn:microsoft.com/office/officeart/2005/8/layout/StepDownProcess"/>
    <dgm:cxn modelId="{C59FBE7C-61F5-4279-BCD9-74AC89EEA85B}" type="presParOf" srcId="{72E86CA6-89A7-41EF-937D-3110C14203AE}" destId="{8A42908C-0246-4EE3-B6B0-A9C9DA1F0422}" srcOrd="1" destOrd="0" presId="urn:microsoft.com/office/officeart/2005/8/layout/StepDownProcess"/>
    <dgm:cxn modelId="{BAFA9085-6B17-49ED-B502-61385F77876A}" type="presParOf" srcId="{72E86CA6-89A7-41EF-937D-3110C14203AE}" destId="{93E763A9-CAD1-4C54-A41F-9AB9F401FDB5}" srcOrd="2" destOrd="0" presId="urn:microsoft.com/office/officeart/2005/8/layout/StepDownProcess"/>
    <dgm:cxn modelId="{7469C44D-590A-4D4B-BDFA-40CB389EFC10}" type="presParOf" srcId="{A6F61AB0-1209-48D6-AD44-9EF00469EEBE}" destId="{5B80DA63-E921-461E-B3E5-E3A2EB33B92D}" srcOrd="1" destOrd="0" presId="urn:microsoft.com/office/officeart/2005/8/layout/StepDownProcess"/>
    <dgm:cxn modelId="{096000F8-675B-43EB-B142-3129C42E6A17}" type="presParOf" srcId="{A6F61AB0-1209-48D6-AD44-9EF00469EEBE}" destId="{3CB8B0AE-CDB6-4B88-9990-9F90E053681A}" srcOrd="2" destOrd="0" presId="urn:microsoft.com/office/officeart/2005/8/layout/StepDownProcess"/>
    <dgm:cxn modelId="{84B77643-6A6D-4DB6-A562-0D6C38FB5BF7}" type="presParOf" srcId="{3CB8B0AE-CDB6-4B88-9990-9F90E053681A}" destId="{041634CB-F056-402A-B803-5FC975FA4998}" srcOrd="0" destOrd="0" presId="urn:microsoft.com/office/officeart/2005/8/layout/StepDownProcess"/>
    <dgm:cxn modelId="{23F4FF1D-28BB-4342-9C0A-B28B5865B486}" type="presParOf" srcId="{3CB8B0AE-CDB6-4B88-9990-9F90E053681A}" destId="{472C119B-CA0C-4472-8467-751CAAE15805}" srcOrd="1" destOrd="0" presId="urn:microsoft.com/office/officeart/2005/8/layout/StepDownProcess"/>
    <dgm:cxn modelId="{63962D57-4FAE-4FFD-B1B1-389E49B312C5}" type="presParOf" srcId="{3CB8B0AE-CDB6-4B88-9990-9F90E053681A}" destId="{C533D61A-7A9A-4B2F-93A1-4BAA5C71FCC2}" srcOrd="2" destOrd="0" presId="urn:microsoft.com/office/officeart/2005/8/layout/StepDownProcess"/>
    <dgm:cxn modelId="{E2259A91-1743-497F-A1B0-F67402C90068}" type="presParOf" srcId="{A6F61AB0-1209-48D6-AD44-9EF00469EEBE}" destId="{5D0B0CCD-4200-4D18-84E3-D7075943585D}" srcOrd="3" destOrd="0" presId="urn:microsoft.com/office/officeart/2005/8/layout/StepDownProcess"/>
    <dgm:cxn modelId="{DB61A375-D84E-44A6-A180-824B5E33B5BF}" type="presParOf" srcId="{A6F61AB0-1209-48D6-AD44-9EF00469EEBE}" destId="{79DF8A48-2D5D-4911-B7D4-CEA5D71F4F02}" srcOrd="4" destOrd="0" presId="urn:microsoft.com/office/officeart/2005/8/layout/StepDownProcess"/>
    <dgm:cxn modelId="{33DDD62A-BDBC-4107-9806-E9C52F782B31}" type="presParOf" srcId="{79DF8A48-2D5D-4911-B7D4-CEA5D71F4F02}" destId="{A0C9B1DA-4BCF-41FF-9779-FC78EE1679FE}"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62D42-4BAD-4A99-9CAB-112286079D8F}">
      <dsp:nvSpPr>
        <dsp:cNvPr id="0" name=""/>
        <dsp:cNvSpPr/>
      </dsp:nvSpPr>
      <dsp:spPr>
        <a:xfrm rot="5400000">
          <a:off x="222043" y="995695"/>
          <a:ext cx="830537" cy="945537"/>
        </a:xfrm>
        <a:prstGeom prst="bentUpArrow">
          <a:avLst>
            <a:gd name="adj1" fmla="val 32840"/>
            <a:gd name="adj2" fmla="val 25000"/>
            <a:gd name="adj3" fmla="val 3578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42908C-0246-4EE3-B6B0-A9C9DA1F0422}">
      <dsp:nvSpPr>
        <dsp:cNvPr id="0" name=""/>
        <dsp:cNvSpPr/>
      </dsp:nvSpPr>
      <dsp:spPr>
        <a:xfrm>
          <a:off x="2001" y="75027"/>
          <a:ext cx="1398136" cy="978650"/>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Develop</a:t>
          </a:r>
        </a:p>
      </dsp:txBody>
      <dsp:txXfrm>
        <a:off x="49783" y="122809"/>
        <a:ext cx="1302572" cy="883086"/>
      </dsp:txXfrm>
    </dsp:sp>
    <dsp:sp modelId="{93E763A9-CAD1-4C54-A41F-9AB9F401FDB5}">
      <dsp:nvSpPr>
        <dsp:cNvPr id="0" name=""/>
        <dsp:cNvSpPr/>
      </dsp:nvSpPr>
      <dsp:spPr>
        <a:xfrm>
          <a:off x="1400138" y="168364"/>
          <a:ext cx="1016871" cy="790988"/>
        </a:xfrm>
        <a:prstGeom prst="rect">
          <a:avLst/>
        </a:prstGeom>
        <a:noFill/>
        <a:ln>
          <a:noFill/>
        </a:ln>
        <a:effectLst/>
      </dsp:spPr>
      <dsp:style>
        <a:lnRef idx="0">
          <a:scrgbClr r="0" g="0" b="0"/>
        </a:lnRef>
        <a:fillRef idx="0">
          <a:scrgbClr r="0" g="0" b="0"/>
        </a:fillRef>
        <a:effectRef idx="0">
          <a:scrgbClr r="0" g="0" b="0"/>
        </a:effectRef>
        <a:fontRef idx="minor"/>
      </dsp:style>
    </dsp:sp>
    <dsp:sp modelId="{041634CB-F056-402A-B803-5FC975FA4998}">
      <dsp:nvSpPr>
        <dsp:cNvPr id="0" name=""/>
        <dsp:cNvSpPr/>
      </dsp:nvSpPr>
      <dsp:spPr>
        <a:xfrm rot="5400000">
          <a:off x="1381247" y="2095042"/>
          <a:ext cx="830537" cy="945537"/>
        </a:xfrm>
        <a:prstGeom prst="bentUpArrow">
          <a:avLst>
            <a:gd name="adj1" fmla="val 32840"/>
            <a:gd name="adj2" fmla="val 25000"/>
            <a:gd name="adj3" fmla="val 3578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2C119B-CA0C-4472-8467-751CAAE15805}">
      <dsp:nvSpPr>
        <dsp:cNvPr id="0" name=""/>
        <dsp:cNvSpPr/>
      </dsp:nvSpPr>
      <dsp:spPr>
        <a:xfrm>
          <a:off x="1161205" y="1174374"/>
          <a:ext cx="1398136" cy="978650"/>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Pilot</a:t>
          </a:r>
        </a:p>
      </dsp:txBody>
      <dsp:txXfrm>
        <a:off x="1208987" y="1222156"/>
        <a:ext cx="1302572" cy="883086"/>
      </dsp:txXfrm>
    </dsp:sp>
    <dsp:sp modelId="{C533D61A-7A9A-4B2F-93A1-4BAA5C71FCC2}">
      <dsp:nvSpPr>
        <dsp:cNvPr id="0" name=""/>
        <dsp:cNvSpPr/>
      </dsp:nvSpPr>
      <dsp:spPr>
        <a:xfrm>
          <a:off x="2559341" y="1267711"/>
          <a:ext cx="1016871" cy="790988"/>
        </a:xfrm>
        <a:prstGeom prst="rect">
          <a:avLst/>
        </a:prstGeom>
        <a:noFill/>
        <a:ln>
          <a:noFill/>
        </a:ln>
        <a:effectLst/>
      </dsp:spPr>
      <dsp:style>
        <a:lnRef idx="0">
          <a:scrgbClr r="0" g="0" b="0"/>
        </a:lnRef>
        <a:fillRef idx="0">
          <a:scrgbClr r="0" g="0" b="0"/>
        </a:fillRef>
        <a:effectRef idx="0">
          <a:scrgbClr r="0" g="0" b="0"/>
        </a:effectRef>
        <a:fontRef idx="minor"/>
      </dsp:style>
    </dsp:sp>
    <dsp:sp modelId="{A0C9B1DA-4BCF-41FF-9779-FC78EE1679FE}">
      <dsp:nvSpPr>
        <dsp:cNvPr id="0" name=""/>
        <dsp:cNvSpPr/>
      </dsp:nvSpPr>
      <dsp:spPr>
        <a:xfrm>
          <a:off x="2320408" y="2273722"/>
          <a:ext cx="1398136" cy="978650"/>
        </a:xfrm>
        <a:prstGeom prst="roundRect">
          <a:avLst>
            <a:gd name="adj" fmla="val 166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Offer</a:t>
          </a:r>
        </a:p>
      </dsp:txBody>
      <dsp:txXfrm>
        <a:off x="2368190" y="2321504"/>
        <a:ext cx="1302572" cy="88308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D440D-9CB1-DA45-A0B6-C913E6A69685}" type="datetimeFigureOut">
              <a:rPr lang="en-US" smtClean="0"/>
              <a:t>3/21/22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0F536-E242-7743-8D4A-D82E8F59C8FA}" type="slidenum">
              <a:rPr lang="en-US" smtClean="0"/>
              <a:t>‹#›</a:t>
            </a:fld>
            <a:endParaRPr lang="en-US" dirty="0"/>
          </a:p>
        </p:txBody>
      </p:sp>
    </p:spTree>
    <p:extLst>
      <p:ext uri="{BB962C8B-B14F-4D97-AF65-F5344CB8AC3E}">
        <p14:creationId xmlns:p14="http://schemas.microsoft.com/office/powerpoint/2010/main" val="398641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our fall State Steering Team meeting—</a:t>
            </a:r>
          </a:p>
          <a:p>
            <a:endParaRPr lang="en-US" dirty="0"/>
          </a:p>
        </p:txBody>
      </p:sp>
      <p:sp>
        <p:nvSpPr>
          <p:cNvPr id="4" name="Slide Number Placeholder 3"/>
          <p:cNvSpPr>
            <a:spLocks noGrp="1"/>
          </p:cNvSpPr>
          <p:nvPr>
            <p:ph type="sldNum" sz="quarter" idx="5"/>
          </p:nvPr>
        </p:nvSpPr>
        <p:spPr/>
        <p:txBody>
          <a:bodyPr/>
          <a:lstStyle/>
          <a:p>
            <a:fld id="{0A40F536-E242-7743-8D4A-D82E8F59C8FA}" type="slidenum">
              <a:rPr lang="en-US" smtClean="0"/>
              <a:t>1</a:t>
            </a:fld>
            <a:endParaRPr lang="en-US" dirty="0"/>
          </a:p>
        </p:txBody>
      </p:sp>
    </p:spTree>
    <p:extLst>
      <p:ext uri="{BB962C8B-B14F-4D97-AF65-F5344CB8AC3E}">
        <p14:creationId xmlns:p14="http://schemas.microsoft.com/office/powerpoint/2010/main" val="232459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10</a:t>
            </a:fld>
            <a:endParaRPr lang="en-US"/>
          </a:p>
        </p:txBody>
      </p:sp>
    </p:spTree>
    <p:extLst>
      <p:ext uri="{BB962C8B-B14F-4D97-AF65-F5344CB8AC3E}">
        <p14:creationId xmlns:p14="http://schemas.microsoft.com/office/powerpoint/2010/main" val="411491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11</a:t>
            </a:fld>
            <a:endParaRPr lang="en-US"/>
          </a:p>
        </p:txBody>
      </p:sp>
    </p:spTree>
    <p:extLst>
      <p:ext uri="{BB962C8B-B14F-4D97-AF65-F5344CB8AC3E}">
        <p14:creationId xmlns:p14="http://schemas.microsoft.com/office/powerpoint/2010/main" val="410979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12</a:t>
            </a:fld>
            <a:endParaRPr lang="en-US"/>
          </a:p>
        </p:txBody>
      </p:sp>
    </p:spTree>
    <p:extLst>
      <p:ext uri="{BB962C8B-B14F-4D97-AF65-F5344CB8AC3E}">
        <p14:creationId xmlns:p14="http://schemas.microsoft.com/office/powerpoint/2010/main" val="86817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13</a:t>
            </a:fld>
            <a:endParaRPr lang="en-US"/>
          </a:p>
        </p:txBody>
      </p:sp>
    </p:spTree>
    <p:extLst>
      <p:ext uri="{BB962C8B-B14F-4D97-AF65-F5344CB8AC3E}">
        <p14:creationId xmlns:p14="http://schemas.microsoft.com/office/powerpoint/2010/main" val="423969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14</a:t>
            </a:fld>
            <a:endParaRPr lang="en-US"/>
          </a:p>
        </p:txBody>
      </p:sp>
    </p:spTree>
    <p:extLst>
      <p:ext uri="{BB962C8B-B14F-4D97-AF65-F5344CB8AC3E}">
        <p14:creationId xmlns:p14="http://schemas.microsoft.com/office/powerpoint/2010/main" val="419968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15</a:t>
            </a:fld>
            <a:endParaRPr lang="en-US"/>
          </a:p>
        </p:txBody>
      </p:sp>
    </p:spTree>
    <p:extLst>
      <p:ext uri="{BB962C8B-B14F-4D97-AF65-F5344CB8AC3E}">
        <p14:creationId xmlns:p14="http://schemas.microsoft.com/office/powerpoint/2010/main" val="205787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16</a:t>
            </a:fld>
            <a:endParaRPr lang="en-US"/>
          </a:p>
        </p:txBody>
      </p:sp>
    </p:spTree>
    <p:extLst>
      <p:ext uri="{BB962C8B-B14F-4D97-AF65-F5344CB8AC3E}">
        <p14:creationId xmlns:p14="http://schemas.microsoft.com/office/powerpoint/2010/main" val="3748293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17</a:t>
            </a:fld>
            <a:endParaRPr lang="en-US" dirty="0"/>
          </a:p>
        </p:txBody>
      </p:sp>
    </p:spTree>
    <p:extLst>
      <p:ext uri="{BB962C8B-B14F-4D97-AF65-F5344CB8AC3E}">
        <p14:creationId xmlns:p14="http://schemas.microsoft.com/office/powerpoint/2010/main" val="404183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18</a:t>
            </a:fld>
            <a:endParaRPr lang="en-US" dirty="0"/>
          </a:p>
        </p:txBody>
      </p:sp>
    </p:spTree>
    <p:extLst>
      <p:ext uri="{BB962C8B-B14F-4D97-AF65-F5344CB8AC3E}">
        <p14:creationId xmlns:p14="http://schemas.microsoft.com/office/powerpoint/2010/main" val="2005512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19</a:t>
            </a:fld>
            <a:endParaRPr lang="en-US" dirty="0"/>
          </a:p>
        </p:txBody>
      </p:sp>
    </p:spTree>
    <p:extLst>
      <p:ext uri="{BB962C8B-B14F-4D97-AF65-F5344CB8AC3E}">
        <p14:creationId xmlns:p14="http://schemas.microsoft.com/office/powerpoint/2010/main" val="351535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agenda—</a:t>
            </a:r>
          </a:p>
          <a:p>
            <a:r>
              <a:rPr lang="en-US" dirty="0"/>
              <a:t>Today we will be hearing from a number of individuals about new projects as well as updates to the current work and future plans from our work groups. </a:t>
            </a:r>
          </a:p>
          <a:p>
            <a:endParaRPr lang="en-US" dirty="0"/>
          </a:p>
          <a:p>
            <a:r>
              <a:rPr lang="en-US" dirty="0"/>
              <a:t>The Technical Support Team has done a tremendous job this part year– through the difficulties of  remote work– they, as you will see, have accomplished a great deal. </a:t>
            </a:r>
          </a:p>
        </p:txBody>
      </p:sp>
      <p:sp>
        <p:nvSpPr>
          <p:cNvPr id="4" name="Slide Number Placeholder 3"/>
          <p:cNvSpPr>
            <a:spLocks noGrp="1"/>
          </p:cNvSpPr>
          <p:nvPr>
            <p:ph type="sldNum" sz="quarter" idx="5"/>
          </p:nvPr>
        </p:nvSpPr>
        <p:spPr/>
        <p:txBody>
          <a:bodyPr/>
          <a:lstStyle/>
          <a:p>
            <a:fld id="{0A40F536-E242-7743-8D4A-D82E8F59C8FA}" type="slidenum">
              <a:rPr lang="en-US" smtClean="0"/>
              <a:t>2</a:t>
            </a:fld>
            <a:endParaRPr lang="en-US" dirty="0"/>
          </a:p>
        </p:txBody>
      </p:sp>
    </p:spTree>
    <p:extLst>
      <p:ext uri="{BB962C8B-B14F-4D97-AF65-F5344CB8AC3E}">
        <p14:creationId xmlns:p14="http://schemas.microsoft.com/office/powerpoint/2010/main" val="3404321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20</a:t>
            </a:fld>
            <a:endParaRPr lang="en-US" dirty="0"/>
          </a:p>
        </p:txBody>
      </p:sp>
    </p:spTree>
    <p:extLst>
      <p:ext uri="{BB962C8B-B14F-4D97-AF65-F5344CB8AC3E}">
        <p14:creationId xmlns:p14="http://schemas.microsoft.com/office/powerpoint/2010/main" val="3948659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21</a:t>
            </a:fld>
            <a:endParaRPr lang="en-US" dirty="0"/>
          </a:p>
        </p:txBody>
      </p:sp>
    </p:spTree>
    <p:extLst>
      <p:ext uri="{BB962C8B-B14F-4D97-AF65-F5344CB8AC3E}">
        <p14:creationId xmlns:p14="http://schemas.microsoft.com/office/powerpoint/2010/main" val="1933635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26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698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5234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96ee6b2b3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Just a short survey for service providers to determine if virtual learning may be beneficial. </a:t>
            </a:r>
            <a:endParaRPr/>
          </a:p>
        </p:txBody>
      </p:sp>
      <p:sp>
        <p:nvSpPr>
          <p:cNvPr id="115" name="Google Shape;115;g1196ee6b2b3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96ee6b2b3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Use hamburger activity drawn using whiteboard tool in zoom to help student learn the parts of an essay. </a:t>
            </a:r>
            <a:endParaRPr/>
          </a:p>
        </p:txBody>
      </p:sp>
      <p:sp>
        <p:nvSpPr>
          <p:cNvPr id="127" name="Google Shape;127;g1196ee6b2b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96ee6b2b3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1400"/>
              <a:t>Language Experience Approach</a:t>
            </a:r>
            <a:endParaRPr sz="1400"/>
          </a:p>
          <a:p>
            <a:pPr marL="457200" lvl="0" indent="-317500" algn="l" rtl="0">
              <a:lnSpc>
                <a:spcPct val="90000"/>
              </a:lnSpc>
              <a:spcBef>
                <a:spcPts val="1000"/>
              </a:spcBef>
              <a:spcAft>
                <a:spcPts val="0"/>
              </a:spcAft>
              <a:buClr>
                <a:schemeClr val="dk1"/>
              </a:buClr>
              <a:buSzPts val="1400"/>
              <a:buChar char="•"/>
            </a:pPr>
            <a:r>
              <a:rPr lang="en-US" sz="1400"/>
              <a:t>Promoting reading and writing through personal experiences-Places value on a learner’s inherent life experiences, regardless of academic experiences.</a:t>
            </a:r>
            <a:endParaRPr sz="1400"/>
          </a:p>
          <a:p>
            <a:pPr marL="457200" lvl="0" indent="-317500" algn="l" rtl="0">
              <a:lnSpc>
                <a:spcPct val="90000"/>
              </a:lnSpc>
              <a:spcBef>
                <a:spcPts val="0"/>
              </a:spcBef>
              <a:spcAft>
                <a:spcPts val="0"/>
              </a:spcAft>
              <a:buClr>
                <a:schemeClr val="dk1"/>
              </a:buClr>
              <a:buSzPts val="1400"/>
              <a:buChar char="•"/>
            </a:pPr>
            <a:r>
              <a:rPr lang="en-US" sz="1400"/>
              <a:t>You can use any practical topic you wish with this approach. Utilize iSOSY lessons- taking a child to the doctor, work, shopping, etc. </a:t>
            </a:r>
            <a:endParaRPr sz="1400"/>
          </a:p>
          <a:p>
            <a:pPr marL="0" lvl="0" indent="0" algn="l" rtl="0">
              <a:spcBef>
                <a:spcPts val="0"/>
              </a:spcBef>
              <a:spcAft>
                <a:spcPts val="0"/>
              </a:spcAft>
              <a:buNone/>
            </a:pPr>
            <a:endParaRPr/>
          </a:p>
        </p:txBody>
      </p:sp>
      <p:sp>
        <p:nvSpPr>
          <p:cNvPr id="139" name="Google Shape;139;g1196ee6b2b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915aa82f9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lvl="0" indent="-1143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Use Constant contact- to send out messages to utilize training materials, reminders for using materials on the website iSOSY</a:t>
            </a:r>
            <a:endParaRPr sz="1000">
              <a:solidFill>
                <a:srgbClr val="222222"/>
              </a:solidFill>
              <a:highlight>
                <a:srgbClr val="FFFFFF"/>
              </a:highlight>
              <a:latin typeface="Arial"/>
              <a:ea typeface="Arial"/>
              <a:cs typeface="Arial"/>
              <a:sym typeface="Arial"/>
            </a:endParaRPr>
          </a:p>
          <a:p>
            <a:pPr marL="228600" lvl="0" indent="-1143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2 messages a month</a:t>
            </a:r>
            <a:endParaRPr sz="1000">
              <a:solidFill>
                <a:srgbClr val="222222"/>
              </a:solidFill>
              <a:highlight>
                <a:srgbClr val="FFFFFF"/>
              </a:highlight>
              <a:latin typeface="Arial"/>
              <a:ea typeface="Arial"/>
              <a:cs typeface="Arial"/>
              <a:sym typeface="Arial"/>
            </a:endParaRPr>
          </a:p>
          <a:p>
            <a:pPr marL="228600" lvl="0" indent="-1143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Share videos that are being developed for Limited English </a:t>
            </a:r>
            <a:endParaRPr sz="1000">
              <a:solidFill>
                <a:srgbClr val="222222"/>
              </a:solidFill>
              <a:highlight>
                <a:srgbClr val="FFFFFF"/>
              </a:highlight>
              <a:latin typeface="Arial"/>
              <a:ea typeface="Arial"/>
              <a:cs typeface="Arial"/>
              <a:sym typeface="Arial"/>
            </a:endParaRPr>
          </a:p>
          <a:p>
            <a:pPr marL="685800" lvl="1" indent="-1397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Go back through resources and check to make sure everything works, update, etc. </a:t>
            </a:r>
            <a:endParaRPr sz="1000">
              <a:solidFill>
                <a:srgbClr val="222222"/>
              </a:solidFill>
              <a:highlight>
                <a:srgbClr val="FFFFFF"/>
              </a:highlight>
              <a:latin typeface="Arial"/>
              <a:ea typeface="Arial"/>
              <a:cs typeface="Arial"/>
              <a:sym typeface="Arial"/>
            </a:endParaRPr>
          </a:p>
          <a:p>
            <a:pPr marL="685800" lvl="1" indent="-1397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Share resources with iSOSY group each month that service providers can use to work with students using constant contact. </a:t>
            </a:r>
            <a:endParaRPr sz="1000">
              <a:solidFill>
                <a:srgbClr val="222222"/>
              </a:solidFill>
              <a:highlight>
                <a:srgbClr val="FFFFFF"/>
              </a:highlight>
              <a:latin typeface="Arial"/>
              <a:ea typeface="Arial"/>
              <a:cs typeface="Arial"/>
              <a:sym typeface="Arial"/>
            </a:endParaRPr>
          </a:p>
          <a:p>
            <a:pPr marL="685800" lvl="1" indent="-139700" algn="l" rtl="0">
              <a:lnSpc>
                <a:spcPct val="115000"/>
              </a:lnSpc>
              <a:spcBef>
                <a:spcPts val="0"/>
              </a:spcBef>
              <a:spcAft>
                <a:spcPts val="0"/>
              </a:spcAft>
              <a:buClr>
                <a:srgbClr val="222222"/>
              </a:buClr>
              <a:buSzPts val="1000"/>
              <a:buFont typeface="Arial"/>
              <a:buChar char="•"/>
            </a:pPr>
            <a:r>
              <a:rPr lang="en-US" sz="1000">
                <a:solidFill>
                  <a:srgbClr val="222222"/>
                </a:solidFill>
                <a:highlight>
                  <a:srgbClr val="FFFFFF"/>
                </a:highlight>
                <a:latin typeface="Arial"/>
                <a:ea typeface="Arial"/>
                <a:cs typeface="Arial"/>
                <a:sym typeface="Arial"/>
              </a:rPr>
              <a:t>Idea: Make a list of everyone in iSOSY member states- who is a person that can help with certain topics, lessons, trainings, etc., who is the expert on certain resources- ex: Andy is an expert on google classroom. Go to Odilia if you are interested in NY’s Art projects, go to April R if you want to learn more about LEA, working with students in a hybrid model across the state with April D., etc. </a:t>
            </a:r>
            <a:endParaRPr sz="1000">
              <a:solidFill>
                <a:srgbClr val="222222"/>
              </a:solidFill>
              <a:highlight>
                <a:srgbClr val="FFFFFF"/>
              </a:highlight>
              <a:latin typeface="Arial"/>
              <a:ea typeface="Arial"/>
              <a:cs typeface="Arial"/>
              <a:sym typeface="Arial"/>
            </a:endParaRPr>
          </a:p>
          <a:p>
            <a:pPr marL="228600" lvl="0" indent="-139700" algn="l" rtl="0">
              <a:spcBef>
                <a:spcPts val="0"/>
              </a:spcBef>
              <a:spcAft>
                <a:spcPts val="0"/>
              </a:spcAft>
              <a:buClr>
                <a:schemeClr val="dk1"/>
              </a:buClr>
              <a:buSzPts val="1400"/>
              <a:buChar char="•"/>
            </a:pPr>
            <a:endParaRPr sz="1400"/>
          </a:p>
        </p:txBody>
      </p:sp>
      <p:sp>
        <p:nvSpPr>
          <p:cNvPr id="149" name="Google Shape;149;g11915aa82f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29</a:t>
            </a:fld>
            <a:endParaRPr lang="en-US" dirty="0"/>
          </a:p>
        </p:txBody>
      </p:sp>
    </p:spTree>
    <p:extLst>
      <p:ext uri="{BB962C8B-B14F-4D97-AF65-F5344CB8AC3E}">
        <p14:creationId xmlns:p14="http://schemas.microsoft.com/office/powerpoint/2010/main" val="186965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a:t>
            </a:fld>
            <a:endParaRPr lang="en-US" dirty="0"/>
          </a:p>
        </p:txBody>
      </p:sp>
    </p:spTree>
    <p:extLst>
      <p:ext uri="{BB962C8B-B14F-4D97-AF65-F5344CB8AC3E}">
        <p14:creationId xmlns:p14="http://schemas.microsoft.com/office/powerpoint/2010/main" val="4193060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announce multiple resources have been developed this year.</a:t>
            </a:r>
          </a:p>
        </p:txBody>
      </p:sp>
      <p:sp>
        <p:nvSpPr>
          <p:cNvPr id="4" name="Slide Number Placeholder 3"/>
          <p:cNvSpPr>
            <a:spLocks noGrp="1"/>
          </p:cNvSpPr>
          <p:nvPr>
            <p:ph type="sldNum" sz="quarter" idx="5"/>
          </p:nvPr>
        </p:nvSpPr>
        <p:spPr/>
        <p:txBody>
          <a:bodyPr/>
          <a:lstStyle/>
          <a:p>
            <a:fld id="{CA0510DA-CDBB-1D46-8368-59ECDF1E9332}" type="slidenum">
              <a:rPr lang="en-US" smtClean="0"/>
              <a:t>30</a:t>
            </a:fld>
            <a:endParaRPr lang="en-US"/>
          </a:p>
        </p:txBody>
      </p:sp>
    </p:spTree>
    <p:extLst>
      <p:ext uri="{BB962C8B-B14F-4D97-AF65-F5344CB8AC3E}">
        <p14:creationId xmlns:p14="http://schemas.microsoft.com/office/powerpoint/2010/main" val="372311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31</a:t>
            </a:fld>
            <a:endParaRPr lang="en-US"/>
          </a:p>
        </p:txBody>
      </p:sp>
    </p:spTree>
    <p:extLst>
      <p:ext uri="{BB962C8B-B14F-4D97-AF65-F5344CB8AC3E}">
        <p14:creationId xmlns:p14="http://schemas.microsoft.com/office/powerpoint/2010/main" val="791031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#2 was developed in response to the changing science and information about vaccines and boosters. </a:t>
            </a:r>
          </a:p>
        </p:txBody>
      </p:sp>
      <p:sp>
        <p:nvSpPr>
          <p:cNvPr id="4" name="Slide Number Placeholder 3"/>
          <p:cNvSpPr>
            <a:spLocks noGrp="1"/>
          </p:cNvSpPr>
          <p:nvPr>
            <p:ph type="sldNum" sz="quarter" idx="5"/>
          </p:nvPr>
        </p:nvSpPr>
        <p:spPr/>
        <p:txBody>
          <a:bodyPr/>
          <a:lstStyle/>
          <a:p>
            <a:fld id="{CA0510DA-CDBB-1D46-8368-59ECDF1E9332}" type="slidenum">
              <a:rPr lang="en-US" smtClean="0"/>
              <a:t>32</a:t>
            </a:fld>
            <a:endParaRPr lang="en-US"/>
          </a:p>
        </p:txBody>
      </p:sp>
    </p:spTree>
    <p:extLst>
      <p:ext uri="{BB962C8B-B14F-4D97-AF65-F5344CB8AC3E}">
        <p14:creationId xmlns:p14="http://schemas.microsoft.com/office/powerpoint/2010/main" val="186942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we want instructors who use the materials to understand the lessons are a starting point and springboard for helping our students stay safe. </a:t>
            </a:r>
          </a:p>
        </p:txBody>
      </p:sp>
      <p:sp>
        <p:nvSpPr>
          <p:cNvPr id="4" name="Slide Number Placeholder 3"/>
          <p:cNvSpPr>
            <a:spLocks noGrp="1"/>
          </p:cNvSpPr>
          <p:nvPr>
            <p:ph type="sldNum" sz="quarter" idx="5"/>
          </p:nvPr>
        </p:nvSpPr>
        <p:spPr/>
        <p:txBody>
          <a:bodyPr/>
          <a:lstStyle/>
          <a:p>
            <a:fld id="{CA0510DA-CDBB-1D46-8368-59ECDF1E9332}" type="slidenum">
              <a:rPr lang="en-US" smtClean="0"/>
              <a:t>33</a:t>
            </a:fld>
            <a:endParaRPr lang="en-US"/>
          </a:p>
        </p:txBody>
      </p:sp>
    </p:spTree>
    <p:extLst>
      <p:ext uri="{BB962C8B-B14F-4D97-AF65-F5344CB8AC3E}">
        <p14:creationId xmlns:p14="http://schemas.microsoft.com/office/powerpoint/2010/main" val="1917833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fontAlgn="base"/>
            <a:r>
              <a:rPr lang="en-US" dirty="0"/>
              <a:t>Address the limited instructional time often the reality for OSY service providers</a:t>
            </a:r>
          </a:p>
          <a:p>
            <a:pPr fontAlgn="base"/>
            <a:r>
              <a:rPr lang="en-US" dirty="0"/>
              <a:t>Practical and relevant to the needs and interests of OSY</a:t>
            </a:r>
          </a:p>
          <a:p>
            <a:pPr fontAlgn="base"/>
            <a:r>
              <a:rPr lang="en-US" dirty="0"/>
              <a:t>Standard lesson plan template includes targeted basic vocabulary, interactive tools such as Quizlet, </a:t>
            </a:r>
            <a:r>
              <a:rPr lang="en-US" dirty="0" err="1"/>
              <a:t>Edpuzzle</a:t>
            </a:r>
            <a:r>
              <a:rPr lang="en-US" dirty="0"/>
              <a:t> and </a:t>
            </a:r>
            <a:r>
              <a:rPr lang="en-US" dirty="0" err="1"/>
              <a:t>Quia</a:t>
            </a:r>
            <a:r>
              <a:rPr lang="en-US" dirty="0"/>
              <a:t>, practice activities, pre- and post-assessments, as well as print handouts</a:t>
            </a:r>
          </a:p>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34</a:t>
            </a:fld>
            <a:endParaRPr lang="en-US"/>
          </a:p>
        </p:txBody>
      </p:sp>
    </p:spTree>
    <p:extLst>
      <p:ext uri="{BB962C8B-B14F-4D97-AF65-F5344CB8AC3E}">
        <p14:creationId xmlns:p14="http://schemas.microsoft.com/office/powerpoint/2010/main" val="1970883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35</a:t>
            </a:fld>
            <a:endParaRPr lang="en-US"/>
          </a:p>
        </p:txBody>
      </p:sp>
    </p:spTree>
    <p:extLst>
      <p:ext uri="{BB962C8B-B14F-4D97-AF65-F5344CB8AC3E}">
        <p14:creationId xmlns:p14="http://schemas.microsoft.com/office/powerpoint/2010/main" val="3116280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lesson plan template includes targeted basic vocabulary, interactive tools, practice activities, worksheets, and pre-/post-tests</a:t>
            </a:r>
            <a:endParaRPr lang="en-US" i="1" dirty="0"/>
          </a:p>
          <a:p>
            <a:r>
              <a:rPr lang="en-US" dirty="0"/>
              <a:t>Best introduced by instructor</a:t>
            </a:r>
          </a:p>
          <a:p>
            <a:r>
              <a:rPr lang="en-US" dirty="0"/>
              <a:t>Will be available on the Student Portal for easy access and practice at the student’s convenience</a:t>
            </a:r>
          </a:p>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36</a:t>
            </a:fld>
            <a:endParaRPr lang="en-US"/>
          </a:p>
        </p:txBody>
      </p:sp>
    </p:spTree>
    <p:extLst>
      <p:ext uri="{BB962C8B-B14F-4D97-AF65-F5344CB8AC3E}">
        <p14:creationId xmlns:p14="http://schemas.microsoft.com/office/powerpoint/2010/main" val="76387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37</a:t>
            </a:fld>
            <a:endParaRPr lang="en-US"/>
          </a:p>
        </p:txBody>
      </p:sp>
    </p:spTree>
    <p:extLst>
      <p:ext uri="{BB962C8B-B14F-4D97-AF65-F5344CB8AC3E}">
        <p14:creationId xmlns:p14="http://schemas.microsoft.com/office/powerpoint/2010/main" val="3264599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38</a:t>
            </a:fld>
            <a:endParaRPr lang="en-US" dirty="0"/>
          </a:p>
        </p:txBody>
      </p:sp>
    </p:spTree>
    <p:extLst>
      <p:ext uri="{BB962C8B-B14F-4D97-AF65-F5344CB8AC3E}">
        <p14:creationId xmlns:p14="http://schemas.microsoft.com/office/powerpoint/2010/main" val="24727597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39</a:t>
            </a:fld>
            <a:endParaRPr lang="en-US" dirty="0"/>
          </a:p>
        </p:txBody>
      </p:sp>
    </p:spTree>
    <p:extLst>
      <p:ext uri="{BB962C8B-B14F-4D97-AF65-F5344CB8AC3E}">
        <p14:creationId xmlns:p14="http://schemas.microsoft.com/office/powerpoint/2010/main" val="3036069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a:t>
            </a:fld>
            <a:endParaRPr lang="en-US" dirty="0"/>
          </a:p>
        </p:txBody>
      </p:sp>
    </p:spTree>
    <p:extLst>
      <p:ext uri="{BB962C8B-B14F-4D97-AF65-F5344CB8AC3E}">
        <p14:creationId xmlns:p14="http://schemas.microsoft.com/office/powerpoint/2010/main" val="3023938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40</a:t>
            </a:fld>
            <a:endParaRPr lang="en-US" dirty="0"/>
          </a:p>
        </p:txBody>
      </p:sp>
    </p:spTree>
    <p:extLst>
      <p:ext uri="{BB962C8B-B14F-4D97-AF65-F5344CB8AC3E}">
        <p14:creationId xmlns:p14="http://schemas.microsoft.com/office/powerpoint/2010/main" val="823804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41</a:t>
            </a:fld>
            <a:endParaRPr lang="en-US" dirty="0"/>
          </a:p>
        </p:txBody>
      </p:sp>
    </p:spTree>
    <p:extLst>
      <p:ext uri="{BB962C8B-B14F-4D97-AF65-F5344CB8AC3E}">
        <p14:creationId xmlns:p14="http://schemas.microsoft.com/office/powerpoint/2010/main" val="42062657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42</a:t>
            </a:fld>
            <a:endParaRPr lang="en-US" dirty="0"/>
          </a:p>
        </p:txBody>
      </p:sp>
    </p:spTree>
    <p:extLst>
      <p:ext uri="{BB962C8B-B14F-4D97-AF65-F5344CB8AC3E}">
        <p14:creationId xmlns:p14="http://schemas.microsoft.com/office/powerpoint/2010/main" val="67630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43</a:t>
            </a:fld>
            <a:endParaRPr lang="en-US" dirty="0"/>
          </a:p>
        </p:txBody>
      </p:sp>
    </p:spTree>
    <p:extLst>
      <p:ext uri="{BB962C8B-B14F-4D97-AF65-F5344CB8AC3E}">
        <p14:creationId xmlns:p14="http://schemas.microsoft.com/office/powerpoint/2010/main" val="3266472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44</a:t>
            </a:fld>
            <a:endParaRPr lang="en-US" dirty="0"/>
          </a:p>
        </p:txBody>
      </p:sp>
    </p:spTree>
    <p:extLst>
      <p:ext uri="{BB962C8B-B14F-4D97-AF65-F5344CB8AC3E}">
        <p14:creationId xmlns:p14="http://schemas.microsoft.com/office/powerpoint/2010/main" val="1264820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45</a:t>
            </a:fld>
            <a:endParaRPr lang="en-US" dirty="0"/>
          </a:p>
        </p:txBody>
      </p:sp>
    </p:spTree>
    <p:extLst>
      <p:ext uri="{BB962C8B-B14F-4D97-AF65-F5344CB8AC3E}">
        <p14:creationId xmlns:p14="http://schemas.microsoft.com/office/powerpoint/2010/main" val="4274056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46</a:t>
            </a:fld>
            <a:endParaRPr lang="en-US" dirty="0"/>
          </a:p>
        </p:txBody>
      </p:sp>
    </p:spTree>
    <p:extLst>
      <p:ext uri="{BB962C8B-B14F-4D97-AF65-F5344CB8AC3E}">
        <p14:creationId xmlns:p14="http://schemas.microsoft.com/office/powerpoint/2010/main" val="4154045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47</a:t>
            </a:fld>
            <a:endParaRPr lang="en-US" dirty="0"/>
          </a:p>
        </p:txBody>
      </p:sp>
    </p:spTree>
    <p:extLst>
      <p:ext uri="{BB962C8B-B14F-4D97-AF65-F5344CB8AC3E}">
        <p14:creationId xmlns:p14="http://schemas.microsoft.com/office/powerpoint/2010/main" val="4006609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48</a:t>
            </a:fld>
            <a:endParaRPr lang="en-US" dirty="0"/>
          </a:p>
        </p:txBody>
      </p:sp>
    </p:spTree>
    <p:extLst>
      <p:ext uri="{BB962C8B-B14F-4D97-AF65-F5344CB8AC3E}">
        <p14:creationId xmlns:p14="http://schemas.microsoft.com/office/powerpoint/2010/main" val="1628554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0C920-A3BE-4EA3-A5C5-81FF4CAA0933}" type="slidenum">
              <a:rPr lang="en-US" smtClean="0"/>
              <a:t>49</a:t>
            </a:fld>
            <a:endParaRPr lang="en-US"/>
          </a:p>
        </p:txBody>
      </p:sp>
    </p:spTree>
    <p:extLst>
      <p:ext uri="{BB962C8B-B14F-4D97-AF65-F5344CB8AC3E}">
        <p14:creationId xmlns:p14="http://schemas.microsoft.com/office/powerpoint/2010/main" val="380685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group had started as a mental health, but we decided to add the wholistic concept of Personal Wellness to include the mind and body connection. </a:t>
            </a:r>
          </a:p>
          <a:p>
            <a:r>
              <a:rPr lang="en-US" dirty="0"/>
              <a:t>This training package was created to address the broad concept of personal wellness, fully embracing the extensive research showing that mind and body are inextricably connected and therefore it is impossible to have good overall wellness without good mental health. We are continuing the effort and expanding it in </a:t>
            </a:r>
            <a:r>
              <a:rPr lang="en-US" dirty="0" err="1"/>
              <a:t>iSOSY</a:t>
            </a:r>
            <a:r>
              <a:rPr lang="en-US" dirty="0"/>
              <a:t>. </a:t>
            </a:r>
          </a:p>
          <a:p>
            <a:r>
              <a:rPr lang="en-US" dirty="0"/>
              <a:t>Members are: </a:t>
            </a:r>
          </a:p>
          <a:p>
            <a:r>
              <a:rPr lang="en-US" dirty="0"/>
              <a:t>Lysandra Alexander (PA) - Lead</a:t>
            </a:r>
          </a:p>
          <a:p>
            <a:r>
              <a:rPr lang="en-US" dirty="0"/>
              <a:t>Susana Das Neves (IL)</a:t>
            </a:r>
          </a:p>
          <a:p>
            <a:r>
              <a:rPr lang="en-US" dirty="0"/>
              <a:t>Mesha Patrick (AL)</a:t>
            </a:r>
          </a:p>
          <a:p>
            <a:r>
              <a:rPr lang="en-US" dirty="0"/>
              <a:t>Valeria Pena (IA)</a:t>
            </a:r>
          </a:p>
          <a:p>
            <a:r>
              <a:rPr lang="en-US" dirty="0"/>
              <a:t>Lora Thomas (</a:t>
            </a:r>
            <a:r>
              <a:rPr lang="en-US" dirty="0" err="1"/>
              <a:t>iSOSY</a:t>
            </a:r>
            <a:r>
              <a:rPr lang="en-US" dirty="0"/>
              <a:t> Consultant)</a:t>
            </a:r>
          </a:p>
          <a:p>
            <a:endParaRPr lang="en-US" dirty="0"/>
          </a:p>
        </p:txBody>
      </p:sp>
      <p:sp>
        <p:nvSpPr>
          <p:cNvPr id="4" name="Slide Number Placeholder 3"/>
          <p:cNvSpPr>
            <a:spLocks noGrp="1"/>
          </p:cNvSpPr>
          <p:nvPr>
            <p:ph type="sldNum" sz="quarter" idx="5"/>
          </p:nvPr>
        </p:nvSpPr>
        <p:spPr/>
        <p:txBody>
          <a:bodyPr/>
          <a:lstStyle/>
          <a:p>
            <a:fld id="{7EE0C920-A3BE-4EA3-A5C5-81FF4CAA0933}" type="slidenum">
              <a:rPr lang="en-US" smtClean="0"/>
              <a:t>5</a:t>
            </a:fld>
            <a:endParaRPr lang="en-US"/>
          </a:p>
        </p:txBody>
      </p:sp>
    </p:spTree>
    <p:extLst>
      <p:ext uri="{BB962C8B-B14F-4D97-AF65-F5344CB8AC3E}">
        <p14:creationId xmlns:p14="http://schemas.microsoft.com/office/powerpoint/2010/main" val="2949107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0C920-A3BE-4EA3-A5C5-81FF4CAA0933}" type="slidenum">
              <a:rPr lang="en-US" smtClean="0"/>
              <a:t>50</a:t>
            </a:fld>
            <a:endParaRPr lang="en-US"/>
          </a:p>
        </p:txBody>
      </p:sp>
    </p:spTree>
    <p:extLst>
      <p:ext uri="{BB962C8B-B14F-4D97-AF65-F5344CB8AC3E}">
        <p14:creationId xmlns:p14="http://schemas.microsoft.com/office/powerpoint/2010/main" val="3927827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0C920-A3BE-4EA3-A5C5-81FF4CAA0933}" type="slidenum">
              <a:rPr lang="en-US" smtClean="0"/>
              <a:t>51</a:t>
            </a:fld>
            <a:endParaRPr lang="en-US"/>
          </a:p>
        </p:txBody>
      </p:sp>
    </p:spTree>
    <p:extLst>
      <p:ext uri="{BB962C8B-B14F-4D97-AF65-F5344CB8AC3E}">
        <p14:creationId xmlns:p14="http://schemas.microsoft.com/office/powerpoint/2010/main" val="656930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0C920-A3BE-4EA3-A5C5-81FF4CAA0933}" type="slidenum">
              <a:rPr lang="en-US" smtClean="0"/>
              <a:t>52</a:t>
            </a:fld>
            <a:endParaRPr lang="en-US"/>
          </a:p>
        </p:txBody>
      </p:sp>
    </p:spTree>
    <p:extLst>
      <p:ext uri="{BB962C8B-B14F-4D97-AF65-F5344CB8AC3E}">
        <p14:creationId xmlns:p14="http://schemas.microsoft.com/office/powerpoint/2010/main" val="3720953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E0C920-A3BE-4EA3-A5C5-81FF4CAA0933}" type="slidenum">
              <a:rPr lang="en-US" smtClean="0"/>
              <a:t>53</a:t>
            </a:fld>
            <a:endParaRPr lang="en-US"/>
          </a:p>
        </p:txBody>
      </p:sp>
    </p:spTree>
    <p:extLst>
      <p:ext uri="{BB962C8B-B14F-4D97-AF65-F5344CB8AC3E}">
        <p14:creationId xmlns:p14="http://schemas.microsoft.com/office/powerpoint/2010/main" val="3776091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54</a:t>
            </a:fld>
            <a:endParaRPr lang="en-US" dirty="0"/>
          </a:p>
        </p:txBody>
      </p:sp>
    </p:spTree>
    <p:extLst>
      <p:ext uri="{BB962C8B-B14F-4D97-AF65-F5344CB8AC3E}">
        <p14:creationId xmlns:p14="http://schemas.microsoft.com/office/powerpoint/2010/main" val="2224511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55</a:t>
            </a:fld>
            <a:endParaRPr lang="en-US" dirty="0"/>
          </a:p>
        </p:txBody>
      </p:sp>
    </p:spTree>
    <p:extLst>
      <p:ext uri="{BB962C8B-B14F-4D97-AF65-F5344CB8AC3E}">
        <p14:creationId xmlns:p14="http://schemas.microsoft.com/office/powerpoint/2010/main" val="2013087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56</a:t>
            </a:fld>
            <a:endParaRPr lang="en-US" dirty="0"/>
          </a:p>
        </p:txBody>
      </p:sp>
    </p:spTree>
    <p:extLst>
      <p:ext uri="{BB962C8B-B14F-4D97-AF65-F5344CB8AC3E}">
        <p14:creationId xmlns:p14="http://schemas.microsoft.com/office/powerpoint/2010/main" val="2265798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57</a:t>
            </a:fld>
            <a:endParaRPr lang="en-US" dirty="0"/>
          </a:p>
        </p:txBody>
      </p:sp>
    </p:spTree>
    <p:extLst>
      <p:ext uri="{BB962C8B-B14F-4D97-AF65-F5344CB8AC3E}">
        <p14:creationId xmlns:p14="http://schemas.microsoft.com/office/powerpoint/2010/main" val="1262811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58</a:t>
            </a:fld>
            <a:endParaRPr lang="en-US" dirty="0"/>
          </a:p>
        </p:txBody>
      </p:sp>
    </p:spTree>
    <p:extLst>
      <p:ext uri="{BB962C8B-B14F-4D97-AF65-F5344CB8AC3E}">
        <p14:creationId xmlns:p14="http://schemas.microsoft.com/office/powerpoint/2010/main" val="1219517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59</a:t>
            </a:fld>
            <a:endParaRPr lang="en-US" dirty="0"/>
          </a:p>
        </p:txBody>
      </p:sp>
    </p:spTree>
    <p:extLst>
      <p:ext uri="{BB962C8B-B14F-4D97-AF65-F5344CB8AC3E}">
        <p14:creationId xmlns:p14="http://schemas.microsoft.com/office/powerpoint/2010/main" val="2083155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465887" indent="-232943">
              <a:buSzPts val="1400"/>
            </a:pPr>
            <a:r>
              <a:rPr lang="en-US" dirty="0">
                <a:latin typeface="Arial"/>
                <a:ea typeface="Arial"/>
                <a:cs typeface="Arial"/>
                <a:sym typeface="Arial"/>
              </a:rPr>
              <a:t>Lysandra</a:t>
            </a:r>
          </a:p>
          <a:p>
            <a:pPr marL="465887" indent="-232943">
              <a:buSzPts val="1400"/>
            </a:pPr>
            <a:r>
              <a:rPr lang="en-US" dirty="0"/>
              <a:t>In response to that research, the </a:t>
            </a:r>
            <a:r>
              <a:rPr lang="en-US" dirty="0" err="1"/>
              <a:t>iSOSY</a:t>
            </a:r>
            <a:r>
              <a:rPr lang="en-US" dirty="0"/>
              <a:t> Personal Wellness Work Group developed a Personal Wellness Training Package that is available on the </a:t>
            </a:r>
            <a:r>
              <a:rPr lang="en-US" dirty="0" err="1"/>
              <a:t>iSOSY</a:t>
            </a:r>
            <a:r>
              <a:rPr lang="en-US" dirty="0"/>
              <a:t> website. There are </a:t>
            </a:r>
          </a:p>
          <a:p>
            <a:pPr marL="465887" indent="-232943">
              <a:buSzPts val="1400"/>
            </a:pPr>
            <a:r>
              <a:rPr lang="en-US" dirty="0"/>
              <a:t>currently seven modules featured. They include ACEs, Trauma, Cultural Responsiveness, Resilience, Mindfulness, Self-Care, and – the focus of today’s presentation –</a:t>
            </a:r>
          </a:p>
          <a:p>
            <a:pPr marL="465887" indent="-232943">
              <a:buSzPts val="1400"/>
            </a:pPr>
            <a:r>
              <a:rPr lang="en-US" dirty="0"/>
              <a:t>Trauma-Informed Best Practices. As a side note, the 8th module is in development and will cover suicide prevention. We chose the symbol of a tree since it </a:t>
            </a:r>
          </a:p>
          <a:p>
            <a:pPr marL="465887" indent="-232943">
              <a:buSzPts val="1400"/>
            </a:pPr>
            <a:r>
              <a:rPr lang="en-US" dirty="0"/>
              <a:t>encompasses the hopeful illustration of the importance of roots and growing. The Suicide Prevention module is the newest one. </a:t>
            </a:r>
          </a:p>
          <a:p>
            <a:pPr marL="465887" indent="-232943">
              <a:buSzPts val="1400"/>
            </a:pPr>
            <a:endParaRPr dirty="0"/>
          </a:p>
        </p:txBody>
      </p:sp>
      <p:sp>
        <p:nvSpPr>
          <p:cNvPr id="246" name="Google Shape;246;p4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l" defTabSz="931774">
              <a:buClr>
                <a:srgbClr val="000000"/>
              </a:buClr>
              <a:defRPr/>
            </a:pPr>
            <a:fld id="{00000000-1234-1234-1234-123412341234}" type="slidenum">
              <a:rPr lang="en-US" sz="1400" kern="0">
                <a:solidFill>
                  <a:srgbClr val="000000"/>
                </a:solidFill>
                <a:latin typeface="Arial"/>
                <a:cs typeface="Arial"/>
                <a:sym typeface="Arial"/>
              </a:rPr>
              <a:pPr algn="l" defTabSz="931774">
                <a:buClr>
                  <a:srgbClr val="000000"/>
                </a:buClr>
                <a:defRPr/>
              </a:pPr>
              <a:t>6</a:t>
            </a:fld>
            <a:endParaRPr sz="1400" kern="0">
              <a:solidFill>
                <a:srgbClr val="000000"/>
              </a:solidFill>
              <a:latin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60</a:t>
            </a:fld>
            <a:endParaRPr lang="en-US" dirty="0"/>
          </a:p>
        </p:txBody>
      </p:sp>
    </p:spTree>
    <p:extLst>
      <p:ext uri="{BB962C8B-B14F-4D97-AF65-F5344CB8AC3E}">
        <p14:creationId xmlns:p14="http://schemas.microsoft.com/office/powerpoint/2010/main" val="229461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61</a:t>
            </a:fld>
            <a:endParaRPr lang="en-US" dirty="0"/>
          </a:p>
        </p:txBody>
      </p:sp>
    </p:spTree>
    <p:extLst>
      <p:ext uri="{BB962C8B-B14F-4D97-AF65-F5344CB8AC3E}">
        <p14:creationId xmlns:p14="http://schemas.microsoft.com/office/powerpoint/2010/main" val="34674422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62</a:t>
            </a:fld>
            <a:endParaRPr lang="en-US" dirty="0"/>
          </a:p>
        </p:txBody>
      </p:sp>
    </p:spTree>
    <p:extLst>
      <p:ext uri="{BB962C8B-B14F-4D97-AF65-F5344CB8AC3E}">
        <p14:creationId xmlns:p14="http://schemas.microsoft.com/office/powerpoint/2010/main" val="27767956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63</a:t>
            </a:fld>
            <a:endParaRPr lang="en-US" dirty="0"/>
          </a:p>
        </p:txBody>
      </p:sp>
    </p:spTree>
    <p:extLst>
      <p:ext uri="{BB962C8B-B14F-4D97-AF65-F5344CB8AC3E}">
        <p14:creationId xmlns:p14="http://schemas.microsoft.com/office/powerpoint/2010/main" val="2459129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64</a:t>
            </a:fld>
            <a:endParaRPr lang="en-US" dirty="0"/>
          </a:p>
        </p:txBody>
      </p:sp>
    </p:spTree>
    <p:extLst>
      <p:ext uri="{BB962C8B-B14F-4D97-AF65-F5344CB8AC3E}">
        <p14:creationId xmlns:p14="http://schemas.microsoft.com/office/powerpoint/2010/main" val="901972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65</a:t>
            </a:fld>
            <a:endParaRPr lang="en-US" dirty="0"/>
          </a:p>
        </p:txBody>
      </p:sp>
    </p:spTree>
    <p:extLst>
      <p:ext uri="{BB962C8B-B14F-4D97-AF65-F5344CB8AC3E}">
        <p14:creationId xmlns:p14="http://schemas.microsoft.com/office/powerpoint/2010/main" val="35313863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66</a:t>
            </a:fld>
            <a:endParaRPr lang="en-US" dirty="0"/>
          </a:p>
        </p:txBody>
      </p:sp>
    </p:spTree>
    <p:extLst>
      <p:ext uri="{BB962C8B-B14F-4D97-AF65-F5344CB8AC3E}">
        <p14:creationId xmlns:p14="http://schemas.microsoft.com/office/powerpoint/2010/main" val="221262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6830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2848290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dirty="0" err="1"/>
              <a:t>CareerSafe’s</a:t>
            </a:r>
            <a:r>
              <a:rPr lang="en-US" sz="1100" dirty="0"/>
              <a:t> OSHA 10-Hour General Industry course consists of interactive topics discussing various safety tips and procedures one should follow in the workplace. </a:t>
            </a:r>
          </a:p>
          <a:p>
            <a:pPr marL="0" indent="0">
              <a:buNone/>
            </a:pPr>
            <a:r>
              <a:rPr lang="en-US" sz="1100" dirty="0"/>
              <a:t>The General Industry course covers a wide range of topics that could be applied to any industry</a:t>
            </a:r>
            <a:r>
              <a:rPr lang="en-US" sz="1050" dirty="0"/>
              <a:t>.</a:t>
            </a:r>
          </a:p>
        </p:txBody>
      </p:sp>
    </p:spTree>
    <p:extLst>
      <p:ext uri="{BB962C8B-B14F-4D97-AF65-F5344CB8AC3E}">
        <p14:creationId xmlns:p14="http://schemas.microsoft.com/office/powerpoint/2010/main" val="1824444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task this year was developing a module on social-emotional learning. </a:t>
            </a:r>
          </a:p>
        </p:txBody>
      </p:sp>
      <p:sp>
        <p:nvSpPr>
          <p:cNvPr id="4" name="Slide Number Placeholder 3"/>
          <p:cNvSpPr>
            <a:spLocks noGrp="1"/>
          </p:cNvSpPr>
          <p:nvPr>
            <p:ph type="sldNum" sz="quarter" idx="5"/>
          </p:nvPr>
        </p:nvSpPr>
        <p:spPr/>
        <p:txBody>
          <a:bodyPr/>
          <a:lstStyle/>
          <a:p>
            <a:fld id="{7EE0C920-A3BE-4EA3-A5C5-81FF4CAA0933}" type="slidenum">
              <a:rPr lang="en-US" smtClean="0"/>
              <a:t>7</a:t>
            </a:fld>
            <a:endParaRPr lang="en-US"/>
          </a:p>
        </p:txBody>
      </p:sp>
    </p:spTree>
    <p:extLst>
      <p:ext uri="{BB962C8B-B14F-4D97-AF65-F5344CB8AC3E}">
        <p14:creationId xmlns:p14="http://schemas.microsoft.com/office/powerpoint/2010/main" val="41769868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515308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79</a:t>
            </a:fld>
            <a:endParaRPr lang="en-US" dirty="0"/>
          </a:p>
        </p:txBody>
      </p:sp>
    </p:spTree>
    <p:extLst>
      <p:ext uri="{BB962C8B-B14F-4D97-AF65-F5344CB8AC3E}">
        <p14:creationId xmlns:p14="http://schemas.microsoft.com/office/powerpoint/2010/main" val="6516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8</a:t>
            </a:fld>
            <a:endParaRPr lang="en-US"/>
          </a:p>
        </p:txBody>
      </p:sp>
    </p:spTree>
    <p:extLst>
      <p:ext uri="{BB962C8B-B14F-4D97-AF65-F5344CB8AC3E}">
        <p14:creationId xmlns:p14="http://schemas.microsoft.com/office/powerpoint/2010/main" val="289302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Lys</a:t>
            </a:r>
          </a:p>
          <a:p>
            <a:r>
              <a:rPr lang="en-US" dirty="0"/>
              <a:t>Explain and put link in chat</a:t>
            </a:r>
          </a:p>
          <a:p>
            <a:r>
              <a:rPr lang="en-US" dirty="0"/>
              <a:t>https://jamboard.google.com/d/1j5qjfTDhNl4d5dZTwvc2Om4xu9lOuT9QtgoR1yw54Pc/edit?usp=sharing </a:t>
            </a:r>
          </a:p>
        </p:txBody>
      </p:sp>
      <p:sp>
        <p:nvSpPr>
          <p:cNvPr id="4" name="Slide Number Placeholder 3"/>
          <p:cNvSpPr>
            <a:spLocks noGrp="1"/>
          </p:cNvSpPr>
          <p:nvPr>
            <p:ph type="sldNum" sz="quarter" idx="5"/>
          </p:nvPr>
        </p:nvSpPr>
        <p:spPr/>
        <p:txBody>
          <a:bodyPr/>
          <a:lstStyle/>
          <a:p>
            <a:fld id="{0E59ACF0-F9C4-489A-A339-FF779397A006}" type="slidenum">
              <a:rPr lang="en-US" smtClean="0"/>
              <a:t>9</a:t>
            </a:fld>
            <a:endParaRPr lang="en-US"/>
          </a:p>
        </p:txBody>
      </p:sp>
    </p:spTree>
    <p:extLst>
      <p:ext uri="{BB962C8B-B14F-4D97-AF65-F5344CB8AC3E}">
        <p14:creationId xmlns:p14="http://schemas.microsoft.com/office/powerpoint/2010/main" val="214641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159D-4333-3D4C-89EA-E9FBF2C2EE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FA2BC5-0776-6442-8288-6982F67DD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ADCF1-569F-A146-A15D-9F32E29900B4}"/>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4C5DCF65-C4C8-6E40-94E7-5E8CBAD882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1612FB-21DF-354F-BC9E-53A9608F858F}"/>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567352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3277-3364-D94D-8B21-7B4A33CAF1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D7FDD2-94D9-BD4A-B1E4-6E045CA6D4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F7408-2E39-0049-8D32-1BDA7BB768FC}"/>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B8ADEE8E-295A-EA4E-893C-E2EC58406B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4C8632-1EF6-594A-88ED-D892FF7D0E1D}"/>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390732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804CA-1552-8440-A6A6-FAF5CBC862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173B01-1334-834D-97F8-5158F37D9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B0775-34CB-3C4B-ABE3-F12CD458EB81}"/>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1CE26A31-9257-4C48-AD70-287C52E70E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5B47AB-0D78-F043-93B3-E4CF4015EBD7}"/>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312156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A849-D42C-D94D-B085-1C434FDD3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4976B-8D42-8048-B159-338D332C81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39860-4064-8542-B8FA-D8214D48F651}"/>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1A5C2D4D-AFAA-0041-8DC7-BCEF982EAB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39A083-43FB-5749-AF00-A0865D7B666E}"/>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44764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F593B-443A-2748-BB4C-ADB5C454A3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F31768-2A6B-E543-AB1A-0AFE4629C6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CEBEA-EE99-FE42-8A0A-9CAB2EA696A9}"/>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1C5D96ED-FF8E-704B-BECE-FDE3531FEF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1A7C1-08B0-BB49-88DC-BCE8F214C422}"/>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238347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2642-AB52-EE4C-AC7B-A6B3975D6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3D7B8-63A1-1241-A492-20A781FF04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06879D-109F-D94D-AFA1-71AC62A1D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8ED311-F742-0841-BF1D-69F385583299}"/>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6" name="Footer Placeholder 5">
            <a:extLst>
              <a:ext uri="{FF2B5EF4-FFF2-40B4-BE49-F238E27FC236}">
                <a16:creationId xmlns:a16="http://schemas.microsoft.com/office/drawing/2014/main" id="{22DFADB0-391A-4B40-81DD-D02F5AF918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C6D150-125E-1341-8054-841E913C0F61}"/>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177919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3C10-4343-CC46-8705-1A4C7A3CE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16AADE-FB7F-264D-8885-4132D91CBB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6A9917-6D3C-574F-AB19-868F972F15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B6C7C-2E14-2749-9AEA-B4F8945FE1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DDF12-D587-A34B-9307-B10650312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C50EB3-D899-B843-BDD7-89EF92D3B378}"/>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8" name="Footer Placeholder 7">
            <a:extLst>
              <a:ext uri="{FF2B5EF4-FFF2-40B4-BE49-F238E27FC236}">
                <a16:creationId xmlns:a16="http://schemas.microsoft.com/office/drawing/2014/main" id="{BEAFCA51-2458-AE46-995B-BAB3C12420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26A610-C357-8047-BDEF-D5E442DC61C7}"/>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24144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A5B3-6911-5740-BCAE-2A7EEC319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ABC2CD-3060-154E-ABDD-C136B57B8CEB}"/>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4" name="Footer Placeholder 3">
            <a:extLst>
              <a:ext uri="{FF2B5EF4-FFF2-40B4-BE49-F238E27FC236}">
                <a16:creationId xmlns:a16="http://schemas.microsoft.com/office/drawing/2014/main" id="{53B0992E-19EA-1F4C-9318-5748736A54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406AF1-13A7-6242-BAD6-51D2747AB70C}"/>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118654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E1EA96-D3A4-9B4E-89A7-C4B51E8F7A54}"/>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3" name="Footer Placeholder 2">
            <a:extLst>
              <a:ext uri="{FF2B5EF4-FFF2-40B4-BE49-F238E27FC236}">
                <a16:creationId xmlns:a16="http://schemas.microsoft.com/office/drawing/2014/main" id="{B24256FD-81E6-254B-BB84-85A3FCB3241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BA1449-50B9-2847-BC77-5F8952DAFF0B}"/>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152194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0A83-32D1-9846-AB8C-2D7543E701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24E463-53A7-3146-8B2F-252A967A1E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3FC5DA-B3F2-5845-A962-D72947789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46575-820E-F44A-8682-C689AF4CD2E4}"/>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6" name="Footer Placeholder 5">
            <a:extLst>
              <a:ext uri="{FF2B5EF4-FFF2-40B4-BE49-F238E27FC236}">
                <a16:creationId xmlns:a16="http://schemas.microsoft.com/office/drawing/2014/main" id="{9B29C86A-520A-AF4F-82ED-2A6611BDDF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D26FE9-3117-F348-B57D-8E64BA606A58}"/>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110854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9E11-4CFA-E849-BE48-98479FDD14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B19E93-AF35-704B-B1B0-8DB8CD78B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1B4EA00-EC42-5243-829D-024A8C11B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E116D-52E7-E043-AA55-7D845BA5BC33}"/>
              </a:ext>
            </a:extLst>
          </p:cNvPr>
          <p:cNvSpPr>
            <a:spLocks noGrp="1"/>
          </p:cNvSpPr>
          <p:nvPr>
            <p:ph type="dt" sz="half" idx="10"/>
          </p:nvPr>
        </p:nvSpPr>
        <p:spPr/>
        <p:txBody>
          <a:bodyPr/>
          <a:lstStyle/>
          <a:p>
            <a:fld id="{4FE6810A-BAE7-A249-A535-62AA7AA8DA08}" type="datetimeFigureOut">
              <a:rPr lang="en-US" smtClean="0"/>
              <a:t>3/21/22</a:t>
            </a:fld>
            <a:endParaRPr lang="en-US" dirty="0"/>
          </a:p>
        </p:txBody>
      </p:sp>
      <p:sp>
        <p:nvSpPr>
          <p:cNvPr id="6" name="Footer Placeholder 5">
            <a:extLst>
              <a:ext uri="{FF2B5EF4-FFF2-40B4-BE49-F238E27FC236}">
                <a16:creationId xmlns:a16="http://schemas.microsoft.com/office/drawing/2014/main" id="{3EF58502-0F1F-2345-B8C3-13D2D2E1B8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988309-23DE-0B44-A20A-C87C0CF3C6D6}"/>
              </a:ext>
            </a:extLst>
          </p:cNvPr>
          <p:cNvSpPr>
            <a:spLocks noGrp="1"/>
          </p:cNvSpPr>
          <p:nvPr>
            <p:ph type="sldNum" sz="quarter" idx="12"/>
          </p:nvPr>
        </p:nvSpPr>
        <p:spPr/>
        <p:txBody>
          <a:bodyPr/>
          <a:lstStyle/>
          <a:p>
            <a:fld id="{32EB0DEA-F664-BF45-AFD4-8EAE44870947}" type="slidenum">
              <a:rPr lang="en-US" smtClean="0"/>
              <a:t>‹#›</a:t>
            </a:fld>
            <a:endParaRPr lang="en-US" dirty="0"/>
          </a:p>
        </p:txBody>
      </p:sp>
    </p:spTree>
    <p:extLst>
      <p:ext uri="{BB962C8B-B14F-4D97-AF65-F5344CB8AC3E}">
        <p14:creationId xmlns:p14="http://schemas.microsoft.com/office/powerpoint/2010/main" val="369304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FE018-ACE2-C546-A8B6-D68FA4738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57BEB-8595-D345-AA00-71FA8732D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B2478-68F0-4345-9272-3C3B0B690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6810A-BAE7-A249-A535-62AA7AA8DA08}" type="datetimeFigureOut">
              <a:rPr lang="en-US" smtClean="0"/>
              <a:t>3/21/22</a:t>
            </a:fld>
            <a:endParaRPr lang="en-US" dirty="0"/>
          </a:p>
        </p:txBody>
      </p:sp>
      <p:sp>
        <p:nvSpPr>
          <p:cNvPr id="5" name="Footer Placeholder 4">
            <a:extLst>
              <a:ext uri="{FF2B5EF4-FFF2-40B4-BE49-F238E27FC236}">
                <a16:creationId xmlns:a16="http://schemas.microsoft.com/office/drawing/2014/main" id="{E7B05FCB-528D-834C-BEDD-708659887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9D465A-9EF2-1046-86F7-64D9080CCC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B0DEA-F664-BF45-AFD4-8EAE44870947}" type="slidenum">
              <a:rPr lang="en-US" smtClean="0"/>
              <a:t>‹#›</a:t>
            </a:fld>
            <a:endParaRPr lang="en-US" dirty="0"/>
          </a:p>
        </p:txBody>
      </p:sp>
    </p:spTree>
    <p:extLst>
      <p:ext uri="{BB962C8B-B14F-4D97-AF65-F5344CB8AC3E}">
        <p14:creationId xmlns:p14="http://schemas.microsoft.com/office/powerpoint/2010/main" val="2214903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drive/folders/1NptJQ9YjvBGxb_QT70e_PS2IQTbiS-Ke?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s://www.osymigrant.org/personal-wellness-training-packag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www.wallpaperflare.com/paper-plane-illustration-artwork-sky-clouds-paperplanes-paper-planes-wallpaper-pwury"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osha.gov/training/outreach/training-provider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1.jpe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jamboard.google.com/d/1j5qjfTDhNl4d5dZTwvc2Om4xu9lOuT9QtgoR1yw54Pc/edit?usp=sharing" TargetMode="External"/><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ctrTitle"/>
          </p:nvPr>
        </p:nvSpPr>
        <p:spPr/>
        <p:txBody>
          <a:bodyPr/>
          <a:lstStyle/>
          <a:p>
            <a:pPr algn="ctr"/>
            <a:r>
              <a:rPr lang="en-US" dirty="0"/>
              <a:t>State Steering Team Meeting</a:t>
            </a:r>
          </a:p>
        </p:txBody>
      </p:sp>
      <p:sp>
        <p:nvSpPr>
          <p:cNvPr id="8" name="Subtitle 7">
            <a:extLst>
              <a:ext uri="{FF2B5EF4-FFF2-40B4-BE49-F238E27FC236}">
                <a16:creationId xmlns:a16="http://schemas.microsoft.com/office/drawing/2014/main" id="{5B254D7B-A70D-D545-9334-BA33A31A5872}"/>
              </a:ext>
            </a:extLst>
          </p:cNvPr>
          <p:cNvSpPr>
            <a:spLocks noGrp="1"/>
          </p:cNvSpPr>
          <p:nvPr>
            <p:ph type="subTitle" idx="1"/>
          </p:nvPr>
        </p:nvSpPr>
        <p:spPr/>
        <p:txBody>
          <a:bodyPr>
            <a:normAutofit/>
          </a:bodyPr>
          <a:lstStyle/>
          <a:p>
            <a:r>
              <a:rPr lang="en-US" sz="4000" dirty="0"/>
              <a:t>March 14, 2022</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2480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3" name="Google Shape;102;p2">
            <a:extLst>
              <a:ext uri="{FF2B5EF4-FFF2-40B4-BE49-F238E27FC236}">
                <a16:creationId xmlns:a16="http://schemas.microsoft.com/office/drawing/2014/main" id="{3E095D45-4BC0-2444-8522-466FD52EED81}"/>
              </a:ext>
            </a:extLst>
          </p:cNvPr>
          <p:cNvSpPr txBox="1"/>
          <p:nvPr/>
        </p:nvSpPr>
        <p:spPr>
          <a:xfrm>
            <a:off x="1981201" y="1524001"/>
            <a:ext cx="3498573" cy="4190999"/>
          </a:xfrm>
          <a:prstGeom prst="rect">
            <a:avLst/>
          </a:prstGeom>
          <a:solidFill>
            <a:srgbClr val="E5C75A"/>
          </a:solidFill>
          <a:ln>
            <a:noFill/>
          </a:ln>
        </p:spPr>
        <p:txBody>
          <a:bodyPr spcFirstLastPara="1" wrap="square" lIns="91425" tIns="45700" rIns="91425" bIns="45700" anchor="b" anchorCtr="0">
            <a:normAutofit fontScale="32500" lnSpcReduction="20000"/>
          </a:bodyPr>
          <a:lstStyle/>
          <a:p>
            <a:pPr>
              <a:lnSpc>
                <a:spcPct val="90000"/>
              </a:lnSpc>
              <a:buClr>
                <a:schemeClr val="dk1"/>
              </a:buClr>
              <a:buSzPct val="100000"/>
            </a:pPr>
            <a:r>
              <a:rPr lang="en-US" sz="6400" b="1" dirty="0">
                <a:solidFill>
                  <a:schemeClr val="dk1"/>
                </a:solidFill>
                <a:latin typeface="Calibri"/>
                <a:ea typeface="Calibri"/>
                <a:cs typeface="Calibri"/>
                <a:sym typeface="Calibri"/>
              </a:rPr>
              <a:t>FII Indicators</a:t>
            </a:r>
            <a:endParaRPr sz="1400" dirty="0">
              <a:solidFill>
                <a:srgbClr val="000000"/>
              </a:solidFill>
              <a:latin typeface="Arial"/>
              <a:ea typeface="Arial"/>
              <a:cs typeface="Arial"/>
              <a:sym typeface="Arial"/>
            </a:endParaRPr>
          </a:p>
          <a:p>
            <a:pPr>
              <a:lnSpc>
                <a:spcPct val="90000"/>
              </a:lnSpc>
              <a:buClr>
                <a:schemeClr val="dk1"/>
              </a:buClr>
              <a:buSzPct val="100000"/>
            </a:pPr>
            <a:endParaRPr sz="5600" dirty="0">
              <a:solidFill>
                <a:schemeClr val="dk1"/>
              </a:solidFill>
              <a:latin typeface="Calibri"/>
              <a:ea typeface="Calibri"/>
              <a:cs typeface="Calibri"/>
              <a:sym typeface="Calibri"/>
            </a:endParaRPr>
          </a:p>
          <a:p>
            <a:pPr>
              <a:lnSpc>
                <a:spcPct val="90000"/>
              </a:lnSpc>
              <a:buClr>
                <a:schemeClr val="dk1"/>
              </a:buClr>
              <a:buSzPct val="100000"/>
            </a:pPr>
            <a:r>
              <a:rPr lang="en-US" sz="4800" b="1" dirty="0">
                <a:solidFill>
                  <a:schemeClr val="dk1"/>
                </a:solidFill>
                <a:latin typeface="Calibri"/>
                <a:ea typeface="Calibri"/>
                <a:cs typeface="Calibri"/>
                <a:sym typeface="Calibri"/>
              </a:rPr>
              <a:t>1.6</a:t>
            </a:r>
            <a:r>
              <a:rPr lang="en-US" sz="4800" dirty="0">
                <a:solidFill>
                  <a:schemeClr val="dk1"/>
                </a:solidFill>
                <a:latin typeface="Calibri"/>
                <a:ea typeface="Calibri"/>
                <a:cs typeface="Calibri"/>
                <a:sym typeface="Calibri"/>
              </a:rPr>
              <a:t> Develop Pathways Guide to HSED and credentials that includes information about prerequisite skills and assessments (instructor version).</a:t>
            </a:r>
            <a:endParaRPr sz="1400" dirty="0">
              <a:solidFill>
                <a:srgbClr val="000000"/>
              </a:solidFill>
              <a:latin typeface="Arial"/>
              <a:ea typeface="Arial"/>
              <a:cs typeface="Arial"/>
              <a:sym typeface="Arial"/>
            </a:endParaRPr>
          </a:p>
          <a:p>
            <a:pPr>
              <a:lnSpc>
                <a:spcPct val="90000"/>
              </a:lnSpc>
              <a:buClr>
                <a:schemeClr val="dk1"/>
              </a:buClr>
              <a:buSzPct val="100000"/>
            </a:pPr>
            <a:endParaRPr sz="4800" dirty="0">
              <a:solidFill>
                <a:schemeClr val="dk1"/>
              </a:solidFill>
              <a:latin typeface="Calibri"/>
              <a:ea typeface="Calibri"/>
              <a:cs typeface="Calibri"/>
              <a:sym typeface="Calibri"/>
            </a:endParaRPr>
          </a:p>
          <a:p>
            <a:pPr>
              <a:lnSpc>
                <a:spcPct val="90000"/>
              </a:lnSpc>
              <a:buClr>
                <a:schemeClr val="dk1"/>
              </a:buClr>
              <a:buSzPct val="100000"/>
            </a:pPr>
            <a:r>
              <a:rPr lang="en-US" sz="4800" b="1" dirty="0">
                <a:solidFill>
                  <a:schemeClr val="dk1"/>
                </a:solidFill>
                <a:latin typeface="Calibri"/>
                <a:ea typeface="Calibri"/>
                <a:cs typeface="Calibri"/>
                <a:sym typeface="Calibri"/>
              </a:rPr>
              <a:t>1.7</a:t>
            </a:r>
            <a:r>
              <a:rPr lang="en-US" sz="4800" dirty="0">
                <a:solidFill>
                  <a:schemeClr val="dk1"/>
                </a:solidFill>
                <a:latin typeface="Calibri"/>
                <a:ea typeface="Calibri"/>
                <a:cs typeface="Calibri"/>
                <a:sym typeface="Calibri"/>
              </a:rPr>
              <a:t> Prepare guide for students on a pathway to HSED exams that includes information about benefits of an HSED, resources, and direction to instruction.</a:t>
            </a:r>
            <a:endParaRPr sz="1400" dirty="0">
              <a:solidFill>
                <a:srgbClr val="000000"/>
              </a:solidFill>
              <a:latin typeface="Arial"/>
              <a:ea typeface="Arial"/>
              <a:cs typeface="Arial"/>
              <a:sym typeface="Arial"/>
            </a:endParaRPr>
          </a:p>
          <a:p>
            <a:pPr>
              <a:lnSpc>
                <a:spcPct val="90000"/>
              </a:lnSpc>
              <a:buClr>
                <a:schemeClr val="dk1"/>
              </a:buClr>
              <a:buSzPct val="100000"/>
            </a:pPr>
            <a:endParaRPr sz="4800" b="1" dirty="0">
              <a:solidFill>
                <a:schemeClr val="dk1"/>
              </a:solidFill>
              <a:latin typeface="Calibri"/>
              <a:ea typeface="Calibri"/>
              <a:cs typeface="Calibri"/>
              <a:sym typeface="Calibri"/>
            </a:endParaRPr>
          </a:p>
          <a:p>
            <a:pPr>
              <a:lnSpc>
                <a:spcPct val="90000"/>
              </a:lnSpc>
              <a:buClr>
                <a:schemeClr val="dk1"/>
              </a:buClr>
              <a:buSzPct val="100000"/>
            </a:pPr>
            <a:r>
              <a:rPr lang="en-US" sz="4800" b="1" dirty="0">
                <a:solidFill>
                  <a:schemeClr val="dk1"/>
                </a:solidFill>
                <a:latin typeface="Calibri"/>
                <a:ea typeface="Calibri"/>
                <a:cs typeface="Calibri"/>
                <a:sym typeface="Calibri"/>
              </a:rPr>
              <a:t>1.8</a:t>
            </a:r>
            <a:r>
              <a:rPr lang="en-US" sz="4800" dirty="0">
                <a:solidFill>
                  <a:schemeClr val="dk1"/>
                </a:solidFill>
                <a:latin typeface="Calibri"/>
                <a:ea typeface="Calibri"/>
                <a:cs typeface="Calibri"/>
                <a:sym typeface="Calibri"/>
              </a:rPr>
              <a:t> Prepare guide for students on a pathway to credential programs that includes benefits of various programs (including FSCC programs), resources, and direction to instruction.</a:t>
            </a:r>
            <a:endParaRPr sz="1400" dirty="0">
              <a:solidFill>
                <a:srgbClr val="000000"/>
              </a:solidFill>
              <a:latin typeface="Arial"/>
              <a:ea typeface="Arial"/>
              <a:cs typeface="Arial"/>
              <a:sym typeface="Arial"/>
            </a:endParaRPr>
          </a:p>
          <a:p>
            <a:pPr>
              <a:lnSpc>
                <a:spcPct val="90000"/>
              </a:lnSpc>
              <a:buClr>
                <a:schemeClr val="dk1"/>
              </a:buClr>
              <a:buSzPct val="100000"/>
            </a:pPr>
            <a:endParaRPr sz="4800" b="1" dirty="0">
              <a:solidFill>
                <a:schemeClr val="dk1"/>
              </a:solidFill>
              <a:latin typeface="Calibri"/>
              <a:ea typeface="Calibri"/>
              <a:cs typeface="Calibri"/>
              <a:sym typeface="Calibri"/>
            </a:endParaRPr>
          </a:p>
          <a:p>
            <a:pPr>
              <a:lnSpc>
                <a:spcPct val="90000"/>
              </a:lnSpc>
              <a:buClr>
                <a:schemeClr val="dk1"/>
              </a:buClr>
              <a:buSzPct val="100000"/>
            </a:pPr>
            <a:r>
              <a:rPr lang="en-US" sz="4800" b="1" dirty="0">
                <a:solidFill>
                  <a:schemeClr val="dk1"/>
                </a:solidFill>
                <a:latin typeface="Calibri"/>
                <a:ea typeface="Calibri"/>
                <a:cs typeface="Calibri"/>
                <a:sym typeface="Calibri"/>
              </a:rPr>
              <a:t>1.14</a:t>
            </a:r>
            <a:r>
              <a:rPr lang="en-US" sz="4800" dirty="0">
                <a:solidFill>
                  <a:schemeClr val="dk1"/>
                </a:solidFill>
                <a:latin typeface="Calibri"/>
                <a:ea typeface="Calibri"/>
                <a:cs typeface="Calibri"/>
                <a:sym typeface="Calibri"/>
              </a:rPr>
              <a:t> Develop training materials/webinars on pathways to HSED and credentials.</a:t>
            </a:r>
            <a:endParaRPr sz="1400" dirty="0">
              <a:solidFill>
                <a:srgbClr val="000000"/>
              </a:solidFill>
              <a:latin typeface="Arial"/>
              <a:ea typeface="Arial"/>
              <a:cs typeface="Arial"/>
              <a:sym typeface="Arial"/>
            </a:endParaRPr>
          </a:p>
          <a:p>
            <a:pPr>
              <a:lnSpc>
                <a:spcPct val="90000"/>
              </a:lnSpc>
              <a:buClr>
                <a:schemeClr val="dk1"/>
              </a:buClr>
              <a:buSzPct val="100000"/>
            </a:pPr>
            <a:endParaRPr sz="6000" dirty="0">
              <a:solidFill>
                <a:schemeClr val="dk1"/>
              </a:solidFill>
              <a:latin typeface="Calibri"/>
              <a:ea typeface="Calibri"/>
              <a:cs typeface="Calibri"/>
              <a:sym typeface="Calibri"/>
            </a:endParaRPr>
          </a:p>
        </p:txBody>
      </p:sp>
      <p:sp>
        <p:nvSpPr>
          <p:cNvPr id="14" name="Google Shape;103;p2">
            <a:extLst>
              <a:ext uri="{FF2B5EF4-FFF2-40B4-BE49-F238E27FC236}">
                <a16:creationId xmlns:a16="http://schemas.microsoft.com/office/drawing/2014/main" id="{597E0BD7-A50F-1243-8971-0010DC7D201E}"/>
              </a:ext>
            </a:extLst>
          </p:cNvPr>
          <p:cNvSpPr txBox="1"/>
          <p:nvPr/>
        </p:nvSpPr>
        <p:spPr>
          <a:xfrm>
            <a:off x="6096000" y="1676401"/>
            <a:ext cx="4267200" cy="3693319"/>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chemeClr val="dk1"/>
                </a:solidFill>
                <a:latin typeface="Arial"/>
                <a:ea typeface="Arial"/>
                <a:cs typeface="Arial"/>
                <a:sym typeface="Arial"/>
              </a:rPr>
              <a:t>We are developing these guides so that it can clearly/quickly help providers know these things:</a:t>
            </a:r>
            <a:endParaRPr sz="1400">
              <a:solidFill>
                <a:srgbClr val="000000"/>
              </a:solidFill>
              <a:latin typeface="Arial"/>
              <a:ea typeface="Arial"/>
              <a:cs typeface="Arial"/>
              <a:sym typeface="Arial"/>
            </a:endParaRPr>
          </a:p>
          <a:p>
            <a:pPr>
              <a:buClr>
                <a:srgbClr val="000000"/>
              </a:buClr>
              <a:buSzPts val="1800"/>
            </a:pPr>
            <a:endParaRPr>
              <a:solidFill>
                <a:schemeClr val="dk1"/>
              </a:solidFill>
              <a:latin typeface="Arial"/>
              <a:ea typeface="Arial"/>
              <a:cs typeface="Arial"/>
              <a:sym typeface="Arial"/>
            </a:endParaRPr>
          </a:p>
          <a:p>
            <a:pPr marL="342900" indent="-342900">
              <a:buClr>
                <a:schemeClr val="dk1"/>
              </a:buClr>
              <a:buSzPts val="1800"/>
              <a:buFont typeface="Arial"/>
              <a:buAutoNum type="arabicPeriod"/>
            </a:pPr>
            <a:r>
              <a:rPr lang="en-US">
                <a:solidFill>
                  <a:schemeClr val="dk1"/>
                </a:solidFill>
                <a:latin typeface="Arial"/>
                <a:ea typeface="Arial"/>
                <a:cs typeface="Arial"/>
                <a:sym typeface="Arial"/>
              </a:rPr>
              <a:t>What is it (really)?</a:t>
            </a:r>
            <a:endParaRPr sz="1400">
              <a:solidFill>
                <a:srgbClr val="000000"/>
              </a:solidFill>
              <a:latin typeface="Arial"/>
              <a:ea typeface="Arial"/>
              <a:cs typeface="Arial"/>
              <a:sym typeface="Arial"/>
            </a:endParaRPr>
          </a:p>
          <a:p>
            <a:pPr marL="342900" indent="-342900">
              <a:buClr>
                <a:schemeClr val="dk1"/>
              </a:buClr>
              <a:buSzPts val="1800"/>
              <a:buFont typeface="Arial"/>
              <a:buAutoNum type="arabicPeriod"/>
            </a:pPr>
            <a:r>
              <a:rPr lang="en-US">
                <a:solidFill>
                  <a:schemeClr val="dk1"/>
                </a:solidFill>
                <a:latin typeface="Arial"/>
                <a:ea typeface="Arial"/>
                <a:cs typeface="Arial"/>
                <a:sym typeface="Arial"/>
              </a:rPr>
              <a:t>Who is the student/youth this best works for?</a:t>
            </a:r>
            <a:endParaRPr sz="1400">
              <a:solidFill>
                <a:srgbClr val="000000"/>
              </a:solidFill>
              <a:latin typeface="Arial"/>
              <a:ea typeface="Arial"/>
              <a:cs typeface="Arial"/>
              <a:sym typeface="Arial"/>
            </a:endParaRPr>
          </a:p>
          <a:p>
            <a:pPr marL="342900" indent="-342900">
              <a:buClr>
                <a:schemeClr val="dk1"/>
              </a:buClr>
              <a:buSzPts val="1800"/>
              <a:buFont typeface="Arial"/>
              <a:buAutoNum type="arabicPeriod"/>
            </a:pPr>
            <a:r>
              <a:rPr lang="en-US">
                <a:solidFill>
                  <a:schemeClr val="dk1"/>
                </a:solidFill>
                <a:latin typeface="Arial"/>
                <a:ea typeface="Arial"/>
                <a:cs typeface="Arial"/>
                <a:sym typeface="Arial"/>
              </a:rPr>
              <a:t>What questions/conversations do I need to have with the youth to ensure best fit?</a:t>
            </a:r>
            <a:endParaRPr sz="1400">
              <a:solidFill>
                <a:srgbClr val="000000"/>
              </a:solidFill>
              <a:latin typeface="Arial"/>
              <a:ea typeface="Arial"/>
              <a:cs typeface="Arial"/>
              <a:sym typeface="Arial"/>
            </a:endParaRPr>
          </a:p>
          <a:p>
            <a:pPr marL="342900" indent="-342900">
              <a:buClr>
                <a:schemeClr val="dk1"/>
              </a:buClr>
              <a:buSzPts val="1800"/>
              <a:buFont typeface="Arial"/>
              <a:buAutoNum type="arabicPeriod"/>
            </a:pPr>
            <a:r>
              <a:rPr lang="en-US">
                <a:solidFill>
                  <a:schemeClr val="dk1"/>
                </a:solidFill>
                <a:latin typeface="Arial"/>
                <a:ea typeface="Arial"/>
                <a:cs typeface="Arial"/>
                <a:sym typeface="Arial"/>
              </a:rPr>
              <a:t>What program options (either referrals or direct service) are available?</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88679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8" name="Google Shape;112;p3">
            <a:extLst>
              <a:ext uri="{FF2B5EF4-FFF2-40B4-BE49-F238E27FC236}">
                <a16:creationId xmlns:a16="http://schemas.microsoft.com/office/drawing/2014/main" id="{B5F98DD4-1B7B-F84E-B98A-7480B288D1BB}"/>
              </a:ext>
            </a:extLst>
          </p:cNvPr>
          <p:cNvSpPr txBox="1"/>
          <p:nvPr/>
        </p:nvSpPr>
        <p:spPr>
          <a:xfrm>
            <a:off x="2022598" y="1505509"/>
            <a:ext cx="2821063" cy="4185721"/>
          </a:xfrm>
          <a:prstGeom prst="rect">
            <a:avLst/>
          </a:prstGeom>
          <a:solidFill>
            <a:srgbClr val="FFC000"/>
          </a:solidFill>
          <a:ln>
            <a:noFill/>
          </a:ln>
        </p:spPr>
        <p:txBody>
          <a:bodyPr spcFirstLastPara="1" wrap="square" lIns="91425" tIns="45700" rIns="91425" bIns="45700" anchor="t" anchorCtr="0">
            <a:spAutoFit/>
          </a:bodyPr>
          <a:lstStyle/>
          <a:p>
            <a:pPr>
              <a:buClr>
                <a:srgbClr val="000000"/>
              </a:buClr>
              <a:buSzPts val="1400"/>
            </a:pPr>
            <a:endParaRPr sz="2000" u="sng" dirty="0">
              <a:solidFill>
                <a:schemeClr val="dk1"/>
              </a:solidFill>
              <a:latin typeface="Arial"/>
              <a:ea typeface="Arial"/>
              <a:cs typeface="Arial"/>
              <a:sym typeface="Arial"/>
            </a:endParaRPr>
          </a:p>
          <a:p>
            <a:pPr algn="ctr">
              <a:buClr>
                <a:srgbClr val="000000"/>
              </a:buClr>
              <a:buSzPts val="1400"/>
            </a:pPr>
            <a:r>
              <a:rPr lang="en-US" sz="2000" b="1" u="sng" dirty="0">
                <a:solidFill>
                  <a:schemeClr val="dk1"/>
                </a:solidFill>
              </a:rPr>
              <a:t>INTRODUCTION TO HSED</a:t>
            </a:r>
            <a:endParaRPr sz="2000" b="1" dirty="0">
              <a:solidFill>
                <a:srgbClr val="000000"/>
              </a:solidFill>
            </a:endParaRPr>
          </a:p>
          <a:p>
            <a:pPr marL="400050" indent="-311150">
              <a:buClr>
                <a:schemeClr val="dk1"/>
              </a:buClr>
              <a:buSzPts val="1400"/>
            </a:pPr>
            <a:endParaRPr sz="2000" dirty="0">
              <a:solidFill>
                <a:schemeClr val="dk1"/>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panose="020B0604020202020204" pitchFamily="34" charset="0"/>
                <a:ea typeface="Arial"/>
                <a:cs typeface="Arial" panose="020B0604020202020204" pitchFamily="34" charset="0"/>
                <a:sym typeface="Arial"/>
              </a:rPr>
              <a:t>What is it (general</a:t>
            </a:r>
            <a:endParaRPr dirty="0">
              <a:solidFill>
                <a:srgbClr val="000000"/>
              </a:solidFill>
              <a:latin typeface="Arial" panose="020B0604020202020204" pitchFamily="34" charset="0"/>
              <a:ea typeface="Arial"/>
              <a:cs typeface="Arial" panose="020B0604020202020204" pitchFamily="34" charset="0"/>
              <a:sym typeface="Arial"/>
            </a:endParaRPr>
          </a:p>
          <a:p>
            <a:pPr marL="400050" indent="-400050">
              <a:buClr>
                <a:schemeClr val="dk1"/>
              </a:buClr>
              <a:buSzPts val="1400"/>
              <a:buFont typeface="Calibri"/>
              <a:buAutoNum type="romanUcPeriod"/>
            </a:pPr>
            <a:r>
              <a:rPr lang="en-US" dirty="0" err="1">
                <a:solidFill>
                  <a:schemeClr val="dk1"/>
                </a:solidFill>
                <a:latin typeface="Arial" panose="020B0604020202020204" pitchFamily="34" charset="0"/>
                <a:ea typeface="Arial"/>
                <a:cs typeface="Arial" panose="020B0604020202020204" pitchFamily="34" charset="0"/>
                <a:sym typeface="Arial"/>
              </a:rPr>
              <a:t>HiSET</a:t>
            </a:r>
            <a:r>
              <a:rPr lang="en-US" dirty="0">
                <a:solidFill>
                  <a:schemeClr val="dk1"/>
                </a:solidFill>
                <a:latin typeface="Arial" panose="020B0604020202020204" pitchFamily="34" charset="0"/>
                <a:cs typeface="Arial" panose="020B0604020202020204" pitchFamily="34" charset="0"/>
              </a:rPr>
              <a:t> + </a:t>
            </a:r>
            <a:r>
              <a:rPr lang="en-US" dirty="0">
                <a:solidFill>
                  <a:schemeClr val="dk1"/>
                </a:solidFill>
                <a:latin typeface="Arial" panose="020B0604020202020204" pitchFamily="34" charset="0"/>
                <a:ea typeface="Arial"/>
                <a:cs typeface="Arial" panose="020B0604020202020204" pitchFamily="34" charset="0"/>
                <a:sym typeface="Arial"/>
              </a:rPr>
              <a:t>GED</a:t>
            </a:r>
            <a:endParaRPr dirty="0">
              <a:solidFill>
                <a:srgbClr val="000000"/>
              </a:solidFill>
              <a:latin typeface="Arial" panose="020B0604020202020204" pitchFamily="34" charset="0"/>
              <a:ea typeface="Arial"/>
              <a:cs typeface="Arial" panose="020B0604020202020204" pitchFamily="34" charset="0"/>
              <a:sym typeface="Arial"/>
            </a:endParaRPr>
          </a:p>
          <a:p>
            <a:pPr marL="400050" indent="-400050">
              <a:buClr>
                <a:schemeClr val="dk1"/>
              </a:buClr>
              <a:buSzPts val="1400"/>
              <a:buFont typeface="Calibri"/>
              <a:buAutoNum type="romanUcPeriod"/>
            </a:pPr>
            <a:r>
              <a:rPr lang="en-US" dirty="0">
                <a:solidFill>
                  <a:schemeClr val="dk1"/>
                </a:solidFill>
                <a:latin typeface="Arial" panose="020B0604020202020204" pitchFamily="34" charset="0"/>
                <a:ea typeface="Arial"/>
                <a:cs typeface="Arial" panose="020B0604020202020204" pitchFamily="34" charset="0"/>
                <a:sym typeface="Arial"/>
              </a:rPr>
              <a:t>Important Information re: taking the tests</a:t>
            </a:r>
            <a:endParaRPr dirty="0">
              <a:solidFill>
                <a:srgbClr val="000000"/>
              </a:solidFill>
              <a:latin typeface="Arial" panose="020B0604020202020204" pitchFamily="34" charset="0"/>
              <a:ea typeface="Arial"/>
              <a:cs typeface="Arial" panose="020B0604020202020204" pitchFamily="34" charset="0"/>
              <a:sym typeface="Arial"/>
            </a:endParaRPr>
          </a:p>
          <a:p>
            <a:pPr marL="857250" lvl="1" indent="-400050">
              <a:buClr>
                <a:schemeClr val="dk1"/>
              </a:buClr>
              <a:buSzPts val="1400"/>
              <a:buFont typeface="Calibri"/>
              <a:buAutoNum type="romanUcPeriod"/>
            </a:pPr>
            <a:r>
              <a:rPr lang="en-US" dirty="0">
                <a:solidFill>
                  <a:schemeClr val="dk1"/>
                </a:solidFill>
                <a:latin typeface="Arial" panose="020B0604020202020204" pitchFamily="34" charset="0"/>
                <a:ea typeface="Arial"/>
                <a:cs typeface="Arial" panose="020B0604020202020204" pitchFamily="34" charset="0"/>
                <a:sym typeface="Arial"/>
              </a:rPr>
              <a:t>Mobility</a:t>
            </a:r>
            <a:endParaRPr dirty="0">
              <a:solidFill>
                <a:srgbClr val="000000"/>
              </a:solidFill>
              <a:latin typeface="Arial" panose="020B0604020202020204" pitchFamily="34" charset="0"/>
              <a:ea typeface="Arial"/>
              <a:cs typeface="Arial" panose="020B0604020202020204" pitchFamily="34" charset="0"/>
              <a:sym typeface="Arial"/>
            </a:endParaRPr>
          </a:p>
          <a:p>
            <a:pPr marL="857250" lvl="1" indent="-400050">
              <a:buClr>
                <a:schemeClr val="dk1"/>
              </a:buClr>
              <a:buSzPts val="1400"/>
              <a:buFont typeface="Calibri"/>
              <a:buAutoNum type="romanUcPeriod"/>
            </a:pPr>
            <a:r>
              <a:rPr lang="en-US" dirty="0">
                <a:solidFill>
                  <a:schemeClr val="dk1"/>
                </a:solidFill>
                <a:latin typeface="Arial" panose="020B0604020202020204" pitchFamily="34" charset="0"/>
                <a:ea typeface="Arial"/>
                <a:cs typeface="Arial" panose="020B0604020202020204" pitchFamily="34" charset="0"/>
                <a:sym typeface="Arial"/>
              </a:rPr>
              <a:t>Documentation</a:t>
            </a:r>
            <a:endParaRPr dirty="0">
              <a:solidFill>
                <a:srgbClr val="000000"/>
              </a:solidFill>
              <a:latin typeface="Arial" panose="020B0604020202020204" pitchFamily="34" charset="0"/>
              <a:ea typeface="Arial"/>
              <a:cs typeface="Arial" panose="020B0604020202020204" pitchFamily="34" charset="0"/>
              <a:sym typeface="Arial"/>
            </a:endParaRPr>
          </a:p>
          <a:p>
            <a:pPr marL="857250" lvl="1" indent="-400050">
              <a:buClr>
                <a:schemeClr val="dk1"/>
              </a:buClr>
              <a:buSzPts val="1400"/>
              <a:buFont typeface="Calibri"/>
              <a:buAutoNum type="romanUcPeriod"/>
            </a:pPr>
            <a:r>
              <a:rPr lang="en-US" dirty="0">
                <a:solidFill>
                  <a:schemeClr val="dk1"/>
                </a:solidFill>
                <a:latin typeface="Arial" panose="020B0604020202020204" pitchFamily="34" charset="0"/>
                <a:ea typeface="Arial"/>
                <a:cs typeface="Arial" panose="020B0604020202020204" pitchFamily="34" charset="0"/>
                <a:sym typeface="Arial"/>
              </a:rPr>
              <a:t>Language</a:t>
            </a:r>
          </a:p>
          <a:p>
            <a:pPr marL="857250" lvl="1" indent="-400050">
              <a:buClr>
                <a:schemeClr val="dk1"/>
              </a:buClr>
              <a:buSzPts val="1400"/>
              <a:buFont typeface="Calibri"/>
              <a:buAutoNum type="romanUcPeriod"/>
            </a:pPr>
            <a:endParaRPr lang="en-US" sz="2000" dirty="0">
              <a:solidFill>
                <a:schemeClr val="dk1"/>
              </a:solidFill>
              <a:latin typeface="Arial"/>
              <a:ea typeface="Arial"/>
              <a:cs typeface="Arial"/>
              <a:sym typeface="Arial"/>
            </a:endParaRPr>
          </a:p>
          <a:p>
            <a:pPr marL="857250" lvl="1" indent="-400050">
              <a:buClr>
                <a:schemeClr val="dk1"/>
              </a:buClr>
              <a:buSzPts val="1400"/>
              <a:buFont typeface="Calibri"/>
              <a:buAutoNum type="romanUcPeriod"/>
            </a:pPr>
            <a:endParaRPr lang="en-US" sz="2000" dirty="0">
              <a:solidFill>
                <a:schemeClr val="dk1"/>
              </a:solidFill>
              <a:latin typeface="Arial"/>
              <a:ea typeface="Arial"/>
              <a:cs typeface="Arial"/>
              <a:sym typeface="Arial"/>
            </a:endParaRPr>
          </a:p>
          <a:p>
            <a:pPr marL="857250" lvl="1" indent="-400050">
              <a:buClr>
                <a:schemeClr val="dk1"/>
              </a:buClr>
              <a:buSzPts val="1400"/>
              <a:buFont typeface="Calibri"/>
              <a:buAutoNum type="romanUcPeriod"/>
            </a:pPr>
            <a:endParaRPr lang="en-US" sz="2000" dirty="0">
              <a:solidFill>
                <a:schemeClr val="dk1"/>
              </a:solidFill>
              <a:latin typeface="Arial"/>
              <a:ea typeface="Arial"/>
              <a:cs typeface="Arial"/>
              <a:sym typeface="Arial"/>
            </a:endParaRPr>
          </a:p>
          <a:p>
            <a:pPr marL="857250" lvl="1" indent="-400050">
              <a:buClr>
                <a:schemeClr val="dk1"/>
              </a:buClr>
              <a:buSzPts val="1400"/>
              <a:buFont typeface="Calibri"/>
              <a:buAutoNum type="romanUcPeriod"/>
            </a:pPr>
            <a:endParaRPr lang="en-US" sz="2000" dirty="0">
              <a:solidFill>
                <a:schemeClr val="dk1"/>
              </a:solidFill>
              <a:latin typeface="Arial"/>
              <a:ea typeface="Arial"/>
              <a:cs typeface="Arial"/>
              <a:sym typeface="Arial"/>
            </a:endParaRPr>
          </a:p>
        </p:txBody>
      </p:sp>
      <p:sp>
        <p:nvSpPr>
          <p:cNvPr id="15" name="Google Shape;114;p3">
            <a:extLst>
              <a:ext uri="{FF2B5EF4-FFF2-40B4-BE49-F238E27FC236}">
                <a16:creationId xmlns:a16="http://schemas.microsoft.com/office/drawing/2014/main" id="{F1D4D5BA-648A-D640-AE8D-3A93F3F1FB63}"/>
              </a:ext>
            </a:extLst>
          </p:cNvPr>
          <p:cNvSpPr txBox="1"/>
          <p:nvPr/>
        </p:nvSpPr>
        <p:spPr>
          <a:xfrm>
            <a:off x="5123615" y="1505509"/>
            <a:ext cx="2743200" cy="4062610"/>
          </a:xfrm>
          <a:prstGeom prst="rect">
            <a:avLst/>
          </a:prstGeom>
          <a:solidFill>
            <a:srgbClr val="92D050"/>
          </a:solidFill>
          <a:ln>
            <a:noFill/>
          </a:ln>
        </p:spPr>
        <p:txBody>
          <a:bodyPr spcFirstLastPara="1" wrap="square" lIns="91425" tIns="45700" rIns="91425" bIns="45700" anchor="t" anchorCtr="0">
            <a:spAutoFit/>
          </a:bodyPr>
          <a:lstStyle/>
          <a:p>
            <a:pPr algn="ctr">
              <a:buClr>
                <a:srgbClr val="000000"/>
              </a:buClr>
              <a:buSzPts val="1400"/>
            </a:pPr>
            <a:endParaRPr lang="en-US" sz="4400" dirty="0">
              <a:solidFill>
                <a:schemeClr val="dk1"/>
              </a:solidFill>
              <a:latin typeface="Arial"/>
              <a:cs typeface="Arial"/>
              <a:sym typeface="Arial"/>
            </a:endParaRPr>
          </a:p>
          <a:p>
            <a:pPr algn="ctr">
              <a:buClr>
                <a:srgbClr val="000000"/>
              </a:buClr>
              <a:buSzPts val="1400"/>
            </a:pPr>
            <a:r>
              <a:rPr lang="en-US" b="1" u="sng" dirty="0">
                <a:solidFill>
                  <a:schemeClr val="dk1"/>
                </a:solidFill>
              </a:rPr>
              <a:t>ACADEMIC EXPERIENCE</a:t>
            </a:r>
            <a:endParaRPr b="1" dirty="0">
              <a:solidFill>
                <a:srgbClr val="000000"/>
              </a:solidFill>
            </a:endParaRPr>
          </a:p>
          <a:p>
            <a:pPr algn="ctr">
              <a:buClr>
                <a:srgbClr val="000000"/>
              </a:buClr>
              <a:buSzPts val="1400"/>
            </a:pPr>
            <a:endParaRPr u="sng" dirty="0">
              <a:solidFill>
                <a:schemeClr val="dk1"/>
              </a:solidFill>
              <a:latin typeface="Arial"/>
              <a:ea typeface="Arial"/>
              <a:cs typeface="Arial"/>
              <a:sym typeface="Arial"/>
            </a:endParaRPr>
          </a:p>
          <a:p>
            <a:pPr marL="457200"/>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panose="020B0604020202020204" pitchFamily="34" charset="0"/>
                <a:cs typeface="Arial" panose="020B0604020202020204" pitchFamily="34" charset="0"/>
              </a:rPr>
              <a:t>No/</a:t>
            </a:r>
            <a:r>
              <a:rPr lang="en-US" dirty="0">
                <a:solidFill>
                  <a:schemeClr val="dk1"/>
                </a:solidFill>
                <a:latin typeface="Arial" panose="020B0604020202020204" pitchFamily="34" charset="0"/>
                <a:ea typeface="Arial"/>
                <a:cs typeface="Arial" panose="020B0604020202020204" pitchFamily="34" charset="0"/>
                <a:sym typeface="Arial"/>
              </a:rPr>
              <a:t>Early </a:t>
            </a:r>
            <a:r>
              <a:rPr lang="en-US" dirty="0">
                <a:solidFill>
                  <a:schemeClr val="dk1"/>
                </a:solidFill>
                <a:latin typeface="Arial"/>
                <a:ea typeface="Arial"/>
                <a:cs typeface="Arial"/>
                <a:sym typeface="Arial"/>
              </a:rPr>
              <a:t>Elementary (K-2)</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Elementary (3-5)</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Middle School (6-8)</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High School (9-12)</a:t>
            </a:r>
            <a:endParaRPr lang="en-US"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endParaRPr lang="en-US" sz="1400"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endParaRPr lang="en-US" sz="1400"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endParaRPr lang="en-US" sz="1400"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endParaRPr lang="en-US" sz="1400" dirty="0">
              <a:solidFill>
                <a:srgbClr val="000000"/>
              </a:solidFill>
              <a:latin typeface="Arial"/>
              <a:ea typeface="Arial"/>
              <a:cs typeface="Arial"/>
              <a:sym typeface="Arial"/>
            </a:endParaRPr>
          </a:p>
          <a:p>
            <a:pPr>
              <a:buClr>
                <a:schemeClr val="dk1"/>
              </a:buClr>
              <a:buSzPts val="1400"/>
            </a:pPr>
            <a:endParaRPr lang="en-US" sz="1400" dirty="0">
              <a:solidFill>
                <a:srgbClr val="000000"/>
              </a:solidFill>
              <a:latin typeface="Arial"/>
              <a:ea typeface="Arial"/>
              <a:cs typeface="Arial"/>
              <a:sym typeface="Arial"/>
            </a:endParaRPr>
          </a:p>
        </p:txBody>
      </p:sp>
      <p:sp>
        <p:nvSpPr>
          <p:cNvPr id="16" name="Google Shape;113;p3">
            <a:extLst>
              <a:ext uri="{FF2B5EF4-FFF2-40B4-BE49-F238E27FC236}">
                <a16:creationId xmlns:a16="http://schemas.microsoft.com/office/drawing/2014/main" id="{618F0170-B5CE-0A4E-A9DC-BBD7132FE48C}"/>
              </a:ext>
            </a:extLst>
          </p:cNvPr>
          <p:cNvSpPr txBox="1"/>
          <p:nvPr/>
        </p:nvSpPr>
        <p:spPr>
          <a:xfrm>
            <a:off x="8242849" y="1505510"/>
            <a:ext cx="2743200" cy="4154943"/>
          </a:xfrm>
          <a:prstGeom prst="rect">
            <a:avLst/>
          </a:prstGeom>
          <a:solidFill>
            <a:srgbClr val="00B0F0"/>
          </a:solidFill>
          <a:ln>
            <a:noFill/>
          </a:ln>
        </p:spPr>
        <p:txBody>
          <a:bodyPr spcFirstLastPara="1" wrap="square" lIns="91425" tIns="45700" rIns="91425" bIns="45700" anchor="t" anchorCtr="0">
            <a:spAutoFit/>
          </a:bodyPr>
          <a:lstStyle/>
          <a:p>
            <a:pPr>
              <a:buClr>
                <a:srgbClr val="000000"/>
              </a:buClr>
              <a:buSzPts val="1400"/>
            </a:pPr>
            <a:endParaRPr sz="1400" dirty="0">
              <a:solidFill>
                <a:schemeClr val="dk1"/>
              </a:solidFill>
              <a:latin typeface="Arial"/>
              <a:ea typeface="Arial"/>
              <a:cs typeface="Arial"/>
              <a:sym typeface="Arial"/>
            </a:endParaRPr>
          </a:p>
          <a:p>
            <a:pPr algn="ctr">
              <a:buClr>
                <a:srgbClr val="000000"/>
              </a:buClr>
              <a:buSzPts val="1400"/>
            </a:pPr>
            <a:r>
              <a:rPr lang="en-US" b="1" u="sng" dirty="0">
                <a:solidFill>
                  <a:schemeClr val="dk1"/>
                </a:solidFill>
              </a:rPr>
              <a:t>RESOURCES</a:t>
            </a:r>
            <a:endParaRPr b="1" dirty="0">
              <a:solidFill>
                <a:srgbClr val="000000"/>
              </a:solidFill>
            </a:endParaRPr>
          </a:p>
          <a:p>
            <a:pPr algn="ctr">
              <a:buClr>
                <a:srgbClr val="000000"/>
              </a:buClr>
              <a:buSzPts val="1400"/>
            </a:pPr>
            <a:endParaRPr u="sng" dirty="0">
              <a:solidFill>
                <a:schemeClr val="dk1"/>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Partner Agencies</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iSOSY based resources</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Free Academic resources</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Paid Academic Resources</a:t>
            </a:r>
            <a:endParaRPr dirty="0">
              <a:solidFill>
                <a:srgbClr val="000000"/>
              </a:solidFill>
              <a:latin typeface="Arial"/>
              <a:ea typeface="Arial"/>
              <a:cs typeface="Arial"/>
              <a:sym typeface="Arial"/>
            </a:endParaRPr>
          </a:p>
          <a:p>
            <a:pPr marL="400050" indent="-400050">
              <a:buClr>
                <a:schemeClr val="dk1"/>
              </a:buClr>
              <a:buSzPts val="1400"/>
              <a:buFont typeface="Calibri"/>
              <a:buAutoNum type="romanUcPeriod"/>
            </a:pPr>
            <a:r>
              <a:rPr lang="en-US" dirty="0">
                <a:solidFill>
                  <a:schemeClr val="dk1"/>
                </a:solidFill>
                <a:latin typeface="Arial"/>
                <a:ea typeface="Arial"/>
                <a:cs typeface="Arial"/>
                <a:sym typeface="Arial"/>
              </a:rPr>
              <a:t>Miscellaneous</a:t>
            </a:r>
            <a:endParaRPr dirty="0">
              <a:solidFill>
                <a:srgbClr val="000000"/>
              </a:solidFill>
              <a:latin typeface="Arial"/>
              <a:ea typeface="Arial"/>
              <a:cs typeface="Arial"/>
              <a:sym typeface="Arial"/>
            </a:endParaRPr>
          </a:p>
          <a:p>
            <a:pPr marL="400050" indent="-311150">
              <a:buClr>
                <a:schemeClr val="dk1"/>
              </a:buClr>
              <a:buSzPts val="1400"/>
            </a:pPr>
            <a:endParaRPr lang="en-US" sz="1400" dirty="0">
              <a:solidFill>
                <a:schemeClr val="dk1"/>
              </a:solidFill>
              <a:latin typeface="Arial"/>
              <a:ea typeface="Arial"/>
              <a:cs typeface="Arial"/>
              <a:sym typeface="Arial"/>
            </a:endParaRPr>
          </a:p>
          <a:p>
            <a:pPr marL="400050" indent="-311150">
              <a:buClr>
                <a:schemeClr val="dk1"/>
              </a:buClr>
              <a:buSzPts val="1400"/>
            </a:pPr>
            <a:endParaRPr lang="en-US" sz="1400" dirty="0">
              <a:solidFill>
                <a:schemeClr val="dk1"/>
              </a:solidFill>
              <a:latin typeface="Arial"/>
              <a:ea typeface="Arial"/>
              <a:cs typeface="Arial"/>
              <a:sym typeface="Arial"/>
            </a:endParaRPr>
          </a:p>
          <a:p>
            <a:pPr marL="400050" indent="-311150">
              <a:buClr>
                <a:schemeClr val="dk1"/>
              </a:buClr>
              <a:buSzPts val="1400"/>
            </a:pPr>
            <a:endParaRPr lang="en-US" sz="1400" dirty="0">
              <a:solidFill>
                <a:schemeClr val="dk1"/>
              </a:solidFill>
              <a:latin typeface="Arial"/>
              <a:ea typeface="Arial"/>
              <a:cs typeface="Arial"/>
              <a:sym typeface="Arial"/>
            </a:endParaRPr>
          </a:p>
          <a:p>
            <a:pPr marL="400050" indent="-311150">
              <a:buClr>
                <a:schemeClr val="dk1"/>
              </a:buClr>
              <a:buSzPts val="1400"/>
            </a:pPr>
            <a:endParaRPr lang="en-US" sz="1400" dirty="0">
              <a:solidFill>
                <a:schemeClr val="dk1"/>
              </a:solidFill>
              <a:latin typeface="Arial"/>
              <a:ea typeface="Arial"/>
              <a:cs typeface="Arial"/>
              <a:sym typeface="Arial"/>
            </a:endParaRPr>
          </a:p>
          <a:p>
            <a:pPr marL="400050" indent="-311150">
              <a:buClr>
                <a:schemeClr val="dk1"/>
              </a:buClr>
              <a:buSzPts val="1400"/>
            </a:pPr>
            <a:endParaRPr lang="en-US" sz="1400" dirty="0">
              <a:solidFill>
                <a:schemeClr val="dk1"/>
              </a:solidFill>
              <a:latin typeface="Arial"/>
              <a:ea typeface="Arial"/>
              <a:cs typeface="Arial"/>
              <a:sym typeface="Arial"/>
            </a:endParaRPr>
          </a:p>
        </p:txBody>
      </p:sp>
      <p:sp>
        <p:nvSpPr>
          <p:cNvPr id="17" name="Google Shape;108;p3">
            <a:extLst>
              <a:ext uri="{FF2B5EF4-FFF2-40B4-BE49-F238E27FC236}">
                <a16:creationId xmlns:a16="http://schemas.microsoft.com/office/drawing/2014/main" id="{9E6EA0F0-1E36-124A-BC51-CD7CFA0EEAEE}"/>
              </a:ext>
            </a:extLst>
          </p:cNvPr>
          <p:cNvSpPr txBox="1">
            <a:spLocks/>
          </p:cNvSpPr>
          <p:nvPr/>
        </p:nvSpPr>
        <p:spPr>
          <a:xfrm>
            <a:off x="430694" y="1370826"/>
            <a:ext cx="1427923" cy="1014116"/>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dirty="0">
                <a:solidFill>
                  <a:schemeClr val="lt1"/>
                </a:solidFill>
              </a:rPr>
              <a:t>HSED</a:t>
            </a:r>
            <a:endParaRPr lang="en-US" dirty="0"/>
          </a:p>
        </p:txBody>
      </p:sp>
    </p:spTree>
    <p:extLst>
      <p:ext uri="{BB962C8B-B14F-4D97-AF65-F5344CB8AC3E}">
        <p14:creationId xmlns:p14="http://schemas.microsoft.com/office/powerpoint/2010/main" val="234446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7" name="Google Shape;108;p3">
            <a:extLst>
              <a:ext uri="{FF2B5EF4-FFF2-40B4-BE49-F238E27FC236}">
                <a16:creationId xmlns:a16="http://schemas.microsoft.com/office/drawing/2014/main" id="{9E6EA0F0-1E36-124A-BC51-CD7CFA0EEAEE}"/>
              </a:ext>
            </a:extLst>
          </p:cNvPr>
          <p:cNvSpPr txBox="1">
            <a:spLocks/>
          </p:cNvSpPr>
          <p:nvPr/>
        </p:nvSpPr>
        <p:spPr>
          <a:xfrm>
            <a:off x="430694" y="1370826"/>
            <a:ext cx="1427923" cy="1014116"/>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dirty="0">
                <a:solidFill>
                  <a:schemeClr val="lt1"/>
                </a:solidFill>
              </a:rPr>
              <a:t>HSED</a:t>
            </a:r>
            <a:endParaRPr lang="en-US" dirty="0"/>
          </a:p>
        </p:txBody>
      </p:sp>
      <p:pic>
        <p:nvPicPr>
          <p:cNvPr id="10" name="Google Shape;123;p4">
            <a:extLst>
              <a:ext uri="{FF2B5EF4-FFF2-40B4-BE49-F238E27FC236}">
                <a16:creationId xmlns:a16="http://schemas.microsoft.com/office/drawing/2014/main" id="{1BC6D778-2A05-CF4E-90FA-1E44DD3CB874}"/>
              </a:ext>
            </a:extLst>
          </p:cNvPr>
          <p:cNvPicPr preferRelativeResize="0"/>
          <p:nvPr/>
        </p:nvPicPr>
        <p:blipFill>
          <a:blip r:embed="rId4">
            <a:alphaModFix/>
          </a:blip>
          <a:stretch>
            <a:fillRect/>
          </a:stretch>
        </p:blipFill>
        <p:spPr>
          <a:xfrm>
            <a:off x="2828177" y="1447072"/>
            <a:ext cx="3148324" cy="4453075"/>
          </a:xfrm>
          <a:prstGeom prst="rect">
            <a:avLst/>
          </a:prstGeom>
          <a:noFill/>
          <a:ln w="28575" cap="flat" cmpd="sng">
            <a:solidFill>
              <a:schemeClr val="dk2"/>
            </a:solidFill>
            <a:prstDash val="solid"/>
            <a:round/>
            <a:headEnd type="none" w="sm" len="sm"/>
            <a:tailEnd type="none" w="sm" len="sm"/>
          </a:ln>
        </p:spPr>
      </p:pic>
      <p:pic>
        <p:nvPicPr>
          <p:cNvPr id="13" name="Google Shape;124;p4">
            <a:extLst>
              <a:ext uri="{FF2B5EF4-FFF2-40B4-BE49-F238E27FC236}">
                <a16:creationId xmlns:a16="http://schemas.microsoft.com/office/drawing/2014/main" id="{38FF3F35-0CDF-9749-AA20-5D5D54D1BFBF}"/>
              </a:ext>
            </a:extLst>
          </p:cNvPr>
          <p:cNvPicPr preferRelativeResize="0"/>
          <p:nvPr/>
        </p:nvPicPr>
        <p:blipFill>
          <a:blip r:embed="rId5">
            <a:alphaModFix/>
          </a:blip>
          <a:stretch>
            <a:fillRect/>
          </a:stretch>
        </p:blipFill>
        <p:spPr>
          <a:xfrm>
            <a:off x="6606150" y="1447052"/>
            <a:ext cx="3148324" cy="4453095"/>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07388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7" name="Google Shape;108;p3">
            <a:extLst>
              <a:ext uri="{FF2B5EF4-FFF2-40B4-BE49-F238E27FC236}">
                <a16:creationId xmlns:a16="http://schemas.microsoft.com/office/drawing/2014/main" id="{9E6EA0F0-1E36-124A-BC51-CD7CFA0EEAEE}"/>
              </a:ext>
            </a:extLst>
          </p:cNvPr>
          <p:cNvSpPr txBox="1">
            <a:spLocks/>
          </p:cNvSpPr>
          <p:nvPr/>
        </p:nvSpPr>
        <p:spPr>
          <a:xfrm>
            <a:off x="430694" y="1370826"/>
            <a:ext cx="1427923" cy="1014116"/>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dirty="0">
                <a:solidFill>
                  <a:schemeClr val="lt1"/>
                </a:solidFill>
              </a:rPr>
              <a:t>HSED</a:t>
            </a:r>
            <a:endParaRPr lang="en-US" dirty="0"/>
          </a:p>
        </p:txBody>
      </p:sp>
      <p:pic>
        <p:nvPicPr>
          <p:cNvPr id="14" name="Google Shape;133;g119a2b0b00a_0_2">
            <a:extLst>
              <a:ext uri="{FF2B5EF4-FFF2-40B4-BE49-F238E27FC236}">
                <a16:creationId xmlns:a16="http://schemas.microsoft.com/office/drawing/2014/main" id="{EE01672A-3475-AD49-95DF-6572551BE42B}"/>
              </a:ext>
            </a:extLst>
          </p:cNvPr>
          <p:cNvPicPr preferRelativeResize="0"/>
          <p:nvPr/>
        </p:nvPicPr>
        <p:blipFill>
          <a:blip r:embed="rId4">
            <a:alphaModFix/>
          </a:blip>
          <a:stretch>
            <a:fillRect/>
          </a:stretch>
        </p:blipFill>
        <p:spPr>
          <a:xfrm>
            <a:off x="2761943" y="1423338"/>
            <a:ext cx="3307399" cy="4592128"/>
          </a:xfrm>
          <a:prstGeom prst="rect">
            <a:avLst/>
          </a:prstGeom>
          <a:noFill/>
          <a:ln w="28575" cap="flat" cmpd="sng">
            <a:solidFill>
              <a:schemeClr val="dk2"/>
            </a:solidFill>
            <a:prstDash val="solid"/>
            <a:round/>
            <a:headEnd type="none" w="sm" len="sm"/>
            <a:tailEnd type="none" w="sm" len="sm"/>
          </a:ln>
        </p:spPr>
      </p:pic>
      <p:pic>
        <p:nvPicPr>
          <p:cNvPr id="15" name="Google Shape;134;g119a2b0b00a_0_2">
            <a:extLst>
              <a:ext uri="{FF2B5EF4-FFF2-40B4-BE49-F238E27FC236}">
                <a16:creationId xmlns:a16="http://schemas.microsoft.com/office/drawing/2014/main" id="{25D67E15-C821-6347-ADED-BC8465D1F707}"/>
              </a:ext>
            </a:extLst>
          </p:cNvPr>
          <p:cNvPicPr preferRelativeResize="0"/>
          <p:nvPr/>
        </p:nvPicPr>
        <p:blipFill>
          <a:blip r:embed="rId5">
            <a:alphaModFix/>
          </a:blip>
          <a:stretch>
            <a:fillRect/>
          </a:stretch>
        </p:blipFill>
        <p:spPr>
          <a:xfrm>
            <a:off x="6489930" y="1370826"/>
            <a:ext cx="3203712" cy="4665893"/>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215445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3" name="Picture 2">
            <a:extLst>
              <a:ext uri="{FF2B5EF4-FFF2-40B4-BE49-F238E27FC236}">
                <a16:creationId xmlns:a16="http://schemas.microsoft.com/office/drawing/2014/main" id="{D6A7FA07-5388-EF43-893D-25740632443D}"/>
              </a:ext>
            </a:extLst>
          </p:cNvPr>
          <p:cNvPicPr>
            <a:picLocks noChangeAspect="1"/>
          </p:cNvPicPr>
          <p:nvPr/>
        </p:nvPicPr>
        <p:blipFill>
          <a:blip r:embed="rId4"/>
          <a:stretch>
            <a:fillRect/>
          </a:stretch>
        </p:blipFill>
        <p:spPr>
          <a:xfrm>
            <a:off x="2578987" y="2182109"/>
            <a:ext cx="7034026" cy="4066291"/>
          </a:xfrm>
          <a:prstGeom prst="rect">
            <a:avLst/>
          </a:prstGeom>
        </p:spPr>
      </p:pic>
      <p:sp>
        <p:nvSpPr>
          <p:cNvPr id="13" name="Google Shape;108;p3">
            <a:extLst>
              <a:ext uri="{FF2B5EF4-FFF2-40B4-BE49-F238E27FC236}">
                <a16:creationId xmlns:a16="http://schemas.microsoft.com/office/drawing/2014/main" id="{4D152272-ED3D-6842-842E-861A02150FF5}"/>
              </a:ext>
            </a:extLst>
          </p:cNvPr>
          <p:cNvSpPr txBox="1">
            <a:spLocks/>
          </p:cNvSpPr>
          <p:nvPr/>
        </p:nvSpPr>
        <p:spPr>
          <a:xfrm>
            <a:off x="4384811" y="1285445"/>
            <a:ext cx="3326297" cy="1113958"/>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dirty="0">
                <a:solidFill>
                  <a:schemeClr val="lt1"/>
                </a:solidFill>
              </a:rPr>
              <a:t>CREDENTIALS</a:t>
            </a:r>
            <a:endParaRPr lang="en-US" dirty="0"/>
          </a:p>
        </p:txBody>
      </p:sp>
    </p:spTree>
    <p:extLst>
      <p:ext uri="{BB962C8B-B14F-4D97-AF65-F5344CB8AC3E}">
        <p14:creationId xmlns:p14="http://schemas.microsoft.com/office/powerpoint/2010/main" val="1840433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3" name="Google Shape;108;p3">
            <a:extLst>
              <a:ext uri="{FF2B5EF4-FFF2-40B4-BE49-F238E27FC236}">
                <a16:creationId xmlns:a16="http://schemas.microsoft.com/office/drawing/2014/main" id="{4D152272-ED3D-6842-842E-861A02150FF5}"/>
              </a:ext>
            </a:extLst>
          </p:cNvPr>
          <p:cNvSpPr txBox="1">
            <a:spLocks/>
          </p:cNvSpPr>
          <p:nvPr/>
        </p:nvSpPr>
        <p:spPr>
          <a:xfrm rot="16200000">
            <a:off x="-1117096" y="3153535"/>
            <a:ext cx="4346914" cy="1113958"/>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SzPts val="1400"/>
            </a:pPr>
            <a:r>
              <a:rPr lang="en-US" dirty="0">
                <a:solidFill>
                  <a:schemeClr val="lt1"/>
                </a:solidFill>
              </a:rPr>
              <a:t>CREDENTIALS</a:t>
            </a:r>
            <a:endParaRPr lang="en-US" dirty="0"/>
          </a:p>
        </p:txBody>
      </p:sp>
      <p:pic>
        <p:nvPicPr>
          <p:cNvPr id="8" name="Google Shape;160;p5">
            <a:extLst>
              <a:ext uri="{FF2B5EF4-FFF2-40B4-BE49-F238E27FC236}">
                <a16:creationId xmlns:a16="http://schemas.microsoft.com/office/drawing/2014/main" id="{AE97B775-5D96-EA4A-A9DC-74224B90BAA1}"/>
              </a:ext>
            </a:extLst>
          </p:cNvPr>
          <p:cNvPicPr preferRelativeResize="0"/>
          <p:nvPr/>
        </p:nvPicPr>
        <p:blipFill>
          <a:blip r:embed="rId4">
            <a:alphaModFix/>
          </a:blip>
          <a:stretch>
            <a:fillRect/>
          </a:stretch>
        </p:blipFill>
        <p:spPr>
          <a:xfrm>
            <a:off x="5848051" y="1294650"/>
            <a:ext cx="4698493" cy="1678050"/>
          </a:xfrm>
          <a:prstGeom prst="rect">
            <a:avLst/>
          </a:prstGeom>
          <a:noFill/>
          <a:ln w="19050" cap="flat" cmpd="sng">
            <a:solidFill>
              <a:schemeClr val="dk2"/>
            </a:solidFill>
            <a:prstDash val="solid"/>
            <a:round/>
            <a:headEnd type="none" w="sm" len="sm"/>
            <a:tailEnd type="none" w="sm" len="sm"/>
          </a:ln>
        </p:spPr>
      </p:pic>
      <p:pic>
        <p:nvPicPr>
          <p:cNvPr id="10" name="Google Shape;161;p5">
            <a:extLst>
              <a:ext uri="{FF2B5EF4-FFF2-40B4-BE49-F238E27FC236}">
                <a16:creationId xmlns:a16="http://schemas.microsoft.com/office/drawing/2014/main" id="{258900EF-F0D2-6F46-890F-E8F49DCE4229}"/>
              </a:ext>
            </a:extLst>
          </p:cNvPr>
          <p:cNvPicPr preferRelativeResize="0"/>
          <p:nvPr/>
        </p:nvPicPr>
        <p:blipFill>
          <a:blip r:embed="rId5">
            <a:alphaModFix/>
          </a:blip>
          <a:stretch>
            <a:fillRect/>
          </a:stretch>
        </p:blipFill>
        <p:spPr>
          <a:xfrm>
            <a:off x="2133376" y="1603300"/>
            <a:ext cx="3164324" cy="2848833"/>
          </a:xfrm>
          <a:prstGeom prst="rect">
            <a:avLst/>
          </a:prstGeom>
          <a:noFill/>
          <a:ln w="19050" cap="flat" cmpd="sng">
            <a:solidFill>
              <a:schemeClr val="dk2"/>
            </a:solidFill>
            <a:prstDash val="solid"/>
            <a:round/>
            <a:headEnd type="none" w="sm" len="sm"/>
            <a:tailEnd type="none" w="sm" len="sm"/>
          </a:ln>
        </p:spPr>
      </p:pic>
      <p:pic>
        <p:nvPicPr>
          <p:cNvPr id="14" name="Google Shape;162;p5">
            <a:extLst>
              <a:ext uri="{FF2B5EF4-FFF2-40B4-BE49-F238E27FC236}">
                <a16:creationId xmlns:a16="http://schemas.microsoft.com/office/drawing/2014/main" id="{9C9E023B-976D-6541-8F12-7905E06C79FA}"/>
              </a:ext>
            </a:extLst>
          </p:cNvPr>
          <p:cNvPicPr preferRelativeResize="0"/>
          <p:nvPr/>
        </p:nvPicPr>
        <p:blipFill>
          <a:blip r:embed="rId6">
            <a:alphaModFix/>
          </a:blip>
          <a:stretch>
            <a:fillRect/>
          </a:stretch>
        </p:blipFill>
        <p:spPr>
          <a:xfrm>
            <a:off x="4374476" y="3048903"/>
            <a:ext cx="3582751" cy="2756800"/>
          </a:xfrm>
          <a:prstGeom prst="rect">
            <a:avLst/>
          </a:prstGeom>
          <a:noFill/>
          <a:ln w="19050" cap="flat" cmpd="sng">
            <a:solidFill>
              <a:schemeClr val="dk2"/>
            </a:solidFill>
            <a:prstDash val="solid"/>
            <a:round/>
            <a:headEnd type="none" w="sm" len="sm"/>
            <a:tailEnd type="none" w="sm" len="sm"/>
          </a:ln>
        </p:spPr>
      </p:pic>
      <p:pic>
        <p:nvPicPr>
          <p:cNvPr id="15" name="Google Shape;163;p5">
            <a:extLst>
              <a:ext uri="{FF2B5EF4-FFF2-40B4-BE49-F238E27FC236}">
                <a16:creationId xmlns:a16="http://schemas.microsoft.com/office/drawing/2014/main" id="{A9042D69-2AD0-D84C-8D47-2358D40CBB8A}"/>
              </a:ext>
            </a:extLst>
          </p:cNvPr>
          <p:cNvPicPr preferRelativeResize="0"/>
          <p:nvPr/>
        </p:nvPicPr>
        <p:blipFill>
          <a:blip r:embed="rId7">
            <a:alphaModFix/>
          </a:blip>
          <a:stretch>
            <a:fillRect/>
          </a:stretch>
        </p:blipFill>
        <p:spPr>
          <a:xfrm>
            <a:off x="7461775" y="3458879"/>
            <a:ext cx="3256588" cy="2620175"/>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510586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3" name="Google Shape;108;p3">
            <a:extLst>
              <a:ext uri="{FF2B5EF4-FFF2-40B4-BE49-F238E27FC236}">
                <a16:creationId xmlns:a16="http://schemas.microsoft.com/office/drawing/2014/main" id="{4D152272-ED3D-6842-842E-861A02150FF5}"/>
              </a:ext>
            </a:extLst>
          </p:cNvPr>
          <p:cNvSpPr txBox="1">
            <a:spLocks/>
          </p:cNvSpPr>
          <p:nvPr/>
        </p:nvSpPr>
        <p:spPr>
          <a:xfrm rot="16200000">
            <a:off x="-1117096" y="3153535"/>
            <a:ext cx="4346914" cy="1113958"/>
          </a:xfrm>
          <a:prstGeom prst="rect">
            <a:avLst/>
          </a:prstGeom>
          <a:solidFill>
            <a:srgbClr val="0070C0"/>
          </a:solid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SzPts val="1400"/>
            </a:pPr>
            <a:r>
              <a:rPr lang="en-US" dirty="0">
                <a:solidFill>
                  <a:schemeClr val="lt1"/>
                </a:solidFill>
              </a:rPr>
              <a:t>CREDENTIALS</a:t>
            </a:r>
            <a:endParaRPr lang="en-US" dirty="0"/>
          </a:p>
        </p:txBody>
      </p:sp>
      <p:sp>
        <p:nvSpPr>
          <p:cNvPr id="16" name="Google Shape;173;p8">
            <a:extLst>
              <a:ext uri="{FF2B5EF4-FFF2-40B4-BE49-F238E27FC236}">
                <a16:creationId xmlns:a16="http://schemas.microsoft.com/office/drawing/2014/main" id="{32AC0B5B-7F63-8045-95E6-E027CDEC7D30}"/>
              </a:ext>
            </a:extLst>
          </p:cNvPr>
          <p:cNvSpPr txBox="1"/>
          <p:nvPr/>
        </p:nvSpPr>
        <p:spPr>
          <a:xfrm>
            <a:off x="1882549" y="1627825"/>
            <a:ext cx="9418241" cy="1446900"/>
          </a:xfrm>
          <a:prstGeom prst="rect">
            <a:avLst/>
          </a:prstGeom>
          <a:solidFill>
            <a:srgbClr val="FFC000"/>
          </a:solid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algn="ctr">
              <a:buClr>
                <a:srgbClr val="000000"/>
              </a:buClr>
              <a:buSzPts val="1800"/>
            </a:pPr>
            <a:r>
              <a:rPr lang="en-US" sz="2300" b="1" dirty="0">
                <a:solidFill>
                  <a:schemeClr val="dk1"/>
                </a:solidFill>
                <a:latin typeface="Roboto"/>
                <a:ea typeface="Roboto"/>
                <a:cs typeface="Roboto"/>
                <a:sym typeface="Roboto"/>
              </a:rPr>
              <a:t>DEVELOPMENT OF:</a:t>
            </a:r>
            <a:endParaRPr sz="2300" b="1" dirty="0">
              <a:solidFill>
                <a:schemeClr val="dk1"/>
              </a:solidFill>
              <a:latin typeface="Roboto"/>
              <a:ea typeface="Roboto"/>
              <a:cs typeface="Roboto"/>
              <a:sym typeface="Roboto"/>
            </a:endParaRPr>
          </a:p>
          <a:p>
            <a:pPr algn="ctr">
              <a:buClr>
                <a:srgbClr val="000000"/>
              </a:buClr>
              <a:buSzPts val="1800"/>
            </a:pPr>
            <a:r>
              <a:rPr lang="en-US" sz="2300" b="1" dirty="0">
                <a:solidFill>
                  <a:schemeClr val="dk1"/>
                </a:solidFill>
                <a:latin typeface="Roboto"/>
                <a:ea typeface="Roboto"/>
                <a:cs typeface="Roboto"/>
                <a:sym typeface="Roboto"/>
              </a:rPr>
              <a:t>INTRODUCTION TO ENTREPRENEURSHIP</a:t>
            </a:r>
            <a:endParaRPr sz="1900" b="1" dirty="0">
              <a:latin typeface="Roboto"/>
              <a:ea typeface="Roboto"/>
              <a:cs typeface="Roboto"/>
              <a:sym typeface="Roboto"/>
            </a:endParaRPr>
          </a:p>
          <a:p>
            <a:pPr algn="ctr">
              <a:buClr>
                <a:srgbClr val="000000"/>
              </a:buClr>
              <a:buSzPts val="1800"/>
            </a:pPr>
            <a:r>
              <a:rPr lang="en-US" sz="2100" b="1" dirty="0">
                <a:solidFill>
                  <a:schemeClr val="dk1"/>
                </a:solidFill>
                <a:latin typeface="Roboto"/>
                <a:ea typeface="Roboto"/>
                <a:cs typeface="Roboto"/>
                <a:sym typeface="Roboto"/>
              </a:rPr>
              <a:t>DESIGNED FOR MIGRATORY YOUTH THAT IS </a:t>
            </a:r>
            <a:endParaRPr sz="2100" b="1" dirty="0">
              <a:solidFill>
                <a:schemeClr val="dk1"/>
              </a:solidFill>
              <a:latin typeface="Roboto"/>
              <a:ea typeface="Roboto"/>
              <a:cs typeface="Roboto"/>
              <a:sym typeface="Roboto"/>
            </a:endParaRPr>
          </a:p>
          <a:p>
            <a:pPr algn="ctr">
              <a:buClr>
                <a:srgbClr val="000000"/>
              </a:buClr>
              <a:buSzPts val="1800"/>
            </a:pPr>
            <a:r>
              <a:rPr lang="en-US" sz="2100" b="1" dirty="0">
                <a:solidFill>
                  <a:schemeClr val="dk1"/>
                </a:solidFill>
                <a:latin typeface="Roboto"/>
                <a:ea typeface="Roboto"/>
                <a:cs typeface="Roboto"/>
                <a:sym typeface="Roboto"/>
              </a:rPr>
              <a:t>SELF PACED AND ON-LINE</a:t>
            </a:r>
            <a:endParaRPr sz="1700" b="1" dirty="0">
              <a:solidFill>
                <a:srgbClr val="000000"/>
              </a:solidFill>
              <a:latin typeface="Roboto"/>
              <a:ea typeface="Roboto"/>
              <a:cs typeface="Roboto"/>
              <a:sym typeface="Roboto"/>
            </a:endParaRPr>
          </a:p>
        </p:txBody>
      </p:sp>
      <p:sp>
        <p:nvSpPr>
          <p:cNvPr id="17" name="Google Shape;174;p8">
            <a:extLst>
              <a:ext uri="{FF2B5EF4-FFF2-40B4-BE49-F238E27FC236}">
                <a16:creationId xmlns:a16="http://schemas.microsoft.com/office/drawing/2014/main" id="{3B1592C4-3C76-3F48-B4BC-C8163F7FDEA3}"/>
              </a:ext>
            </a:extLst>
          </p:cNvPr>
          <p:cNvSpPr txBox="1"/>
          <p:nvPr/>
        </p:nvSpPr>
        <p:spPr>
          <a:xfrm>
            <a:off x="1882549" y="3340675"/>
            <a:ext cx="9348667" cy="2724300"/>
          </a:xfrm>
          <a:prstGeom prst="rect">
            <a:avLst/>
          </a:prstGeom>
          <a:noFill/>
          <a:ln>
            <a:noFill/>
          </a:ln>
        </p:spPr>
        <p:txBody>
          <a:bodyPr spcFirstLastPara="1" wrap="square" lIns="91425" tIns="91425" rIns="91425" bIns="91425" anchor="t" anchorCtr="0">
            <a:spAutoFit/>
          </a:bodyPr>
          <a:lstStyle/>
          <a:p>
            <a:r>
              <a:rPr lang="en-US" sz="1650" dirty="0">
                <a:solidFill>
                  <a:srgbClr val="222222"/>
                </a:solidFill>
                <a:highlight>
                  <a:srgbClr val="FFFFFF"/>
                </a:highlight>
                <a:latin typeface="Roboto"/>
                <a:ea typeface="Roboto"/>
                <a:cs typeface="Roboto"/>
                <a:sym typeface="Roboto"/>
              </a:rPr>
              <a:t>Provide students with a solid foundation of the role of entrepreneurs and entrepreneurship in the economy.</a:t>
            </a:r>
            <a:endParaRPr sz="1650" dirty="0">
              <a:solidFill>
                <a:srgbClr val="222222"/>
              </a:solidFill>
              <a:highlight>
                <a:srgbClr val="FFFFFF"/>
              </a:highlight>
              <a:latin typeface="Roboto"/>
              <a:ea typeface="Roboto"/>
              <a:cs typeface="Roboto"/>
              <a:sym typeface="Roboto"/>
            </a:endParaRPr>
          </a:p>
          <a:p>
            <a:endParaRPr sz="1650" dirty="0">
              <a:solidFill>
                <a:srgbClr val="222222"/>
              </a:solidFill>
              <a:highlight>
                <a:srgbClr val="FFFFFF"/>
              </a:highlight>
              <a:latin typeface="Roboto"/>
              <a:ea typeface="Roboto"/>
              <a:cs typeface="Roboto"/>
              <a:sym typeface="Roboto"/>
            </a:endParaRPr>
          </a:p>
          <a:p>
            <a:r>
              <a:rPr lang="en-US" sz="1650" dirty="0">
                <a:solidFill>
                  <a:srgbClr val="222222"/>
                </a:solidFill>
                <a:highlight>
                  <a:srgbClr val="FFFFFF"/>
                </a:highlight>
                <a:latin typeface="Roboto"/>
                <a:ea typeface="Roboto"/>
                <a:cs typeface="Roboto"/>
                <a:sym typeface="Roboto"/>
              </a:rPr>
              <a:t>Develop an avenue to explore a perspective of innovation and entrepreneurism through case studies</a:t>
            </a:r>
            <a:endParaRPr sz="1650" dirty="0">
              <a:solidFill>
                <a:srgbClr val="222222"/>
              </a:solidFill>
              <a:highlight>
                <a:srgbClr val="FFFFFF"/>
              </a:highlight>
              <a:latin typeface="Roboto"/>
              <a:ea typeface="Roboto"/>
              <a:cs typeface="Roboto"/>
              <a:sym typeface="Roboto"/>
            </a:endParaRPr>
          </a:p>
          <a:p>
            <a:endParaRPr sz="1650" dirty="0">
              <a:solidFill>
                <a:srgbClr val="222222"/>
              </a:solidFill>
              <a:highlight>
                <a:srgbClr val="FFFFFF"/>
              </a:highlight>
              <a:latin typeface="Roboto"/>
              <a:ea typeface="Roboto"/>
              <a:cs typeface="Roboto"/>
              <a:sym typeface="Roboto"/>
            </a:endParaRPr>
          </a:p>
          <a:p>
            <a:r>
              <a:rPr lang="en-US" sz="1650" dirty="0">
                <a:solidFill>
                  <a:srgbClr val="222222"/>
                </a:solidFill>
                <a:highlight>
                  <a:srgbClr val="FFFFFF"/>
                </a:highlight>
                <a:latin typeface="Roboto"/>
                <a:ea typeface="Roboto"/>
                <a:cs typeface="Roboto"/>
                <a:sym typeface="Roboto"/>
              </a:rPr>
              <a:t>Topics include: importance of business development for a healthy economy, basic economic ideas and their effect on new ventures and small business, entrepreneurial lifestyle, opportunity identification and innovation, overview of the process, business ownership, sustainability, and social media and marketing.</a:t>
            </a:r>
            <a:endParaRPr sz="1600" dirty="0">
              <a:latin typeface="Roboto"/>
              <a:ea typeface="Roboto"/>
              <a:cs typeface="Roboto"/>
              <a:sym typeface="Roboto"/>
            </a:endParaRPr>
          </a:p>
        </p:txBody>
      </p:sp>
    </p:spTree>
    <p:extLst>
      <p:ext uri="{BB962C8B-B14F-4D97-AF65-F5344CB8AC3E}">
        <p14:creationId xmlns:p14="http://schemas.microsoft.com/office/powerpoint/2010/main" val="2060275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Content Placeholder 4">
            <a:extLst>
              <a:ext uri="{FF2B5EF4-FFF2-40B4-BE49-F238E27FC236}">
                <a16:creationId xmlns:a16="http://schemas.microsoft.com/office/drawing/2014/main" id="{8E153A95-BBE0-8D4E-9979-49E06FD4214F}"/>
              </a:ext>
            </a:extLst>
          </p:cNvPr>
          <p:cNvSpPr txBox="1">
            <a:spLocks/>
          </p:cNvSpPr>
          <p:nvPr/>
        </p:nvSpPr>
        <p:spPr>
          <a:xfrm>
            <a:off x="1981200" y="2465045"/>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br>
              <a:rPr lang="en-US" dirty="0">
                <a:ea typeface="+mn-lt"/>
                <a:cs typeface="+mn-lt"/>
              </a:rPr>
            </a:br>
            <a:r>
              <a:rPr lang="en-US" dirty="0">
                <a:ea typeface="+mn-lt"/>
                <a:cs typeface="+mn-lt"/>
              </a:rPr>
              <a:t>Emily Williams  (SC) - Lead</a:t>
            </a:r>
          </a:p>
          <a:p>
            <a:r>
              <a:rPr lang="en-US" dirty="0">
                <a:ea typeface="+mn-lt"/>
                <a:cs typeface="+mn-lt"/>
              </a:rPr>
              <a:t>Liz Garcia Ramirez (IL)</a:t>
            </a:r>
            <a:br>
              <a:rPr lang="en-US" dirty="0">
                <a:ea typeface="+mn-lt"/>
                <a:cs typeface="+mn-lt"/>
              </a:rPr>
            </a:br>
            <a:r>
              <a:rPr lang="en-US" dirty="0">
                <a:ea typeface="+mn-lt"/>
                <a:cs typeface="+mn-lt"/>
              </a:rPr>
              <a:t> Erika Guerrero (NE)</a:t>
            </a:r>
            <a:br>
              <a:rPr lang="en-US" dirty="0">
                <a:ea typeface="+mn-lt"/>
                <a:cs typeface="+mn-lt"/>
              </a:rPr>
            </a:br>
            <a:r>
              <a:rPr lang="en-US" dirty="0">
                <a:ea typeface="+mn-lt"/>
                <a:cs typeface="+mn-lt"/>
              </a:rPr>
              <a:t> Sally Meek (AL)</a:t>
            </a:r>
            <a:br>
              <a:rPr lang="en-US" dirty="0">
                <a:ea typeface="+mn-lt"/>
                <a:cs typeface="+mn-lt"/>
              </a:rPr>
            </a:br>
            <a:r>
              <a:rPr lang="en-US" dirty="0">
                <a:ea typeface="+mn-lt"/>
                <a:cs typeface="+mn-lt"/>
              </a:rPr>
              <a:t> </a:t>
            </a:r>
            <a:r>
              <a:rPr lang="en-US" dirty="0" err="1">
                <a:ea typeface="+mn-lt"/>
                <a:cs typeface="+mn-lt"/>
              </a:rPr>
              <a:t>Shantella</a:t>
            </a:r>
            <a:r>
              <a:rPr lang="en-US" dirty="0">
                <a:ea typeface="+mn-lt"/>
                <a:cs typeface="+mn-lt"/>
              </a:rPr>
              <a:t> Singleton (PA)</a:t>
            </a:r>
            <a:br>
              <a:rPr lang="en-US" dirty="0">
                <a:ea typeface="+mn-lt"/>
                <a:cs typeface="+mn-lt"/>
              </a:rPr>
            </a:br>
            <a:r>
              <a:rPr lang="en-US" dirty="0">
                <a:ea typeface="+mn-lt"/>
                <a:cs typeface="+mn-lt"/>
              </a:rPr>
              <a:t> Mary Speyer  (LA)</a:t>
            </a:r>
            <a:br>
              <a:rPr lang="en-US" dirty="0">
                <a:ea typeface="+mn-lt"/>
                <a:cs typeface="+mn-lt"/>
              </a:rPr>
            </a:br>
            <a:r>
              <a:rPr lang="en-US" dirty="0">
                <a:ea typeface="+mn-lt"/>
                <a:cs typeface="+mn-lt"/>
              </a:rPr>
              <a:t> </a:t>
            </a:r>
            <a:endParaRPr lang="en-US" dirty="0"/>
          </a:p>
        </p:txBody>
      </p:sp>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1254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Career Awareness &amp; Goal Setting</a:t>
            </a:r>
          </a:p>
        </p:txBody>
      </p:sp>
      <p:sp>
        <p:nvSpPr>
          <p:cNvPr id="2" name="Rectangle 1">
            <a:extLst>
              <a:ext uri="{FF2B5EF4-FFF2-40B4-BE49-F238E27FC236}">
                <a16:creationId xmlns:a16="http://schemas.microsoft.com/office/drawing/2014/main" id="{B807DE61-8F6F-C248-9B00-B30D2A158CBB}"/>
              </a:ext>
            </a:extLst>
          </p:cNvPr>
          <p:cNvSpPr/>
          <p:nvPr/>
        </p:nvSpPr>
        <p:spPr>
          <a:xfrm>
            <a:off x="3529393" y="1718554"/>
            <a:ext cx="5305491" cy="769441"/>
          </a:xfrm>
          <a:prstGeom prst="rect">
            <a:avLst/>
          </a:prstGeom>
        </p:spPr>
        <p:txBody>
          <a:bodyPr wrap="none">
            <a:spAutoFit/>
          </a:bodyPr>
          <a:lstStyle/>
          <a:p>
            <a:r>
              <a:rPr lang="en-US" sz="4400" dirty="0"/>
              <a:t>Work Group Members</a:t>
            </a:r>
          </a:p>
        </p:txBody>
      </p:sp>
    </p:spTree>
    <p:extLst>
      <p:ext uri="{BB962C8B-B14F-4D97-AF65-F5344CB8AC3E}">
        <p14:creationId xmlns:p14="http://schemas.microsoft.com/office/powerpoint/2010/main" val="2400668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1254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Career Awareness &amp; Goal Setting</a:t>
            </a:r>
          </a:p>
        </p:txBody>
      </p:sp>
      <p:sp>
        <p:nvSpPr>
          <p:cNvPr id="2" name="Rectangle 1">
            <a:extLst>
              <a:ext uri="{FF2B5EF4-FFF2-40B4-BE49-F238E27FC236}">
                <a16:creationId xmlns:a16="http://schemas.microsoft.com/office/drawing/2014/main" id="{B807DE61-8F6F-C248-9B00-B30D2A158CBB}"/>
              </a:ext>
            </a:extLst>
          </p:cNvPr>
          <p:cNvSpPr/>
          <p:nvPr/>
        </p:nvSpPr>
        <p:spPr>
          <a:xfrm>
            <a:off x="3529393" y="1430848"/>
            <a:ext cx="4581447" cy="769441"/>
          </a:xfrm>
          <a:prstGeom prst="rect">
            <a:avLst/>
          </a:prstGeom>
        </p:spPr>
        <p:txBody>
          <a:bodyPr wrap="none">
            <a:spAutoFit/>
          </a:bodyPr>
          <a:lstStyle/>
          <a:p>
            <a:r>
              <a:rPr lang="en-US" sz="4400" u="sng" dirty="0"/>
              <a:t>Results from Year 1</a:t>
            </a:r>
          </a:p>
        </p:txBody>
      </p:sp>
      <p:sp>
        <p:nvSpPr>
          <p:cNvPr id="8" name="Content Placeholder 8">
            <a:extLst>
              <a:ext uri="{FF2B5EF4-FFF2-40B4-BE49-F238E27FC236}">
                <a16:creationId xmlns:a16="http://schemas.microsoft.com/office/drawing/2014/main" id="{4E35CF73-5F07-8345-9DAC-5D3C592431B6}"/>
              </a:ext>
            </a:extLst>
          </p:cNvPr>
          <p:cNvSpPr txBox="1">
            <a:spLocks/>
          </p:cNvSpPr>
          <p:nvPr/>
        </p:nvSpPr>
        <p:spPr>
          <a:xfrm>
            <a:off x="1510688" y="2547894"/>
            <a:ext cx="8438382" cy="39907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ea typeface="+mn-lt"/>
                <a:cs typeface="+mn-lt"/>
              </a:rPr>
              <a:t>Decided not to focus on Goal Setting materials </a:t>
            </a:r>
            <a:endParaRPr lang="en-US" dirty="0">
              <a:cs typeface="Calibri" panose="020F0502020204030204"/>
            </a:endParaRPr>
          </a:p>
          <a:p>
            <a:pPr marL="1657350" lvl="3" indent="-285750" algn="l">
              <a:buFont typeface="Arial" panose="020B0604020202020204" pitchFamily="34" charset="0"/>
              <a:buChar char="•"/>
            </a:pPr>
            <a:r>
              <a:rPr lang="en-US" sz="2400" dirty="0">
                <a:ea typeface="+mn-lt"/>
                <a:cs typeface="+mn-lt"/>
              </a:rPr>
              <a:t>Already very well done </a:t>
            </a:r>
            <a:endParaRPr lang="en-US" sz="2400" dirty="0">
              <a:cs typeface="Calibri"/>
            </a:endParaRPr>
          </a:p>
          <a:p>
            <a:pPr marL="1657350" lvl="3" indent="-285750" algn="l">
              <a:buFont typeface="Arial" panose="020B0604020202020204" pitchFamily="34" charset="0"/>
              <a:buChar char="•"/>
            </a:pPr>
            <a:r>
              <a:rPr lang="en-US" sz="2400" dirty="0">
                <a:ea typeface="+mn-lt"/>
                <a:cs typeface="+mn-lt"/>
              </a:rPr>
              <a:t>Not too much to improve</a:t>
            </a:r>
            <a:endParaRPr lang="en-US" sz="2400" dirty="0">
              <a:cs typeface="Calibri"/>
            </a:endParaRPr>
          </a:p>
          <a:p>
            <a:pPr marL="1657350" lvl="3" indent="-285750" algn="l">
              <a:buFont typeface="Arial" panose="020B0604020202020204" pitchFamily="34" charset="0"/>
              <a:buChar char="•"/>
            </a:pPr>
            <a:r>
              <a:rPr lang="en-US" sz="2400" dirty="0">
                <a:ea typeface="+mn-lt"/>
                <a:cs typeface="+mn-lt"/>
              </a:rPr>
              <a:t>Do want to get more people using it!</a:t>
            </a:r>
            <a:endParaRPr lang="en-US" sz="2400" dirty="0">
              <a:cs typeface="Calibri"/>
            </a:endParaRPr>
          </a:p>
          <a:p>
            <a:pPr lvl="3" algn="l"/>
            <a:endParaRPr lang="en-US" sz="2400" dirty="0">
              <a:ea typeface="+mn-lt"/>
              <a:cs typeface="Calibri"/>
            </a:endParaRPr>
          </a:p>
          <a:p>
            <a:pPr lvl="3" algn="l"/>
            <a:r>
              <a:rPr lang="en-US" sz="2400" dirty="0">
                <a:ea typeface="+mn-lt"/>
                <a:cs typeface="+mn-lt"/>
              </a:rPr>
              <a:t>Too many good, existing resources </a:t>
            </a:r>
            <a:endParaRPr lang="en-US" sz="2400" dirty="0">
              <a:cs typeface="Calibri"/>
            </a:endParaRPr>
          </a:p>
          <a:p>
            <a:pPr marL="1657350" lvl="3" indent="-285750" algn="l">
              <a:buFont typeface="Arial" panose="020B0604020202020204" pitchFamily="34" charset="0"/>
              <a:buChar char="•"/>
            </a:pPr>
            <a:r>
              <a:rPr lang="en-US" sz="2400" dirty="0">
                <a:ea typeface="+mn-lt"/>
                <a:cs typeface="+mn-lt"/>
              </a:rPr>
              <a:t>focused on compiling a toolkit to help practitioners  </a:t>
            </a:r>
            <a:endParaRPr lang="en-US" sz="2400" dirty="0">
              <a:cs typeface="Calibri"/>
            </a:endParaRPr>
          </a:p>
          <a:p>
            <a:pPr marL="1657350" lvl="3" indent="-285750" algn="l">
              <a:buFont typeface="Arial" panose="020B0604020202020204" pitchFamily="34" charset="0"/>
              <a:buChar char="•"/>
            </a:pPr>
            <a:r>
              <a:rPr lang="en-US" sz="2400" dirty="0">
                <a:ea typeface="+mn-lt"/>
                <a:cs typeface="+mn-lt"/>
              </a:rPr>
              <a:t>Six (6) units with statements that correspond to resources to help explore topics </a:t>
            </a:r>
            <a:endParaRPr lang="en-US" sz="2400" dirty="0">
              <a:cs typeface="Calibri"/>
            </a:endParaRPr>
          </a:p>
          <a:p>
            <a:endParaRPr lang="en-US" sz="2000" dirty="0">
              <a:cs typeface="Calibri"/>
            </a:endParaRPr>
          </a:p>
        </p:txBody>
      </p:sp>
    </p:spTree>
    <p:extLst>
      <p:ext uri="{BB962C8B-B14F-4D97-AF65-F5344CB8AC3E}">
        <p14:creationId xmlns:p14="http://schemas.microsoft.com/office/powerpoint/2010/main" val="2532738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1254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Career Awareness &amp; Goal Setting</a:t>
            </a:r>
          </a:p>
        </p:txBody>
      </p:sp>
      <p:sp>
        <p:nvSpPr>
          <p:cNvPr id="2" name="Rectangle 1">
            <a:extLst>
              <a:ext uri="{FF2B5EF4-FFF2-40B4-BE49-F238E27FC236}">
                <a16:creationId xmlns:a16="http://schemas.microsoft.com/office/drawing/2014/main" id="{B807DE61-8F6F-C248-9B00-B30D2A158CBB}"/>
              </a:ext>
            </a:extLst>
          </p:cNvPr>
          <p:cNvSpPr/>
          <p:nvPr/>
        </p:nvSpPr>
        <p:spPr>
          <a:xfrm>
            <a:off x="496957" y="1370826"/>
            <a:ext cx="11111946" cy="1446550"/>
          </a:xfrm>
          <a:prstGeom prst="rect">
            <a:avLst/>
          </a:prstGeom>
        </p:spPr>
        <p:txBody>
          <a:bodyPr wrap="square">
            <a:spAutoFit/>
          </a:bodyPr>
          <a:lstStyle/>
          <a:p>
            <a:pPr algn="ctr"/>
            <a:r>
              <a:rPr lang="en-US" sz="4400" dirty="0">
                <a:ea typeface="+mj-lt"/>
                <a:cs typeface="+mj-lt"/>
              </a:rPr>
              <a:t>How would this toolkit work?</a:t>
            </a:r>
            <a:br>
              <a:rPr lang="en-US" sz="4400" dirty="0">
                <a:ea typeface="+mj-lt"/>
                <a:cs typeface="+mj-lt"/>
              </a:rPr>
            </a:br>
            <a:r>
              <a:rPr lang="en-US" sz="4400" dirty="0">
                <a:ea typeface="+mj-lt"/>
                <a:cs typeface="+mj-lt"/>
              </a:rPr>
              <a:t> </a:t>
            </a:r>
            <a:r>
              <a:rPr lang="en-US" sz="2800" dirty="0">
                <a:ea typeface="+mj-lt"/>
                <a:cs typeface="+mj-lt"/>
              </a:rPr>
              <a:t>(subject to changes after the pilot)</a:t>
            </a:r>
            <a:endParaRPr lang="en-US" sz="2800" u="sng" dirty="0"/>
          </a:p>
        </p:txBody>
      </p:sp>
      <p:sp>
        <p:nvSpPr>
          <p:cNvPr id="8" name="Content Placeholder 8">
            <a:extLst>
              <a:ext uri="{FF2B5EF4-FFF2-40B4-BE49-F238E27FC236}">
                <a16:creationId xmlns:a16="http://schemas.microsoft.com/office/drawing/2014/main" id="{4E35CF73-5F07-8345-9DAC-5D3C592431B6}"/>
              </a:ext>
            </a:extLst>
          </p:cNvPr>
          <p:cNvSpPr txBox="1">
            <a:spLocks/>
          </p:cNvSpPr>
          <p:nvPr/>
        </p:nvSpPr>
        <p:spPr>
          <a:xfrm>
            <a:off x="596350" y="3282294"/>
            <a:ext cx="11111946" cy="248130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ea typeface="+mn-lt"/>
                <a:cs typeface="+mn-lt"/>
              </a:rPr>
              <a:t>Each unit would have questions with a simple scale:</a:t>
            </a:r>
          </a:p>
          <a:p>
            <a:pPr marL="342900" indent="-342900" algn="l">
              <a:buFont typeface="Arial" panose="020B0604020202020204" pitchFamily="34" charset="0"/>
              <a:buChar char="•"/>
            </a:pPr>
            <a:r>
              <a:rPr lang="en-US" sz="1800" dirty="0">
                <a:ea typeface="+mn-lt"/>
                <a:cs typeface="+mn-lt"/>
              </a:rPr>
              <a:t>“How much do you agree with the statements?”: </a:t>
            </a:r>
            <a:br>
              <a:rPr lang="en-US" sz="1800" dirty="0">
                <a:ea typeface="+mn-lt"/>
                <a:cs typeface="+mn-lt"/>
              </a:rPr>
            </a:br>
            <a:r>
              <a:rPr lang="en-US" sz="1800" dirty="0">
                <a:ea typeface="+mn-lt"/>
                <a:cs typeface="+mn-lt"/>
              </a:rPr>
              <a:t>  	*not at all</a:t>
            </a:r>
            <a:br>
              <a:rPr lang="en-US" sz="1800" dirty="0">
                <a:ea typeface="+mn-lt"/>
                <a:cs typeface="+mn-lt"/>
              </a:rPr>
            </a:br>
            <a:r>
              <a:rPr lang="en-US" sz="1800" dirty="0">
                <a:ea typeface="+mn-lt"/>
                <a:cs typeface="+mn-lt"/>
              </a:rPr>
              <a:t>  	*a little</a:t>
            </a:r>
            <a:br>
              <a:rPr lang="en-US" sz="1800" dirty="0">
                <a:ea typeface="+mn-lt"/>
                <a:cs typeface="+mn-lt"/>
              </a:rPr>
            </a:br>
            <a:r>
              <a:rPr lang="en-US" sz="1800" dirty="0">
                <a:ea typeface="+mn-lt"/>
                <a:cs typeface="+mn-lt"/>
              </a:rPr>
              <a:t>  	*very much </a:t>
            </a:r>
            <a:endParaRPr lang="en-US" sz="1800" dirty="0">
              <a:cs typeface="Calibri"/>
            </a:endParaRPr>
          </a:p>
          <a:p>
            <a:pPr marL="342900" indent="-342900" algn="l">
              <a:buFont typeface="Arial" panose="020B0604020202020204" pitchFamily="34" charset="0"/>
              <a:buChar char="•"/>
            </a:pPr>
            <a:r>
              <a:rPr lang="en-US" dirty="0">
                <a:ea typeface="+mn-lt"/>
                <a:cs typeface="+mn-lt"/>
              </a:rPr>
              <a:t>Each question would then correspond to a resource link to explore that information. </a:t>
            </a:r>
            <a:endParaRPr lang="en-US" dirty="0">
              <a:cs typeface="Calibri"/>
            </a:endParaRPr>
          </a:p>
          <a:p>
            <a:pPr marL="342900" indent="-342900" algn="l">
              <a:buFont typeface="Arial" panose="020B0604020202020204" pitchFamily="34" charset="0"/>
              <a:buChar char="•"/>
            </a:pPr>
            <a:r>
              <a:rPr lang="en-US" dirty="0">
                <a:ea typeface="+mn-lt"/>
                <a:cs typeface="+mn-lt"/>
              </a:rPr>
              <a:t>This would give it a built in “assessment” for before and after.</a:t>
            </a:r>
            <a:endParaRPr lang="en-US" dirty="0"/>
          </a:p>
        </p:txBody>
      </p:sp>
    </p:spTree>
    <p:extLst>
      <p:ext uri="{BB962C8B-B14F-4D97-AF65-F5344CB8AC3E}">
        <p14:creationId xmlns:p14="http://schemas.microsoft.com/office/powerpoint/2010/main" val="361921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79FC-A640-B341-8915-2DD5DB982370}"/>
              </a:ext>
            </a:extLst>
          </p:cNvPr>
          <p:cNvSpPr>
            <a:spLocks noGrp="1"/>
          </p:cNvSpPr>
          <p:nvPr>
            <p:ph type="title"/>
          </p:nvPr>
        </p:nvSpPr>
        <p:spPr>
          <a:xfrm>
            <a:off x="1093303" y="198784"/>
            <a:ext cx="10515600" cy="1325563"/>
          </a:xfrm>
        </p:spPr>
        <p:txBody>
          <a:bodyPr/>
          <a:lstStyle/>
          <a:p>
            <a:pPr algn="r"/>
            <a:r>
              <a:rPr lang="en-US" dirty="0"/>
              <a:t>Agenda</a:t>
            </a:r>
          </a:p>
        </p:txBody>
      </p:sp>
      <p:sp>
        <p:nvSpPr>
          <p:cNvPr id="5" name="Content Placeholder 4">
            <a:extLst>
              <a:ext uri="{FF2B5EF4-FFF2-40B4-BE49-F238E27FC236}">
                <a16:creationId xmlns:a16="http://schemas.microsoft.com/office/drawing/2014/main" id="{E3800155-6EF9-6440-9CD6-A0412F4DD3B2}"/>
              </a:ext>
            </a:extLst>
          </p:cNvPr>
          <p:cNvSpPr>
            <a:spLocks noGrp="1"/>
          </p:cNvSpPr>
          <p:nvPr>
            <p:ph sz="half" idx="1"/>
          </p:nvPr>
        </p:nvSpPr>
        <p:spPr>
          <a:xfrm>
            <a:off x="735497" y="1339750"/>
            <a:ext cx="5181600" cy="4872932"/>
          </a:xfrm>
        </p:spPr>
        <p:txBody>
          <a:bodyPr>
            <a:noAutofit/>
          </a:bodyPr>
          <a:lstStyle/>
          <a:p>
            <a:pPr lvl="0"/>
            <a:r>
              <a:rPr lang="en-US" sz="2400" dirty="0"/>
              <a:t>Welcome and Introductions </a:t>
            </a:r>
          </a:p>
          <a:p>
            <a:pPr lvl="0"/>
            <a:r>
              <a:rPr lang="en-US" sz="2400" dirty="0"/>
              <a:t>Work Group Reports </a:t>
            </a:r>
          </a:p>
          <a:p>
            <a:pPr lvl="0"/>
            <a:r>
              <a:rPr lang="en-US" sz="2400" dirty="0"/>
              <a:t>Introduction to the Student Portal—Travis Williamson and Andy Wallace</a:t>
            </a:r>
          </a:p>
          <a:p>
            <a:pPr lvl="0"/>
            <a:r>
              <a:rPr lang="en-US" sz="2400" dirty="0"/>
              <a:t>Google Analytics</a:t>
            </a:r>
          </a:p>
          <a:p>
            <a:pPr lvl="0"/>
            <a:r>
              <a:rPr lang="en-US" sz="2400" dirty="0"/>
              <a:t>Pilot Reviews, Pilot Process, and What States Are Piloting</a:t>
            </a:r>
          </a:p>
          <a:p>
            <a:pPr lvl="0"/>
            <a:r>
              <a:rPr lang="en-US" sz="2400" dirty="0"/>
              <a:t>Annual Performance Report and State Data</a:t>
            </a:r>
          </a:p>
          <a:p>
            <a:pPr lvl="0"/>
            <a:r>
              <a:rPr lang="en-US" sz="2400" dirty="0"/>
              <a:t>iSOSY Evaluation Requirements for Year 2</a:t>
            </a:r>
          </a:p>
          <a:p>
            <a:pPr marL="0" lvl="0" indent="0">
              <a:buNone/>
            </a:pPr>
            <a:endParaRPr lang="en-US" sz="2400" dirty="0"/>
          </a:p>
          <a:p>
            <a:pPr marL="0" lvl="0" indent="0">
              <a:buNone/>
            </a:pPr>
            <a:endParaRPr lang="en-US" sz="2200" dirty="0"/>
          </a:p>
        </p:txBody>
      </p:sp>
      <p:sp>
        <p:nvSpPr>
          <p:cNvPr id="10" name="Content Placeholder 9">
            <a:extLst>
              <a:ext uri="{FF2B5EF4-FFF2-40B4-BE49-F238E27FC236}">
                <a16:creationId xmlns:a16="http://schemas.microsoft.com/office/drawing/2014/main" id="{CB078677-9406-884C-9AE4-66B75DBAFDCD}"/>
              </a:ext>
            </a:extLst>
          </p:cNvPr>
          <p:cNvSpPr>
            <a:spLocks noGrp="1"/>
          </p:cNvSpPr>
          <p:nvPr>
            <p:ph sz="half" idx="2"/>
          </p:nvPr>
        </p:nvSpPr>
        <p:spPr>
          <a:xfrm>
            <a:off x="6172200" y="1232593"/>
            <a:ext cx="5181600" cy="4980090"/>
          </a:xfrm>
        </p:spPr>
        <p:txBody>
          <a:bodyPr>
            <a:normAutofit fontScale="77500" lnSpcReduction="20000"/>
          </a:bodyPr>
          <a:lstStyle/>
          <a:p>
            <a:pPr marL="0" indent="0">
              <a:buNone/>
            </a:pPr>
            <a:endParaRPr lang="en-US" dirty="0"/>
          </a:p>
          <a:p>
            <a:r>
              <a:rPr lang="en-US" dirty="0"/>
              <a:t>Dissemination of Materials—Virtual or Other Format</a:t>
            </a:r>
          </a:p>
          <a:p>
            <a:pPr lvl="0"/>
            <a:r>
              <a:rPr lang="en-US" dirty="0"/>
              <a:t>OSHA Course Overview and Success Story</a:t>
            </a:r>
          </a:p>
          <a:p>
            <a:pPr lvl="0"/>
            <a:r>
              <a:rPr lang="en-US" dirty="0"/>
              <a:t>iSOSY End of Year 1 Report-- Tracie</a:t>
            </a:r>
          </a:p>
          <a:p>
            <a:pPr lvl="0"/>
            <a:r>
              <a:rPr lang="en-US" dirty="0"/>
              <a:t>Breakout Activity</a:t>
            </a:r>
          </a:p>
          <a:p>
            <a:r>
              <a:rPr lang="en-US" dirty="0"/>
              <a:t>Share successful examples of the following:</a:t>
            </a:r>
          </a:p>
          <a:p>
            <a:pPr lvl="2"/>
            <a:r>
              <a:rPr lang="en-US" dirty="0"/>
              <a:t>Recruitment of OSY/Secondary Youth at risk of dropping out</a:t>
            </a:r>
          </a:p>
          <a:p>
            <a:pPr lvl="2"/>
            <a:r>
              <a:rPr lang="en-US" dirty="0"/>
              <a:t>Service to OSY/Secondary Youth at risk of dropping out</a:t>
            </a:r>
          </a:p>
          <a:p>
            <a:pPr lvl="2"/>
            <a:r>
              <a:rPr lang="en-US" dirty="0"/>
              <a:t>Materials used</a:t>
            </a:r>
          </a:p>
          <a:p>
            <a:pPr lvl="2"/>
            <a:r>
              <a:rPr lang="en-US" dirty="0"/>
              <a:t>Innovative approaches </a:t>
            </a:r>
          </a:p>
          <a:p>
            <a:pPr lvl="0"/>
            <a:r>
              <a:rPr lang="en-US" dirty="0"/>
              <a:t>NASDME proposals</a:t>
            </a:r>
          </a:p>
          <a:p>
            <a:pPr lvl="0"/>
            <a:r>
              <a:rPr lang="en-US" dirty="0"/>
              <a:t>Future Meeting Dates</a:t>
            </a:r>
          </a:p>
          <a:p>
            <a:pPr lvl="0"/>
            <a:endParaRPr lang="en-US" sz="2200" dirty="0"/>
          </a:p>
          <a:p>
            <a:pPr marL="0" indent="0">
              <a:buNone/>
            </a:pPr>
            <a:endParaRPr lang="en-US" sz="2200" dirty="0"/>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6024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1254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Career Awareness &amp; Goal Setting</a:t>
            </a:r>
          </a:p>
        </p:txBody>
      </p:sp>
      <p:sp>
        <p:nvSpPr>
          <p:cNvPr id="2" name="Rectangle 1">
            <a:extLst>
              <a:ext uri="{FF2B5EF4-FFF2-40B4-BE49-F238E27FC236}">
                <a16:creationId xmlns:a16="http://schemas.microsoft.com/office/drawing/2014/main" id="{B807DE61-8F6F-C248-9B00-B30D2A158CBB}"/>
              </a:ext>
            </a:extLst>
          </p:cNvPr>
          <p:cNvSpPr/>
          <p:nvPr/>
        </p:nvSpPr>
        <p:spPr>
          <a:xfrm>
            <a:off x="496957" y="1264709"/>
            <a:ext cx="11111946" cy="769441"/>
          </a:xfrm>
          <a:prstGeom prst="rect">
            <a:avLst/>
          </a:prstGeom>
        </p:spPr>
        <p:txBody>
          <a:bodyPr wrap="square">
            <a:spAutoFit/>
          </a:bodyPr>
          <a:lstStyle/>
          <a:p>
            <a:pPr algn="ctr"/>
            <a:r>
              <a:rPr lang="en-US" sz="4400" u="sng" dirty="0">
                <a:ea typeface="+mj-lt"/>
                <a:cs typeface="+mj-lt"/>
              </a:rPr>
              <a:t>Unit Themes</a:t>
            </a:r>
            <a:endParaRPr lang="en-US" sz="2800" u="sng" dirty="0"/>
          </a:p>
        </p:txBody>
      </p:sp>
      <p:sp>
        <p:nvSpPr>
          <p:cNvPr id="8" name="Content Placeholder 8">
            <a:extLst>
              <a:ext uri="{FF2B5EF4-FFF2-40B4-BE49-F238E27FC236}">
                <a16:creationId xmlns:a16="http://schemas.microsoft.com/office/drawing/2014/main" id="{4E35CF73-5F07-8345-9DAC-5D3C592431B6}"/>
              </a:ext>
            </a:extLst>
          </p:cNvPr>
          <p:cNvSpPr txBox="1">
            <a:spLocks/>
          </p:cNvSpPr>
          <p:nvPr/>
        </p:nvSpPr>
        <p:spPr>
          <a:xfrm>
            <a:off x="188846" y="1413188"/>
            <a:ext cx="11111946" cy="248130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200" dirty="0">
              <a:ea typeface="+mn-lt"/>
              <a:cs typeface="+mn-lt"/>
            </a:endParaRPr>
          </a:p>
          <a:p>
            <a:pPr lvl="1"/>
            <a:r>
              <a:rPr lang="en-US" sz="2400" b="1" i="1" dirty="0">
                <a:ea typeface="+mn-lt"/>
                <a:cs typeface="+mn-lt"/>
              </a:rPr>
              <a:t>Self-Awareness</a:t>
            </a:r>
            <a:endParaRPr lang="en-US" sz="2400" b="1" i="1" dirty="0">
              <a:cs typeface="Calibri"/>
            </a:endParaRPr>
          </a:p>
          <a:p>
            <a:pPr lvl="1"/>
            <a:r>
              <a:rPr lang="en-US" sz="2400" b="1" i="1" dirty="0">
                <a:ea typeface="+mn-lt"/>
                <a:cs typeface="+mn-lt"/>
              </a:rPr>
              <a:t>Goal Setting</a:t>
            </a:r>
            <a:endParaRPr lang="en-US" sz="2400" b="1" i="1" dirty="0">
              <a:cs typeface="Calibri"/>
            </a:endParaRPr>
          </a:p>
          <a:p>
            <a:pPr lvl="1"/>
            <a:r>
              <a:rPr lang="en-US" sz="2400" b="1" i="1" dirty="0">
                <a:ea typeface="+mn-lt"/>
                <a:cs typeface="+mn-lt"/>
              </a:rPr>
              <a:t>Career Awareness</a:t>
            </a:r>
            <a:endParaRPr lang="en-US" sz="2400" b="1" i="1" dirty="0">
              <a:cs typeface="Calibri"/>
            </a:endParaRPr>
          </a:p>
          <a:p>
            <a:pPr lvl="1"/>
            <a:r>
              <a:rPr lang="en-US" sz="2400" b="1" i="1" dirty="0">
                <a:ea typeface="+mn-lt"/>
                <a:cs typeface="+mn-lt"/>
              </a:rPr>
              <a:t>Financial Awareness</a:t>
            </a:r>
            <a:endParaRPr lang="en-US" sz="2400" b="1" i="1" dirty="0">
              <a:cs typeface="Calibri"/>
            </a:endParaRPr>
          </a:p>
          <a:p>
            <a:pPr lvl="1"/>
            <a:r>
              <a:rPr lang="en-US" sz="2400" b="1" i="1" dirty="0">
                <a:ea typeface="+mn-lt"/>
                <a:cs typeface="+mn-lt"/>
              </a:rPr>
              <a:t>Education</a:t>
            </a:r>
            <a:endParaRPr lang="en-US" sz="2400" b="1" i="1" dirty="0">
              <a:cs typeface="Calibri"/>
            </a:endParaRPr>
          </a:p>
          <a:p>
            <a:pPr lvl="1"/>
            <a:r>
              <a:rPr lang="en-US" sz="2400" b="1" i="1" dirty="0">
                <a:ea typeface="+mn-lt"/>
                <a:cs typeface="+mn-lt"/>
              </a:rPr>
              <a:t>Skills and Resources</a:t>
            </a:r>
            <a:br>
              <a:rPr lang="en-US" dirty="0">
                <a:ea typeface="+mn-lt"/>
                <a:cs typeface="+mn-lt"/>
              </a:rPr>
            </a:br>
            <a:r>
              <a:rPr lang="en-US" dirty="0">
                <a:ea typeface="+mn-lt"/>
                <a:cs typeface="+mn-lt"/>
              </a:rPr>
              <a:t> </a:t>
            </a:r>
            <a:endParaRPr lang="en-US" dirty="0">
              <a:cs typeface="Calibri"/>
            </a:endParaRPr>
          </a:p>
          <a:p>
            <a:pPr lvl="2"/>
            <a:r>
              <a:rPr lang="en-US" sz="2100" dirty="0">
                <a:cs typeface="Calibri"/>
              </a:rPr>
              <a:t>This section is for students who have already identified a target field/career. Exception: They need help interviewing someone  in a career they want to explore. </a:t>
            </a:r>
          </a:p>
          <a:p>
            <a:pPr lvl="2"/>
            <a:br>
              <a:rPr lang="en-US" sz="2100" dirty="0">
                <a:cs typeface="Calibri"/>
              </a:rPr>
            </a:br>
            <a:r>
              <a:rPr lang="en-US" sz="2100" dirty="0">
                <a:cs typeface="Calibri"/>
              </a:rPr>
              <a:t>***If they score low on the questions/ statements for this section AND score low on career/self-awareness, they should be directed to those sections first. ***</a:t>
            </a:r>
          </a:p>
          <a:p>
            <a:pPr lvl="1"/>
            <a:endParaRPr lang="en-US" sz="25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967225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12544"/>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Career Awareness &amp; Goal Setting</a:t>
            </a:r>
          </a:p>
        </p:txBody>
      </p:sp>
      <p:sp>
        <p:nvSpPr>
          <p:cNvPr id="2" name="Rectangle 1">
            <a:extLst>
              <a:ext uri="{FF2B5EF4-FFF2-40B4-BE49-F238E27FC236}">
                <a16:creationId xmlns:a16="http://schemas.microsoft.com/office/drawing/2014/main" id="{B807DE61-8F6F-C248-9B00-B30D2A158CBB}"/>
              </a:ext>
            </a:extLst>
          </p:cNvPr>
          <p:cNvSpPr/>
          <p:nvPr/>
        </p:nvSpPr>
        <p:spPr>
          <a:xfrm>
            <a:off x="496957" y="1264709"/>
            <a:ext cx="11111946" cy="769441"/>
          </a:xfrm>
          <a:prstGeom prst="rect">
            <a:avLst/>
          </a:prstGeom>
        </p:spPr>
        <p:txBody>
          <a:bodyPr wrap="square">
            <a:spAutoFit/>
          </a:bodyPr>
          <a:lstStyle/>
          <a:p>
            <a:pPr algn="ctr"/>
            <a:r>
              <a:rPr lang="en-US" sz="4400" u="sng" dirty="0">
                <a:ea typeface="+mj-lt"/>
                <a:cs typeface="+mj-lt"/>
              </a:rPr>
              <a:t>Coming Up for the Rest of the Year</a:t>
            </a:r>
            <a:endParaRPr lang="en-US" sz="2800" u="sng" dirty="0"/>
          </a:p>
        </p:txBody>
      </p:sp>
      <p:sp>
        <p:nvSpPr>
          <p:cNvPr id="8" name="Content Placeholder 8">
            <a:extLst>
              <a:ext uri="{FF2B5EF4-FFF2-40B4-BE49-F238E27FC236}">
                <a16:creationId xmlns:a16="http://schemas.microsoft.com/office/drawing/2014/main" id="{4E35CF73-5F07-8345-9DAC-5D3C592431B6}"/>
              </a:ext>
            </a:extLst>
          </p:cNvPr>
          <p:cNvSpPr txBox="1">
            <a:spLocks/>
          </p:cNvSpPr>
          <p:nvPr/>
        </p:nvSpPr>
        <p:spPr>
          <a:xfrm>
            <a:off x="864707" y="2169697"/>
            <a:ext cx="11111946" cy="248130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ea typeface="+mn-lt"/>
                <a:cs typeface="+mn-lt"/>
              </a:rPr>
              <a:t>Training of Trainers at TST in May 2022 </a:t>
            </a:r>
          </a:p>
          <a:p>
            <a:pPr marL="342900" indent="-342900" algn="l">
              <a:buFont typeface="Arial" panose="020B0604020202020204" pitchFamily="34" charset="0"/>
              <a:buChar char="•"/>
            </a:pPr>
            <a:r>
              <a:rPr lang="en-US" dirty="0">
                <a:ea typeface="+mn-lt"/>
                <a:cs typeface="+mn-lt"/>
              </a:rPr>
              <a:t>Make a semi-final outline to have states pilot during spring and summer 2022.</a:t>
            </a:r>
            <a:endParaRPr lang="en-US" dirty="0">
              <a:cs typeface="Calibri" panose="020F0502020204030204"/>
            </a:endParaRPr>
          </a:p>
          <a:p>
            <a:pPr marL="800100" lvl="1" indent="-342900" algn="l">
              <a:buFont typeface="Arial" panose="020B0604020202020204" pitchFamily="34" charset="0"/>
              <a:buChar char="•"/>
            </a:pPr>
            <a:r>
              <a:rPr lang="en-US" sz="2400" dirty="0">
                <a:ea typeface="+mn-lt"/>
                <a:cs typeface="+mn-lt"/>
              </a:rPr>
              <a:t>use for more than just OSY (at-risk and PFS secondary students) </a:t>
            </a:r>
            <a:endParaRPr lang="en-US" sz="2400" dirty="0">
              <a:cs typeface="Calibri"/>
            </a:endParaRPr>
          </a:p>
          <a:p>
            <a:pPr marL="800100" lvl="1" indent="-342900" algn="l">
              <a:buFont typeface="Arial" panose="020B0604020202020204" pitchFamily="34" charset="0"/>
              <a:buChar char="•"/>
            </a:pPr>
            <a:r>
              <a:rPr lang="en-US" sz="2400" dirty="0">
                <a:ea typeface="+mn-lt"/>
                <a:cs typeface="+mn-lt"/>
              </a:rPr>
              <a:t>use feedback to make a finalized toolkit </a:t>
            </a:r>
            <a:endParaRPr lang="en-US" sz="2400" dirty="0">
              <a:cs typeface="Calibri"/>
            </a:endParaRPr>
          </a:p>
          <a:p>
            <a:pPr marL="1257300" lvl="2" indent="-342900" algn="l">
              <a:buFont typeface="Arial" panose="020B0604020202020204" pitchFamily="34" charset="0"/>
              <a:buChar char="•"/>
            </a:pPr>
            <a:r>
              <a:rPr lang="en-US" sz="2400" dirty="0">
                <a:ea typeface="+mn-lt"/>
                <a:cs typeface="+mn-lt"/>
              </a:rPr>
              <a:t>As always, the goal is to make something people can and will actually use. </a:t>
            </a:r>
            <a:endParaRPr lang="en-US" sz="2400" dirty="0">
              <a:cs typeface="Calibri"/>
            </a:endParaRPr>
          </a:p>
          <a:p>
            <a:pPr marL="342900" indent="-342900" algn="l">
              <a:buFont typeface="Arial" panose="020B0604020202020204" pitchFamily="34" charset="0"/>
              <a:buChar char="•"/>
            </a:pPr>
            <a:r>
              <a:rPr lang="en-US" dirty="0">
                <a:ea typeface="+mn-lt"/>
                <a:cs typeface="+mn-lt"/>
              </a:rPr>
              <a:t>Plan to design an anonymous survey to collect feedback.</a:t>
            </a:r>
          </a:p>
          <a:p>
            <a:pPr marL="800100" lvl="1" indent="-342900" algn="l">
              <a:buFont typeface="Arial" panose="020B0604020202020204" pitchFamily="34" charset="0"/>
              <a:buChar char="•"/>
            </a:pPr>
            <a:r>
              <a:rPr lang="en-US" sz="2400" dirty="0">
                <a:ea typeface="+mn-lt"/>
                <a:cs typeface="+mn-lt"/>
              </a:rPr>
              <a:t>minimum of 24 total surveys from six (6) states </a:t>
            </a:r>
          </a:p>
          <a:p>
            <a:pPr marL="342900" indent="-342900" algn="l">
              <a:buFont typeface="Arial" panose="020B0604020202020204" pitchFamily="34" charset="0"/>
              <a:buChar char="•"/>
            </a:pPr>
            <a:r>
              <a:rPr lang="en-US" dirty="0">
                <a:ea typeface="+mn-lt"/>
                <a:cs typeface="+mn-lt"/>
              </a:rPr>
              <a:t>Once the pilot is done: </a:t>
            </a:r>
            <a:endParaRPr lang="en-US" dirty="0">
              <a:cs typeface="Calibri"/>
            </a:endParaRPr>
          </a:p>
          <a:p>
            <a:pPr marL="800100" lvl="1" indent="-342900" algn="l">
              <a:buFont typeface="Arial" panose="020B0604020202020204" pitchFamily="34" charset="0"/>
              <a:buChar char="•"/>
            </a:pPr>
            <a:r>
              <a:rPr lang="en-US" sz="2400" dirty="0">
                <a:ea typeface="+mn-lt"/>
                <a:cs typeface="+mn-lt"/>
              </a:rPr>
              <a:t>offer recorded webinar about how to use the toolkit (ideally it is straight forward enough to not need a training) </a:t>
            </a:r>
            <a:endParaRPr lang="en-US" sz="2400" dirty="0">
              <a:cs typeface="Calibri"/>
            </a:endParaRPr>
          </a:p>
          <a:p>
            <a:pPr marL="285750" indent="-285750" algn="l">
              <a:buFont typeface="Arial" panose="020B0604020202020204" pitchFamily="34" charset="0"/>
              <a:buChar char="•"/>
            </a:pPr>
            <a:endParaRPr lang="en-US" sz="1600" dirty="0">
              <a:cs typeface="Calibri"/>
            </a:endParaRPr>
          </a:p>
          <a:p>
            <a:pPr marL="342900" indent="-342900" algn="l">
              <a:buFont typeface="Arial" panose="020B0604020202020204" pitchFamily="34" charset="0"/>
              <a:buChar char="•"/>
            </a:pPr>
            <a:endParaRPr lang="en-US" sz="2000" dirty="0">
              <a:cs typeface="Calibri"/>
            </a:endParaRPr>
          </a:p>
        </p:txBody>
      </p:sp>
    </p:spTree>
    <p:extLst>
      <p:ext uri="{BB962C8B-B14F-4D97-AF65-F5344CB8AC3E}">
        <p14:creationId xmlns:p14="http://schemas.microsoft.com/office/powerpoint/2010/main" val="91116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cxnSp>
        <p:nvCxnSpPr>
          <p:cNvPr id="88" name="Google Shape;88;p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90" name="Google Shape;90;p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 name="Google Shape;91;p1"/>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
        <p:nvSpPr>
          <p:cNvPr id="92" name="Google Shape;92;p1"/>
          <p:cNvSpPr txBox="1">
            <a:spLocks noGrp="1"/>
          </p:cNvSpPr>
          <p:nvPr>
            <p:ph type="subTitle" idx="1"/>
          </p:nvPr>
        </p:nvSpPr>
        <p:spPr>
          <a:xfrm>
            <a:off x="1524000" y="1946502"/>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sz="4800" dirty="0"/>
              <a:t>Digital/Virtual Learning</a:t>
            </a:r>
          </a:p>
          <a:p>
            <a:pPr marL="0" lvl="0" indent="0" algn="ctr" rtl="0">
              <a:lnSpc>
                <a:spcPct val="90000"/>
              </a:lnSpc>
              <a:spcBef>
                <a:spcPts val="0"/>
              </a:spcBef>
              <a:spcAft>
                <a:spcPts val="0"/>
              </a:spcAft>
              <a:buClr>
                <a:schemeClr val="dk1"/>
              </a:buClr>
              <a:buSzPts val="3600"/>
              <a:buNone/>
            </a:pPr>
            <a:endParaRPr lang="en-US" sz="2800" dirty="0"/>
          </a:p>
          <a:p>
            <a:pPr marL="0" lvl="0" indent="0" algn="ctr" rtl="0">
              <a:lnSpc>
                <a:spcPct val="90000"/>
              </a:lnSpc>
              <a:spcBef>
                <a:spcPts val="0"/>
              </a:spcBef>
              <a:spcAft>
                <a:spcPts val="0"/>
              </a:spcAft>
              <a:buClr>
                <a:schemeClr val="dk1"/>
              </a:buClr>
              <a:buSzPts val="3600"/>
              <a:buNone/>
            </a:pPr>
            <a:r>
              <a:rPr lang="en-US" sz="2800" dirty="0"/>
              <a:t>April Dameron (IA) -Lead</a:t>
            </a:r>
          </a:p>
          <a:p>
            <a:pPr marL="0" lvl="0" indent="0" algn="ctr" rtl="0">
              <a:lnSpc>
                <a:spcPct val="90000"/>
              </a:lnSpc>
              <a:spcBef>
                <a:spcPts val="0"/>
              </a:spcBef>
              <a:spcAft>
                <a:spcPts val="0"/>
              </a:spcAft>
              <a:buClr>
                <a:schemeClr val="dk1"/>
              </a:buClr>
              <a:buSzPts val="3600"/>
              <a:buNone/>
            </a:pPr>
            <a:r>
              <a:rPr lang="en-US" sz="2800" dirty="0"/>
              <a:t>Sabrina Rivera-Pineda (GA)</a:t>
            </a:r>
          </a:p>
          <a:p>
            <a:pPr marL="0" lvl="0" indent="0" algn="ctr" rtl="0">
              <a:lnSpc>
                <a:spcPct val="90000"/>
              </a:lnSpc>
              <a:spcBef>
                <a:spcPts val="0"/>
              </a:spcBef>
              <a:spcAft>
                <a:spcPts val="0"/>
              </a:spcAft>
              <a:buClr>
                <a:schemeClr val="dk1"/>
              </a:buClr>
              <a:buSzPts val="3600"/>
              <a:buNone/>
            </a:pPr>
            <a:r>
              <a:rPr lang="en-US" sz="2800" dirty="0"/>
              <a:t>Odilia Coffta (NY)</a:t>
            </a:r>
          </a:p>
          <a:p>
            <a:pPr marL="0" lvl="0" indent="0" algn="ctr" rtl="0">
              <a:lnSpc>
                <a:spcPct val="90000"/>
              </a:lnSpc>
              <a:spcBef>
                <a:spcPts val="0"/>
              </a:spcBef>
              <a:spcAft>
                <a:spcPts val="0"/>
              </a:spcAft>
              <a:buClr>
                <a:schemeClr val="dk1"/>
              </a:buClr>
              <a:buSzPts val="3600"/>
              <a:buNone/>
            </a:pPr>
            <a:r>
              <a:rPr lang="en-US" sz="2800" dirty="0"/>
              <a:t>April Roberts (GA)</a:t>
            </a:r>
          </a:p>
        </p:txBody>
      </p:sp>
      <p:sp>
        <p:nvSpPr>
          <p:cNvPr id="7" name="Google Shape;89;p1">
            <a:extLst>
              <a:ext uri="{FF2B5EF4-FFF2-40B4-BE49-F238E27FC236}">
                <a16:creationId xmlns:a16="http://schemas.microsoft.com/office/drawing/2014/main" id="{7B1B27BE-A753-624E-826C-9839CF1168A2}"/>
              </a:ext>
            </a:extLst>
          </p:cNvPr>
          <p:cNvSpPr txBox="1"/>
          <p:nvPr/>
        </p:nvSpPr>
        <p:spPr>
          <a:xfrm>
            <a:off x="487017" y="6248400"/>
            <a:ext cx="11121886"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1498484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cxnSp>
        <p:nvCxnSpPr>
          <p:cNvPr id="88" name="Google Shape;88;p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9" name="Google Shape;89;p1"/>
          <p:cNvSpPr txBox="1"/>
          <p:nvPr/>
        </p:nvSpPr>
        <p:spPr>
          <a:xfrm>
            <a:off x="487017" y="6248400"/>
            <a:ext cx="11121886"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90" name="Google Shape;90;p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 name="Google Shape;91;p1"/>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
        <p:nvSpPr>
          <p:cNvPr id="92" name="Google Shape;92;p1"/>
          <p:cNvSpPr txBox="1">
            <a:spLocks noGrp="1"/>
          </p:cNvSpPr>
          <p:nvPr>
            <p:ph type="subTitle" idx="1"/>
          </p:nvPr>
        </p:nvSpPr>
        <p:spPr>
          <a:xfrm>
            <a:off x="1524000" y="1598633"/>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n-US" sz="4800" dirty="0"/>
              <a:t>Digital/Virtual Learning: Part 1</a:t>
            </a:r>
          </a:p>
          <a:p>
            <a:pPr marL="0" lvl="0" indent="0" algn="ctr" rtl="0">
              <a:lnSpc>
                <a:spcPct val="90000"/>
              </a:lnSpc>
              <a:spcBef>
                <a:spcPts val="0"/>
              </a:spcBef>
              <a:spcAft>
                <a:spcPts val="0"/>
              </a:spcAft>
              <a:buClr>
                <a:schemeClr val="dk1"/>
              </a:buClr>
              <a:buSzPts val="3600"/>
              <a:buNone/>
            </a:pPr>
            <a:endParaRPr lang="en-US" sz="2800" dirty="0"/>
          </a:p>
          <a:p>
            <a:pPr marL="228600" lvl="0" indent="-228600" algn="l">
              <a:spcBef>
                <a:spcPts val="0"/>
              </a:spcBef>
              <a:buClr>
                <a:schemeClr val="dk1"/>
              </a:buClr>
              <a:buSzPts val="2800"/>
              <a:buChar char="•"/>
            </a:pPr>
            <a:r>
              <a:rPr lang="en-US" sz="3200" dirty="0"/>
              <a:t>Introduction to Distance/Virtual Learning</a:t>
            </a:r>
          </a:p>
          <a:p>
            <a:pPr marL="685800" lvl="1" indent="-228600" algn="l">
              <a:buClr>
                <a:schemeClr val="dk1"/>
              </a:buClr>
              <a:buSzPts val="2400"/>
              <a:buChar char="•"/>
            </a:pPr>
            <a:r>
              <a:rPr lang="en-US" sz="3200" dirty="0"/>
              <a:t>What is digital learning?</a:t>
            </a:r>
          </a:p>
          <a:p>
            <a:pPr marL="685800" lvl="1" indent="-228600" algn="l">
              <a:buClr>
                <a:schemeClr val="dk1"/>
              </a:buClr>
              <a:buSzPts val="2400"/>
              <a:buChar char="•"/>
            </a:pPr>
            <a:r>
              <a:rPr lang="en-US" sz="3200" dirty="0"/>
              <a:t>Why might you consider providing services virtually? </a:t>
            </a:r>
          </a:p>
          <a:p>
            <a:pPr marL="685800" lvl="1" indent="-228600" algn="l">
              <a:buClr>
                <a:schemeClr val="dk1"/>
              </a:buClr>
              <a:buSzPts val="2400"/>
              <a:buChar char="•"/>
            </a:pPr>
            <a:r>
              <a:rPr lang="en-US" sz="3200" dirty="0"/>
              <a:t>Limitations </a:t>
            </a:r>
          </a:p>
          <a:p>
            <a:pPr marL="685800" lvl="1" indent="-228600" algn="l">
              <a:buClr>
                <a:schemeClr val="dk1"/>
              </a:buClr>
              <a:buSzPts val="2400"/>
              <a:buChar char="•"/>
            </a:pPr>
            <a:r>
              <a:rPr lang="en-US" sz="3200" dirty="0"/>
              <a:t>Things to consider </a:t>
            </a:r>
          </a:p>
          <a:p>
            <a:pPr marL="685800" lvl="1" indent="-228600" algn="l">
              <a:buClr>
                <a:schemeClr val="dk1"/>
              </a:buClr>
              <a:buSzPts val="2400"/>
              <a:buChar char="•"/>
            </a:pPr>
            <a:r>
              <a:rPr lang="en-US" sz="3200" dirty="0"/>
              <a:t>How to be successful with this option</a:t>
            </a:r>
          </a:p>
        </p:txBody>
      </p:sp>
    </p:spTree>
    <p:extLst>
      <p:ext uri="{BB962C8B-B14F-4D97-AF65-F5344CB8AC3E}">
        <p14:creationId xmlns:p14="http://schemas.microsoft.com/office/powerpoint/2010/main" val="4007241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cxnSp>
        <p:nvCxnSpPr>
          <p:cNvPr id="88" name="Google Shape;88;p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9" name="Google Shape;89;p1"/>
          <p:cNvSpPr txBox="1"/>
          <p:nvPr/>
        </p:nvSpPr>
        <p:spPr>
          <a:xfrm>
            <a:off x="487017" y="6248400"/>
            <a:ext cx="11121886"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90" name="Google Shape;90;p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 name="Google Shape;91;p1"/>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
        <p:nvSpPr>
          <p:cNvPr id="92" name="Google Shape;92;p1"/>
          <p:cNvSpPr txBox="1">
            <a:spLocks noGrp="1"/>
          </p:cNvSpPr>
          <p:nvPr>
            <p:ph type="subTitle" idx="1"/>
          </p:nvPr>
        </p:nvSpPr>
        <p:spPr>
          <a:xfrm>
            <a:off x="1524000" y="1598633"/>
            <a:ext cx="9144000" cy="1655762"/>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3600"/>
            </a:pPr>
            <a:r>
              <a:rPr lang="en-US" sz="4800" dirty="0"/>
              <a:t>What opinions do you hold about distance/virtual learning?</a:t>
            </a:r>
            <a:endParaRPr lang="en-US" sz="2800" dirty="0"/>
          </a:p>
        </p:txBody>
      </p:sp>
      <p:pic>
        <p:nvPicPr>
          <p:cNvPr id="7" name="Google Shape;111;g1196ee6b2b3_0_10">
            <a:extLst>
              <a:ext uri="{FF2B5EF4-FFF2-40B4-BE49-F238E27FC236}">
                <a16:creationId xmlns:a16="http://schemas.microsoft.com/office/drawing/2014/main" id="{91697A9C-256F-7446-B946-0059F2352FCA}"/>
              </a:ext>
            </a:extLst>
          </p:cNvPr>
          <p:cNvPicPr preferRelativeResize="0"/>
          <p:nvPr/>
        </p:nvPicPr>
        <p:blipFill rotWithShape="1">
          <a:blip r:embed="rId4">
            <a:alphaModFix/>
          </a:blip>
          <a:srcRect/>
          <a:stretch/>
        </p:blipFill>
        <p:spPr>
          <a:xfrm>
            <a:off x="1713581" y="3757375"/>
            <a:ext cx="3464150" cy="2059450"/>
          </a:xfrm>
          <a:prstGeom prst="rect">
            <a:avLst/>
          </a:prstGeom>
          <a:noFill/>
          <a:ln>
            <a:noFill/>
          </a:ln>
        </p:spPr>
      </p:pic>
      <p:sp>
        <p:nvSpPr>
          <p:cNvPr id="8" name="Google Shape;110;g1196ee6b2b3_0_10">
            <a:extLst>
              <a:ext uri="{FF2B5EF4-FFF2-40B4-BE49-F238E27FC236}">
                <a16:creationId xmlns:a16="http://schemas.microsoft.com/office/drawing/2014/main" id="{C4EEE180-53E9-0245-B520-A3709B6CE93A}"/>
              </a:ext>
            </a:extLst>
          </p:cNvPr>
          <p:cNvSpPr txBox="1">
            <a:spLocks/>
          </p:cNvSpPr>
          <p:nvPr/>
        </p:nvSpPr>
        <p:spPr>
          <a:xfrm>
            <a:off x="5963478" y="2944800"/>
            <a:ext cx="5446644" cy="368460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dirty="0"/>
          </a:p>
          <a:p>
            <a:pPr marL="457200" indent="-342900">
              <a:lnSpc>
                <a:spcPct val="100000"/>
              </a:lnSpc>
              <a:spcBef>
                <a:spcPts val="0"/>
              </a:spcBef>
              <a:buSzPts val="1800"/>
            </a:pPr>
            <a:r>
              <a:rPr lang="en-US" sz="1800" dirty="0"/>
              <a:t>Reveal bias one may hold about virtual learning and possible training needs to overcome barriers to offering distance/virtual learning.</a:t>
            </a:r>
          </a:p>
          <a:p>
            <a:pPr marL="457200" indent="0">
              <a:lnSpc>
                <a:spcPct val="100000"/>
              </a:lnSpc>
              <a:spcBef>
                <a:spcPts val="0"/>
              </a:spcBef>
              <a:buFont typeface="Arial" panose="020B0604020202020204" pitchFamily="34" charset="0"/>
              <a:buNone/>
            </a:pPr>
            <a:endParaRPr lang="en-US" sz="1800" dirty="0"/>
          </a:p>
          <a:p>
            <a:pPr marL="457200" indent="-342900">
              <a:lnSpc>
                <a:spcPct val="100000"/>
              </a:lnSpc>
              <a:spcBef>
                <a:spcPts val="0"/>
              </a:spcBef>
              <a:buSzPts val="1800"/>
            </a:pPr>
            <a:r>
              <a:rPr lang="en-US" sz="1800" dirty="0"/>
              <a:t>Opportunity for problem solving that could be done with a service provider when faced with a challenging situation when trying to offer services to OSY/HS age students.</a:t>
            </a:r>
            <a:endParaRPr lang="en-US" sz="3400" dirty="0"/>
          </a:p>
        </p:txBody>
      </p:sp>
      <p:sp>
        <p:nvSpPr>
          <p:cNvPr id="9" name="Google Shape;91;p1">
            <a:extLst>
              <a:ext uri="{FF2B5EF4-FFF2-40B4-BE49-F238E27FC236}">
                <a16:creationId xmlns:a16="http://schemas.microsoft.com/office/drawing/2014/main" id="{D96C4077-35D9-DA46-A945-7EC1ED8C02D9}"/>
              </a:ext>
            </a:extLst>
          </p:cNvPr>
          <p:cNvSpPr txBox="1">
            <a:spLocks/>
          </p:cNvSpPr>
          <p:nvPr/>
        </p:nvSpPr>
        <p:spPr>
          <a:xfrm>
            <a:off x="1908404" y="2776266"/>
            <a:ext cx="3074504" cy="962597"/>
          </a:xfrm>
          <a:prstGeom prst="rect">
            <a:avLst/>
          </a:prstGeom>
          <a:noFill/>
          <a:ln>
            <a:noFill/>
          </a:ln>
        </p:spPr>
        <p:txBody>
          <a:bodyPr spcFirstLastPara="1" vert="horz" wrap="square" lIns="91425" tIns="45700" rIns="91425" bIns="45700" rtlCol="0" anchor="b"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Bef>
                <a:spcPts val="0"/>
              </a:spcBef>
              <a:buClr>
                <a:schemeClr val="dk1"/>
              </a:buClr>
              <a:buSzPts val="6000"/>
              <a:buFont typeface="Calibri"/>
              <a:buNone/>
            </a:pPr>
            <a:r>
              <a:rPr lang="en-US" sz="4400" dirty="0"/>
              <a:t>Virtual survey</a:t>
            </a:r>
          </a:p>
        </p:txBody>
      </p:sp>
    </p:spTree>
    <p:extLst>
      <p:ext uri="{BB962C8B-B14F-4D97-AF65-F5344CB8AC3E}">
        <p14:creationId xmlns:p14="http://schemas.microsoft.com/office/powerpoint/2010/main" val="2685581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cxnSp>
        <p:nvCxnSpPr>
          <p:cNvPr id="117" name="Google Shape;117;g1196ee6b2b3_0_2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18" name="Google Shape;118;g1196ee6b2b3_0_23"/>
          <p:cNvSpPr txBox="1"/>
          <p:nvPr/>
        </p:nvSpPr>
        <p:spPr>
          <a:xfrm>
            <a:off x="487017" y="6248400"/>
            <a:ext cx="11121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19" name="Google Shape;119;g1196ee6b2b3_0_2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0" name="Google Shape;120;g1196ee6b2b3_0_23"/>
          <p:cNvSpPr txBox="1">
            <a:spLocks noGrp="1"/>
          </p:cNvSpPr>
          <p:nvPr>
            <p:ph type="title" idx="4294967295"/>
          </p:nvPr>
        </p:nvSpPr>
        <p:spPr>
          <a:xfrm>
            <a:off x="839800" y="1577121"/>
            <a:ext cx="11602800" cy="7851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4400"/>
              <a:buFont typeface="Calibri"/>
              <a:buNone/>
            </a:pPr>
            <a:r>
              <a:rPr lang="en-US" sz="4000" b="1"/>
              <a:t>Distance/Virtual learning may be for you if… </a:t>
            </a:r>
            <a:endParaRPr/>
          </a:p>
        </p:txBody>
      </p:sp>
      <p:sp>
        <p:nvSpPr>
          <p:cNvPr id="121" name="Google Shape;121;g1196ee6b2b3_0_23"/>
          <p:cNvSpPr txBox="1">
            <a:spLocks noGrp="1"/>
          </p:cNvSpPr>
          <p:nvPr>
            <p:ph type="body" idx="4294967295"/>
          </p:nvPr>
        </p:nvSpPr>
        <p:spPr>
          <a:xfrm>
            <a:off x="839800" y="2733675"/>
            <a:ext cx="5157900" cy="3305700"/>
          </a:xfrm>
          <a:prstGeom prst="rect">
            <a:avLst/>
          </a:prstGeom>
          <a:noFill/>
          <a:ln>
            <a:noFill/>
          </a:ln>
        </p:spPr>
        <p:txBody>
          <a:bodyPr spcFirstLastPara="1" wrap="square" lIns="91425" tIns="45700" rIns="91425" bIns="45700" anchor="t" anchorCtr="0">
            <a:normAutofit fontScale="85000" lnSpcReduction="10000"/>
          </a:bodyPr>
          <a:lstStyle/>
          <a:p>
            <a:pPr marL="228600" lvl="0" indent="-201930" algn="l" rtl="0">
              <a:lnSpc>
                <a:spcPct val="90000"/>
              </a:lnSpc>
              <a:spcBef>
                <a:spcPts val="0"/>
              </a:spcBef>
              <a:spcAft>
                <a:spcPts val="0"/>
              </a:spcAft>
              <a:buClr>
                <a:schemeClr val="dk1"/>
              </a:buClr>
              <a:buSzPct val="100000"/>
              <a:buChar char="•"/>
            </a:pPr>
            <a:r>
              <a:rPr lang="en-US" dirty="0"/>
              <a:t>Do you have a center where OSY/HS   students attend?                                     </a:t>
            </a:r>
            <a:endParaRPr dirty="0"/>
          </a:p>
          <a:p>
            <a:pPr marL="228600" lvl="0" indent="-201930" algn="l" rtl="0">
              <a:lnSpc>
                <a:spcPct val="90000"/>
              </a:lnSpc>
              <a:spcBef>
                <a:spcPts val="1000"/>
              </a:spcBef>
              <a:spcAft>
                <a:spcPts val="0"/>
              </a:spcAft>
              <a:buClr>
                <a:schemeClr val="dk1"/>
              </a:buClr>
              <a:buSzPct val="100000"/>
              <a:buChar char="•"/>
            </a:pPr>
            <a:r>
              <a:rPr lang="en-US" dirty="0"/>
              <a:t>Do you cover a large geographic area? </a:t>
            </a:r>
            <a:endParaRPr dirty="0"/>
          </a:p>
          <a:p>
            <a:pPr marL="228600" lvl="0" indent="-201930" algn="l" rtl="0">
              <a:lnSpc>
                <a:spcPct val="90000"/>
              </a:lnSpc>
              <a:spcBef>
                <a:spcPts val="1000"/>
              </a:spcBef>
              <a:spcAft>
                <a:spcPts val="0"/>
              </a:spcAft>
              <a:buClr>
                <a:schemeClr val="dk1"/>
              </a:buClr>
              <a:buSzPct val="100000"/>
              <a:buChar char="•"/>
            </a:pPr>
            <a:r>
              <a:rPr lang="en-US" dirty="0"/>
              <a:t>Do you cover the whole state? </a:t>
            </a:r>
            <a:endParaRPr dirty="0"/>
          </a:p>
          <a:p>
            <a:pPr marL="228600" lvl="0" indent="-201930" algn="l" rtl="0">
              <a:lnSpc>
                <a:spcPct val="90000"/>
              </a:lnSpc>
              <a:spcBef>
                <a:spcPts val="1000"/>
              </a:spcBef>
              <a:spcAft>
                <a:spcPts val="0"/>
              </a:spcAft>
              <a:buClr>
                <a:schemeClr val="dk1"/>
              </a:buClr>
              <a:buSzPct val="100000"/>
              <a:buChar char="•"/>
            </a:pPr>
            <a:r>
              <a:rPr lang="en-US" dirty="0"/>
              <a:t>Do you go to camps? </a:t>
            </a:r>
            <a:endParaRPr dirty="0"/>
          </a:p>
          <a:p>
            <a:pPr marL="228600" lvl="0" indent="-201930" algn="l" rtl="0">
              <a:lnSpc>
                <a:spcPct val="90000"/>
              </a:lnSpc>
              <a:spcBef>
                <a:spcPts val="1000"/>
              </a:spcBef>
              <a:spcAft>
                <a:spcPts val="0"/>
              </a:spcAft>
              <a:buClr>
                <a:schemeClr val="dk1"/>
              </a:buClr>
              <a:buSzPct val="100000"/>
              <a:buChar char="•"/>
            </a:pPr>
            <a:r>
              <a:rPr lang="en-US" dirty="0"/>
              <a:t>Does weather affect your ability to travel at certain times of the year?</a:t>
            </a:r>
            <a:endParaRPr dirty="0"/>
          </a:p>
          <a:p>
            <a:pPr marL="228600" lvl="0" indent="-50800" algn="l" rtl="0">
              <a:lnSpc>
                <a:spcPct val="90000"/>
              </a:lnSpc>
              <a:spcBef>
                <a:spcPts val="1000"/>
              </a:spcBef>
              <a:spcAft>
                <a:spcPts val="0"/>
              </a:spcAft>
              <a:buClr>
                <a:schemeClr val="dk1"/>
              </a:buClr>
              <a:buSzPct val="100000"/>
              <a:buNone/>
            </a:pPr>
            <a:endParaRPr dirty="0"/>
          </a:p>
        </p:txBody>
      </p:sp>
      <p:pic>
        <p:nvPicPr>
          <p:cNvPr id="123" name="Google Shape;123;g1196ee6b2b3_0_23"/>
          <p:cNvPicPr preferRelativeResize="0"/>
          <p:nvPr/>
        </p:nvPicPr>
        <p:blipFill rotWithShape="1">
          <a:blip r:embed="rId4">
            <a:alphaModFix/>
          </a:blip>
          <a:srcRect/>
          <a:stretch/>
        </p:blipFill>
        <p:spPr>
          <a:xfrm>
            <a:off x="6047967" y="2535532"/>
            <a:ext cx="5517625" cy="3089875"/>
          </a:xfrm>
          <a:prstGeom prst="rect">
            <a:avLst/>
          </a:prstGeom>
          <a:noFill/>
          <a:ln>
            <a:noFill/>
          </a:ln>
        </p:spPr>
      </p:pic>
      <p:sp>
        <p:nvSpPr>
          <p:cNvPr id="124" name="Google Shape;124;g1196ee6b2b3_0_23"/>
          <p:cNvSpPr txBox="1">
            <a:spLocks noGrp="1"/>
          </p:cNvSpPr>
          <p:nvPr>
            <p:ph type="body" idx="4294967295"/>
          </p:nvPr>
        </p:nvSpPr>
        <p:spPr>
          <a:xfrm>
            <a:off x="6238224" y="1954712"/>
            <a:ext cx="5315700" cy="920400"/>
          </a:xfrm>
          <a:prstGeom prst="rect">
            <a:avLst/>
          </a:prstGeom>
          <a:noFill/>
          <a:ln>
            <a:noFill/>
          </a:ln>
        </p:spPr>
        <p:txBody>
          <a:bodyPr spcFirstLastPara="1" wrap="square" lIns="91425" tIns="45700" rIns="91425" bIns="45700" anchor="b" anchorCtr="0">
            <a:normAutofit fontScale="70000" lnSpcReduction="20000"/>
          </a:bodyPr>
          <a:lstStyle/>
          <a:p>
            <a:pPr marL="0" lvl="0" indent="0" algn="l" rtl="0">
              <a:lnSpc>
                <a:spcPct val="90000"/>
              </a:lnSpc>
              <a:spcBef>
                <a:spcPts val="0"/>
              </a:spcBef>
              <a:spcAft>
                <a:spcPts val="0"/>
              </a:spcAft>
              <a:buClr>
                <a:schemeClr val="dk1"/>
              </a:buClr>
              <a:buSzPct val="85714"/>
              <a:buNone/>
            </a:pPr>
            <a:endParaRPr b="0"/>
          </a:p>
          <a:p>
            <a:pPr marL="0" lvl="0" indent="0" algn="l" rtl="0">
              <a:lnSpc>
                <a:spcPct val="90000"/>
              </a:lnSpc>
              <a:spcBef>
                <a:spcPts val="1000"/>
              </a:spcBef>
              <a:spcAft>
                <a:spcPts val="0"/>
              </a:spcAft>
              <a:buClr>
                <a:schemeClr val="dk1"/>
              </a:buClr>
              <a:buSzPct val="85714"/>
              <a:buNone/>
            </a:pPr>
            <a:br>
              <a:rPr lang="en-US" b="0"/>
            </a:br>
            <a:endParaRPr/>
          </a:p>
        </p:txBody>
      </p:sp>
      <p:sp>
        <p:nvSpPr>
          <p:cNvPr id="9" name="Google Shape;91;p1">
            <a:extLst>
              <a:ext uri="{FF2B5EF4-FFF2-40B4-BE49-F238E27FC236}">
                <a16:creationId xmlns:a16="http://schemas.microsoft.com/office/drawing/2014/main" id="{29EFA7F4-7157-4A4C-9D70-5FAE57C6DDD3}"/>
              </a:ext>
            </a:extLst>
          </p:cNvPr>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29" name="Google Shape;129;g1196ee6b2b3_0_4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30" name="Google Shape;130;g1196ee6b2b3_0_40"/>
          <p:cNvSpPr txBox="1"/>
          <p:nvPr/>
        </p:nvSpPr>
        <p:spPr>
          <a:xfrm>
            <a:off x="487017" y="6248400"/>
            <a:ext cx="11121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31" name="Google Shape;131;g1196ee6b2b3_0_4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32" name="Google Shape;132;g1196ee6b2b3_0_40"/>
          <p:cNvSpPr txBox="1">
            <a:spLocks noGrp="1"/>
          </p:cNvSpPr>
          <p:nvPr>
            <p:ph type="title" idx="4294967295"/>
          </p:nvPr>
        </p:nvSpPr>
        <p:spPr>
          <a:xfrm>
            <a:off x="924275" y="1407975"/>
            <a:ext cx="10515600" cy="823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800" dirty="0">
                <a:latin typeface="+mn-lt"/>
              </a:rPr>
              <a:t>Distance/Virtual Learning: Part 2</a:t>
            </a:r>
            <a:endParaRPr sz="4800" dirty="0">
              <a:latin typeface="+mn-lt"/>
            </a:endParaRPr>
          </a:p>
        </p:txBody>
      </p:sp>
      <p:sp>
        <p:nvSpPr>
          <p:cNvPr id="133" name="Google Shape;133;g1196ee6b2b3_0_40"/>
          <p:cNvSpPr txBox="1">
            <a:spLocks noGrp="1"/>
          </p:cNvSpPr>
          <p:nvPr>
            <p:ph type="body" idx="4294967295"/>
          </p:nvPr>
        </p:nvSpPr>
        <p:spPr>
          <a:xfrm>
            <a:off x="556788" y="2416938"/>
            <a:ext cx="5157900" cy="823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600"/>
              <a:buNone/>
            </a:pPr>
            <a:r>
              <a:rPr lang="en-US" sz="3600" b="1" dirty="0"/>
              <a:t>Virtual Tools </a:t>
            </a:r>
            <a:endParaRPr b="1" dirty="0"/>
          </a:p>
        </p:txBody>
      </p:sp>
      <p:sp>
        <p:nvSpPr>
          <p:cNvPr id="134" name="Google Shape;134;g1196ee6b2b3_0_40"/>
          <p:cNvSpPr txBox="1">
            <a:spLocks noGrp="1"/>
          </p:cNvSpPr>
          <p:nvPr>
            <p:ph type="body" idx="4294967295"/>
          </p:nvPr>
        </p:nvSpPr>
        <p:spPr>
          <a:xfrm>
            <a:off x="839800" y="3377125"/>
            <a:ext cx="5157900" cy="2812500"/>
          </a:xfrm>
          <a:prstGeom prst="rect">
            <a:avLst/>
          </a:prstGeom>
          <a:noFill/>
          <a:ln>
            <a:noFill/>
          </a:ln>
        </p:spPr>
        <p:txBody>
          <a:bodyPr spcFirstLastPara="1" wrap="square" lIns="91425" tIns="45700" rIns="91425" bIns="45700" anchor="t" anchorCtr="0">
            <a:normAutofit/>
          </a:bodyPr>
          <a:lstStyle/>
          <a:p>
            <a:pPr marL="685800" lvl="1" indent="-254000" algn="l" rtl="0">
              <a:lnSpc>
                <a:spcPct val="90000"/>
              </a:lnSpc>
              <a:spcBef>
                <a:spcPts val="0"/>
              </a:spcBef>
              <a:spcAft>
                <a:spcPts val="0"/>
              </a:spcAft>
              <a:buClr>
                <a:schemeClr val="dk1"/>
              </a:buClr>
              <a:buSzPts val="4000"/>
              <a:buChar char="•"/>
            </a:pPr>
            <a:r>
              <a:rPr lang="en-US" sz="4000" dirty="0" err="1"/>
              <a:t>Screencastify</a:t>
            </a:r>
            <a:r>
              <a:rPr lang="en-US" sz="4000" dirty="0"/>
              <a:t> </a:t>
            </a:r>
            <a:endParaRPr sz="4000" dirty="0"/>
          </a:p>
          <a:p>
            <a:pPr marL="685800" lvl="1" indent="-254000" algn="l" rtl="0">
              <a:lnSpc>
                <a:spcPct val="90000"/>
              </a:lnSpc>
              <a:spcBef>
                <a:spcPts val="500"/>
              </a:spcBef>
              <a:spcAft>
                <a:spcPts val="0"/>
              </a:spcAft>
              <a:buClr>
                <a:schemeClr val="dk1"/>
              </a:buClr>
              <a:buSzPts val="4000"/>
              <a:buChar char="•"/>
            </a:pPr>
            <a:r>
              <a:rPr lang="en-US" sz="4000" dirty="0"/>
              <a:t>Zoom	</a:t>
            </a:r>
            <a:endParaRPr dirty="0"/>
          </a:p>
          <a:p>
            <a:pPr marL="1143000" lvl="2" indent="-228600" algn="l" rtl="0">
              <a:lnSpc>
                <a:spcPct val="90000"/>
              </a:lnSpc>
              <a:spcBef>
                <a:spcPts val="500"/>
              </a:spcBef>
              <a:spcAft>
                <a:spcPts val="0"/>
              </a:spcAft>
              <a:buClr>
                <a:schemeClr val="dk1"/>
              </a:buClr>
              <a:buSzPts val="3600"/>
              <a:buChar char="•"/>
            </a:pPr>
            <a:r>
              <a:rPr lang="en-US" sz="3600" dirty="0"/>
              <a:t>Whiteboard</a:t>
            </a:r>
            <a:endParaRPr dirty="0"/>
          </a:p>
        </p:txBody>
      </p:sp>
      <p:pic>
        <p:nvPicPr>
          <p:cNvPr id="135" name="Google Shape;135;g1196ee6b2b3_0_40"/>
          <p:cNvPicPr preferRelativeResize="0">
            <a:picLocks noGrp="1"/>
          </p:cNvPicPr>
          <p:nvPr>
            <p:ph type="body" idx="4294967295"/>
          </p:nvPr>
        </p:nvPicPr>
        <p:blipFill rotWithShape="1">
          <a:blip r:embed="rId4">
            <a:alphaModFix/>
          </a:blip>
          <a:srcRect/>
          <a:stretch/>
        </p:blipFill>
        <p:spPr>
          <a:xfrm>
            <a:off x="6172200" y="2942423"/>
            <a:ext cx="5183100" cy="3057600"/>
          </a:xfrm>
          <a:prstGeom prst="rect">
            <a:avLst/>
          </a:prstGeom>
          <a:noFill/>
          <a:ln>
            <a:noFill/>
          </a:ln>
        </p:spPr>
      </p:pic>
      <p:sp>
        <p:nvSpPr>
          <p:cNvPr id="136" name="Google Shape;136;g1196ee6b2b3_0_40"/>
          <p:cNvSpPr txBox="1">
            <a:spLocks noGrp="1"/>
          </p:cNvSpPr>
          <p:nvPr>
            <p:ph type="body" idx="4294967295"/>
          </p:nvPr>
        </p:nvSpPr>
        <p:spPr>
          <a:xfrm>
            <a:off x="6172200" y="1954713"/>
            <a:ext cx="5183100" cy="823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000"/>
              <a:buNone/>
            </a:pPr>
            <a:r>
              <a:rPr lang="en-US" sz="2000" b="1" i="1" dirty="0"/>
              <a:t>Preparing for College: How to Write an Essay</a:t>
            </a:r>
            <a:endParaRPr b="1" i="1" dirty="0"/>
          </a:p>
        </p:txBody>
      </p:sp>
      <p:sp>
        <p:nvSpPr>
          <p:cNvPr id="10" name="Google Shape;91;p1">
            <a:extLst>
              <a:ext uri="{FF2B5EF4-FFF2-40B4-BE49-F238E27FC236}">
                <a16:creationId xmlns:a16="http://schemas.microsoft.com/office/drawing/2014/main" id="{B3ECCF0C-9B4D-904B-B3A9-6846A8E7DE8C}"/>
              </a:ext>
            </a:extLst>
          </p:cNvPr>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cxnSp>
        <p:nvCxnSpPr>
          <p:cNvPr id="141" name="Google Shape;141;g1196ee6b2b3_0_57"/>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42" name="Google Shape;142;g1196ee6b2b3_0_57"/>
          <p:cNvSpPr txBox="1"/>
          <p:nvPr/>
        </p:nvSpPr>
        <p:spPr>
          <a:xfrm>
            <a:off x="487017" y="6248400"/>
            <a:ext cx="11121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43" name="Google Shape;143;g1196ee6b2b3_0_5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44" name="Google Shape;144;g1196ee6b2b3_0_57"/>
          <p:cNvSpPr txBox="1">
            <a:spLocks noGrp="1"/>
          </p:cNvSpPr>
          <p:nvPr>
            <p:ph type="title" idx="4294967295"/>
          </p:nvPr>
        </p:nvSpPr>
        <p:spPr>
          <a:xfrm>
            <a:off x="1024434" y="1146521"/>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n-lt"/>
              </a:rPr>
              <a:t>Distance/Virtual Learning: Part 3 </a:t>
            </a:r>
            <a:endParaRPr dirty="0">
              <a:latin typeface="+mn-lt"/>
            </a:endParaRPr>
          </a:p>
        </p:txBody>
      </p:sp>
      <p:sp>
        <p:nvSpPr>
          <p:cNvPr id="145" name="Google Shape;145;g1196ee6b2b3_0_57"/>
          <p:cNvSpPr txBox="1">
            <a:spLocks noGrp="1"/>
          </p:cNvSpPr>
          <p:nvPr>
            <p:ph type="body" idx="4294967295"/>
          </p:nvPr>
        </p:nvSpPr>
        <p:spPr>
          <a:xfrm>
            <a:off x="1100634" y="2509993"/>
            <a:ext cx="5181600" cy="3978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Hybrid Lesson- </a:t>
            </a:r>
            <a:endParaRPr dirty="0"/>
          </a:p>
          <a:p>
            <a:pPr marL="685800" lvl="1" indent="-228600" algn="l" rtl="0">
              <a:lnSpc>
                <a:spcPct val="90000"/>
              </a:lnSpc>
              <a:spcBef>
                <a:spcPts val="500"/>
              </a:spcBef>
              <a:spcAft>
                <a:spcPts val="0"/>
              </a:spcAft>
              <a:buClr>
                <a:schemeClr val="dk1"/>
              </a:buClr>
              <a:buSzPts val="2400"/>
              <a:buChar char="•"/>
            </a:pPr>
            <a:r>
              <a:rPr lang="en-US" dirty="0"/>
              <a:t>Using techniques from the Language Experience Approach </a:t>
            </a:r>
            <a:endParaRPr dirty="0"/>
          </a:p>
          <a:p>
            <a:pPr marL="685800" lvl="1" indent="-228600" algn="l" rtl="0">
              <a:lnSpc>
                <a:spcPct val="90000"/>
              </a:lnSpc>
              <a:spcBef>
                <a:spcPts val="500"/>
              </a:spcBef>
              <a:spcAft>
                <a:spcPts val="0"/>
              </a:spcAft>
              <a:buClr>
                <a:schemeClr val="dk1"/>
              </a:buClr>
              <a:buSzPts val="2400"/>
              <a:buChar char="•"/>
            </a:pPr>
            <a:r>
              <a:rPr lang="en-US" dirty="0"/>
              <a:t>Art lesson from NY MEP</a:t>
            </a:r>
            <a:endParaRPr dirty="0"/>
          </a:p>
          <a:p>
            <a:pPr marL="685800" lvl="1" indent="-228600" algn="l" rtl="0">
              <a:lnSpc>
                <a:spcPct val="90000"/>
              </a:lnSpc>
              <a:spcBef>
                <a:spcPts val="500"/>
              </a:spcBef>
              <a:spcAft>
                <a:spcPts val="0"/>
              </a:spcAft>
              <a:buClr>
                <a:schemeClr val="dk1"/>
              </a:buClr>
              <a:buSzPts val="2400"/>
              <a:buChar char="•"/>
            </a:pPr>
            <a:r>
              <a:rPr lang="en-US" dirty="0"/>
              <a:t>Materials given to OSY </a:t>
            </a:r>
            <a:endParaRPr dirty="0"/>
          </a:p>
          <a:p>
            <a:pPr marL="685800" lvl="1" indent="-228600" algn="l" rtl="0">
              <a:lnSpc>
                <a:spcPct val="90000"/>
              </a:lnSpc>
              <a:spcBef>
                <a:spcPts val="500"/>
              </a:spcBef>
              <a:spcAft>
                <a:spcPts val="0"/>
              </a:spcAft>
              <a:buClr>
                <a:schemeClr val="dk1"/>
              </a:buClr>
              <a:buSzPts val="2400"/>
              <a:buChar char="•"/>
            </a:pPr>
            <a:r>
              <a:rPr lang="en-US" dirty="0"/>
              <a:t>Provide lesson using video enabled Social Media app, Zoom, etc. </a:t>
            </a:r>
            <a:endParaRPr dirty="0"/>
          </a:p>
        </p:txBody>
      </p:sp>
      <p:pic>
        <p:nvPicPr>
          <p:cNvPr id="146" name="Google Shape;146;g1196ee6b2b3_0_57"/>
          <p:cNvPicPr preferRelativeResize="0">
            <a:picLocks noGrp="1"/>
          </p:cNvPicPr>
          <p:nvPr>
            <p:ph type="body" idx="4294967295"/>
          </p:nvPr>
        </p:nvPicPr>
        <p:blipFill rotWithShape="1">
          <a:blip r:embed="rId4">
            <a:alphaModFix/>
          </a:blip>
          <a:srcRect/>
          <a:stretch/>
        </p:blipFill>
        <p:spPr>
          <a:xfrm>
            <a:off x="6657666" y="2674907"/>
            <a:ext cx="4433700" cy="2950500"/>
          </a:xfrm>
          <a:prstGeom prst="rect">
            <a:avLst/>
          </a:prstGeom>
          <a:noFill/>
          <a:ln>
            <a:noFill/>
          </a:ln>
        </p:spPr>
      </p:pic>
      <p:sp>
        <p:nvSpPr>
          <p:cNvPr id="8" name="Google Shape;91;p1">
            <a:extLst>
              <a:ext uri="{FF2B5EF4-FFF2-40B4-BE49-F238E27FC236}">
                <a16:creationId xmlns:a16="http://schemas.microsoft.com/office/drawing/2014/main" id="{44D76375-D295-ED4E-B0FB-EE47E150C0FA}"/>
              </a:ext>
            </a:extLst>
          </p:cNvPr>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151" name="Google Shape;151;g11915aa82f9_0_2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52" name="Google Shape;152;g11915aa82f9_0_23"/>
          <p:cNvSpPr txBox="1"/>
          <p:nvPr/>
        </p:nvSpPr>
        <p:spPr>
          <a:xfrm>
            <a:off x="487017" y="6248400"/>
            <a:ext cx="11121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53" name="Google Shape;153;g11915aa82f9_0_2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54" name="Google Shape;154;g11915aa82f9_0_23"/>
          <p:cNvSpPr txBox="1">
            <a:spLocks noGrp="1"/>
          </p:cNvSpPr>
          <p:nvPr>
            <p:ph type="title" idx="4294967295"/>
          </p:nvPr>
        </p:nvSpPr>
        <p:spPr>
          <a:xfrm>
            <a:off x="924267" y="1048326"/>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latin typeface="+mn-lt"/>
              </a:rPr>
              <a:t>Future Plans…</a:t>
            </a:r>
            <a:endParaRPr dirty="0">
              <a:latin typeface="+mn-lt"/>
            </a:endParaRPr>
          </a:p>
        </p:txBody>
      </p:sp>
      <p:sp>
        <p:nvSpPr>
          <p:cNvPr id="155" name="Google Shape;155;g11915aa82f9_0_23"/>
          <p:cNvSpPr txBox="1">
            <a:spLocks noGrp="1"/>
          </p:cNvSpPr>
          <p:nvPr>
            <p:ph type="body" idx="4294967295"/>
          </p:nvPr>
        </p:nvSpPr>
        <p:spPr>
          <a:xfrm>
            <a:off x="752133" y="2195190"/>
            <a:ext cx="5181600" cy="3978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dirty="0"/>
              <a:t>Using Constant Contact -</a:t>
            </a:r>
            <a:endParaRPr dirty="0"/>
          </a:p>
          <a:p>
            <a:pPr marL="228600" lvl="0" indent="0" algn="l" rtl="0">
              <a:lnSpc>
                <a:spcPct val="90000"/>
              </a:lnSpc>
              <a:spcBef>
                <a:spcPts val="0"/>
              </a:spcBef>
              <a:spcAft>
                <a:spcPts val="0"/>
              </a:spcAft>
              <a:buNone/>
            </a:pPr>
            <a:endParaRPr dirty="0"/>
          </a:p>
          <a:p>
            <a:pPr marL="685800" lvl="1" indent="-228600" algn="l" rtl="0">
              <a:lnSpc>
                <a:spcPct val="90000"/>
              </a:lnSpc>
              <a:spcBef>
                <a:spcPts val="0"/>
              </a:spcBef>
              <a:spcAft>
                <a:spcPts val="0"/>
              </a:spcAft>
              <a:buSzPts val="2400"/>
              <a:buChar char="•"/>
            </a:pPr>
            <a:r>
              <a:rPr lang="en-US" dirty="0"/>
              <a:t>Create a schedule to point people to training materials, resources, etc. on iSOSY website.</a:t>
            </a:r>
            <a:endParaRPr dirty="0"/>
          </a:p>
          <a:p>
            <a:pPr marL="685800" lvl="0" indent="0" algn="l" rtl="0">
              <a:lnSpc>
                <a:spcPct val="90000"/>
              </a:lnSpc>
              <a:spcBef>
                <a:spcPts val="0"/>
              </a:spcBef>
              <a:spcAft>
                <a:spcPts val="0"/>
              </a:spcAft>
              <a:buNone/>
            </a:pPr>
            <a:endParaRPr dirty="0"/>
          </a:p>
          <a:p>
            <a:pPr marL="685800" lvl="1" indent="-228600" algn="l" rtl="0">
              <a:lnSpc>
                <a:spcPct val="90000"/>
              </a:lnSpc>
              <a:spcBef>
                <a:spcPts val="0"/>
              </a:spcBef>
              <a:spcAft>
                <a:spcPts val="0"/>
              </a:spcAft>
              <a:buSzPts val="2400"/>
              <a:buChar char="•"/>
            </a:pPr>
            <a:r>
              <a:rPr lang="en-US" dirty="0"/>
              <a:t>Share new resources as they are developed.</a:t>
            </a:r>
            <a:endParaRPr dirty="0"/>
          </a:p>
          <a:p>
            <a:pPr marL="685800" lvl="0" indent="0" algn="l" rtl="0">
              <a:lnSpc>
                <a:spcPct val="90000"/>
              </a:lnSpc>
              <a:spcBef>
                <a:spcPts val="0"/>
              </a:spcBef>
              <a:spcAft>
                <a:spcPts val="0"/>
              </a:spcAft>
              <a:buNone/>
            </a:pPr>
            <a:endParaRPr dirty="0"/>
          </a:p>
          <a:p>
            <a:pPr marL="685800" lvl="1" indent="-228600" algn="l" rtl="0">
              <a:lnSpc>
                <a:spcPct val="90000"/>
              </a:lnSpc>
              <a:spcBef>
                <a:spcPts val="0"/>
              </a:spcBef>
              <a:spcAft>
                <a:spcPts val="0"/>
              </a:spcAft>
              <a:buSzPts val="2400"/>
              <a:buChar char="•"/>
            </a:pPr>
            <a:r>
              <a:rPr lang="en-US" dirty="0"/>
              <a:t>Create a database of iSOSY member experts on topics. </a:t>
            </a:r>
            <a:endParaRPr dirty="0"/>
          </a:p>
          <a:p>
            <a:pPr marL="685800" lvl="0" indent="0" algn="l" rtl="0">
              <a:lnSpc>
                <a:spcPct val="90000"/>
              </a:lnSpc>
              <a:spcBef>
                <a:spcPts val="0"/>
              </a:spcBef>
              <a:spcAft>
                <a:spcPts val="0"/>
              </a:spcAft>
              <a:buNone/>
            </a:pPr>
            <a:endParaRPr dirty="0"/>
          </a:p>
        </p:txBody>
      </p:sp>
      <p:pic>
        <p:nvPicPr>
          <p:cNvPr id="156" name="Google Shape;156;g11915aa82f9_0_23"/>
          <p:cNvPicPr preferRelativeResize="0"/>
          <p:nvPr/>
        </p:nvPicPr>
        <p:blipFill>
          <a:blip r:embed="rId4">
            <a:alphaModFix/>
          </a:blip>
          <a:stretch>
            <a:fillRect/>
          </a:stretch>
        </p:blipFill>
        <p:spPr>
          <a:xfrm>
            <a:off x="6047967" y="2445576"/>
            <a:ext cx="5867402" cy="3300414"/>
          </a:xfrm>
          <a:prstGeom prst="rect">
            <a:avLst/>
          </a:prstGeom>
          <a:noFill/>
          <a:ln>
            <a:noFill/>
          </a:ln>
        </p:spPr>
      </p:pic>
      <p:sp>
        <p:nvSpPr>
          <p:cNvPr id="8" name="Google Shape;91;p1">
            <a:extLst>
              <a:ext uri="{FF2B5EF4-FFF2-40B4-BE49-F238E27FC236}">
                <a16:creationId xmlns:a16="http://schemas.microsoft.com/office/drawing/2014/main" id="{518F1EC3-608E-404A-9D94-8FCE0820A26C}"/>
              </a:ext>
            </a:extLst>
          </p:cNvPr>
          <p:cNvSpPr txBox="1">
            <a:spLocks noGrp="1"/>
          </p:cNvSpPr>
          <p:nvPr>
            <p:ph type="ctrTitle"/>
          </p:nvPr>
        </p:nvSpPr>
        <p:spPr>
          <a:xfrm>
            <a:off x="2551043" y="325734"/>
            <a:ext cx="9144000" cy="9625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dirty="0"/>
              <a:t>Professional Development</a:t>
            </a:r>
            <a:endParaRPr sz="4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Content Placeholder 4">
            <a:extLst>
              <a:ext uri="{FF2B5EF4-FFF2-40B4-BE49-F238E27FC236}">
                <a16:creationId xmlns:a16="http://schemas.microsoft.com/office/drawing/2014/main" id="{8E153A95-BBE0-8D4E-9979-49E06FD4214F}"/>
              </a:ext>
            </a:extLst>
          </p:cNvPr>
          <p:cNvSpPr txBox="1">
            <a:spLocks/>
          </p:cNvSpPr>
          <p:nvPr/>
        </p:nvSpPr>
        <p:spPr>
          <a:xfrm>
            <a:off x="1981200" y="2375593"/>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Brenda </a:t>
            </a:r>
            <a:r>
              <a:rPr lang="en-US" dirty="0" err="1"/>
              <a:t>Pessin</a:t>
            </a:r>
            <a:r>
              <a:rPr lang="en-US" dirty="0"/>
              <a:t> - Lead</a:t>
            </a:r>
          </a:p>
          <a:p>
            <a:r>
              <a:rPr lang="en-US" dirty="0"/>
              <a:t>C. Hope Derry (NC)</a:t>
            </a:r>
          </a:p>
          <a:p>
            <a:r>
              <a:rPr lang="en-US" dirty="0"/>
              <a:t>Veronica Hill (NE)</a:t>
            </a:r>
          </a:p>
          <a:p>
            <a:r>
              <a:rPr lang="en-US" dirty="0"/>
              <a:t>Wilson Kendrick (MS)</a:t>
            </a:r>
          </a:p>
          <a:p>
            <a:r>
              <a:rPr lang="en-US" dirty="0"/>
              <a:t>Erin </a:t>
            </a:r>
            <a:r>
              <a:rPr lang="en-US" dirty="0" err="1"/>
              <a:t>Lamboi</a:t>
            </a:r>
            <a:r>
              <a:rPr lang="en-US" dirty="0"/>
              <a:t> (IL)</a:t>
            </a:r>
          </a:p>
          <a:p>
            <a:r>
              <a:rPr lang="en-US" dirty="0"/>
              <a:t>Lori Potutschnig (PA)</a:t>
            </a:r>
          </a:p>
          <a:p>
            <a:r>
              <a:rPr lang="en-US" dirty="0"/>
              <a:t>Laurie Stewart (LA)</a:t>
            </a:r>
          </a:p>
        </p:txBody>
      </p:sp>
      <p:sp>
        <p:nvSpPr>
          <p:cNvPr id="7" name="Title 3">
            <a:extLst>
              <a:ext uri="{FF2B5EF4-FFF2-40B4-BE49-F238E27FC236}">
                <a16:creationId xmlns:a16="http://schemas.microsoft.com/office/drawing/2014/main" id="{DE0E8454-8428-154D-9F9A-9988208D526F}"/>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sp>
        <p:nvSpPr>
          <p:cNvPr id="2" name="Rectangle 1">
            <a:extLst>
              <a:ext uri="{FF2B5EF4-FFF2-40B4-BE49-F238E27FC236}">
                <a16:creationId xmlns:a16="http://schemas.microsoft.com/office/drawing/2014/main" id="{B807DE61-8F6F-C248-9B00-B30D2A158CBB}"/>
              </a:ext>
            </a:extLst>
          </p:cNvPr>
          <p:cNvSpPr/>
          <p:nvPr/>
        </p:nvSpPr>
        <p:spPr>
          <a:xfrm>
            <a:off x="3529393" y="1430848"/>
            <a:ext cx="5305491" cy="769441"/>
          </a:xfrm>
          <a:prstGeom prst="rect">
            <a:avLst/>
          </a:prstGeom>
        </p:spPr>
        <p:txBody>
          <a:bodyPr wrap="none">
            <a:spAutoFit/>
          </a:bodyPr>
          <a:lstStyle/>
          <a:p>
            <a:r>
              <a:rPr lang="en-US" sz="4400" dirty="0"/>
              <a:t>Work Group Members</a:t>
            </a:r>
          </a:p>
        </p:txBody>
      </p:sp>
      <p:sp>
        <p:nvSpPr>
          <p:cNvPr id="8" name="Google Shape;152;g11915aa82f9_0_23">
            <a:extLst>
              <a:ext uri="{FF2B5EF4-FFF2-40B4-BE49-F238E27FC236}">
                <a16:creationId xmlns:a16="http://schemas.microsoft.com/office/drawing/2014/main" id="{9D4FADEA-A7A9-5848-A0BE-FDEC50046FC3}"/>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50889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C001-C98C-0F4F-A14D-E13214F6883A}"/>
              </a:ext>
            </a:extLst>
          </p:cNvPr>
          <p:cNvSpPr>
            <a:spLocks noGrp="1"/>
          </p:cNvSpPr>
          <p:nvPr>
            <p:ph type="title"/>
          </p:nvPr>
        </p:nvSpPr>
        <p:spPr>
          <a:xfrm>
            <a:off x="1093303" y="238541"/>
            <a:ext cx="10515600" cy="1325563"/>
          </a:xfrm>
        </p:spPr>
        <p:txBody>
          <a:bodyPr/>
          <a:lstStyle/>
          <a:p>
            <a:pPr algn="r"/>
            <a:r>
              <a:rPr lang="en-US" dirty="0"/>
              <a:t>				Meeting Materials </a:t>
            </a:r>
          </a:p>
        </p:txBody>
      </p:sp>
      <p:sp>
        <p:nvSpPr>
          <p:cNvPr id="7" name="Content Placeholder 6">
            <a:extLst>
              <a:ext uri="{FF2B5EF4-FFF2-40B4-BE49-F238E27FC236}">
                <a16:creationId xmlns:a16="http://schemas.microsoft.com/office/drawing/2014/main" id="{849066E5-A0DD-2143-8BFC-652DA2EC40E9}"/>
              </a:ext>
            </a:extLst>
          </p:cNvPr>
          <p:cNvSpPr>
            <a:spLocks noGrp="1"/>
          </p:cNvSpPr>
          <p:nvPr>
            <p:ph idx="1"/>
          </p:nvPr>
        </p:nvSpPr>
        <p:spPr/>
        <p:txBody>
          <a:bodyPr/>
          <a:lstStyle/>
          <a:p>
            <a:pPr marL="0" indent="0">
              <a:buNone/>
            </a:pPr>
            <a:endParaRPr lang="en-US" u="sng" dirty="0">
              <a:hlinkClick r:id="rId3"/>
            </a:endParaRPr>
          </a:p>
          <a:p>
            <a:pPr marL="0" indent="0">
              <a:buNone/>
            </a:pPr>
            <a:endParaRPr lang="en-US" u="sng" dirty="0">
              <a:hlinkClick r:id="rId3"/>
            </a:endParaRPr>
          </a:p>
          <a:p>
            <a:pPr marL="0" indent="0">
              <a:buNone/>
            </a:pPr>
            <a:r>
              <a:rPr lang="en-US" sz="4000" u="sng" dirty="0">
                <a:hlinkClick r:id="rId3"/>
              </a:rPr>
              <a:t>https://drive.google.com/drive/folders/1NptJQ9YjvBGxb_QT70e_PS2IQTbiS-Ke?usp=sharing</a:t>
            </a:r>
            <a:r>
              <a:rPr lang="en-US" sz="4000" dirty="0"/>
              <a:t> </a:t>
            </a:r>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D181DF7F-8A46-8449-82F1-7173715DB6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8" name="TextBox 7">
            <a:extLst>
              <a:ext uri="{FF2B5EF4-FFF2-40B4-BE49-F238E27FC236}">
                <a16:creationId xmlns:a16="http://schemas.microsoft.com/office/drawing/2014/main" id="{B84F2D83-2F91-FD4C-A344-8BC6CB37B36E}"/>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8028BF36-5CC9-3B45-92C5-1B32B9A8FD48}"/>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190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7" name="Title 1">
            <a:extLst>
              <a:ext uri="{FF2B5EF4-FFF2-40B4-BE49-F238E27FC236}">
                <a16:creationId xmlns:a16="http://schemas.microsoft.com/office/drawing/2014/main" id="{12C56FA4-5140-1146-ACED-2C6CA69CB8B6}"/>
              </a:ext>
            </a:extLst>
          </p:cNvPr>
          <p:cNvSpPr txBox="1">
            <a:spLocks/>
          </p:cNvSpPr>
          <p:nvPr/>
        </p:nvSpPr>
        <p:spPr>
          <a:xfrm>
            <a:off x="2146161" y="2498172"/>
            <a:ext cx="77724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Lessons Recently Completed and Nearing Completion!</a:t>
            </a:r>
          </a:p>
        </p:txBody>
      </p:sp>
      <p:sp>
        <p:nvSpPr>
          <p:cNvPr id="9" name="Title 3">
            <a:extLst>
              <a:ext uri="{FF2B5EF4-FFF2-40B4-BE49-F238E27FC236}">
                <a16:creationId xmlns:a16="http://schemas.microsoft.com/office/drawing/2014/main" id="{DDA7EAE9-D8E9-C24E-8EC4-7060546BCCE2}"/>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3" name="Straight Connector 12">
            <a:extLst>
              <a:ext uri="{FF2B5EF4-FFF2-40B4-BE49-F238E27FC236}">
                <a16:creationId xmlns:a16="http://schemas.microsoft.com/office/drawing/2014/main" id="{44981AA5-2F60-7A44-BABF-7CC3338D3662}"/>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4" name="Google Shape;152;g11915aa82f9_0_23">
            <a:extLst>
              <a:ext uri="{FF2B5EF4-FFF2-40B4-BE49-F238E27FC236}">
                <a16:creationId xmlns:a16="http://schemas.microsoft.com/office/drawing/2014/main" id="{2DE7A2C5-50AC-7343-8E3E-4B5EB74EC4CE}"/>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814007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9" name="Content Placeholder 2">
            <a:extLst>
              <a:ext uri="{FF2B5EF4-FFF2-40B4-BE49-F238E27FC236}">
                <a16:creationId xmlns:a16="http://schemas.microsoft.com/office/drawing/2014/main" id="{C9A57416-74A6-C448-91F3-6F53FBD511B7}"/>
              </a:ext>
            </a:extLst>
          </p:cNvPr>
          <p:cNvSpPr>
            <a:spLocks noGrp="1"/>
          </p:cNvSpPr>
          <p:nvPr>
            <p:ph idx="1"/>
          </p:nvPr>
        </p:nvSpPr>
        <p:spPr>
          <a:xfrm>
            <a:off x="3101009" y="1550193"/>
            <a:ext cx="8229600" cy="4525963"/>
          </a:xfrm>
        </p:spPr>
        <p:txBody>
          <a:bodyPr>
            <a:normAutofit lnSpcReduction="10000"/>
          </a:bodyPr>
          <a:lstStyle/>
          <a:p>
            <a:r>
              <a:rPr lang="en-US" dirty="0"/>
              <a:t>Content and graphics derived from CDC publications</a:t>
            </a:r>
          </a:p>
          <a:p>
            <a:r>
              <a:rPr lang="en-US" dirty="0"/>
              <a:t>Interactive videos and activities to promote student engagement</a:t>
            </a:r>
          </a:p>
          <a:p>
            <a:r>
              <a:rPr lang="en-US" dirty="0"/>
              <a:t>Contain pre- and post-assessments</a:t>
            </a:r>
          </a:p>
          <a:p>
            <a:r>
              <a:rPr lang="en-US" dirty="0"/>
              <a:t>Lesson #1 available in English and five languages:</a:t>
            </a:r>
          </a:p>
          <a:p>
            <a:pPr lvl="1"/>
            <a:r>
              <a:rPr lang="en-US" dirty="0"/>
              <a:t>Spanish</a:t>
            </a:r>
          </a:p>
          <a:p>
            <a:pPr lvl="1"/>
            <a:r>
              <a:rPr lang="en-US" dirty="0"/>
              <a:t>Keren</a:t>
            </a:r>
          </a:p>
          <a:p>
            <a:pPr lvl="1"/>
            <a:r>
              <a:rPr lang="en-US" dirty="0"/>
              <a:t>Nepali</a:t>
            </a:r>
          </a:p>
          <a:p>
            <a:r>
              <a:rPr lang="en-US" dirty="0"/>
              <a:t>Provider and student versions</a:t>
            </a:r>
          </a:p>
          <a:p>
            <a:pPr lvl="1"/>
            <a:r>
              <a:rPr lang="en-US" dirty="0"/>
              <a:t>PowerPoint and slideshow format with audio narration in English and Spanish</a:t>
            </a:r>
          </a:p>
        </p:txBody>
      </p:sp>
      <p:sp>
        <p:nvSpPr>
          <p:cNvPr id="2" name="TextBox 1">
            <a:extLst>
              <a:ext uri="{FF2B5EF4-FFF2-40B4-BE49-F238E27FC236}">
                <a16:creationId xmlns:a16="http://schemas.microsoft.com/office/drawing/2014/main" id="{D4D3ACBA-5BEF-BE41-A980-63079733E2A8}"/>
              </a:ext>
            </a:extLst>
          </p:cNvPr>
          <p:cNvSpPr txBox="1"/>
          <p:nvPr/>
        </p:nvSpPr>
        <p:spPr>
          <a:xfrm>
            <a:off x="4591878" y="3690214"/>
            <a:ext cx="1977886" cy="1107996"/>
          </a:xfrm>
          <a:prstGeom prst="rect">
            <a:avLst/>
          </a:prstGeom>
          <a:noFill/>
        </p:spPr>
        <p:txBody>
          <a:bodyPr wrap="square" rtlCol="0">
            <a:spAutoFit/>
          </a:bodyPr>
          <a:lstStyle/>
          <a:p>
            <a:pPr marL="742950" lvl="1" indent="-285750">
              <a:buFont typeface="Arial" panose="020B0604020202020204" pitchFamily="34" charset="0"/>
              <a:buChar char="•"/>
            </a:pPr>
            <a:r>
              <a:rPr lang="en-US" sz="2400" dirty="0"/>
              <a:t>Arabic</a:t>
            </a:r>
          </a:p>
          <a:p>
            <a:pPr marL="742950" lvl="1" indent="-285750">
              <a:buFont typeface="Arial" panose="020B0604020202020204" pitchFamily="34" charset="0"/>
              <a:buChar char="•"/>
            </a:pPr>
            <a:r>
              <a:rPr lang="en-US" sz="2400" dirty="0"/>
              <a:t>Swahili</a:t>
            </a:r>
          </a:p>
          <a:p>
            <a:endParaRPr lang="en-US" dirty="0"/>
          </a:p>
        </p:txBody>
      </p:sp>
      <p:pic>
        <p:nvPicPr>
          <p:cNvPr id="1026" name="Picture 2">
            <a:extLst>
              <a:ext uri="{FF2B5EF4-FFF2-40B4-BE49-F238E27FC236}">
                <a16:creationId xmlns:a16="http://schemas.microsoft.com/office/drawing/2014/main" id="{88F1D582-B3F4-F240-AFDA-D41EA98E80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427" y="1914255"/>
            <a:ext cx="2715582" cy="351236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F0A21EFC-D38A-A04E-ABA7-A1033DB1B8E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4" name="Title 3">
            <a:extLst>
              <a:ext uri="{FF2B5EF4-FFF2-40B4-BE49-F238E27FC236}">
                <a16:creationId xmlns:a16="http://schemas.microsoft.com/office/drawing/2014/main" id="{363EA49A-FCF2-DF44-B435-DEC7872812CC}"/>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sp>
        <p:nvSpPr>
          <p:cNvPr id="15" name="Google Shape;152;g11915aa82f9_0_23">
            <a:extLst>
              <a:ext uri="{FF2B5EF4-FFF2-40B4-BE49-F238E27FC236}">
                <a16:creationId xmlns:a16="http://schemas.microsoft.com/office/drawing/2014/main" id="{8287D271-54EC-2D43-9353-4EA0D58B3757}"/>
              </a:ext>
            </a:extLst>
          </p:cNvPr>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408517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9" name="Content Placeholder 2">
            <a:extLst>
              <a:ext uri="{FF2B5EF4-FFF2-40B4-BE49-F238E27FC236}">
                <a16:creationId xmlns:a16="http://schemas.microsoft.com/office/drawing/2014/main" id="{C9A57416-74A6-C448-91F3-6F53FBD511B7}"/>
              </a:ext>
            </a:extLst>
          </p:cNvPr>
          <p:cNvSpPr>
            <a:spLocks noGrp="1"/>
          </p:cNvSpPr>
          <p:nvPr>
            <p:ph idx="1"/>
          </p:nvPr>
        </p:nvSpPr>
        <p:spPr>
          <a:xfrm>
            <a:off x="5158409" y="1716018"/>
            <a:ext cx="8229600" cy="4525963"/>
          </a:xfrm>
        </p:spPr>
        <p:txBody>
          <a:bodyPr>
            <a:normAutofit/>
          </a:bodyPr>
          <a:lstStyle/>
          <a:p>
            <a:r>
              <a:rPr lang="en-US" dirty="0"/>
              <a:t>Lesson #1</a:t>
            </a:r>
          </a:p>
          <a:p>
            <a:pPr lvl="1"/>
            <a:r>
              <a:rPr lang="en-US" sz="2600" dirty="0"/>
              <a:t>Symptoms</a:t>
            </a:r>
          </a:p>
          <a:p>
            <a:pPr lvl="1"/>
            <a:r>
              <a:rPr lang="en-US" sz="2600" dirty="0"/>
              <a:t>Spread</a:t>
            </a:r>
          </a:p>
          <a:p>
            <a:pPr lvl="1"/>
            <a:r>
              <a:rPr lang="en-US" sz="2600" dirty="0"/>
              <a:t>Prevention</a:t>
            </a:r>
          </a:p>
          <a:p>
            <a:pPr lvl="1"/>
            <a:r>
              <a:rPr lang="en-US" sz="2600" dirty="0"/>
              <a:t>Quarantine</a:t>
            </a:r>
          </a:p>
          <a:p>
            <a:r>
              <a:rPr lang="en-US" dirty="0"/>
              <a:t>Lesson #2</a:t>
            </a:r>
          </a:p>
          <a:p>
            <a:pPr lvl="1"/>
            <a:r>
              <a:rPr lang="en-US" sz="2600" dirty="0"/>
              <a:t>Vaccine</a:t>
            </a:r>
          </a:p>
          <a:p>
            <a:pPr lvl="1"/>
            <a:r>
              <a:rPr lang="en-US" sz="2600" dirty="0"/>
              <a:t>Safety and Rights at Work</a:t>
            </a:r>
          </a:p>
          <a:p>
            <a:pPr lvl="1"/>
            <a:r>
              <a:rPr lang="en-US" sz="2600" dirty="0"/>
              <a:t>Booster and Testing</a:t>
            </a:r>
          </a:p>
        </p:txBody>
      </p:sp>
      <p:pic>
        <p:nvPicPr>
          <p:cNvPr id="1026" name="Picture 2">
            <a:extLst>
              <a:ext uri="{FF2B5EF4-FFF2-40B4-BE49-F238E27FC236}">
                <a16:creationId xmlns:a16="http://schemas.microsoft.com/office/drawing/2014/main" id="{88F1D582-B3F4-F240-AFDA-D41EA98E80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331" y="1384369"/>
            <a:ext cx="3747052" cy="484648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1DEBE978-17E4-2D42-AB6C-8570305D8459}"/>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4" name="Straight Connector 13">
            <a:extLst>
              <a:ext uri="{FF2B5EF4-FFF2-40B4-BE49-F238E27FC236}">
                <a16:creationId xmlns:a16="http://schemas.microsoft.com/office/drawing/2014/main" id="{B5E382B8-0810-FF42-A754-001563F38F7B}"/>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5" name="Google Shape;152;g11915aa82f9_0_23">
            <a:extLst>
              <a:ext uri="{FF2B5EF4-FFF2-40B4-BE49-F238E27FC236}">
                <a16:creationId xmlns:a16="http://schemas.microsoft.com/office/drawing/2014/main" id="{3C2D4768-644B-A44C-A84C-FD54BD9C1F37}"/>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1459030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9" name="Content Placeholder 2">
            <a:extLst>
              <a:ext uri="{FF2B5EF4-FFF2-40B4-BE49-F238E27FC236}">
                <a16:creationId xmlns:a16="http://schemas.microsoft.com/office/drawing/2014/main" id="{C9A57416-74A6-C448-91F3-6F53FBD511B7}"/>
              </a:ext>
            </a:extLst>
          </p:cNvPr>
          <p:cNvSpPr>
            <a:spLocks noGrp="1"/>
          </p:cNvSpPr>
          <p:nvPr>
            <p:ph idx="1"/>
          </p:nvPr>
        </p:nvSpPr>
        <p:spPr>
          <a:xfrm>
            <a:off x="5794512" y="1939341"/>
            <a:ext cx="5798791" cy="4525963"/>
          </a:xfrm>
        </p:spPr>
        <p:txBody>
          <a:bodyPr>
            <a:normAutofit/>
          </a:bodyPr>
          <a:lstStyle/>
          <a:p>
            <a:pPr marL="0" indent="0">
              <a:buNone/>
            </a:pPr>
            <a:r>
              <a:rPr lang="en-US" dirty="0"/>
              <a:t>NOTE to Instructors:</a:t>
            </a:r>
          </a:p>
          <a:p>
            <a:pPr marL="0" indent="0">
              <a:buNone/>
            </a:pPr>
            <a:r>
              <a:rPr lang="en-US" i="1" dirty="0"/>
              <a:t>COVID-19 lessons are meant as a simple and general springboard for discussion of how to stay safe and healthy during the pandemic. As you go through the lessons with your students, please make sure to include information specific to your region and to include any recent CDC updates.</a:t>
            </a:r>
          </a:p>
        </p:txBody>
      </p:sp>
      <p:pic>
        <p:nvPicPr>
          <p:cNvPr id="2" name="Picture 1">
            <a:extLst>
              <a:ext uri="{FF2B5EF4-FFF2-40B4-BE49-F238E27FC236}">
                <a16:creationId xmlns:a16="http://schemas.microsoft.com/office/drawing/2014/main" id="{F17B2B1C-1F20-E044-8A12-0B10B6C2A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017" y="2461067"/>
            <a:ext cx="5029200" cy="2230341"/>
          </a:xfrm>
          <a:prstGeom prst="rect">
            <a:avLst/>
          </a:prstGeom>
        </p:spPr>
      </p:pic>
      <p:sp>
        <p:nvSpPr>
          <p:cNvPr id="13" name="Title 3">
            <a:extLst>
              <a:ext uri="{FF2B5EF4-FFF2-40B4-BE49-F238E27FC236}">
                <a16:creationId xmlns:a16="http://schemas.microsoft.com/office/drawing/2014/main" id="{A830E497-44F4-6545-A296-EC70CD3373AE}"/>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4" name="Straight Connector 13">
            <a:extLst>
              <a:ext uri="{FF2B5EF4-FFF2-40B4-BE49-F238E27FC236}">
                <a16:creationId xmlns:a16="http://schemas.microsoft.com/office/drawing/2014/main" id="{E5657F41-0F93-A643-BCB7-8BC2EEC04CB0}"/>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5" name="Google Shape;152;g11915aa82f9_0_23">
            <a:extLst>
              <a:ext uri="{FF2B5EF4-FFF2-40B4-BE49-F238E27FC236}">
                <a16:creationId xmlns:a16="http://schemas.microsoft.com/office/drawing/2014/main" id="{CB86C946-B8BF-C249-986A-74DDBBE86CE9}"/>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1132329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9" name="Content Placeholder 2">
            <a:extLst>
              <a:ext uri="{FF2B5EF4-FFF2-40B4-BE49-F238E27FC236}">
                <a16:creationId xmlns:a16="http://schemas.microsoft.com/office/drawing/2014/main" id="{C9A57416-74A6-C448-91F3-6F53FBD511B7}"/>
              </a:ext>
            </a:extLst>
          </p:cNvPr>
          <p:cNvSpPr>
            <a:spLocks noGrp="1"/>
          </p:cNvSpPr>
          <p:nvPr>
            <p:ph idx="1"/>
          </p:nvPr>
        </p:nvSpPr>
        <p:spPr>
          <a:xfrm>
            <a:off x="695740" y="4538365"/>
            <a:ext cx="10897564" cy="1972817"/>
          </a:xfrm>
        </p:spPr>
        <p:txBody>
          <a:bodyPr>
            <a:normAutofit/>
          </a:bodyPr>
          <a:lstStyle/>
          <a:p>
            <a:pPr marL="0" indent="0" algn="ctr">
              <a:buNone/>
            </a:pPr>
            <a:r>
              <a:rPr lang="en-US" sz="3600" dirty="0"/>
              <a:t>Lessons Designed Specifically for </a:t>
            </a:r>
          </a:p>
          <a:p>
            <a:pPr marL="0" indent="0" algn="ctr">
              <a:buNone/>
            </a:pPr>
            <a:r>
              <a:rPr lang="en-US" sz="3600" dirty="0"/>
              <a:t>Out-of-School Youth</a:t>
            </a:r>
          </a:p>
        </p:txBody>
      </p:sp>
      <p:pic>
        <p:nvPicPr>
          <p:cNvPr id="13" name="Picture 12" descr="Text&#10;&#10;Description automatically generated">
            <a:extLst>
              <a:ext uri="{FF2B5EF4-FFF2-40B4-BE49-F238E27FC236}">
                <a16:creationId xmlns:a16="http://schemas.microsoft.com/office/drawing/2014/main" id="{CA9BE1F8-A59A-2D47-A283-0E28782397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1787" y="2016429"/>
            <a:ext cx="6148426" cy="2143112"/>
          </a:xfrm>
          <a:prstGeom prst="rect">
            <a:avLst/>
          </a:prstGeom>
        </p:spPr>
      </p:pic>
      <p:sp>
        <p:nvSpPr>
          <p:cNvPr id="14" name="Title 3">
            <a:extLst>
              <a:ext uri="{FF2B5EF4-FFF2-40B4-BE49-F238E27FC236}">
                <a16:creationId xmlns:a16="http://schemas.microsoft.com/office/drawing/2014/main" id="{233610A3-CE65-054D-A815-4E1BEFC69F70}"/>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5" name="Straight Connector 14">
            <a:extLst>
              <a:ext uri="{FF2B5EF4-FFF2-40B4-BE49-F238E27FC236}">
                <a16:creationId xmlns:a16="http://schemas.microsoft.com/office/drawing/2014/main" id="{5E16427A-8149-E743-918A-35083BC10976}"/>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6" name="Google Shape;152;g11915aa82f9_0_23">
            <a:extLst>
              <a:ext uri="{FF2B5EF4-FFF2-40B4-BE49-F238E27FC236}">
                <a16:creationId xmlns:a16="http://schemas.microsoft.com/office/drawing/2014/main" id="{042A1B16-A55B-0F42-945A-2DBDCBF9D688}"/>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3937792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52;g11915aa82f9_0_23">
            <a:extLst>
              <a:ext uri="{FF2B5EF4-FFF2-40B4-BE49-F238E27FC236}">
                <a16:creationId xmlns:a16="http://schemas.microsoft.com/office/drawing/2014/main" id="{D0E09908-3193-104E-B188-5E3A93A45089}"/>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9" name="Content Placeholder 2">
            <a:extLst>
              <a:ext uri="{FF2B5EF4-FFF2-40B4-BE49-F238E27FC236}">
                <a16:creationId xmlns:a16="http://schemas.microsoft.com/office/drawing/2014/main" id="{C9A57416-74A6-C448-91F3-6F53FBD511B7}"/>
              </a:ext>
            </a:extLst>
          </p:cNvPr>
          <p:cNvSpPr>
            <a:spLocks noGrp="1"/>
          </p:cNvSpPr>
          <p:nvPr>
            <p:ph idx="1"/>
          </p:nvPr>
        </p:nvSpPr>
        <p:spPr>
          <a:xfrm>
            <a:off x="4562061" y="2016158"/>
            <a:ext cx="7434468" cy="1972817"/>
          </a:xfrm>
        </p:spPr>
        <p:txBody>
          <a:bodyPr>
            <a:noAutofit/>
          </a:bodyPr>
          <a:lstStyle/>
          <a:p>
            <a:r>
              <a:rPr lang="en-US" sz="3600" dirty="0"/>
              <a:t>At Work</a:t>
            </a:r>
          </a:p>
          <a:p>
            <a:r>
              <a:rPr lang="en-US" sz="3600" dirty="0"/>
              <a:t>Hand Washing</a:t>
            </a:r>
          </a:p>
          <a:p>
            <a:r>
              <a:rPr lang="en-US" sz="3600" dirty="0"/>
              <a:t>Ordering Fast Food</a:t>
            </a:r>
          </a:p>
          <a:p>
            <a:r>
              <a:rPr lang="en-US" sz="3600" dirty="0"/>
              <a:t>Following Directions</a:t>
            </a:r>
          </a:p>
          <a:p>
            <a:r>
              <a:rPr lang="en-US" sz="3600" dirty="0"/>
              <a:t>Staying in a Hotel (2)</a:t>
            </a:r>
          </a:p>
        </p:txBody>
      </p:sp>
      <p:sp>
        <p:nvSpPr>
          <p:cNvPr id="13" name="Title 3">
            <a:extLst>
              <a:ext uri="{FF2B5EF4-FFF2-40B4-BE49-F238E27FC236}">
                <a16:creationId xmlns:a16="http://schemas.microsoft.com/office/drawing/2014/main" id="{6D938E5A-A20C-B045-ACC6-3AB2D6B386A2}"/>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5" name="Straight Connector 14">
            <a:extLst>
              <a:ext uri="{FF2B5EF4-FFF2-40B4-BE49-F238E27FC236}">
                <a16:creationId xmlns:a16="http://schemas.microsoft.com/office/drawing/2014/main" id="{CAB306A7-CD6A-234E-A799-F1CE2386E14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4" name="Picture 13">
            <a:extLst>
              <a:ext uri="{FF2B5EF4-FFF2-40B4-BE49-F238E27FC236}">
                <a16:creationId xmlns:a16="http://schemas.microsoft.com/office/drawing/2014/main" id="{36F90206-6E6A-5E41-9BDC-5D1141E206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7952" y="1125958"/>
            <a:ext cx="2340635" cy="5289101"/>
          </a:xfrm>
          <a:prstGeom prst="rect">
            <a:avLst/>
          </a:prstGeom>
        </p:spPr>
      </p:pic>
    </p:spTree>
    <p:extLst>
      <p:ext uri="{BB962C8B-B14F-4D97-AF65-F5344CB8AC3E}">
        <p14:creationId xmlns:p14="http://schemas.microsoft.com/office/powerpoint/2010/main" val="3099436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2C4B2B-C9D9-6D4B-AA27-F05949A897A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pic>
        <p:nvPicPr>
          <p:cNvPr id="13" name="Picture 12">
            <a:extLst>
              <a:ext uri="{FF2B5EF4-FFF2-40B4-BE49-F238E27FC236}">
                <a16:creationId xmlns:a16="http://schemas.microsoft.com/office/drawing/2014/main" id="{3E0EC9AD-7F43-8C49-82B8-5524511ED4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34888" y="1645407"/>
            <a:ext cx="3727173" cy="4264924"/>
          </a:xfrm>
          <a:prstGeom prst="rect">
            <a:avLst/>
          </a:prstGeom>
        </p:spPr>
      </p:pic>
      <p:sp>
        <p:nvSpPr>
          <p:cNvPr id="15" name="Content Placeholder 4">
            <a:extLst>
              <a:ext uri="{FF2B5EF4-FFF2-40B4-BE49-F238E27FC236}">
                <a16:creationId xmlns:a16="http://schemas.microsoft.com/office/drawing/2014/main" id="{8E49E723-F60D-B946-B530-014308B1C095}"/>
              </a:ext>
            </a:extLst>
          </p:cNvPr>
          <p:cNvSpPr>
            <a:spLocks noGrp="1"/>
          </p:cNvSpPr>
          <p:nvPr>
            <p:ph idx="1"/>
          </p:nvPr>
        </p:nvSpPr>
        <p:spPr>
          <a:xfrm>
            <a:off x="4381084" y="2353220"/>
            <a:ext cx="6907696" cy="3841680"/>
          </a:xfrm>
        </p:spPr>
        <p:txBody>
          <a:bodyPr>
            <a:normAutofit fontScale="62500" lnSpcReduction="20000"/>
          </a:bodyPr>
          <a:lstStyle/>
          <a:p>
            <a:r>
              <a:rPr lang="en-US" sz="4100" dirty="0"/>
              <a:t>Standard Format</a:t>
            </a:r>
          </a:p>
          <a:p>
            <a:r>
              <a:rPr lang="en-US" sz="4100" dirty="0"/>
              <a:t>Lesson Plan</a:t>
            </a:r>
          </a:p>
          <a:p>
            <a:r>
              <a:rPr lang="en-US" sz="4100" dirty="0"/>
              <a:t>Targeted Vocabulary</a:t>
            </a:r>
          </a:p>
          <a:p>
            <a:r>
              <a:rPr lang="en-US" sz="4100" dirty="0"/>
              <a:t>Interactive Activities</a:t>
            </a:r>
          </a:p>
          <a:p>
            <a:pPr lvl="2"/>
            <a:r>
              <a:rPr lang="en-US" sz="4100" dirty="0"/>
              <a:t>Quizlet</a:t>
            </a:r>
          </a:p>
          <a:p>
            <a:pPr lvl="2"/>
            <a:r>
              <a:rPr lang="en-US" sz="4100" dirty="0"/>
              <a:t>Quia</a:t>
            </a:r>
          </a:p>
          <a:p>
            <a:pPr lvl="2"/>
            <a:r>
              <a:rPr lang="en-US" sz="4100" dirty="0"/>
              <a:t>EdPuzzle</a:t>
            </a:r>
          </a:p>
          <a:p>
            <a:r>
              <a:rPr lang="en-US" sz="4100" dirty="0"/>
              <a:t>Print and Virtual Worksheets</a:t>
            </a:r>
          </a:p>
          <a:p>
            <a:r>
              <a:rPr lang="en-US" sz="4100" dirty="0"/>
              <a:t>Videos</a:t>
            </a:r>
          </a:p>
          <a:p>
            <a:r>
              <a:rPr lang="en-US" sz="4100" dirty="0"/>
              <a:t>Pre- and Post-Tests and Answer Keys</a:t>
            </a:r>
          </a:p>
          <a:p>
            <a:endParaRPr lang="en-US" dirty="0"/>
          </a:p>
          <a:p>
            <a:pPr marL="0" indent="0" algn="ctr">
              <a:buNone/>
            </a:pPr>
            <a:endParaRPr lang="en-US" sz="7200" dirty="0"/>
          </a:p>
          <a:p>
            <a:pPr marL="0" indent="0">
              <a:buNone/>
            </a:pPr>
            <a:endParaRPr lang="en-US" dirty="0"/>
          </a:p>
          <a:p>
            <a:endParaRPr lang="es-419" dirty="0"/>
          </a:p>
        </p:txBody>
      </p:sp>
      <p:sp>
        <p:nvSpPr>
          <p:cNvPr id="16" name="Rectangle 15">
            <a:extLst>
              <a:ext uri="{FF2B5EF4-FFF2-40B4-BE49-F238E27FC236}">
                <a16:creationId xmlns:a16="http://schemas.microsoft.com/office/drawing/2014/main" id="{014D566E-48C0-1148-A7E4-49AEBE9F1FB3}"/>
              </a:ext>
            </a:extLst>
          </p:cNvPr>
          <p:cNvSpPr/>
          <p:nvPr/>
        </p:nvSpPr>
        <p:spPr>
          <a:xfrm>
            <a:off x="3153189" y="1440527"/>
            <a:ext cx="7800975" cy="707886"/>
          </a:xfrm>
          <a:prstGeom prst="rect">
            <a:avLst/>
          </a:prstGeom>
        </p:spPr>
        <p:txBody>
          <a:bodyPr wrap="square">
            <a:spAutoFit/>
          </a:bodyPr>
          <a:lstStyle/>
          <a:p>
            <a:pPr algn="ctr"/>
            <a:r>
              <a:rPr lang="en-US" sz="4000" dirty="0"/>
              <a:t>STAT Lesson Features</a:t>
            </a:r>
          </a:p>
        </p:txBody>
      </p:sp>
      <p:sp>
        <p:nvSpPr>
          <p:cNvPr id="9" name="Title 3">
            <a:extLst>
              <a:ext uri="{FF2B5EF4-FFF2-40B4-BE49-F238E27FC236}">
                <a16:creationId xmlns:a16="http://schemas.microsoft.com/office/drawing/2014/main" id="{72494D5B-C6B0-BB44-BCBC-17C3C02D0705}"/>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cxnSp>
        <p:nvCxnSpPr>
          <p:cNvPr id="14" name="Straight Connector 13">
            <a:extLst>
              <a:ext uri="{FF2B5EF4-FFF2-40B4-BE49-F238E27FC236}">
                <a16:creationId xmlns:a16="http://schemas.microsoft.com/office/drawing/2014/main" id="{6ACA0DD8-2675-3042-BFB2-30D6AC173BD0}"/>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3968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635DB865-BD1C-9240-B7B5-5DAE9FDF9B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12" y="346818"/>
            <a:ext cx="2433249" cy="746490"/>
          </a:xfrm>
          <a:prstGeom prst="rect">
            <a:avLst/>
          </a:prstGeom>
        </p:spPr>
      </p:pic>
      <p:sp>
        <p:nvSpPr>
          <p:cNvPr id="14" name="Content Placeholder 2">
            <a:extLst>
              <a:ext uri="{FF2B5EF4-FFF2-40B4-BE49-F238E27FC236}">
                <a16:creationId xmlns:a16="http://schemas.microsoft.com/office/drawing/2014/main" id="{349994FF-3284-7C45-B733-293A4E040CCC}"/>
              </a:ext>
            </a:extLst>
          </p:cNvPr>
          <p:cNvSpPr txBox="1">
            <a:spLocks/>
          </p:cNvSpPr>
          <p:nvPr/>
        </p:nvSpPr>
        <p:spPr>
          <a:xfrm>
            <a:off x="1351722" y="2825205"/>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Student Portal Vetting Committee comprised of members of both work groups</a:t>
            </a:r>
          </a:p>
          <a:p>
            <a:r>
              <a:rPr lang="en-US" dirty="0"/>
              <a:t>Conversion of STAT lessons into shorter, interactive experiences for direct access by students on the portal </a:t>
            </a:r>
          </a:p>
          <a:p>
            <a:pPr lvl="1"/>
            <a:r>
              <a:rPr lang="en-US" dirty="0"/>
              <a:t>Practice at the student’s convenience</a:t>
            </a:r>
          </a:p>
          <a:p>
            <a:pPr lvl="1"/>
            <a:r>
              <a:rPr lang="en-US" dirty="0"/>
              <a:t>Interaction with lessons when an in-person visit with an instructor is not possible</a:t>
            </a:r>
          </a:p>
        </p:txBody>
      </p:sp>
      <p:sp>
        <p:nvSpPr>
          <p:cNvPr id="18" name="Title 1">
            <a:extLst>
              <a:ext uri="{FF2B5EF4-FFF2-40B4-BE49-F238E27FC236}">
                <a16:creationId xmlns:a16="http://schemas.microsoft.com/office/drawing/2014/main" id="{9C1A16B9-61F1-5B44-99E2-285A31E3720B}"/>
              </a:ext>
            </a:extLst>
          </p:cNvPr>
          <p:cNvSpPr>
            <a:spLocks noGrp="1"/>
          </p:cNvSpPr>
          <p:nvPr>
            <p:ph type="title"/>
          </p:nvPr>
        </p:nvSpPr>
        <p:spPr>
          <a:xfrm>
            <a:off x="1201944" y="1577568"/>
            <a:ext cx="8229600" cy="1143000"/>
          </a:xfrm>
        </p:spPr>
        <p:txBody>
          <a:bodyPr>
            <a:normAutofit fontScale="90000"/>
          </a:bodyPr>
          <a:lstStyle/>
          <a:p>
            <a:pPr algn="ctr"/>
            <a:r>
              <a:rPr lang="en-US" dirty="0">
                <a:latin typeface="+mn-lt"/>
              </a:rPr>
              <a:t>Student Portal &amp;Technology </a:t>
            </a:r>
            <a:br>
              <a:rPr lang="en-US" dirty="0">
                <a:latin typeface="+mn-lt"/>
              </a:rPr>
            </a:br>
            <a:r>
              <a:rPr lang="en-US" dirty="0">
                <a:latin typeface="+mn-lt"/>
              </a:rPr>
              <a:t>Work Group Collaboration</a:t>
            </a:r>
          </a:p>
        </p:txBody>
      </p:sp>
      <p:pic>
        <p:nvPicPr>
          <p:cNvPr id="4" name="Picture 3">
            <a:extLst>
              <a:ext uri="{FF2B5EF4-FFF2-40B4-BE49-F238E27FC236}">
                <a16:creationId xmlns:a16="http://schemas.microsoft.com/office/drawing/2014/main" id="{FD16B2A8-DFD3-8946-BA35-8489C6605F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9531" y="1446518"/>
            <a:ext cx="2395330" cy="4686515"/>
          </a:xfrm>
          <a:prstGeom prst="rect">
            <a:avLst/>
          </a:prstGeom>
        </p:spPr>
      </p:pic>
      <p:sp>
        <p:nvSpPr>
          <p:cNvPr id="9" name="Title 3">
            <a:extLst>
              <a:ext uri="{FF2B5EF4-FFF2-40B4-BE49-F238E27FC236}">
                <a16:creationId xmlns:a16="http://schemas.microsoft.com/office/drawing/2014/main" id="{4D1C42AB-170D-A342-9560-352CA4CA4AC9}"/>
              </a:ext>
            </a:extLst>
          </p:cNvPr>
          <p:cNvSpPr txBox="1">
            <a:spLocks/>
          </p:cNvSpPr>
          <p:nvPr/>
        </p:nvSpPr>
        <p:spPr>
          <a:xfrm>
            <a:off x="3379303" y="149616"/>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Curriculum</a:t>
            </a:r>
          </a:p>
        </p:txBody>
      </p:sp>
      <p:sp>
        <p:nvSpPr>
          <p:cNvPr id="13" name="Google Shape;152;g11915aa82f9_0_23">
            <a:extLst>
              <a:ext uri="{FF2B5EF4-FFF2-40B4-BE49-F238E27FC236}">
                <a16:creationId xmlns:a16="http://schemas.microsoft.com/office/drawing/2014/main" id="{9EFFF3D8-C2EA-B442-BF9D-E13A7C0B973F}"/>
              </a:ext>
            </a:extLst>
          </p:cNvPr>
          <p:cNvSpPr txBox="1"/>
          <p:nvPr/>
        </p:nvSpPr>
        <p:spPr>
          <a:xfrm>
            <a:off x="487017" y="6248400"/>
            <a:ext cx="11121886"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cxnSp>
        <p:nvCxnSpPr>
          <p:cNvPr id="15" name="Straight Connector 14">
            <a:extLst>
              <a:ext uri="{FF2B5EF4-FFF2-40B4-BE49-F238E27FC236}">
                <a16:creationId xmlns:a16="http://schemas.microsoft.com/office/drawing/2014/main" id="{81D2E153-5D0A-314F-BE1F-F4DE26BF0BB8}"/>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92212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496957" y="347871"/>
            <a:ext cx="2433249" cy="746490"/>
          </a:xfrm>
          <a:prstGeom prst="rect">
            <a:avLst/>
          </a:prstGeom>
        </p:spPr>
      </p:pic>
      <p:sp>
        <p:nvSpPr>
          <p:cNvPr id="2" name="TextBox 1"/>
          <p:cNvSpPr txBox="1"/>
          <p:nvPr/>
        </p:nvSpPr>
        <p:spPr>
          <a:xfrm>
            <a:off x="496957" y="1694048"/>
            <a:ext cx="8882487" cy="646331"/>
          </a:xfrm>
          <a:prstGeom prst="rect">
            <a:avLst/>
          </a:prstGeom>
          <a:noFill/>
        </p:spPr>
        <p:txBody>
          <a:bodyPr wrap="square" rtlCol="0">
            <a:spAutoFit/>
          </a:bodyPr>
          <a:lstStyle/>
          <a:p>
            <a:r>
              <a:rPr lang="en-US" sz="3600" dirty="0"/>
              <a:t>Student Portal &amp; Technology Members:</a:t>
            </a:r>
          </a:p>
        </p:txBody>
      </p:sp>
      <p:sp>
        <p:nvSpPr>
          <p:cNvPr id="3" name="TextBox 2"/>
          <p:cNvSpPr txBox="1"/>
          <p:nvPr/>
        </p:nvSpPr>
        <p:spPr>
          <a:xfrm rot="21139888">
            <a:off x="2771499" y="3168376"/>
            <a:ext cx="2564622" cy="400110"/>
          </a:xfrm>
          <a:prstGeom prst="rect">
            <a:avLst/>
          </a:prstGeom>
          <a:solidFill>
            <a:schemeClr val="accent1">
              <a:lumMod val="75000"/>
            </a:schemeClr>
          </a:solidFill>
        </p:spPr>
        <p:txBody>
          <a:bodyPr wrap="square" rtlCol="0">
            <a:spAutoFit/>
          </a:bodyPr>
          <a:lstStyle/>
          <a:p>
            <a:r>
              <a:rPr lang="en-US" sz="2000" b="1" dirty="0">
                <a:solidFill>
                  <a:schemeClr val="bg2"/>
                </a:solidFill>
              </a:rPr>
              <a:t>Travis Williamson- NY</a:t>
            </a:r>
          </a:p>
        </p:txBody>
      </p:sp>
      <p:sp>
        <p:nvSpPr>
          <p:cNvPr id="5" name="TextBox 4"/>
          <p:cNvSpPr txBox="1"/>
          <p:nvPr/>
        </p:nvSpPr>
        <p:spPr>
          <a:xfrm rot="875136">
            <a:off x="7499668" y="3149392"/>
            <a:ext cx="2540608" cy="369332"/>
          </a:xfrm>
          <a:prstGeom prst="rect">
            <a:avLst/>
          </a:prstGeom>
          <a:solidFill>
            <a:schemeClr val="accent4">
              <a:lumMod val="60000"/>
              <a:lumOff val="40000"/>
            </a:schemeClr>
          </a:solidFill>
        </p:spPr>
        <p:txBody>
          <a:bodyPr wrap="square" rtlCol="0">
            <a:spAutoFit/>
          </a:bodyPr>
          <a:lstStyle/>
          <a:p>
            <a:r>
              <a:rPr lang="en-US" b="1" dirty="0">
                <a:latin typeface="Arial Black" panose="020B0A04020102020204" pitchFamily="34" charset="0"/>
              </a:rPr>
              <a:t>Andy Wallace- IN</a:t>
            </a:r>
          </a:p>
        </p:txBody>
      </p:sp>
      <p:sp>
        <p:nvSpPr>
          <p:cNvPr id="7" name="TextBox 6"/>
          <p:cNvSpPr txBox="1"/>
          <p:nvPr/>
        </p:nvSpPr>
        <p:spPr>
          <a:xfrm>
            <a:off x="8037959" y="5022923"/>
            <a:ext cx="2682969" cy="369332"/>
          </a:xfrm>
          <a:prstGeom prst="rect">
            <a:avLst/>
          </a:prstGeom>
          <a:solidFill>
            <a:schemeClr val="accent6"/>
          </a:solidFill>
        </p:spPr>
        <p:txBody>
          <a:bodyPr wrap="square" rtlCol="0">
            <a:spAutoFit/>
          </a:bodyPr>
          <a:lstStyle/>
          <a:p>
            <a:r>
              <a:rPr lang="en-US" b="1" dirty="0"/>
              <a:t>Sarah Braun-Hamilton- VT</a:t>
            </a:r>
          </a:p>
        </p:txBody>
      </p:sp>
      <p:sp>
        <p:nvSpPr>
          <p:cNvPr id="8" name="TextBox 7"/>
          <p:cNvSpPr txBox="1"/>
          <p:nvPr/>
        </p:nvSpPr>
        <p:spPr>
          <a:xfrm>
            <a:off x="6767655" y="3891708"/>
            <a:ext cx="2075195" cy="369332"/>
          </a:xfrm>
          <a:prstGeom prst="rect">
            <a:avLst/>
          </a:prstGeom>
          <a:solidFill>
            <a:srgbClr val="009051"/>
          </a:solid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Michelle Ervin- MIC</a:t>
            </a:r>
          </a:p>
        </p:txBody>
      </p:sp>
      <p:sp>
        <p:nvSpPr>
          <p:cNvPr id="9" name="TextBox 8"/>
          <p:cNvSpPr txBox="1"/>
          <p:nvPr/>
        </p:nvSpPr>
        <p:spPr>
          <a:xfrm>
            <a:off x="4287277" y="4504447"/>
            <a:ext cx="1850702" cy="369332"/>
          </a:xfrm>
          <a:prstGeom prst="rect">
            <a:avLst/>
          </a:prstGeom>
          <a:solidFill>
            <a:srgbClr val="FFC000"/>
          </a:solidFill>
        </p:spPr>
        <p:txBody>
          <a:bodyPr wrap="square" rtlCol="0">
            <a:spAutoFit/>
          </a:bodyPr>
          <a:lstStyle/>
          <a:p>
            <a:r>
              <a:rPr lang="en-US" b="1" dirty="0">
                <a:solidFill>
                  <a:schemeClr val="bg1"/>
                </a:solidFill>
              </a:rPr>
              <a:t>Cesar Duran- NE</a:t>
            </a:r>
          </a:p>
        </p:txBody>
      </p:sp>
      <p:sp>
        <p:nvSpPr>
          <p:cNvPr id="11" name="TextBox 10"/>
          <p:cNvSpPr txBox="1"/>
          <p:nvPr/>
        </p:nvSpPr>
        <p:spPr>
          <a:xfrm>
            <a:off x="1889030" y="5022923"/>
            <a:ext cx="1976637" cy="369332"/>
          </a:xfrm>
          <a:prstGeom prst="rect">
            <a:avLst/>
          </a:prstGeom>
          <a:solidFill>
            <a:schemeClr val="accent1">
              <a:lumMod val="60000"/>
              <a:lumOff val="40000"/>
            </a:schemeClr>
          </a:solidFill>
        </p:spPr>
        <p:txBody>
          <a:bodyPr wrap="square" rtlCol="0">
            <a:spAutoFit/>
          </a:bodyPr>
          <a:lstStyle/>
          <a:p>
            <a:r>
              <a:rPr lang="en-US" b="1" dirty="0"/>
              <a:t>Iggy Campos- NM</a:t>
            </a:r>
          </a:p>
        </p:txBody>
      </p:sp>
      <p:sp>
        <p:nvSpPr>
          <p:cNvPr id="12" name="Title 3">
            <a:extLst>
              <a:ext uri="{FF2B5EF4-FFF2-40B4-BE49-F238E27FC236}">
                <a16:creationId xmlns:a16="http://schemas.microsoft.com/office/drawing/2014/main" id="{3647CA41-1029-354D-BA83-C9732CA2BB92}"/>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3" name="Google Shape;89;p1">
            <a:extLst>
              <a:ext uri="{FF2B5EF4-FFF2-40B4-BE49-F238E27FC236}">
                <a16:creationId xmlns:a16="http://schemas.microsoft.com/office/drawing/2014/main" id="{8A8565F7-7437-E643-9E1E-7258EF918DFB}"/>
              </a:ext>
            </a:extLst>
          </p:cNvPr>
          <p:cNvSpPr txBox="1"/>
          <p:nvPr/>
        </p:nvSpPr>
        <p:spPr>
          <a:xfrm>
            <a:off x="487017" y="6248400"/>
            <a:ext cx="11121886"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spTree>
    <p:extLst>
      <p:ext uri="{BB962C8B-B14F-4D97-AF65-F5344CB8AC3E}">
        <p14:creationId xmlns:p14="http://schemas.microsoft.com/office/powerpoint/2010/main" val="14544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5503"/>
            <a:ext cx="10515600" cy="1325563"/>
          </a:xfrm>
        </p:spPr>
        <p:txBody>
          <a:bodyPr>
            <a:normAutofit fontScale="90000"/>
          </a:bodyPr>
          <a:lstStyle/>
          <a:p>
            <a:pPr algn="ctr"/>
            <a:br>
              <a:rPr lang="en-US" dirty="0">
                <a:latin typeface="+mn-lt"/>
              </a:rPr>
            </a:br>
            <a:br>
              <a:rPr lang="en-US" dirty="0">
                <a:latin typeface="+mn-lt"/>
              </a:rPr>
            </a:br>
            <a:r>
              <a:rPr lang="en-US" dirty="0">
                <a:latin typeface="+mn-lt"/>
              </a:rPr>
              <a:t>Welcome to the </a:t>
            </a:r>
            <a:r>
              <a:rPr lang="en-US" dirty="0" err="1">
                <a:latin typeface="+mn-lt"/>
              </a:rPr>
              <a:t>iSOSY</a:t>
            </a:r>
            <a:r>
              <a:rPr lang="en-US" dirty="0">
                <a:latin typeface="+mn-lt"/>
              </a:rPr>
              <a:t> Student Portal!</a:t>
            </a:r>
          </a:p>
        </p:txBody>
      </p:sp>
      <p:sp>
        <p:nvSpPr>
          <p:cNvPr id="3" name="Content Placeholder 2"/>
          <p:cNvSpPr>
            <a:spLocks noGrp="1"/>
          </p:cNvSpPr>
          <p:nvPr>
            <p:ph idx="1"/>
          </p:nvPr>
        </p:nvSpPr>
        <p:spPr>
          <a:xfrm>
            <a:off x="838200" y="2256981"/>
            <a:ext cx="10515600" cy="4152996"/>
          </a:xfrm>
        </p:spPr>
        <p:txBody>
          <a:bodyPr/>
          <a:lstStyle/>
          <a:p>
            <a:pPr marL="0" indent="0">
              <a:buNone/>
            </a:pPr>
            <a:r>
              <a:rPr lang="en-US" dirty="0"/>
              <a:t>     The new </a:t>
            </a:r>
            <a:r>
              <a:rPr lang="en-US" dirty="0" err="1"/>
              <a:t>iSOSY</a:t>
            </a:r>
            <a:r>
              <a:rPr lang="en-US" dirty="0"/>
              <a:t> Student Portal serves as a hub to many resources intended for Out-of-School &amp; Secondary Youth.  Students with Wi-Fi/ internet capability now have 24/7 access to many engaging self-paced activities and educational materials. For students without access to the internet, they too can receive printed copies of the content; however, will not be able to partake in the interactive activities.</a:t>
            </a:r>
          </a:p>
          <a:p>
            <a:pPr marL="0" indent="0">
              <a:buNone/>
            </a:pPr>
            <a:r>
              <a:rPr lang="en-US" dirty="0"/>
              <a:t>    Now that the portal door has opened, lets take a closer look to what it includes! </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pic>
        <p:nvPicPr>
          <p:cNvPr id="8" name="Picture 7">
            <a:extLst>
              <a:ext uri="{FF2B5EF4-FFF2-40B4-BE49-F238E27FC236}">
                <a16:creationId xmlns:a16="http://schemas.microsoft.com/office/drawing/2014/main" id="{AE50207E-F827-9648-8892-E2265AA85E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682" t="11833" r="10650" b="68302"/>
          <a:stretch/>
        </p:blipFill>
        <p:spPr>
          <a:xfrm>
            <a:off x="5093803" y="5251520"/>
            <a:ext cx="1908314" cy="930977"/>
          </a:xfrm>
          <a:prstGeom prst="rect">
            <a:avLst/>
          </a:prstGeom>
        </p:spPr>
      </p:pic>
    </p:spTree>
    <p:extLst>
      <p:ext uri="{BB962C8B-B14F-4D97-AF65-F5344CB8AC3E}">
        <p14:creationId xmlns:p14="http://schemas.microsoft.com/office/powerpoint/2010/main" val="20952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CC50B-E2C4-EB40-BEAC-E0C34B1BEED5}"/>
              </a:ext>
            </a:extLst>
          </p:cNvPr>
          <p:cNvSpPr>
            <a:spLocks noGrp="1"/>
          </p:cNvSpPr>
          <p:nvPr>
            <p:ph type="title"/>
          </p:nvPr>
        </p:nvSpPr>
        <p:spPr>
          <a:xfrm>
            <a:off x="1093303" y="203546"/>
            <a:ext cx="10515600" cy="1325563"/>
          </a:xfrm>
        </p:spPr>
        <p:txBody>
          <a:bodyPr/>
          <a:lstStyle/>
          <a:p>
            <a:pPr algn="r"/>
            <a:r>
              <a:rPr lang="en-US" dirty="0"/>
              <a:t>TST Work Group Reports</a:t>
            </a:r>
          </a:p>
        </p:txBody>
      </p:sp>
      <p:sp>
        <p:nvSpPr>
          <p:cNvPr id="8" name="Subtitle 7">
            <a:extLst>
              <a:ext uri="{FF2B5EF4-FFF2-40B4-BE49-F238E27FC236}">
                <a16:creationId xmlns:a16="http://schemas.microsoft.com/office/drawing/2014/main" id="{5B254D7B-A70D-D545-9334-BA33A31A5872}"/>
              </a:ext>
            </a:extLst>
          </p:cNvPr>
          <p:cNvSpPr>
            <a:spLocks noGrp="1"/>
          </p:cNvSpPr>
          <p:nvPr>
            <p:ph idx="1"/>
          </p:nvPr>
        </p:nvSpPr>
        <p:spPr>
          <a:xfrm>
            <a:off x="2027582" y="1825625"/>
            <a:ext cx="9326217" cy="4351338"/>
          </a:xfrm>
        </p:spPr>
        <p:txBody>
          <a:bodyPr>
            <a:normAutofit/>
          </a:bodyPr>
          <a:lstStyle/>
          <a:p>
            <a:pPr marL="0" indent="0">
              <a:buNone/>
            </a:pPr>
            <a:r>
              <a:rPr lang="en-US" sz="4000" dirty="0"/>
              <a:t>Personal Wellness</a:t>
            </a:r>
          </a:p>
          <a:p>
            <a:pPr marL="0" indent="0">
              <a:buNone/>
            </a:pPr>
            <a:r>
              <a:rPr lang="en-US" sz="4000" dirty="0"/>
              <a:t>Pathways</a:t>
            </a:r>
          </a:p>
          <a:p>
            <a:pPr marL="0" indent="0">
              <a:buNone/>
            </a:pPr>
            <a:r>
              <a:rPr lang="en-US" sz="4000" dirty="0"/>
              <a:t>Career Awareness</a:t>
            </a:r>
          </a:p>
          <a:p>
            <a:pPr marL="0" indent="0">
              <a:buNone/>
            </a:pPr>
            <a:r>
              <a:rPr lang="en-US" sz="4000" dirty="0"/>
              <a:t>Professional Development</a:t>
            </a:r>
          </a:p>
          <a:p>
            <a:pPr marL="0" indent="0">
              <a:buNone/>
            </a:pPr>
            <a:r>
              <a:rPr lang="en-US" sz="4000" dirty="0"/>
              <a:t>Curriculum and Material Development</a:t>
            </a:r>
          </a:p>
          <a:p>
            <a:pPr marL="0" indent="0">
              <a:buNone/>
            </a:pPr>
            <a:r>
              <a:rPr lang="en-US" sz="4000" dirty="0"/>
              <a:t>Student Portal</a:t>
            </a:r>
          </a:p>
          <a:p>
            <a:pPr marL="0" indent="0">
              <a:buNone/>
            </a:pPr>
            <a:endParaRPr lang="en-US" sz="40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9" name="Straight Connector 8">
            <a:extLst>
              <a:ext uri="{FF2B5EF4-FFF2-40B4-BE49-F238E27FC236}">
                <a16:creationId xmlns:a16="http://schemas.microsoft.com/office/drawing/2014/main" id="{7EA780B2-5748-D943-A77E-E81A140658D5}"/>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36419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9811"/>
            <a:ext cx="10515600" cy="1325563"/>
          </a:xfrm>
        </p:spPr>
        <p:txBody>
          <a:bodyPr>
            <a:normAutofit fontScale="90000"/>
          </a:bodyPr>
          <a:lstStyle/>
          <a:p>
            <a:pPr algn="ctr"/>
            <a:br>
              <a:rPr lang="en-US" dirty="0">
                <a:latin typeface="+mn-lt"/>
              </a:rPr>
            </a:br>
            <a:br>
              <a:rPr lang="en-US" dirty="0">
                <a:latin typeface="+mn-lt"/>
              </a:rPr>
            </a:br>
            <a:r>
              <a:rPr lang="en-US" dirty="0">
                <a:latin typeface="+mn-lt"/>
              </a:rPr>
              <a:t>What’s the Purpose of the Portal?</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1" name="Content Placeholder 2">
            <a:extLst>
              <a:ext uri="{FF2B5EF4-FFF2-40B4-BE49-F238E27FC236}">
                <a16:creationId xmlns:a16="http://schemas.microsoft.com/office/drawing/2014/main" id="{245F2A1E-C383-644A-8C9B-05946E702C92}"/>
              </a:ext>
            </a:extLst>
          </p:cNvPr>
          <p:cNvSpPr txBox="1">
            <a:spLocks/>
          </p:cNvSpPr>
          <p:nvPr/>
        </p:nvSpPr>
        <p:spPr>
          <a:xfrm>
            <a:off x="1000539" y="2256981"/>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purpose of the portal:</a:t>
            </a:r>
          </a:p>
          <a:p>
            <a:pPr>
              <a:buFont typeface="Wingdings" panose="05000000000000000000" pitchFamily="2" charset="2"/>
              <a:buChar char="q"/>
            </a:pPr>
            <a:r>
              <a:rPr lang="en-US" dirty="0"/>
              <a:t> OSY &amp; Secondary Youth with internet access will have 24/7 access to current iSOSY materials and other resources. Including other materials that supplement these branded iSOSY products .</a:t>
            </a:r>
          </a:p>
          <a:p>
            <a:pPr>
              <a:buFont typeface="Wingdings" panose="05000000000000000000" pitchFamily="2" charset="2"/>
              <a:buChar char="q"/>
            </a:pPr>
            <a:r>
              <a:rPr lang="en-US" dirty="0"/>
              <a:t>Provide a collection of engaging interactive activities to keep the student wanting to expand with their learning.</a:t>
            </a:r>
          </a:p>
          <a:p>
            <a:pPr>
              <a:buFont typeface="Wingdings" panose="05000000000000000000" pitchFamily="2" charset="2"/>
              <a:buChar char="q"/>
            </a:pPr>
            <a:r>
              <a:rPr lang="en-US" dirty="0"/>
              <a:t> Provide both live and recorded lessons with content based on focusing on students interests and needs.</a:t>
            </a:r>
          </a:p>
          <a:p>
            <a:pPr>
              <a:buFont typeface="Wingdings" panose="05000000000000000000" pitchFamily="2" charset="2"/>
              <a:buChar char="q"/>
            </a:pPr>
            <a:r>
              <a:rPr lang="en-US" dirty="0"/>
              <a:t>Allow students to share their success and maintain connections when not always available.</a:t>
            </a:r>
          </a:p>
        </p:txBody>
      </p:sp>
    </p:spTree>
    <p:extLst>
      <p:ext uri="{BB962C8B-B14F-4D97-AF65-F5344CB8AC3E}">
        <p14:creationId xmlns:p14="http://schemas.microsoft.com/office/powerpoint/2010/main" val="280365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9811"/>
            <a:ext cx="10515600" cy="1325563"/>
          </a:xfrm>
        </p:spPr>
        <p:txBody>
          <a:bodyPr>
            <a:normAutofit fontScale="90000"/>
          </a:bodyPr>
          <a:lstStyle/>
          <a:p>
            <a:pPr algn="ctr"/>
            <a:br>
              <a:rPr lang="en-US" dirty="0">
                <a:latin typeface="+mn-lt"/>
              </a:rPr>
            </a:br>
            <a:br>
              <a:rPr lang="en-US" dirty="0">
                <a:latin typeface="+mn-lt"/>
              </a:rPr>
            </a:br>
            <a:r>
              <a:rPr lang="en-US" dirty="0">
                <a:latin typeface="+mn-lt"/>
              </a:rPr>
              <a:t>Contents of the Portal?</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pic>
        <p:nvPicPr>
          <p:cNvPr id="8" name="Content Placeholder 6">
            <a:extLst>
              <a:ext uri="{FF2B5EF4-FFF2-40B4-BE49-F238E27FC236}">
                <a16:creationId xmlns:a16="http://schemas.microsoft.com/office/drawing/2014/main" id="{F69A7C14-63B1-CB46-A394-C847599A413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9550" y="2064392"/>
            <a:ext cx="3431439" cy="3928092"/>
          </a:xfrm>
        </p:spPr>
      </p:pic>
      <p:pic>
        <p:nvPicPr>
          <p:cNvPr id="9" name="Picture 8">
            <a:extLst>
              <a:ext uri="{FF2B5EF4-FFF2-40B4-BE49-F238E27FC236}">
                <a16:creationId xmlns:a16="http://schemas.microsoft.com/office/drawing/2014/main" id="{E265B812-BDB1-C540-BD5F-4998F797A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082" y="4639934"/>
            <a:ext cx="3381375" cy="1352550"/>
          </a:xfrm>
          <a:prstGeom prst="rect">
            <a:avLst/>
          </a:prstGeom>
        </p:spPr>
      </p:pic>
      <p:pic>
        <p:nvPicPr>
          <p:cNvPr id="10" name="Picture 9">
            <a:extLst>
              <a:ext uri="{FF2B5EF4-FFF2-40B4-BE49-F238E27FC236}">
                <a16:creationId xmlns:a16="http://schemas.microsoft.com/office/drawing/2014/main" id="{D41049EE-8313-8940-8C7E-05E77412B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50977">
            <a:off x="9173177" y="3568371"/>
            <a:ext cx="2143125" cy="2143125"/>
          </a:xfrm>
          <a:prstGeom prst="rect">
            <a:avLst/>
          </a:prstGeom>
        </p:spPr>
      </p:pic>
      <p:sp>
        <p:nvSpPr>
          <p:cNvPr id="12" name="TextBox 11">
            <a:extLst>
              <a:ext uri="{FF2B5EF4-FFF2-40B4-BE49-F238E27FC236}">
                <a16:creationId xmlns:a16="http://schemas.microsoft.com/office/drawing/2014/main" id="{3C0009AE-9A3B-1643-890A-A94CBBB09271}"/>
              </a:ext>
            </a:extLst>
          </p:cNvPr>
          <p:cNvSpPr txBox="1"/>
          <p:nvPr/>
        </p:nvSpPr>
        <p:spPr>
          <a:xfrm>
            <a:off x="5307853" y="2244424"/>
            <a:ext cx="4303285" cy="1477328"/>
          </a:xfrm>
          <a:prstGeom prst="rect">
            <a:avLst/>
          </a:prstGeom>
          <a:noFill/>
        </p:spPr>
        <p:txBody>
          <a:bodyPr wrap="square" rtlCol="0">
            <a:spAutoFit/>
          </a:bodyPr>
          <a:lstStyle/>
          <a:p>
            <a:r>
              <a:rPr lang="en-US" dirty="0"/>
              <a:t>When new </a:t>
            </a:r>
            <a:r>
              <a:rPr lang="en-US" dirty="0" err="1"/>
              <a:t>iSOSY</a:t>
            </a:r>
            <a:r>
              <a:rPr lang="en-US" dirty="0"/>
              <a:t> products are either created and/or submitted by member states, the portal will then be updated with these materials including any up-to-date COVID materials.  </a:t>
            </a:r>
          </a:p>
        </p:txBody>
      </p:sp>
    </p:spTree>
    <p:extLst>
      <p:ext uri="{BB962C8B-B14F-4D97-AF65-F5344CB8AC3E}">
        <p14:creationId xmlns:p14="http://schemas.microsoft.com/office/powerpoint/2010/main" val="36987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3" name="Content Placeholder 2">
            <a:extLst>
              <a:ext uri="{FF2B5EF4-FFF2-40B4-BE49-F238E27FC236}">
                <a16:creationId xmlns:a16="http://schemas.microsoft.com/office/drawing/2014/main" id="{294C1869-A9A8-7941-A7CC-03994B140BEC}"/>
              </a:ext>
            </a:extLst>
          </p:cNvPr>
          <p:cNvSpPr>
            <a:spLocks noGrp="1"/>
          </p:cNvSpPr>
          <p:nvPr>
            <p:ph idx="1"/>
          </p:nvPr>
        </p:nvSpPr>
        <p:spPr>
          <a:xfrm>
            <a:off x="1017104" y="2860866"/>
            <a:ext cx="10515600" cy="4351338"/>
          </a:xfrm>
        </p:spPr>
        <p:txBody>
          <a:bodyPr/>
          <a:lstStyle/>
          <a:p>
            <a:r>
              <a:rPr lang="en-US" dirty="0"/>
              <a:t>The student-based activities are designed using the content from the instructor-based lesson in order to keep the student engaged.</a:t>
            </a:r>
          </a:p>
          <a:p>
            <a:r>
              <a:rPr lang="en-US" dirty="0"/>
              <a:t>Interactive lessons include: </a:t>
            </a:r>
          </a:p>
          <a:p>
            <a:pPr lvl="2">
              <a:buFont typeface="Wingdings" panose="05000000000000000000" pitchFamily="2" charset="2"/>
              <a:buChar char="q"/>
            </a:pPr>
            <a:r>
              <a:rPr lang="en-US" dirty="0"/>
              <a:t>Matching           </a:t>
            </a:r>
          </a:p>
          <a:p>
            <a:pPr lvl="2">
              <a:buFont typeface="Wingdings" panose="05000000000000000000" pitchFamily="2" charset="2"/>
              <a:buChar char="q"/>
            </a:pPr>
            <a:r>
              <a:rPr lang="en-US" dirty="0"/>
              <a:t>Quizlet &amp; </a:t>
            </a:r>
            <a:r>
              <a:rPr lang="en-US" dirty="0" err="1"/>
              <a:t>Quia</a:t>
            </a:r>
            <a:endParaRPr lang="en-US" dirty="0"/>
          </a:p>
          <a:p>
            <a:pPr lvl="2">
              <a:buFont typeface="Wingdings" panose="05000000000000000000" pitchFamily="2" charset="2"/>
              <a:buChar char="q"/>
            </a:pPr>
            <a:r>
              <a:rPr lang="en-US" dirty="0" err="1"/>
              <a:t>Edpuzzle</a:t>
            </a:r>
            <a:endParaRPr lang="en-US" dirty="0"/>
          </a:p>
          <a:p>
            <a:pPr lvl="2">
              <a:buFont typeface="Wingdings" panose="05000000000000000000" pitchFamily="2" charset="2"/>
              <a:buChar char="q"/>
            </a:pPr>
            <a:r>
              <a:rPr lang="en-US" dirty="0"/>
              <a:t>Crossword puzzles</a:t>
            </a:r>
          </a:p>
          <a:p>
            <a:pPr lvl="2">
              <a:buFont typeface="Wingdings" panose="05000000000000000000" pitchFamily="2" charset="2"/>
              <a:buChar char="q"/>
            </a:pPr>
            <a:r>
              <a:rPr lang="en-US" dirty="0" err="1"/>
              <a:t>Flipgrid</a:t>
            </a:r>
            <a:r>
              <a:rPr lang="en-US" dirty="0"/>
              <a:t> and many more</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r>
              <a:rPr lang="en-US" dirty="0"/>
              <a:t>                      </a:t>
            </a: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STAT Lessons</a:t>
            </a:r>
          </a:p>
        </p:txBody>
      </p:sp>
    </p:spTree>
    <p:extLst>
      <p:ext uri="{BB962C8B-B14F-4D97-AF65-F5344CB8AC3E}">
        <p14:creationId xmlns:p14="http://schemas.microsoft.com/office/powerpoint/2010/main" val="2304079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COVID-19</a:t>
            </a:r>
          </a:p>
        </p:txBody>
      </p:sp>
      <p:sp>
        <p:nvSpPr>
          <p:cNvPr id="10" name="Content Placeholder 2">
            <a:extLst>
              <a:ext uri="{FF2B5EF4-FFF2-40B4-BE49-F238E27FC236}">
                <a16:creationId xmlns:a16="http://schemas.microsoft.com/office/drawing/2014/main" id="{E974B35F-FA08-9542-976C-30E01A7873C6}"/>
              </a:ext>
            </a:extLst>
          </p:cNvPr>
          <p:cNvSpPr>
            <a:spLocks noGrp="1"/>
          </p:cNvSpPr>
          <p:nvPr>
            <p:ph idx="1"/>
          </p:nvPr>
        </p:nvSpPr>
        <p:spPr>
          <a:xfrm>
            <a:off x="838200" y="3014026"/>
            <a:ext cx="10515600" cy="3678348"/>
          </a:xfrm>
        </p:spPr>
        <p:txBody>
          <a:bodyPr>
            <a:normAutofit/>
          </a:bodyPr>
          <a:lstStyle/>
          <a:p>
            <a:r>
              <a:rPr lang="en-US" dirty="0"/>
              <a:t>All up-to-date COVID-19 materials will be readily available to students using many platforms in six languages. There is an informative video with which the student can check for understanding with various </a:t>
            </a:r>
            <a:r>
              <a:rPr lang="en-US" dirty="0" err="1"/>
              <a:t>Edpuzzle</a:t>
            </a:r>
            <a:r>
              <a:rPr lang="en-US" dirty="0"/>
              <a:t> questions.</a:t>
            </a:r>
          </a:p>
          <a:p>
            <a:r>
              <a:rPr lang="en-US" dirty="0"/>
              <a:t>COVID-19 materials and lessons are meant as a simple and general springboard for discussion of how to stay safe and healthy during the pandemic. </a:t>
            </a:r>
          </a:p>
        </p:txBody>
      </p:sp>
    </p:spTree>
    <p:extLst>
      <p:ext uri="{BB962C8B-B14F-4D97-AF65-F5344CB8AC3E}">
        <p14:creationId xmlns:p14="http://schemas.microsoft.com/office/powerpoint/2010/main" val="2633394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Live Lessons</a:t>
            </a:r>
          </a:p>
        </p:txBody>
      </p:sp>
      <p:sp>
        <p:nvSpPr>
          <p:cNvPr id="11" name="Content Placeholder 2">
            <a:extLst>
              <a:ext uri="{FF2B5EF4-FFF2-40B4-BE49-F238E27FC236}">
                <a16:creationId xmlns:a16="http://schemas.microsoft.com/office/drawing/2014/main" id="{734FC4A9-5EAB-7140-A9CA-8C26990FEDA6}"/>
              </a:ext>
            </a:extLst>
          </p:cNvPr>
          <p:cNvSpPr>
            <a:spLocks noGrp="1"/>
          </p:cNvSpPr>
          <p:nvPr>
            <p:ph idx="1"/>
          </p:nvPr>
        </p:nvSpPr>
        <p:spPr>
          <a:xfrm>
            <a:off x="838200" y="2805580"/>
            <a:ext cx="10515600" cy="4351338"/>
          </a:xfrm>
        </p:spPr>
        <p:txBody>
          <a:bodyPr/>
          <a:lstStyle/>
          <a:p>
            <a:r>
              <a:rPr lang="en-US" dirty="0"/>
              <a:t>We will be piloting our first live lesson at the end of April 2022.</a:t>
            </a:r>
          </a:p>
          <a:p>
            <a:pPr marL="0" indent="0">
              <a:buNone/>
            </a:pPr>
            <a:r>
              <a:rPr lang="en-US" dirty="0"/>
              <a:t>     The first lesson will include: smaller audience (we would like to invite ~3 OSY from each participating state.) </a:t>
            </a:r>
          </a:p>
          <a:p>
            <a:pPr lvl="1">
              <a:buFont typeface="Wingdings" panose="05000000000000000000" pitchFamily="2" charset="2"/>
              <a:buChar char="Ø"/>
            </a:pPr>
            <a:r>
              <a:rPr lang="en-US" dirty="0"/>
              <a:t>   Welcome</a:t>
            </a:r>
          </a:p>
          <a:p>
            <a:pPr lvl="1">
              <a:buFont typeface="Wingdings" panose="05000000000000000000" pitchFamily="2" charset="2"/>
              <a:buChar char="Ø"/>
            </a:pPr>
            <a:r>
              <a:rPr lang="en-US" dirty="0"/>
              <a:t>   Explain Objectives for these live lessons</a:t>
            </a:r>
          </a:p>
          <a:p>
            <a:pPr lvl="1">
              <a:buFont typeface="Wingdings" panose="05000000000000000000" pitchFamily="2" charset="2"/>
              <a:buChar char="Ø"/>
            </a:pPr>
            <a:r>
              <a:rPr lang="en-US" dirty="0"/>
              <a:t>   Interactive polls throughout the lesson to gather for content for future live          lessons</a:t>
            </a:r>
          </a:p>
          <a:p>
            <a:pPr lvl="1">
              <a:buFont typeface="Wingdings" panose="05000000000000000000" pitchFamily="2" charset="2"/>
              <a:buChar char="Ø"/>
            </a:pPr>
            <a:r>
              <a:rPr lang="en-US" dirty="0"/>
              <a:t>   Beginner lesson on salutations/greetings including some everyday phrases</a:t>
            </a:r>
          </a:p>
          <a:p>
            <a:pPr lvl="1">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024290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Google Classroom</a:t>
            </a:r>
          </a:p>
        </p:txBody>
      </p:sp>
      <p:sp>
        <p:nvSpPr>
          <p:cNvPr id="10" name="Content Placeholder 2">
            <a:extLst>
              <a:ext uri="{FF2B5EF4-FFF2-40B4-BE49-F238E27FC236}">
                <a16:creationId xmlns:a16="http://schemas.microsoft.com/office/drawing/2014/main" id="{4682286B-7F44-5045-9B3C-693990999321}"/>
              </a:ext>
            </a:extLst>
          </p:cNvPr>
          <p:cNvSpPr>
            <a:spLocks noGrp="1"/>
          </p:cNvSpPr>
          <p:nvPr>
            <p:ph idx="1"/>
          </p:nvPr>
        </p:nvSpPr>
        <p:spPr>
          <a:xfrm>
            <a:off x="838200" y="2937452"/>
            <a:ext cx="10515600" cy="4351338"/>
          </a:xfrm>
        </p:spPr>
        <p:txBody>
          <a:bodyPr/>
          <a:lstStyle/>
          <a:p>
            <a:r>
              <a:rPr lang="en-US" dirty="0"/>
              <a:t>Collected analytics from the OSY website to find the top five used topics. (Safety, Finance, Community, English for Everyday Life, and Health)</a:t>
            </a:r>
          </a:p>
          <a:p>
            <a:r>
              <a:rPr lang="en-US" dirty="0"/>
              <a:t>Developed interactive activities based on current </a:t>
            </a:r>
            <a:r>
              <a:rPr lang="en-US" dirty="0" err="1"/>
              <a:t>iSOSY</a:t>
            </a:r>
            <a:r>
              <a:rPr lang="en-US" dirty="0"/>
              <a:t> lessons and included supplemental resources to expand the student’s learning capacity.</a:t>
            </a:r>
          </a:p>
          <a:p>
            <a:pPr marL="0" indent="0">
              <a:buNone/>
            </a:pPr>
            <a:endParaRPr lang="en-US" dirty="0"/>
          </a:p>
          <a:p>
            <a:endParaRPr lang="en-US" dirty="0"/>
          </a:p>
        </p:txBody>
      </p:sp>
    </p:spTree>
    <p:extLst>
      <p:ext uri="{BB962C8B-B14F-4D97-AF65-F5344CB8AC3E}">
        <p14:creationId xmlns:p14="http://schemas.microsoft.com/office/powerpoint/2010/main" val="326485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Recorded Lessons &amp; Resources</a:t>
            </a:r>
          </a:p>
        </p:txBody>
      </p:sp>
      <p:sp>
        <p:nvSpPr>
          <p:cNvPr id="11" name="Content Placeholder 2">
            <a:extLst>
              <a:ext uri="{FF2B5EF4-FFF2-40B4-BE49-F238E27FC236}">
                <a16:creationId xmlns:a16="http://schemas.microsoft.com/office/drawing/2014/main" id="{8D30A2D3-B909-5D4A-B404-BDB7F5DFE829}"/>
              </a:ext>
            </a:extLst>
          </p:cNvPr>
          <p:cNvSpPr>
            <a:spLocks noGrp="1"/>
          </p:cNvSpPr>
          <p:nvPr>
            <p:ph idx="1"/>
          </p:nvPr>
        </p:nvSpPr>
        <p:spPr>
          <a:xfrm>
            <a:off x="838200" y="2947843"/>
            <a:ext cx="10515600" cy="4351338"/>
          </a:xfrm>
        </p:spPr>
        <p:txBody>
          <a:bodyPr/>
          <a:lstStyle/>
          <a:p>
            <a:r>
              <a:rPr lang="en-US" dirty="0"/>
              <a:t>This section will be a collection of all created </a:t>
            </a:r>
            <a:r>
              <a:rPr lang="en-US" dirty="0" err="1"/>
              <a:t>iSOSY</a:t>
            </a:r>
            <a:r>
              <a:rPr lang="en-US" dirty="0"/>
              <a:t> materials and vetted Favorite Lesson submissions.</a:t>
            </a:r>
          </a:p>
          <a:p>
            <a:r>
              <a:rPr lang="en-US" dirty="0"/>
              <a:t>Also will include materials developed by other </a:t>
            </a:r>
            <a:r>
              <a:rPr lang="en-US" dirty="0" err="1"/>
              <a:t>iSOSY</a:t>
            </a:r>
            <a:r>
              <a:rPr lang="en-US" dirty="0"/>
              <a:t> workgroups (ex. Career Pathways, recent OSHA materials, digital literacy available apps).</a:t>
            </a:r>
          </a:p>
          <a:p>
            <a:r>
              <a:rPr lang="en-US" dirty="0"/>
              <a:t>It will also include past live recorded lessons if a student was unable to attend one in which they had interest.</a:t>
            </a:r>
          </a:p>
        </p:txBody>
      </p:sp>
    </p:spTree>
    <p:extLst>
      <p:ext uri="{BB962C8B-B14F-4D97-AF65-F5344CB8AC3E}">
        <p14:creationId xmlns:p14="http://schemas.microsoft.com/office/powerpoint/2010/main" val="331664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Student Successes</a:t>
            </a:r>
          </a:p>
        </p:txBody>
      </p:sp>
      <p:sp>
        <p:nvSpPr>
          <p:cNvPr id="10" name="Content Placeholder 2">
            <a:extLst>
              <a:ext uri="{FF2B5EF4-FFF2-40B4-BE49-F238E27FC236}">
                <a16:creationId xmlns:a16="http://schemas.microsoft.com/office/drawing/2014/main" id="{6C9F7EAE-63D7-4149-A7BF-8A47BC937024}"/>
              </a:ext>
            </a:extLst>
          </p:cNvPr>
          <p:cNvSpPr>
            <a:spLocks noGrp="1"/>
          </p:cNvSpPr>
          <p:nvPr>
            <p:ph idx="1"/>
          </p:nvPr>
        </p:nvSpPr>
        <p:spPr>
          <a:xfrm>
            <a:off x="855518" y="2860865"/>
            <a:ext cx="10515600" cy="4351338"/>
          </a:xfrm>
        </p:spPr>
        <p:txBody>
          <a:bodyPr/>
          <a:lstStyle/>
          <a:p>
            <a:r>
              <a:rPr lang="en-US" dirty="0"/>
              <a:t>In this section, we want to gather a plethora of success stories about our students.</a:t>
            </a:r>
          </a:p>
          <a:p>
            <a:r>
              <a:rPr lang="en-US" dirty="0"/>
              <a:t> Stories can be submitted by a recording of the student with each explaining how these materials have helped with their learning/life goals.</a:t>
            </a:r>
          </a:p>
          <a:p>
            <a:r>
              <a:rPr lang="en-US" dirty="0"/>
              <a:t>Students then can visit this section and hear affidavits of fellow students their age and see that they too can achieve success.</a:t>
            </a:r>
          </a:p>
          <a:p>
            <a:pPr marL="0" indent="0">
              <a:buNone/>
            </a:pPr>
            <a:endParaRPr lang="en-US" dirty="0"/>
          </a:p>
        </p:txBody>
      </p:sp>
    </p:spTree>
    <p:extLst>
      <p:ext uri="{BB962C8B-B14F-4D97-AF65-F5344CB8AC3E}">
        <p14:creationId xmlns:p14="http://schemas.microsoft.com/office/powerpoint/2010/main" val="83424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a:stretch>
            <a:fillRect/>
          </a:stretch>
        </p:blipFill>
        <p:spPr>
          <a:xfrm>
            <a:off x="288890" y="230188"/>
            <a:ext cx="2433249" cy="746490"/>
          </a:xfrm>
          <a:prstGeom prst="rect">
            <a:avLst/>
          </a:prstGeom>
        </p:spPr>
      </p:pic>
      <p:sp>
        <p:nvSpPr>
          <p:cNvPr id="5" name="TextBox 4">
            <a:extLst>
              <a:ext uri="{FF2B5EF4-FFF2-40B4-BE49-F238E27FC236}">
                <a16:creationId xmlns:a16="http://schemas.microsoft.com/office/drawing/2014/main" id="{662F0B4E-DB5C-4447-B550-6EB69837AEFD}"/>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6" name="Straight Connector 5">
            <a:extLst>
              <a:ext uri="{FF2B5EF4-FFF2-40B4-BE49-F238E27FC236}">
                <a16:creationId xmlns:a16="http://schemas.microsoft.com/office/drawing/2014/main" id="{2E3CC25C-1A34-4747-A80D-0F7B8B976ECA}"/>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itle 3">
            <a:extLst>
              <a:ext uri="{FF2B5EF4-FFF2-40B4-BE49-F238E27FC236}">
                <a16:creationId xmlns:a16="http://schemas.microsoft.com/office/drawing/2014/main" id="{29DE8834-52E5-7E46-A29A-FAB09EA6445D}"/>
              </a:ext>
            </a:extLst>
          </p:cNvPr>
          <p:cNvSpPr txBox="1">
            <a:spLocks/>
          </p:cNvSpPr>
          <p:nvPr/>
        </p:nvSpPr>
        <p:spPr>
          <a:xfrm>
            <a:off x="3379303" y="14487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Student Portal &amp; Technology</a:t>
            </a:r>
          </a:p>
        </p:txBody>
      </p:sp>
      <p:sp>
        <p:nvSpPr>
          <p:cNvPr id="17" name="Title 1">
            <a:extLst>
              <a:ext uri="{FF2B5EF4-FFF2-40B4-BE49-F238E27FC236}">
                <a16:creationId xmlns:a16="http://schemas.microsoft.com/office/drawing/2014/main" id="{054C6EFC-71BB-DB4D-B97E-3229BCAA89A7}"/>
              </a:ext>
            </a:extLst>
          </p:cNvPr>
          <p:cNvSpPr>
            <a:spLocks noGrp="1"/>
          </p:cNvSpPr>
          <p:nvPr>
            <p:ph type="title"/>
          </p:nvPr>
        </p:nvSpPr>
        <p:spPr>
          <a:xfrm>
            <a:off x="838200" y="1383948"/>
            <a:ext cx="10515600" cy="1325563"/>
          </a:xfrm>
          <a:solidFill>
            <a:schemeClr val="accent1">
              <a:lumMod val="50000"/>
            </a:schemeClr>
          </a:solidFill>
        </p:spPr>
        <p:txBody>
          <a:bodyPr/>
          <a:lstStyle/>
          <a:p>
            <a:pPr algn="ctr"/>
            <a:r>
              <a:rPr lang="en-US" b="1" dirty="0">
                <a:solidFill>
                  <a:schemeClr val="bg2"/>
                </a:solidFill>
                <a:effectLst>
                  <a:outerShdw blurRad="38100" dist="38100" dir="2700000" algn="tl">
                    <a:srgbClr val="000000">
                      <a:alpha val="43137"/>
                    </a:srgbClr>
                  </a:outerShdw>
                </a:effectLst>
                <a:latin typeface="Arial Black" panose="020B0A04020102020204" pitchFamily="34" charset="0"/>
              </a:rPr>
              <a:t>Have You Moved?</a:t>
            </a:r>
          </a:p>
        </p:txBody>
      </p:sp>
      <p:sp>
        <p:nvSpPr>
          <p:cNvPr id="11" name="Content Placeholder 2">
            <a:extLst>
              <a:ext uri="{FF2B5EF4-FFF2-40B4-BE49-F238E27FC236}">
                <a16:creationId xmlns:a16="http://schemas.microsoft.com/office/drawing/2014/main" id="{8CBFD0C7-A55B-6F4D-99A4-ACC914A78BF0}"/>
              </a:ext>
            </a:extLst>
          </p:cNvPr>
          <p:cNvSpPr>
            <a:spLocks noGrp="1"/>
          </p:cNvSpPr>
          <p:nvPr>
            <p:ph idx="1"/>
          </p:nvPr>
        </p:nvSpPr>
        <p:spPr>
          <a:xfrm>
            <a:off x="838200" y="2862775"/>
            <a:ext cx="10515600" cy="3576125"/>
          </a:xfrm>
        </p:spPr>
        <p:txBody>
          <a:bodyPr/>
          <a:lstStyle/>
          <a:p>
            <a:r>
              <a:rPr lang="en-US" dirty="0"/>
              <a:t>This button will direct the student to the IDRC referral page.</a:t>
            </a:r>
          </a:p>
          <a:p>
            <a:endParaRPr lang="en-US" dirty="0"/>
          </a:p>
        </p:txBody>
      </p:sp>
      <p:sp>
        <p:nvSpPr>
          <p:cNvPr id="12" name="TextBox 11">
            <a:extLst>
              <a:ext uri="{FF2B5EF4-FFF2-40B4-BE49-F238E27FC236}">
                <a16:creationId xmlns:a16="http://schemas.microsoft.com/office/drawing/2014/main" id="{C15347C2-3A6C-2148-ADEE-6857FF846580}"/>
              </a:ext>
            </a:extLst>
          </p:cNvPr>
          <p:cNvSpPr txBox="1"/>
          <p:nvPr/>
        </p:nvSpPr>
        <p:spPr>
          <a:xfrm>
            <a:off x="2627303" y="3730737"/>
            <a:ext cx="6937394" cy="1569660"/>
          </a:xfrm>
          <a:prstGeom prst="rect">
            <a:avLst/>
          </a:prstGeom>
          <a:noFill/>
        </p:spPr>
        <p:txBody>
          <a:bodyPr wrap="square" rtlCol="0">
            <a:spAutoFit/>
          </a:bodyPr>
          <a:lstStyle/>
          <a:p>
            <a:r>
              <a:rPr lang="en-US" sz="9600" b="1" dirty="0"/>
              <a:t> </a:t>
            </a:r>
            <a:r>
              <a:rPr lang="en-US" sz="9600" b="1" dirty="0">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42527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5597EA2C-D9E0-884E-B20B-25C2B5A89746}"/>
              </a:ext>
            </a:extLst>
          </p:cNvPr>
          <p:cNvSpPr txBox="1"/>
          <p:nvPr/>
        </p:nvSpPr>
        <p:spPr>
          <a:xfrm>
            <a:off x="526773" y="6240283"/>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pic>
        <p:nvPicPr>
          <p:cNvPr id="3" name="Picture 2">
            <a:extLst>
              <a:ext uri="{FF2B5EF4-FFF2-40B4-BE49-F238E27FC236}">
                <a16:creationId xmlns:a16="http://schemas.microsoft.com/office/drawing/2014/main" id="{82CA7707-2F13-CC42-B673-B6E5C3345E11}"/>
              </a:ext>
            </a:extLst>
          </p:cNvPr>
          <p:cNvPicPr>
            <a:picLocks noChangeAspect="1"/>
          </p:cNvPicPr>
          <p:nvPr/>
        </p:nvPicPr>
        <p:blipFill>
          <a:blip r:embed="rId4"/>
          <a:stretch>
            <a:fillRect/>
          </a:stretch>
        </p:blipFill>
        <p:spPr>
          <a:xfrm>
            <a:off x="565150" y="1790700"/>
            <a:ext cx="11061700" cy="3276600"/>
          </a:xfrm>
          <a:prstGeom prst="rect">
            <a:avLst/>
          </a:prstGeom>
        </p:spPr>
      </p:pic>
    </p:spTree>
    <p:extLst>
      <p:ext uri="{BB962C8B-B14F-4D97-AF65-F5344CB8AC3E}">
        <p14:creationId xmlns:p14="http://schemas.microsoft.com/office/powerpoint/2010/main" val="231086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287D5A-ED9D-41FF-B145-FAD32F7A65EF}"/>
              </a:ext>
            </a:extLst>
          </p:cNvPr>
          <p:cNvPicPr>
            <a:picLocks noChangeAspect="1"/>
          </p:cNvPicPr>
          <p:nvPr/>
        </p:nvPicPr>
        <p:blipFill>
          <a:blip r:embed="rId3"/>
          <a:stretch>
            <a:fillRect/>
          </a:stretch>
        </p:blipFill>
        <p:spPr>
          <a:xfrm>
            <a:off x="8013148" y="4131784"/>
            <a:ext cx="2342580" cy="2378346"/>
          </a:xfrm>
          <a:prstGeom prst="rect">
            <a:avLst/>
          </a:prstGeom>
        </p:spPr>
      </p:pic>
      <p:sp>
        <p:nvSpPr>
          <p:cNvPr id="4" name="Title 3">
            <a:extLst>
              <a:ext uri="{FF2B5EF4-FFF2-40B4-BE49-F238E27FC236}">
                <a16:creationId xmlns:a16="http://schemas.microsoft.com/office/drawing/2014/main" id="{D3889280-8F41-4428-962A-3E5366801CE4}"/>
              </a:ext>
            </a:extLst>
          </p:cNvPr>
          <p:cNvSpPr>
            <a:spLocks noGrp="1"/>
          </p:cNvSpPr>
          <p:nvPr>
            <p:ph type="title"/>
          </p:nvPr>
        </p:nvSpPr>
        <p:spPr>
          <a:xfrm>
            <a:off x="1093303" y="208828"/>
            <a:ext cx="10515600" cy="1325563"/>
          </a:xfrm>
        </p:spPr>
        <p:txBody>
          <a:bodyPr/>
          <a:lstStyle/>
          <a:p>
            <a:pPr algn="r"/>
            <a:r>
              <a:rPr lang="en-US" dirty="0"/>
              <a:t>Personal Wellness</a:t>
            </a:r>
          </a:p>
        </p:txBody>
      </p:sp>
      <p:sp>
        <p:nvSpPr>
          <p:cNvPr id="5" name="Content Placeholder 4">
            <a:extLst>
              <a:ext uri="{FF2B5EF4-FFF2-40B4-BE49-F238E27FC236}">
                <a16:creationId xmlns:a16="http://schemas.microsoft.com/office/drawing/2014/main" id="{BD834A6E-74C6-4D3D-9F62-B7E4B439A18E}"/>
              </a:ext>
            </a:extLst>
          </p:cNvPr>
          <p:cNvSpPr>
            <a:spLocks noGrp="1"/>
          </p:cNvSpPr>
          <p:nvPr>
            <p:ph idx="1"/>
          </p:nvPr>
        </p:nvSpPr>
        <p:spPr>
          <a:xfrm>
            <a:off x="838200" y="1534391"/>
            <a:ext cx="10515600" cy="3210891"/>
          </a:xfrm>
        </p:spPr>
        <p:txBody>
          <a:bodyPr>
            <a:normAutofit/>
          </a:bodyPr>
          <a:lstStyle/>
          <a:p>
            <a:pPr marL="0" indent="0">
              <a:buNone/>
            </a:pPr>
            <a:r>
              <a:rPr lang="en-US" sz="3500" b="1" dirty="0"/>
              <a:t>Personal wellness </a:t>
            </a:r>
            <a:r>
              <a:rPr lang="en-US" sz="3500" dirty="0"/>
              <a:t>is finding a greater well-being through positively connecting the mind and body. In a simpler sense, achieving personal wellness comes from maintaining a healthy and balanced lifestyle. </a:t>
            </a:r>
          </a:p>
          <a:p>
            <a:pPr marL="0" indent="0">
              <a:buNone/>
            </a:pPr>
            <a:r>
              <a:rPr lang="en-US" sz="3500" b="1" dirty="0"/>
              <a:t>Purpose: </a:t>
            </a:r>
            <a:r>
              <a:rPr lang="en-US" sz="3500" dirty="0"/>
              <a:t>Continuing to add and adapt the </a:t>
            </a:r>
            <a:r>
              <a:rPr lang="en-US" sz="3500" dirty="0">
                <a:hlinkClick r:id="rId4"/>
              </a:rPr>
              <a:t>Personal Wellness Training Package</a:t>
            </a:r>
            <a:r>
              <a:rPr lang="en-US" sz="3500" dirty="0"/>
              <a:t>. </a:t>
            </a:r>
            <a:endParaRPr lang="en-US" dirty="0"/>
          </a:p>
        </p:txBody>
      </p:sp>
      <p:sp>
        <p:nvSpPr>
          <p:cNvPr id="6" name="TextBox 5">
            <a:extLst>
              <a:ext uri="{FF2B5EF4-FFF2-40B4-BE49-F238E27FC236}">
                <a16:creationId xmlns:a16="http://schemas.microsoft.com/office/drawing/2014/main" id="{AF333490-5579-4DF1-B6C5-8D9E01822053}"/>
              </a:ext>
            </a:extLst>
          </p:cNvPr>
          <p:cNvSpPr txBox="1"/>
          <p:nvPr/>
        </p:nvSpPr>
        <p:spPr>
          <a:xfrm>
            <a:off x="956734" y="4745282"/>
            <a:ext cx="4028661" cy="2215991"/>
          </a:xfrm>
          <a:prstGeom prst="rect">
            <a:avLst/>
          </a:prstGeom>
          <a:noFill/>
        </p:spPr>
        <p:txBody>
          <a:bodyPr wrap="square" rtlCol="0">
            <a:spAutoFit/>
          </a:bodyPr>
          <a:lstStyle/>
          <a:p>
            <a:r>
              <a:rPr lang="en-US" sz="2000" b="1" dirty="0"/>
              <a:t>Members: </a:t>
            </a:r>
          </a:p>
          <a:p>
            <a:r>
              <a:rPr lang="en-US" sz="2000" dirty="0"/>
              <a:t>Lysandra Alexander (PA) - Lead</a:t>
            </a:r>
          </a:p>
          <a:p>
            <a:r>
              <a:rPr lang="en-US" sz="2000" dirty="0"/>
              <a:t>Susana Das Neves (IL)</a:t>
            </a:r>
          </a:p>
          <a:p>
            <a:r>
              <a:rPr lang="en-US" sz="2000" dirty="0"/>
              <a:t>Mesha Patrick (AL)</a:t>
            </a:r>
          </a:p>
          <a:p>
            <a:r>
              <a:rPr lang="en-US" sz="2000" dirty="0"/>
              <a:t>Valeria Peña (IA)</a:t>
            </a:r>
          </a:p>
          <a:p>
            <a:r>
              <a:rPr lang="en-US" sz="2000" dirty="0"/>
              <a:t>Lora Thomas (</a:t>
            </a:r>
            <a:r>
              <a:rPr lang="en-US" sz="2000" dirty="0" err="1"/>
              <a:t>iSOSY</a:t>
            </a:r>
            <a:r>
              <a:rPr lang="en-US" sz="2000" dirty="0"/>
              <a:t> Consultant)</a:t>
            </a:r>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73969661-3ADD-4746-BBDB-E909AD71F4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9" name="Straight Connector 8">
            <a:extLst>
              <a:ext uri="{FF2B5EF4-FFF2-40B4-BE49-F238E27FC236}">
                <a16:creationId xmlns:a16="http://schemas.microsoft.com/office/drawing/2014/main" id="{2702105D-BB3D-AC44-85AE-ED28B6C57BFE}"/>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801712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A698F-0ADA-9D4D-BB4E-49DA040E2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867" y="1536051"/>
            <a:ext cx="9591263" cy="481052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5597EA2C-D9E0-884E-B20B-25C2B5A89746}"/>
              </a:ext>
            </a:extLst>
          </p:cNvPr>
          <p:cNvSpPr txBox="1"/>
          <p:nvPr/>
        </p:nvSpPr>
        <p:spPr>
          <a:xfrm>
            <a:off x="526773" y="6240283"/>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sp>
        <p:nvSpPr>
          <p:cNvPr id="3" name="TextBox 2">
            <a:extLst>
              <a:ext uri="{FF2B5EF4-FFF2-40B4-BE49-F238E27FC236}">
                <a16:creationId xmlns:a16="http://schemas.microsoft.com/office/drawing/2014/main" id="{CDC5AC9F-F763-5044-88CC-EF0852899649}"/>
              </a:ext>
            </a:extLst>
          </p:cNvPr>
          <p:cNvSpPr txBox="1"/>
          <p:nvPr/>
        </p:nvSpPr>
        <p:spPr>
          <a:xfrm>
            <a:off x="3829879" y="2354652"/>
            <a:ext cx="1590261" cy="369332"/>
          </a:xfrm>
          <a:prstGeom prst="rect">
            <a:avLst/>
          </a:prstGeom>
          <a:noFill/>
        </p:spPr>
        <p:txBody>
          <a:bodyPr wrap="square" rtlCol="0">
            <a:spAutoFit/>
          </a:bodyPr>
          <a:lstStyle/>
          <a:p>
            <a:r>
              <a:rPr lang="en-US" dirty="0">
                <a:solidFill>
                  <a:srgbClr val="FF0000"/>
                </a:solidFill>
              </a:rPr>
              <a:t>TST Meeting</a:t>
            </a:r>
          </a:p>
        </p:txBody>
      </p:sp>
      <p:sp>
        <p:nvSpPr>
          <p:cNvPr id="10" name="TextBox 9">
            <a:extLst>
              <a:ext uri="{FF2B5EF4-FFF2-40B4-BE49-F238E27FC236}">
                <a16:creationId xmlns:a16="http://schemas.microsoft.com/office/drawing/2014/main" id="{87926E73-1BC0-6D42-848F-7D2C02BC37C7}"/>
              </a:ext>
            </a:extLst>
          </p:cNvPr>
          <p:cNvSpPr txBox="1"/>
          <p:nvPr/>
        </p:nvSpPr>
        <p:spPr>
          <a:xfrm>
            <a:off x="6096000" y="1810411"/>
            <a:ext cx="2600739" cy="369332"/>
          </a:xfrm>
          <a:prstGeom prst="rect">
            <a:avLst/>
          </a:prstGeom>
          <a:noFill/>
        </p:spPr>
        <p:txBody>
          <a:bodyPr wrap="square" rtlCol="0">
            <a:spAutoFit/>
          </a:bodyPr>
          <a:lstStyle/>
          <a:p>
            <a:r>
              <a:rPr lang="en-US" dirty="0">
                <a:solidFill>
                  <a:srgbClr val="FF0000"/>
                </a:solidFill>
              </a:rPr>
              <a:t>iSOSY/IDRC Webinar</a:t>
            </a:r>
          </a:p>
        </p:txBody>
      </p:sp>
      <p:sp>
        <p:nvSpPr>
          <p:cNvPr id="12" name="TextBox 11">
            <a:extLst>
              <a:ext uri="{FF2B5EF4-FFF2-40B4-BE49-F238E27FC236}">
                <a16:creationId xmlns:a16="http://schemas.microsoft.com/office/drawing/2014/main" id="{7E1F8AF9-A7D3-0F45-A1BD-B4CD4109CA19}"/>
              </a:ext>
            </a:extLst>
          </p:cNvPr>
          <p:cNvSpPr txBox="1"/>
          <p:nvPr/>
        </p:nvSpPr>
        <p:spPr>
          <a:xfrm>
            <a:off x="8481391" y="2071979"/>
            <a:ext cx="2600739" cy="369332"/>
          </a:xfrm>
          <a:prstGeom prst="rect">
            <a:avLst/>
          </a:prstGeom>
          <a:noFill/>
        </p:spPr>
        <p:txBody>
          <a:bodyPr wrap="square" rtlCol="0">
            <a:spAutoFit/>
          </a:bodyPr>
          <a:lstStyle/>
          <a:p>
            <a:r>
              <a:rPr lang="en-US" dirty="0">
                <a:solidFill>
                  <a:srgbClr val="FF0000"/>
                </a:solidFill>
              </a:rPr>
              <a:t>Mentor Meetings</a:t>
            </a:r>
          </a:p>
        </p:txBody>
      </p:sp>
      <p:cxnSp>
        <p:nvCxnSpPr>
          <p:cNvPr id="16" name="Straight Arrow Connector 15">
            <a:extLst>
              <a:ext uri="{FF2B5EF4-FFF2-40B4-BE49-F238E27FC236}">
                <a16:creationId xmlns:a16="http://schemas.microsoft.com/office/drawing/2014/main" id="{56D0B00A-6ED3-5D4B-B806-40CAA3890660}"/>
              </a:ext>
            </a:extLst>
          </p:cNvPr>
          <p:cNvCxnSpPr>
            <a:cxnSpLocks/>
          </p:cNvCxnSpPr>
          <p:nvPr/>
        </p:nvCxnSpPr>
        <p:spPr>
          <a:xfrm>
            <a:off x="4084983" y="2723984"/>
            <a:ext cx="367747" cy="3077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B6C93B-F5A5-7344-A47F-DCBD33278639}"/>
              </a:ext>
            </a:extLst>
          </p:cNvPr>
          <p:cNvCxnSpPr>
            <a:cxnSpLocks/>
          </p:cNvCxnSpPr>
          <p:nvPr/>
        </p:nvCxnSpPr>
        <p:spPr>
          <a:xfrm>
            <a:off x="7787310" y="2156639"/>
            <a:ext cx="367747" cy="3077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E56E9C-6C12-8443-8656-956B7134B786}"/>
              </a:ext>
            </a:extLst>
          </p:cNvPr>
          <p:cNvCxnSpPr>
            <a:cxnSpLocks/>
          </p:cNvCxnSpPr>
          <p:nvPr/>
        </p:nvCxnSpPr>
        <p:spPr>
          <a:xfrm flipH="1">
            <a:off x="8807724" y="2446056"/>
            <a:ext cx="311427" cy="2779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536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466D6-4EFD-0E40-B7B0-91C7295B66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2209" y="1514838"/>
            <a:ext cx="9907656" cy="493012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5597EA2C-D9E0-884E-B20B-25C2B5A89746}"/>
              </a:ext>
            </a:extLst>
          </p:cNvPr>
          <p:cNvSpPr txBox="1"/>
          <p:nvPr/>
        </p:nvSpPr>
        <p:spPr>
          <a:xfrm>
            <a:off x="526773" y="6313101"/>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spTree>
    <p:extLst>
      <p:ext uri="{BB962C8B-B14F-4D97-AF65-F5344CB8AC3E}">
        <p14:creationId xmlns:p14="http://schemas.microsoft.com/office/powerpoint/2010/main" val="4006410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0994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5597EA2C-D9E0-884E-B20B-25C2B5A89746}"/>
              </a:ext>
            </a:extLst>
          </p:cNvPr>
          <p:cNvSpPr txBox="1"/>
          <p:nvPr/>
        </p:nvSpPr>
        <p:spPr>
          <a:xfrm>
            <a:off x="526773" y="6240283"/>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pic>
        <p:nvPicPr>
          <p:cNvPr id="4" name="Picture 3">
            <a:extLst>
              <a:ext uri="{FF2B5EF4-FFF2-40B4-BE49-F238E27FC236}">
                <a16:creationId xmlns:a16="http://schemas.microsoft.com/office/drawing/2014/main" id="{51AEBF07-E99A-A141-BE48-62E4A31456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670143"/>
            <a:ext cx="4126672" cy="4391882"/>
          </a:xfrm>
          <a:prstGeom prst="rect">
            <a:avLst/>
          </a:prstGeom>
        </p:spPr>
      </p:pic>
      <p:pic>
        <p:nvPicPr>
          <p:cNvPr id="5" name="Picture 4">
            <a:extLst>
              <a:ext uri="{FF2B5EF4-FFF2-40B4-BE49-F238E27FC236}">
                <a16:creationId xmlns:a16="http://schemas.microsoft.com/office/drawing/2014/main" id="{9388C145-093B-6342-A843-71E462F399A6}"/>
              </a:ext>
            </a:extLst>
          </p:cNvPr>
          <p:cNvPicPr>
            <a:picLocks noChangeAspect="1"/>
          </p:cNvPicPr>
          <p:nvPr/>
        </p:nvPicPr>
        <p:blipFill>
          <a:blip r:embed="rId5"/>
          <a:stretch>
            <a:fillRect/>
          </a:stretch>
        </p:blipFill>
        <p:spPr>
          <a:xfrm>
            <a:off x="6026426" y="1635503"/>
            <a:ext cx="5029200" cy="4406900"/>
          </a:xfrm>
          <a:prstGeom prst="rect">
            <a:avLst/>
          </a:prstGeom>
        </p:spPr>
      </p:pic>
    </p:spTree>
    <p:extLst>
      <p:ext uri="{BB962C8B-B14F-4D97-AF65-F5344CB8AC3E}">
        <p14:creationId xmlns:p14="http://schemas.microsoft.com/office/powerpoint/2010/main" val="3870595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28E42-7726-AF45-8995-D57FF73C850F}"/>
              </a:ext>
            </a:extLst>
          </p:cNvPr>
          <p:cNvPicPr>
            <a:picLocks noChangeAspect="1"/>
          </p:cNvPicPr>
          <p:nvPr/>
        </p:nvPicPr>
        <p:blipFill>
          <a:blip r:embed="rId3"/>
          <a:stretch>
            <a:fillRect/>
          </a:stretch>
        </p:blipFill>
        <p:spPr>
          <a:xfrm>
            <a:off x="526773" y="1884596"/>
            <a:ext cx="5959005" cy="3870161"/>
          </a:xfrm>
          <a:prstGeom prst="rect">
            <a:avLst/>
          </a:prstGeom>
        </p:spPr>
      </p:pic>
      <p:pic>
        <p:nvPicPr>
          <p:cNvPr id="5" name="Picture 4">
            <a:extLst>
              <a:ext uri="{FF2B5EF4-FFF2-40B4-BE49-F238E27FC236}">
                <a16:creationId xmlns:a16="http://schemas.microsoft.com/office/drawing/2014/main" id="{3B07BC0D-B49B-494D-A39F-2C976B1A406C}"/>
              </a:ext>
            </a:extLst>
          </p:cNvPr>
          <p:cNvPicPr>
            <a:picLocks noChangeAspect="1"/>
          </p:cNvPicPr>
          <p:nvPr/>
        </p:nvPicPr>
        <p:blipFill>
          <a:blip r:embed="rId4"/>
          <a:stretch>
            <a:fillRect/>
          </a:stretch>
        </p:blipFill>
        <p:spPr>
          <a:xfrm>
            <a:off x="5919407" y="1922692"/>
            <a:ext cx="5818705" cy="374094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06D8E2CC-1D7A-AA4D-841A-B7AFB8E0DD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910" y="391010"/>
            <a:ext cx="3244332" cy="995320"/>
          </a:xfrm>
          <a:prstGeom prst="rect">
            <a:avLst/>
          </a:prstGeom>
        </p:spPr>
      </p:pic>
      <p:sp>
        <p:nvSpPr>
          <p:cNvPr id="7" name="Google Shape;248;p46">
            <a:extLst>
              <a:ext uri="{FF2B5EF4-FFF2-40B4-BE49-F238E27FC236}">
                <a16:creationId xmlns:a16="http://schemas.microsoft.com/office/drawing/2014/main" id="{857DF299-AFD5-5143-A395-5A4980ED4A01}"/>
              </a:ext>
            </a:extLst>
          </p:cNvPr>
          <p:cNvSpPr txBox="1">
            <a:spLocks/>
          </p:cNvSpPr>
          <p:nvPr/>
        </p:nvSpPr>
        <p:spPr>
          <a:xfrm>
            <a:off x="838200" y="391010"/>
            <a:ext cx="10899912" cy="13255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buSzPts val="1800"/>
            </a:pPr>
            <a:r>
              <a:rPr lang="en-US" dirty="0">
                <a:latin typeface="+mn-lt"/>
              </a:rPr>
              <a:t> Website Analytics</a:t>
            </a:r>
          </a:p>
        </p:txBody>
      </p:sp>
      <p:cxnSp>
        <p:nvCxnSpPr>
          <p:cNvPr id="8" name="Straight Connector 7">
            <a:extLst>
              <a:ext uri="{FF2B5EF4-FFF2-40B4-BE49-F238E27FC236}">
                <a16:creationId xmlns:a16="http://schemas.microsoft.com/office/drawing/2014/main" id="{D60CACFA-DF77-9D4C-9DC4-D1BEFE8BB7B3}"/>
              </a:ext>
            </a:extLst>
          </p:cNvPr>
          <p:cNvCxnSpPr>
            <a:cxnSpLocks/>
          </p:cNvCxnSpPr>
          <p:nvPr/>
        </p:nvCxnSpPr>
        <p:spPr>
          <a:xfrm>
            <a:off x="526773" y="1459148"/>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5597EA2C-D9E0-884E-B20B-25C2B5A89746}"/>
              </a:ext>
            </a:extLst>
          </p:cNvPr>
          <p:cNvSpPr txBox="1"/>
          <p:nvPr/>
        </p:nvSpPr>
        <p:spPr>
          <a:xfrm>
            <a:off x="526773" y="6240283"/>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spTree>
    <p:extLst>
      <p:ext uri="{BB962C8B-B14F-4D97-AF65-F5344CB8AC3E}">
        <p14:creationId xmlns:p14="http://schemas.microsoft.com/office/powerpoint/2010/main" val="2378505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Pilot Review Forms</a:t>
            </a:r>
          </a:p>
        </p:txBody>
      </p:sp>
      <p:pic>
        <p:nvPicPr>
          <p:cNvPr id="3" name="Picture 2">
            <a:extLst>
              <a:ext uri="{FF2B5EF4-FFF2-40B4-BE49-F238E27FC236}">
                <a16:creationId xmlns:a16="http://schemas.microsoft.com/office/drawing/2014/main" id="{3217F2F1-6D0E-4C0B-9350-B5544ABFC112}"/>
              </a:ext>
            </a:extLst>
          </p:cNvPr>
          <p:cNvPicPr>
            <a:picLocks noChangeAspect="1"/>
          </p:cNvPicPr>
          <p:nvPr/>
        </p:nvPicPr>
        <p:blipFill rotWithShape="1">
          <a:blip r:embed="rId4"/>
          <a:srcRect l="25928" t="21912" r="25500" b="5552"/>
          <a:stretch/>
        </p:blipFill>
        <p:spPr>
          <a:xfrm>
            <a:off x="3640040" y="2161234"/>
            <a:ext cx="4815840" cy="3909328"/>
          </a:xfrm>
          <a:prstGeom prst="rect">
            <a:avLst/>
          </a:prstGeom>
        </p:spPr>
      </p:pic>
    </p:spTree>
    <p:extLst>
      <p:ext uri="{BB962C8B-B14F-4D97-AF65-F5344CB8AC3E}">
        <p14:creationId xmlns:p14="http://schemas.microsoft.com/office/powerpoint/2010/main" val="3687606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itle 1">
            <a:extLst>
              <a:ext uri="{FF2B5EF4-FFF2-40B4-BE49-F238E27FC236}">
                <a16:creationId xmlns:a16="http://schemas.microsoft.com/office/drawing/2014/main" id="{FDC8E998-54E1-B347-B0F3-FB04534018F8}"/>
              </a:ext>
            </a:extLst>
          </p:cNvPr>
          <p:cNvSpPr txBox="1">
            <a:spLocks/>
          </p:cNvSpPr>
          <p:nvPr/>
        </p:nvSpPr>
        <p:spPr>
          <a:xfrm>
            <a:off x="487017" y="1370826"/>
            <a:ext cx="11211339" cy="789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Progression of Activities and Objectives</a:t>
            </a:r>
          </a:p>
        </p:txBody>
      </p:sp>
      <p:graphicFrame>
        <p:nvGraphicFramePr>
          <p:cNvPr id="11" name="Diagram 10">
            <a:extLst>
              <a:ext uri="{FF2B5EF4-FFF2-40B4-BE49-F238E27FC236}">
                <a16:creationId xmlns:a16="http://schemas.microsoft.com/office/drawing/2014/main" id="{B4DD0C33-AE5B-E54A-8420-D08988BA4788}"/>
              </a:ext>
            </a:extLst>
          </p:cNvPr>
          <p:cNvGraphicFramePr/>
          <p:nvPr/>
        </p:nvGraphicFramePr>
        <p:xfrm>
          <a:off x="7865619" y="2432119"/>
          <a:ext cx="3720547" cy="332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ontent Placeholder 2">
            <a:extLst>
              <a:ext uri="{FF2B5EF4-FFF2-40B4-BE49-F238E27FC236}">
                <a16:creationId xmlns:a16="http://schemas.microsoft.com/office/drawing/2014/main" id="{E869DB4E-16FB-1948-BBDB-E7F71A8AE310}"/>
              </a:ext>
            </a:extLst>
          </p:cNvPr>
          <p:cNvSpPr txBox="1">
            <a:spLocks/>
          </p:cNvSpPr>
          <p:nvPr/>
        </p:nvSpPr>
        <p:spPr>
          <a:xfrm>
            <a:off x="800676" y="2682875"/>
            <a:ext cx="7064943" cy="3494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mj-lt"/>
              </a:rPr>
              <a:t>Year 1: Development of new products and procedures</a:t>
            </a:r>
          </a:p>
          <a:p>
            <a:pPr algn="l"/>
            <a:r>
              <a:rPr lang="en-US" dirty="0">
                <a:latin typeface="+mj-lt"/>
              </a:rPr>
              <a:t>Year 2: Pilot test new products in at least 3 states and revise</a:t>
            </a:r>
          </a:p>
          <a:p>
            <a:pPr algn="l"/>
            <a:r>
              <a:rPr lang="en-US" dirty="0">
                <a:latin typeface="+mj-lt"/>
              </a:rPr>
              <a:t>Year 3: Offer new products consortium wide</a:t>
            </a:r>
          </a:p>
          <a:p>
            <a:pPr algn="l"/>
            <a:endParaRPr lang="en-US" dirty="0">
              <a:latin typeface="+mj-lt"/>
            </a:endParaRPr>
          </a:p>
          <a:p>
            <a:pPr algn="l"/>
            <a:r>
              <a:rPr lang="en-US" dirty="0">
                <a:latin typeface="+mj-lt"/>
              </a:rPr>
              <a:t>Existing products (such as Learning Plans and Life Skills Lessons)  should be used throughout all three years.</a:t>
            </a:r>
          </a:p>
        </p:txBody>
      </p:sp>
    </p:spTree>
    <p:extLst>
      <p:ext uri="{BB962C8B-B14F-4D97-AF65-F5344CB8AC3E}">
        <p14:creationId xmlns:p14="http://schemas.microsoft.com/office/powerpoint/2010/main" val="2333663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itle 1">
            <a:extLst>
              <a:ext uri="{FF2B5EF4-FFF2-40B4-BE49-F238E27FC236}">
                <a16:creationId xmlns:a16="http://schemas.microsoft.com/office/drawing/2014/main" id="{FDC8E998-54E1-B347-B0F3-FB04534018F8}"/>
              </a:ext>
            </a:extLst>
          </p:cNvPr>
          <p:cNvSpPr txBox="1">
            <a:spLocks/>
          </p:cNvSpPr>
          <p:nvPr/>
        </p:nvSpPr>
        <p:spPr>
          <a:xfrm>
            <a:off x="3716193" y="432676"/>
            <a:ext cx="7892710" cy="789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Pilot Procedures</a:t>
            </a:r>
          </a:p>
        </p:txBody>
      </p:sp>
      <p:sp>
        <p:nvSpPr>
          <p:cNvPr id="12" name="Content Placeholder 2">
            <a:extLst>
              <a:ext uri="{FF2B5EF4-FFF2-40B4-BE49-F238E27FC236}">
                <a16:creationId xmlns:a16="http://schemas.microsoft.com/office/drawing/2014/main" id="{E869DB4E-16FB-1948-BBDB-E7F71A8AE310}"/>
              </a:ext>
            </a:extLst>
          </p:cNvPr>
          <p:cNvSpPr txBox="1">
            <a:spLocks/>
          </p:cNvSpPr>
          <p:nvPr/>
        </p:nvSpPr>
        <p:spPr>
          <a:xfrm>
            <a:off x="666386" y="2132405"/>
            <a:ext cx="6731941" cy="3494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dirty="0">
                <a:latin typeface="+mj-lt"/>
              </a:rPr>
              <a:t>Use products with students and/or MEP staff. </a:t>
            </a:r>
          </a:p>
          <a:p>
            <a:pPr marL="457200" indent="-457200" algn="l">
              <a:buFont typeface="+mj-lt"/>
              <a:buAutoNum type="arabicPeriod"/>
            </a:pPr>
            <a:r>
              <a:rPr lang="en-US" dirty="0">
                <a:latin typeface="+mj-lt"/>
              </a:rPr>
              <a:t>Each state should choose one or more products to pilot. Goal is to have 3-4 states piloting each product.</a:t>
            </a:r>
          </a:p>
          <a:p>
            <a:pPr marL="457200" indent="-457200" algn="l">
              <a:buFont typeface="+mj-lt"/>
              <a:buAutoNum type="arabicPeriod"/>
            </a:pPr>
            <a:r>
              <a:rPr lang="en-US" dirty="0">
                <a:latin typeface="+mj-lt"/>
              </a:rPr>
              <a:t>Conduct the pilot anytime up through 9/30/22.</a:t>
            </a:r>
          </a:p>
          <a:p>
            <a:pPr marL="457200" indent="-457200" algn="l">
              <a:buFont typeface="+mj-lt"/>
              <a:buAutoNum type="arabicPeriod"/>
            </a:pPr>
            <a:r>
              <a:rPr lang="en-US" dirty="0">
                <a:latin typeface="+mj-lt"/>
              </a:rPr>
              <a:t>Complete Form 3 and send to Marty with a CC to Tracie.</a:t>
            </a:r>
          </a:p>
        </p:txBody>
      </p:sp>
      <p:pic>
        <p:nvPicPr>
          <p:cNvPr id="3" name="Picture 2" descr="Cardboard plane with pens">
            <a:extLst>
              <a:ext uri="{FF2B5EF4-FFF2-40B4-BE49-F238E27FC236}">
                <a16:creationId xmlns:a16="http://schemas.microsoft.com/office/drawing/2014/main" id="{E122FDB4-D3FD-4939-B5D7-6B48DCE4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017" y="2109587"/>
            <a:ext cx="4027886" cy="2686593"/>
          </a:xfrm>
          <a:prstGeom prst="rect">
            <a:avLst/>
          </a:prstGeom>
        </p:spPr>
      </p:pic>
    </p:spTree>
    <p:extLst>
      <p:ext uri="{BB962C8B-B14F-4D97-AF65-F5344CB8AC3E}">
        <p14:creationId xmlns:p14="http://schemas.microsoft.com/office/powerpoint/2010/main" val="2103515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itle 1">
            <a:extLst>
              <a:ext uri="{FF2B5EF4-FFF2-40B4-BE49-F238E27FC236}">
                <a16:creationId xmlns:a16="http://schemas.microsoft.com/office/drawing/2014/main" id="{FDC8E998-54E1-B347-B0F3-FB04534018F8}"/>
              </a:ext>
            </a:extLst>
          </p:cNvPr>
          <p:cNvSpPr txBox="1">
            <a:spLocks/>
          </p:cNvSpPr>
          <p:nvPr/>
        </p:nvSpPr>
        <p:spPr>
          <a:xfrm>
            <a:off x="397564" y="443052"/>
            <a:ext cx="11211339" cy="789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Year 2 Pilots</a:t>
            </a:r>
          </a:p>
        </p:txBody>
      </p:sp>
      <p:graphicFrame>
        <p:nvGraphicFramePr>
          <p:cNvPr id="2" name="Table 4">
            <a:extLst>
              <a:ext uri="{FF2B5EF4-FFF2-40B4-BE49-F238E27FC236}">
                <a16:creationId xmlns:a16="http://schemas.microsoft.com/office/drawing/2014/main" id="{63BCC74C-870C-44D5-9C70-14C0E023984E}"/>
              </a:ext>
            </a:extLst>
          </p:cNvPr>
          <p:cNvGraphicFramePr>
            <a:graphicFrameLocks noGrp="1"/>
          </p:cNvGraphicFramePr>
          <p:nvPr>
            <p:extLst>
              <p:ext uri="{D42A27DB-BD31-4B8C-83A1-F6EECF244321}">
                <p14:modId xmlns:p14="http://schemas.microsoft.com/office/powerpoint/2010/main" val="2662592009"/>
              </p:ext>
            </p:extLst>
          </p:nvPr>
        </p:nvGraphicFramePr>
        <p:xfrm>
          <a:off x="1820411" y="1509777"/>
          <a:ext cx="9006916" cy="4205205"/>
        </p:xfrm>
        <a:graphic>
          <a:graphicData uri="http://schemas.openxmlformats.org/drawingml/2006/table">
            <a:tbl>
              <a:tblPr firstRow="1" bandRow="1">
                <a:tableStyleId>{5C22544A-7EE6-4342-B048-85BDC9FD1C3A}</a:tableStyleId>
              </a:tblPr>
              <a:tblGrid>
                <a:gridCol w="4802427">
                  <a:extLst>
                    <a:ext uri="{9D8B030D-6E8A-4147-A177-3AD203B41FA5}">
                      <a16:colId xmlns:a16="http://schemas.microsoft.com/office/drawing/2014/main" val="598365019"/>
                    </a:ext>
                  </a:extLst>
                </a:gridCol>
                <a:gridCol w="4204489">
                  <a:extLst>
                    <a:ext uri="{9D8B030D-6E8A-4147-A177-3AD203B41FA5}">
                      <a16:colId xmlns:a16="http://schemas.microsoft.com/office/drawing/2014/main" val="4239024298"/>
                    </a:ext>
                  </a:extLst>
                </a:gridCol>
              </a:tblGrid>
              <a:tr h="467245">
                <a:tc>
                  <a:txBody>
                    <a:bodyPr/>
                    <a:lstStyle/>
                    <a:p>
                      <a:r>
                        <a:rPr lang="en-US" dirty="0"/>
                        <a:t>Product</a:t>
                      </a:r>
                    </a:p>
                  </a:txBody>
                  <a:tcPr/>
                </a:tc>
                <a:tc>
                  <a:txBody>
                    <a:bodyPr/>
                    <a:lstStyle/>
                    <a:p>
                      <a:r>
                        <a:rPr lang="en-US" dirty="0"/>
                        <a:t>States Piloting</a:t>
                      </a:r>
                    </a:p>
                  </a:txBody>
                  <a:tcPr/>
                </a:tc>
                <a:extLst>
                  <a:ext uri="{0D108BD9-81ED-4DB2-BD59-A6C34878D82A}">
                    <a16:rowId xmlns:a16="http://schemas.microsoft.com/office/drawing/2014/main" val="2384744503"/>
                  </a:ext>
                </a:extLst>
              </a:tr>
              <a:tr h="467245">
                <a:tc>
                  <a:txBody>
                    <a:bodyPr/>
                    <a:lstStyle/>
                    <a:p>
                      <a:r>
                        <a:rPr lang="en-US" sz="1800" kern="1200" dirty="0">
                          <a:solidFill>
                            <a:schemeClr val="dk1"/>
                          </a:solidFill>
                          <a:effectLst/>
                          <a:latin typeface="+mn-lt"/>
                          <a:ea typeface="+mn-ea"/>
                          <a:cs typeface="+mn-cs"/>
                        </a:rPr>
                        <a:t>1. STAT Lesson	</a:t>
                      </a:r>
                      <a:endParaRPr lang="en-US" dirty="0"/>
                    </a:p>
                  </a:txBody>
                  <a:tcPr/>
                </a:tc>
                <a:tc>
                  <a:txBody>
                    <a:bodyPr/>
                    <a:lstStyle/>
                    <a:p>
                      <a:endParaRPr lang="en-US" dirty="0"/>
                    </a:p>
                  </a:txBody>
                  <a:tcPr/>
                </a:tc>
                <a:extLst>
                  <a:ext uri="{0D108BD9-81ED-4DB2-BD59-A6C34878D82A}">
                    <a16:rowId xmlns:a16="http://schemas.microsoft.com/office/drawing/2014/main" val="4182818648"/>
                  </a:ext>
                </a:extLst>
              </a:tr>
              <a:tr h="467245">
                <a:tc>
                  <a:txBody>
                    <a:bodyPr/>
                    <a:lstStyle/>
                    <a:p>
                      <a:r>
                        <a:rPr lang="en-US" sz="1800" kern="1200" dirty="0">
                          <a:solidFill>
                            <a:schemeClr val="dk1"/>
                          </a:solidFill>
                          <a:effectLst/>
                          <a:latin typeface="+mn-lt"/>
                          <a:ea typeface="+mn-ea"/>
                          <a:cs typeface="+mn-cs"/>
                        </a:rPr>
                        <a:t>2. Secondary student profile</a:t>
                      </a:r>
                      <a:endParaRPr lang="en-US" dirty="0"/>
                    </a:p>
                  </a:txBody>
                  <a:tcPr/>
                </a:tc>
                <a:tc>
                  <a:txBody>
                    <a:bodyPr/>
                    <a:lstStyle/>
                    <a:p>
                      <a:endParaRPr lang="en-US" dirty="0"/>
                    </a:p>
                  </a:txBody>
                  <a:tcPr/>
                </a:tc>
                <a:extLst>
                  <a:ext uri="{0D108BD9-81ED-4DB2-BD59-A6C34878D82A}">
                    <a16:rowId xmlns:a16="http://schemas.microsoft.com/office/drawing/2014/main" val="2422424640"/>
                  </a:ext>
                </a:extLst>
              </a:tr>
              <a:tr h="467245">
                <a:tc>
                  <a:txBody>
                    <a:bodyPr/>
                    <a:lstStyle/>
                    <a:p>
                      <a:r>
                        <a:rPr lang="en-US" sz="1800" kern="1200" dirty="0">
                          <a:solidFill>
                            <a:schemeClr val="dk1"/>
                          </a:solidFill>
                          <a:effectLst/>
                          <a:latin typeface="+mn-lt"/>
                          <a:ea typeface="+mn-ea"/>
                          <a:cs typeface="+mn-cs"/>
                        </a:rPr>
                        <a:t>3. Student Portal</a:t>
                      </a:r>
                      <a:endParaRPr lang="en-US" dirty="0"/>
                    </a:p>
                  </a:txBody>
                  <a:tcPr/>
                </a:tc>
                <a:tc>
                  <a:txBody>
                    <a:bodyPr/>
                    <a:lstStyle/>
                    <a:p>
                      <a:endParaRPr lang="en-US" dirty="0"/>
                    </a:p>
                  </a:txBody>
                  <a:tcPr/>
                </a:tc>
                <a:extLst>
                  <a:ext uri="{0D108BD9-81ED-4DB2-BD59-A6C34878D82A}">
                    <a16:rowId xmlns:a16="http://schemas.microsoft.com/office/drawing/2014/main" val="1409511269"/>
                  </a:ext>
                </a:extLst>
              </a:tr>
              <a:tr h="467245">
                <a:tc>
                  <a:txBody>
                    <a:bodyPr/>
                    <a:lstStyle/>
                    <a:p>
                      <a:r>
                        <a:rPr lang="en-US" sz="1800" kern="1200" dirty="0">
                          <a:solidFill>
                            <a:schemeClr val="dk1"/>
                          </a:solidFill>
                          <a:effectLst/>
                          <a:latin typeface="+mn-lt"/>
                          <a:ea typeface="+mn-ea"/>
                          <a:cs typeface="+mn-cs"/>
                        </a:rPr>
                        <a:t>4. Goal Setting and Career Awareness Toolkit</a:t>
                      </a:r>
                      <a:endParaRPr lang="en-US" dirty="0"/>
                    </a:p>
                  </a:txBody>
                  <a:tcPr/>
                </a:tc>
                <a:tc>
                  <a:txBody>
                    <a:bodyPr/>
                    <a:lstStyle/>
                    <a:p>
                      <a:endParaRPr lang="en-US"/>
                    </a:p>
                  </a:txBody>
                  <a:tcPr/>
                </a:tc>
                <a:extLst>
                  <a:ext uri="{0D108BD9-81ED-4DB2-BD59-A6C34878D82A}">
                    <a16:rowId xmlns:a16="http://schemas.microsoft.com/office/drawing/2014/main" val="2793832305"/>
                  </a:ext>
                </a:extLst>
              </a:tr>
              <a:tr h="467245">
                <a:tc>
                  <a:txBody>
                    <a:bodyPr/>
                    <a:lstStyle/>
                    <a:p>
                      <a:r>
                        <a:rPr lang="en-US" sz="1800" kern="1200" dirty="0">
                          <a:solidFill>
                            <a:schemeClr val="dk1"/>
                          </a:solidFill>
                          <a:effectLst/>
                          <a:latin typeface="+mn-lt"/>
                          <a:ea typeface="+mn-ea"/>
                          <a:cs typeface="+mn-cs"/>
                        </a:rPr>
                        <a:t>5. Personal Wellness materials</a:t>
                      </a:r>
                      <a:endParaRPr lang="en-US" dirty="0"/>
                    </a:p>
                  </a:txBody>
                  <a:tcPr/>
                </a:tc>
                <a:tc>
                  <a:txBody>
                    <a:bodyPr/>
                    <a:lstStyle/>
                    <a:p>
                      <a:endParaRPr lang="en-US" dirty="0"/>
                    </a:p>
                  </a:txBody>
                  <a:tcPr/>
                </a:tc>
                <a:extLst>
                  <a:ext uri="{0D108BD9-81ED-4DB2-BD59-A6C34878D82A}">
                    <a16:rowId xmlns:a16="http://schemas.microsoft.com/office/drawing/2014/main" val="2379378325"/>
                  </a:ext>
                </a:extLst>
              </a:tr>
              <a:tr h="467245">
                <a:tc>
                  <a:txBody>
                    <a:bodyPr/>
                    <a:lstStyle/>
                    <a:p>
                      <a:r>
                        <a:rPr lang="en-US" sz="1800" kern="1200" dirty="0">
                          <a:solidFill>
                            <a:schemeClr val="dk1"/>
                          </a:solidFill>
                          <a:effectLst/>
                          <a:latin typeface="+mn-lt"/>
                          <a:ea typeface="+mn-ea"/>
                          <a:cs typeface="+mn-cs"/>
                        </a:rPr>
                        <a:t>6. Live lessons </a:t>
                      </a:r>
                      <a:endParaRPr lang="en-US" dirty="0"/>
                    </a:p>
                  </a:txBody>
                  <a:tcPr/>
                </a:tc>
                <a:tc>
                  <a:txBody>
                    <a:bodyPr/>
                    <a:lstStyle/>
                    <a:p>
                      <a:endParaRPr lang="en-US" dirty="0"/>
                    </a:p>
                  </a:txBody>
                  <a:tcPr/>
                </a:tc>
                <a:extLst>
                  <a:ext uri="{0D108BD9-81ED-4DB2-BD59-A6C34878D82A}">
                    <a16:rowId xmlns:a16="http://schemas.microsoft.com/office/drawing/2014/main" val="3330517435"/>
                  </a:ext>
                </a:extLst>
              </a:tr>
              <a:tr h="467245">
                <a:tc>
                  <a:txBody>
                    <a:bodyPr/>
                    <a:lstStyle/>
                    <a:p>
                      <a:r>
                        <a:rPr lang="en-US" sz="1800" kern="1200" dirty="0">
                          <a:solidFill>
                            <a:schemeClr val="dk1"/>
                          </a:solidFill>
                          <a:effectLst/>
                          <a:latin typeface="+mn-lt"/>
                          <a:ea typeface="+mn-ea"/>
                          <a:cs typeface="+mn-cs"/>
                        </a:rPr>
                        <a:t>7. Pathways Guide</a:t>
                      </a:r>
                      <a:endParaRPr lang="en-US" dirty="0"/>
                    </a:p>
                  </a:txBody>
                  <a:tcPr/>
                </a:tc>
                <a:tc>
                  <a:txBody>
                    <a:bodyPr/>
                    <a:lstStyle/>
                    <a:p>
                      <a:endParaRPr lang="en-US" dirty="0"/>
                    </a:p>
                  </a:txBody>
                  <a:tcPr/>
                </a:tc>
                <a:extLst>
                  <a:ext uri="{0D108BD9-81ED-4DB2-BD59-A6C34878D82A}">
                    <a16:rowId xmlns:a16="http://schemas.microsoft.com/office/drawing/2014/main" val="3498062661"/>
                  </a:ext>
                </a:extLst>
              </a:tr>
              <a:tr h="467245">
                <a:tc>
                  <a:txBody>
                    <a:bodyPr/>
                    <a:lstStyle/>
                    <a:p>
                      <a:r>
                        <a:rPr lang="en-US" sz="1800" kern="1200" dirty="0">
                          <a:solidFill>
                            <a:schemeClr val="dk1"/>
                          </a:solidFill>
                          <a:effectLst/>
                          <a:latin typeface="+mn-lt"/>
                          <a:ea typeface="+mn-ea"/>
                          <a:cs typeface="+mn-cs"/>
                        </a:rPr>
                        <a:t>8. Website tour</a:t>
                      </a:r>
                      <a:endParaRPr lang="en-US" dirty="0"/>
                    </a:p>
                  </a:txBody>
                  <a:tcPr/>
                </a:tc>
                <a:tc>
                  <a:txBody>
                    <a:bodyPr/>
                    <a:lstStyle/>
                    <a:p>
                      <a:endParaRPr lang="en-US" dirty="0"/>
                    </a:p>
                  </a:txBody>
                  <a:tcPr/>
                </a:tc>
                <a:extLst>
                  <a:ext uri="{0D108BD9-81ED-4DB2-BD59-A6C34878D82A}">
                    <a16:rowId xmlns:a16="http://schemas.microsoft.com/office/drawing/2014/main" val="2742286573"/>
                  </a:ext>
                </a:extLst>
              </a:tr>
            </a:tbl>
          </a:graphicData>
        </a:graphic>
      </p:graphicFrame>
    </p:spTree>
    <p:extLst>
      <p:ext uri="{BB962C8B-B14F-4D97-AF65-F5344CB8AC3E}">
        <p14:creationId xmlns:p14="http://schemas.microsoft.com/office/powerpoint/2010/main" val="1061066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CD1506-E08F-4A3C-9AF0-815F20011C13}"/>
              </a:ext>
            </a:extLst>
          </p:cNvPr>
          <p:cNvPicPr>
            <a:picLocks noChangeAspect="1"/>
          </p:cNvPicPr>
          <p:nvPr/>
        </p:nvPicPr>
        <p:blipFill rotWithShape="1">
          <a:blip r:embed="rId3"/>
          <a:srcRect l="13357" t="11267" r="13928" b="5361"/>
          <a:stretch/>
        </p:blipFill>
        <p:spPr>
          <a:xfrm>
            <a:off x="1891145" y="1277260"/>
            <a:ext cx="8062753" cy="5025009"/>
          </a:xfrm>
          <a:prstGeom prst="rect">
            <a:avLst/>
          </a:prstGeom>
        </p:spPr>
      </p:pic>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9" name="Title 1">
            <a:extLst>
              <a:ext uri="{FF2B5EF4-FFF2-40B4-BE49-F238E27FC236}">
                <a16:creationId xmlns:a16="http://schemas.microsoft.com/office/drawing/2014/main" id="{FDC8E998-54E1-B347-B0F3-FB04534018F8}"/>
              </a:ext>
            </a:extLst>
          </p:cNvPr>
          <p:cNvSpPr txBox="1">
            <a:spLocks/>
          </p:cNvSpPr>
          <p:nvPr/>
        </p:nvSpPr>
        <p:spPr>
          <a:xfrm>
            <a:off x="487017" y="443052"/>
            <a:ext cx="11211339" cy="7895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State Data by Objective</a:t>
            </a:r>
          </a:p>
        </p:txBody>
      </p:sp>
    </p:spTree>
    <p:extLst>
      <p:ext uri="{BB962C8B-B14F-4D97-AF65-F5344CB8AC3E}">
        <p14:creationId xmlns:p14="http://schemas.microsoft.com/office/powerpoint/2010/main" val="4138735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Year 2 Data Collection Review</a:t>
            </a:r>
          </a:p>
        </p:txBody>
      </p:sp>
      <p:pic>
        <p:nvPicPr>
          <p:cNvPr id="2050" name="Picture 2" descr="Coming Up Next on NASA Television - YouTube">
            <a:extLst>
              <a:ext uri="{FF2B5EF4-FFF2-40B4-BE49-F238E27FC236}">
                <a16:creationId xmlns:a16="http://schemas.microsoft.com/office/drawing/2014/main" id="{7D3A2ECF-96C7-4316-A7DD-1B30AEB9A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316" y="2187030"/>
            <a:ext cx="6853646" cy="385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210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3" name="Picture 2">
            <a:extLst>
              <a:ext uri="{FF2B5EF4-FFF2-40B4-BE49-F238E27FC236}">
                <a16:creationId xmlns:a16="http://schemas.microsoft.com/office/drawing/2014/main" id="{454E00FB-EE07-4B47-B5AE-7F6E5508AFE9}"/>
              </a:ext>
            </a:extLst>
          </p:cNvPr>
          <p:cNvPicPr>
            <a:picLocks noChangeAspect="1"/>
          </p:cNvPicPr>
          <p:nvPr/>
        </p:nvPicPr>
        <p:blipFill>
          <a:blip r:embed="rId3"/>
          <a:stretch>
            <a:fillRect/>
          </a:stretch>
        </p:blipFill>
        <p:spPr>
          <a:xfrm>
            <a:off x="569676" y="2236851"/>
            <a:ext cx="1009791" cy="1247949"/>
          </a:xfrm>
          <a:prstGeom prst="rect">
            <a:avLst/>
          </a:prstGeom>
        </p:spPr>
      </p:pic>
      <p:sp>
        <p:nvSpPr>
          <p:cNvPr id="248" name="Google Shape;248;p46"/>
          <p:cNvSpPr txBox="1">
            <a:spLocks noGrp="1"/>
          </p:cNvSpPr>
          <p:nvPr>
            <p:ph type="title"/>
          </p:nvPr>
        </p:nvSpPr>
        <p:spPr>
          <a:xfrm>
            <a:off x="868672" y="214815"/>
            <a:ext cx="10899912"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800"/>
              <a:buNone/>
            </a:pPr>
            <a:r>
              <a:rPr lang="en-US" dirty="0"/>
              <a:t>Personal Wellness</a:t>
            </a:r>
            <a:endParaRPr dirty="0"/>
          </a:p>
        </p:txBody>
      </p:sp>
      <p:sp>
        <p:nvSpPr>
          <p:cNvPr id="249" name="Google Shape;249;p46"/>
          <p:cNvSpPr/>
          <p:nvPr/>
        </p:nvSpPr>
        <p:spPr>
          <a:xfrm>
            <a:off x="400878" y="1443374"/>
            <a:ext cx="11390244"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1" u="none" strike="noStrike" kern="0" cap="none" spc="0" normalizeH="0" baseline="0" noProof="0">
                <a:ln>
                  <a:noFill/>
                </a:ln>
                <a:solidFill>
                  <a:srgbClr val="000000"/>
                </a:solidFill>
                <a:effectLst/>
                <a:uLnTx/>
                <a:uFillTx/>
                <a:latin typeface="Arial"/>
                <a:ea typeface="Arial"/>
                <a:cs typeface="Arial"/>
                <a:sym typeface="Arial"/>
              </a:rPr>
              <a:t>Personal Wellness Training Package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6"/>
          <p:cNvSpPr/>
          <p:nvPr/>
        </p:nvSpPr>
        <p:spPr>
          <a:xfrm>
            <a:off x="3960270" y="5344550"/>
            <a:ext cx="1511400" cy="5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55A11"/>
                </a:solidFill>
                <a:effectLst/>
                <a:uLnTx/>
                <a:uFillTx/>
                <a:latin typeface="Arial"/>
                <a:ea typeface="Arial"/>
                <a:cs typeface="Arial"/>
                <a:sym typeface="Arial"/>
              </a:rPr>
              <a:t>ACEs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46"/>
          <p:cNvSpPr/>
          <p:nvPr/>
        </p:nvSpPr>
        <p:spPr>
          <a:xfrm>
            <a:off x="2930202" y="4304813"/>
            <a:ext cx="1760700" cy="5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1C232"/>
                </a:solidFill>
                <a:effectLst/>
                <a:uLnTx/>
                <a:uFillTx/>
                <a:latin typeface="Arial"/>
                <a:ea typeface="Arial"/>
                <a:cs typeface="Arial"/>
                <a:sym typeface="Arial"/>
              </a:rPr>
              <a:t>Trauma</a:t>
            </a:r>
            <a:endParaRPr kumimoji="0" sz="1400" b="0" i="0" u="none" strike="noStrike" kern="0" cap="none" spc="0" normalizeH="0" baseline="0" noProof="0">
              <a:ln>
                <a:noFill/>
              </a:ln>
              <a:solidFill>
                <a:srgbClr val="F1C232"/>
              </a:solidFill>
              <a:effectLst/>
              <a:uLnTx/>
              <a:uFillTx/>
              <a:latin typeface="Arial"/>
              <a:cs typeface="Arial"/>
              <a:sym typeface="Arial"/>
            </a:endParaRPr>
          </a:p>
        </p:txBody>
      </p:sp>
      <p:sp>
        <p:nvSpPr>
          <p:cNvPr id="252" name="Google Shape;252;p46"/>
          <p:cNvSpPr/>
          <p:nvPr/>
        </p:nvSpPr>
        <p:spPr>
          <a:xfrm>
            <a:off x="7611075" y="5098250"/>
            <a:ext cx="3672900" cy="107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92D050"/>
                </a:solidFill>
                <a:effectLst/>
                <a:uLnTx/>
                <a:uFillTx/>
                <a:latin typeface="Arial"/>
                <a:ea typeface="Arial"/>
                <a:cs typeface="Arial"/>
                <a:sym typeface="Arial"/>
              </a:rPr>
              <a:t>Cultural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92D050"/>
                </a:solidFill>
                <a:effectLst/>
                <a:uLnTx/>
                <a:uFillTx/>
                <a:latin typeface="Arial"/>
                <a:ea typeface="Arial"/>
                <a:cs typeface="Arial"/>
                <a:sym typeface="Arial"/>
              </a:rPr>
              <a:t>Responsiveness</a:t>
            </a:r>
            <a:endParaRPr kumimoji="0" sz="3200" b="1" i="0" u="none" strike="noStrike" kern="0" cap="none" spc="0" normalizeH="0" baseline="0" noProof="0">
              <a:ln>
                <a:noFill/>
              </a:ln>
              <a:solidFill>
                <a:srgbClr val="92D050"/>
              </a:solidFill>
              <a:effectLst/>
              <a:uLnTx/>
              <a:uFillTx/>
              <a:latin typeface="Arial"/>
              <a:ea typeface="Arial"/>
              <a:cs typeface="Arial"/>
              <a:sym typeface="Arial"/>
            </a:endParaRPr>
          </a:p>
        </p:txBody>
      </p:sp>
      <p:sp>
        <p:nvSpPr>
          <p:cNvPr id="253" name="Google Shape;253;p46"/>
          <p:cNvSpPr/>
          <p:nvPr/>
        </p:nvSpPr>
        <p:spPr>
          <a:xfrm>
            <a:off x="569676" y="3910413"/>
            <a:ext cx="2287800" cy="5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9FC5E8"/>
                </a:solidFill>
                <a:effectLst/>
                <a:uLnTx/>
                <a:uFillTx/>
                <a:latin typeface="Arial"/>
                <a:ea typeface="Arial"/>
                <a:cs typeface="Arial"/>
                <a:sym typeface="Arial"/>
              </a:rPr>
              <a:t>Resilience</a:t>
            </a:r>
            <a:endParaRPr kumimoji="0" sz="1400" b="0" i="0" u="none" strike="noStrike" kern="0" cap="none" spc="0" normalizeH="0" baseline="0" noProof="0" dirty="0">
              <a:ln>
                <a:noFill/>
              </a:ln>
              <a:solidFill>
                <a:srgbClr val="9FC5E8"/>
              </a:solidFill>
              <a:effectLst/>
              <a:uLnTx/>
              <a:uFillTx/>
              <a:latin typeface="Arial"/>
              <a:cs typeface="Arial"/>
              <a:sym typeface="Arial"/>
            </a:endParaRPr>
          </a:p>
        </p:txBody>
      </p:sp>
      <p:sp>
        <p:nvSpPr>
          <p:cNvPr id="254" name="Google Shape;254;p46"/>
          <p:cNvSpPr/>
          <p:nvPr/>
        </p:nvSpPr>
        <p:spPr>
          <a:xfrm>
            <a:off x="989775" y="5007600"/>
            <a:ext cx="2574000" cy="5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548135"/>
                </a:solidFill>
                <a:effectLst/>
                <a:uLnTx/>
                <a:uFillTx/>
                <a:latin typeface="Arial"/>
                <a:ea typeface="Arial"/>
                <a:cs typeface="Arial"/>
                <a:sym typeface="Arial"/>
              </a:rPr>
              <a:t>Mindfulness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46"/>
          <p:cNvSpPr/>
          <p:nvPr/>
        </p:nvSpPr>
        <p:spPr>
          <a:xfrm>
            <a:off x="9204649" y="4176450"/>
            <a:ext cx="2287800" cy="58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B0F0"/>
                </a:solidFill>
                <a:effectLst/>
                <a:uLnTx/>
                <a:uFillTx/>
                <a:latin typeface="Arial"/>
                <a:ea typeface="Arial"/>
                <a:cs typeface="Arial"/>
                <a:sym typeface="Arial"/>
              </a:rPr>
              <a:t>Self-Care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46"/>
          <p:cNvSpPr/>
          <p:nvPr/>
        </p:nvSpPr>
        <p:spPr>
          <a:xfrm>
            <a:off x="5053274" y="4176450"/>
            <a:ext cx="3789000" cy="107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030A0"/>
                </a:solidFill>
                <a:effectLst/>
                <a:uLnTx/>
                <a:uFillTx/>
                <a:latin typeface="Arial"/>
                <a:ea typeface="Arial"/>
                <a:cs typeface="Arial"/>
                <a:sym typeface="Arial"/>
              </a:rPr>
              <a:t>Trauma-Informed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030A0"/>
                </a:solidFill>
                <a:effectLst/>
                <a:uLnTx/>
                <a:uFillTx/>
                <a:latin typeface="Arial"/>
                <a:ea typeface="Arial"/>
                <a:cs typeface="Arial"/>
                <a:sym typeface="Arial"/>
              </a:rPr>
              <a:t>Best Practices</a:t>
            </a:r>
            <a:endParaRPr kumimoji="0" sz="3200" b="1" i="0" u="none" strike="noStrike" kern="0" cap="none" spc="0" normalizeH="0" baseline="0" noProof="0" dirty="0">
              <a:ln>
                <a:noFill/>
              </a:ln>
              <a:solidFill>
                <a:srgbClr val="7030A0"/>
              </a:solidFill>
              <a:effectLst/>
              <a:uLnTx/>
              <a:uFillTx/>
              <a:latin typeface="Arial"/>
              <a:ea typeface="Arial"/>
              <a:cs typeface="Arial"/>
              <a:sym typeface="Arial"/>
            </a:endParaRPr>
          </a:p>
        </p:txBody>
      </p:sp>
      <p:sp>
        <p:nvSpPr>
          <p:cNvPr id="257" name="Google Shape;257;p46"/>
          <p:cNvSpPr txBox="1"/>
          <p:nvPr/>
        </p:nvSpPr>
        <p:spPr>
          <a:xfrm>
            <a:off x="487017" y="6248400"/>
            <a:ext cx="11390244" cy="3810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www.osymigrant.org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58" name="Google Shape;258;p46"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cxnSp>
        <p:nvCxnSpPr>
          <p:cNvPr id="259" name="Google Shape;259;p46"/>
          <p:cNvCxnSpPr/>
          <p:nvPr/>
        </p:nvCxnSpPr>
        <p:spPr>
          <a:xfrm>
            <a:off x="487017" y="1232593"/>
            <a:ext cx="11121886"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901"/>
              </a:srgbClr>
            </a:outerShdw>
          </a:effectLst>
        </p:spPr>
      </p:cxnSp>
      <p:pic>
        <p:nvPicPr>
          <p:cNvPr id="260" name="Google Shape;260;p46"/>
          <p:cNvPicPr preferRelativeResize="0"/>
          <p:nvPr/>
        </p:nvPicPr>
        <p:blipFill rotWithShape="1">
          <a:blip r:embed="rId5">
            <a:alphaModFix/>
          </a:blip>
          <a:srcRect/>
          <a:stretch/>
        </p:blipFill>
        <p:spPr>
          <a:xfrm>
            <a:off x="5256858" y="2291376"/>
            <a:ext cx="1582203" cy="1839625"/>
          </a:xfrm>
          <a:prstGeom prst="rect">
            <a:avLst/>
          </a:prstGeom>
          <a:noFill/>
          <a:ln>
            <a:noFill/>
          </a:ln>
        </p:spPr>
      </p:pic>
      <p:sp>
        <p:nvSpPr>
          <p:cNvPr id="15" name="Rectangle 14">
            <a:extLst>
              <a:ext uri="{FF2B5EF4-FFF2-40B4-BE49-F238E27FC236}">
                <a16:creationId xmlns:a16="http://schemas.microsoft.com/office/drawing/2014/main" id="{B2A6F493-697B-4B1F-827E-B6803260F6FE}"/>
              </a:ext>
            </a:extLst>
          </p:cNvPr>
          <p:cNvSpPr/>
          <p:nvPr/>
        </p:nvSpPr>
        <p:spPr>
          <a:xfrm>
            <a:off x="7713457" y="2405111"/>
            <a:ext cx="3208544" cy="1505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TextBox 16">
            <a:extLst>
              <a:ext uri="{FF2B5EF4-FFF2-40B4-BE49-F238E27FC236}">
                <a16:creationId xmlns:a16="http://schemas.microsoft.com/office/drawing/2014/main" id="{C8CDE3D1-C23F-4235-9E50-15EE5F9A80A8}"/>
              </a:ext>
            </a:extLst>
          </p:cNvPr>
          <p:cNvSpPr txBox="1"/>
          <p:nvPr/>
        </p:nvSpPr>
        <p:spPr>
          <a:xfrm>
            <a:off x="8656942" y="2822745"/>
            <a:ext cx="2590800" cy="1077218"/>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Suicide Prevention</a:t>
            </a:r>
          </a:p>
        </p:txBody>
      </p:sp>
      <p:sp>
        <p:nvSpPr>
          <p:cNvPr id="4" name="TextBox 3">
            <a:extLst>
              <a:ext uri="{FF2B5EF4-FFF2-40B4-BE49-F238E27FC236}">
                <a16:creationId xmlns:a16="http://schemas.microsoft.com/office/drawing/2014/main" id="{5183163D-1255-4CC1-8006-271F2405FEB9}"/>
              </a:ext>
            </a:extLst>
          </p:cNvPr>
          <p:cNvSpPr txBox="1"/>
          <p:nvPr/>
        </p:nvSpPr>
        <p:spPr>
          <a:xfrm>
            <a:off x="569677" y="2291376"/>
            <a:ext cx="4121225" cy="1569660"/>
          </a:xfrm>
          <a:prstGeom prst="rect">
            <a:avLst/>
          </a:prstGeom>
          <a:noFill/>
          <a:ln>
            <a:solidFill>
              <a:srgbClr val="FF0000"/>
            </a:solidFill>
          </a:ln>
        </p:spPr>
        <p:txBody>
          <a:bodyPr wrap="square" rtlCol="0">
            <a:spAutoFit/>
          </a:bodyPr>
          <a:lstStyle/>
          <a:p>
            <a:r>
              <a:rPr lang="en-US" sz="3200" dirty="0"/>
              <a:t>         </a:t>
            </a:r>
          </a:p>
          <a:p>
            <a:r>
              <a:rPr lang="en-US" sz="3200" dirty="0">
                <a:solidFill>
                  <a:srgbClr val="FF0000"/>
                </a:solidFill>
              </a:rPr>
              <a:t>    </a:t>
            </a:r>
            <a:r>
              <a:rPr lang="en-US" sz="3200" b="1" dirty="0">
                <a:solidFill>
                  <a:srgbClr val="FF0000"/>
                </a:solidFill>
              </a:rPr>
              <a:t>SEL: Responsible      </a:t>
            </a:r>
          </a:p>
          <a:p>
            <a:r>
              <a:rPr lang="en-US" sz="3200" b="1" dirty="0">
                <a:solidFill>
                  <a:srgbClr val="FF0000"/>
                </a:solidFill>
              </a:rPr>
              <a:t>    Decision-Making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Year 2 FII Review</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1" y="2222526"/>
            <a:ext cx="3930668"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b="1" dirty="0">
                <a:latin typeface="+mj-lt"/>
              </a:rPr>
              <a:t>Fidelity of Implementation Index (FII)</a:t>
            </a:r>
            <a:endParaRPr lang="en-US" sz="2600" dirty="0">
              <a:latin typeface="+mj-lt"/>
            </a:endParaRPr>
          </a:p>
          <a:p>
            <a:pPr marL="457200" indent="-457200" algn="l">
              <a:buFont typeface="Arial" panose="020B0604020202020204" pitchFamily="34" charset="0"/>
              <a:buChar char="•"/>
            </a:pPr>
            <a:r>
              <a:rPr lang="en-US" sz="2600" dirty="0">
                <a:latin typeface="+mj-lt"/>
              </a:rPr>
              <a:t>Used to rate progress on activities we proposed</a:t>
            </a:r>
          </a:p>
        </p:txBody>
      </p:sp>
      <p:pic>
        <p:nvPicPr>
          <p:cNvPr id="7" name="Picture 6">
            <a:extLst>
              <a:ext uri="{FF2B5EF4-FFF2-40B4-BE49-F238E27FC236}">
                <a16:creationId xmlns:a16="http://schemas.microsoft.com/office/drawing/2014/main" id="{D0C22E72-7634-4564-863A-18FC8D96E902}"/>
              </a:ext>
            </a:extLst>
          </p:cNvPr>
          <p:cNvPicPr>
            <a:picLocks noChangeAspect="1"/>
          </p:cNvPicPr>
          <p:nvPr/>
        </p:nvPicPr>
        <p:blipFill rotWithShape="1">
          <a:blip r:embed="rId4"/>
          <a:srcRect l="11430" t="14703" r="11357" b="5284"/>
          <a:stretch/>
        </p:blipFill>
        <p:spPr>
          <a:xfrm>
            <a:off x="4644653" y="2222526"/>
            <a:ext cx="6484902" cy="3587931"/>
          </a:xfrm>
          <a:prstGeom prst="rect">
            <a:avLst/>
          </a:prstGeom>
        </p:spPr>
      </p:pic>
    </p:spTree>
    <p:extLst>
      <p:ext uri="{BB962C8B-B14F-4D97-AF65-F5344CB8AC3E}">
        <p14:creationId xmlns:p14="http://schemas.microsoft.com/office/powerpoint/2010/main" val="895086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New to the FII</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1" y="2222526"/>
            <a:ext cx="11386930"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Materials developed in Year 1 are piloted in Year 2</a:t>
            </a:r>
          </a:p>
          <a:p>
            <a:pPr marL="457200" indent="-457200" algn="l">
              <a:buFont typeface="Arial" panose="020B0604020202020204" pitchFamily="34" charset="0"/>
              <a:buChar char="•"/>
            </a:pPr>
            <a:r>
              <a:rPr lang="en-US" sz="2600" dirty="0">
                <a:latin typeface="+mj-lt"/>
              </a:rPr>
              <a:t>Tracking HSED, credential, and graduation progress</a:t>
            </a:r>
          </a:p>
          <a:p>
            <a:pPr marL="457200" indent="-457200" algn="l">
              <a:buFont typeface="Arial" panose="020B0604020202020204" pitchFamily="34" charset="0"/>
              <a:buChar char="•"/>
            </a:pPr>
            <a:r>
              <a:rPr lang="en-US" sz="2600" dirty="0">
                <a:latin typeface="+mj-lt"/>
              </a:rPr>
              <a:t>Entrepreneur Course (added by the TST)</a:t>
            </a:r>
          </a:p>
          <a:p>
            <a:pPr marL="457200" indent="-457200" algn="l">
              <a:buFont typeface="Arial" panose="020B0604020202020204" pitchFamily="34" charset="0"/>
              <a:buChar char="•"/>
            </a:pPr>
            <a:r>
              <a:rPr lang="en-US" sz="2600" dirty="0">
                <a:latin typeface="+mj-lt"/>
              </a:rPr>
              <a:t>Digital literacy and distance education materials</a:t>
            </a:r>
          </a:p>
          <a:p>
            <a:pPr marL="457200" indent="-457200" algn="l">
              <a:buFont typeface="Arial" panose="020B0604020202020204" pitchFamily="34" charset="0"/>
              <a:buChar char="•"/>
            </a:pPr>
            <a:r>
              <a:rPr lang="en-US" sz="2600" dirty="0">
                <a:latin typeface="+mj-lt"/>
              </a:rPr>
              <a:t>Training for new materials</a:t>
            </a:r>
          </a:p>
        </p:txBody>
      </p:sp>
      <p:pic>
        <p:nvPicPr>
          <p:cNvPr id="3074" name="Picture 2" descr="new - Top Notch Marine">
            <a:extLst>
              <a:ext uri="{FF2B5EF4-FFF2-40B4-BE49-F238E27FC236}">
                <a16:creationId xmlns:a16="http://schemas.microsoft.com/office/drawing/2014/main" id="{FD46D230-7360-4B7C-931E-AA8D129A6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68104">
            <a:off x="8046309" y="2958124"/>
            <a:ext cx="34290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48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1455562" y="182707"/>
            <a:ext cx="10153341"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400" dirty="0"/>
              <a:t>Data Collection Changes</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1" y="2222526"/>
            <a:ext cx="11386930"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Form 1: Director/Coordinator Report will remain largely the same with a few tweaks</a:t>
            </a:r>
          </a:p>
          <a:p>
            <a:pPr marL="457200" indent="-457200" algn="l">
              <a:buFont typeface="Arial" panose="020B0604020202020204" pitchFamily="34" charset="0"/>
              <a:buChar char="•"/>
            </a:pPr>
            <a:r>
              <a:rPr lang="en-US" sz="2600" dirty="0">
                <a:latin typeface="+mj-lt"/>
              </a:rPr>
              <a:t>Form 2: iSOSY Training Survey (tweaked)</a:t>
            </a:r>
          </a:p>
          <a:p>
            <a:pPr marL="457200" indent="-457200" algn="l">
              <a:buFont typeface="Arial" panose="020B0604020202020204" pitchFamily="34" charset="0"/>
              <a:buChar char="•"/>
            </a:pPr>
            <a:r>
              <a:rPr lang="en-US" sz="2600" dirty="0">
                <a:latin typeface="+mj-lt"/>
              </a:rPr>
              <a:t>Form 3: Pilot Review Form—we’ll work with the TST to identify specific questions for materials piloted</a:t>
            </a:r>
          </a:p>
          <a:p>
            <a:pPr marL="457200" indent="-457200" algn="l">
              <a:buFont typeface="Arial" panose="020B0604020202020204" pitchFamily="34" charset="0"/>
              <a:buChar char="•"/>
            </a:pPr>
            <a:r>
              <a:rPr lang="en-US" sz="2600" dirty="0">
                <a:latin typeface="+mj-lt"/>
              </a:rPr>
              <a:t>Form 4: Graduation, HSED, and credential support training survey (will be for select iSOSY webinars only to address Objective 2)</a:t>
            </a:r>
            <a:endParaRPr lang="en-US" sz="2600" b="1" dirty="0">
              <a:latin typeface="+mj-lt"/>
            </a:endParaRPr>
          </a:p>
        </p:txBody>
      </p:sp>
    </p:spTree>
    <p:extLst>
      <p:ext uri="{BB962C8B-B14F-4D97-AF65-F5344CB8AC3E}">
        <p14:creationId xmlns:p14="http://schemas.microsoft.com/office/powerpoint/2010/main" val="4090112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Form 1: Director/Coordinator</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896346" y="2773244"/>
            <a:ext cx="5113516"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Complete once for each state.</a:t>
            </a:r>
          </a:p>
          <a:p>
            <a:pPr marL="457200" indent="-457200" algn="l">
              <a:buFont typeface="Arial" panose="020B0604020202020204" pitchFamily="34" charset="0"/>
              <a:buChar char="•"/>
            </a:pPr>
            <a:r>
              <a:rPr lang="en-US" sz="2600" dirty="0">
                <a:latin typeface="+mj-lt"/>
              </a:rPr>
              <a:t>Summarizes data collected regarding iSOSY services and activities.</a:t>
            </a:r>
          </a:p>
          <a:p>
            <a:pPr marL="457200" indent="-457200" algn="l">
              <a:buFont typeface="Arial" panose="020B0604020202020204" pitchFamily="34" charset="0"/>
              <a:buChar char="•"/>
            </a:pPr>
            <a:r>
              <a:rPr lang="en-US" sz="2600" dirty="0">
                <a:latin typeface="+mj-lt"/>
              </a:rPr>
              <a:t>What questions do you have?</a:t>
            </a:r>
          </a:p>
        </p:txBody>
      </p:sp>
      <p:pic>
        <p:nvPicPr>
          <p:cNvPr id="7" name="Picture 6">
            <a:extLst>
              <a:ext uri="{FF2B5EF4-FFF2-40B4-BE49-F238E27FC236}">
                <a16:creationId xmlns:a16="http://schemas.microsoft.com/office/drawing/2014/main" id="{024C3B61-57C7-4F3D-AB45-BA8F46721C37}"/>
              </a:ext>
            </a:extLst>
          </p:cNvPr>
          <p:cNvPicPr>
            <a:picLocks noChangeAspect="1"/>
          </p:cNvPicPr>
          <p:nvPr/>
        </p:nvPicPr>
        <p:blipFill rotWithShape="1">
          <a:blip r:embed="rId4"/>
          <a:srcRect l="20500" t="19799" r="21786" b="6689"/>
          <a:stretch/>
        </p:blipFill>
        <p:spPr>
          <a:xfrm>
            <a:off x="6182139" y="2447893"/>
            <a:ext cx="4821204" cy="32787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62366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Form 2: Staff Training Survey</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982484" y="2413535"/>
            <a:ext cx="5113516"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Complete following training that includes iSOSY strategies or information.</a:t>
            </a:r>
          </a:p>
          <a:p>
            <a:pPr marL="457200" indent="-457200" algn="l">
              <a:buFont typeface="Arial" panose="020B0604020202020204" pitchFamily="34" charset="0"/>
              <a:buChar char="•"/>
            </a:pPr>
            <a:r>
              <a:rPr lang="en-US" sz="2600" dirty="0">
                <a:latin typeface="+mj-lt"/>
              </a:rPr>
              <a:t>You may submit these to the evaluator at any time.</a:t>
            </a:r>
          </a:p>
          <a:p>
            <a:pPr marL="457200" indent="-457200" algn="l">
              <a:buFont typeface="Arial" panose="020B0604020202020204" pitchFamily="34" charset="0"/>
              <a:buChar char="•"/>
            </a:pPr>
            <a:r>
              <a:rPr lang="en-US" sz="2600" dirty="0">
                <a:latin typeface="+mj-lt"/>
              </a:rPr>
              <a:t>File is available for download or you may use the online survey.</a:t>
            </a:r>
          </a:p>
        </p:txBody>
      </p:sp>
      <p:pic>
        <p:nvPicPr>
          <p:cNvPr id="3" name="Picture 2">
            <a:extLst>
              <a:ext uri="{FF2B5EF4-FFF2-40B4-BE49-F238E27FC236}">
                <a16:creationId xmlns:a16="http://schemas.microsoft.com/office/drawing/2014/main" id="{5FEA4C05-69CB-4CC1-A3AE-03B7DFE09721}"/>
              </a:ext>
            </a:extLst>
          </p:cNvPr>
          <p:cNvPicPr>
            <a:picLocks noChangeAspect="1"/>
          </p:cNvPicPr>
          <p:nvPr/>
        </p:nvPicPr>
        <p:blipFill rotWithShape="1">
          <a:blip r:embed="rId4"/>
          <a:srcRect l="30929" t="14772" r="29500" b="7457"/>
          <a:stretch/>
        </p:blipFill>
        <p:spPr>
          <a:xfrm>
            <a:off x="6563914" y="2222526"/>
            <a:ext cx="3572863" cy="38168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06296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924339" y="1131332"/>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Form 3: Pilot Product Review</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1" y="2222526"/>
            <a:ext cx="5113516" cy="4215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Will be customized for materials being piloted in Year 2 at the TST meeting.</a:t>
            </a:r>
          </a:p>
          <a:p>
            <a:pPr marL="457200" indent="-457200" algn="l">
              <a:buFont typeface="Arial" panose="020B0604020202020204" pitchFamily="34" charset="0"/>
              <a:buChar char="•"/>
            </a:pPr>
            <a:r>
              <a:rPr lang="en-US" sz="2600" dirty="0">
                <a:latin typeface="+mj-lt"/>
              </a:rPr>
              <a:t>You may submit these to the evaluator at any time.</a:t>
            </a:r>
          </a:p>
          <a:p>
            <a:pPr marL="457200" indent="-457200" algn="l">
              <a:buFont typeface="Arial" panose="020B0604020202020204" pitchFamily="34" charset="0"/>
              <a:buChar char="•"/>
            </a:pPr>
            <a:r>
              <a:rPr lang="en-US" sz="2600" dirty="0">
                <a:latin typeface="+mj-lt"/>
              </a:rPr>
              <a:t>All states should choose product(s) to pilot.</a:t>
            </a:r>
          </a:p>
        </p:txBody>
      </p:sp>
      <p:pic>
        <p:nvPicPr>
          <p:cNvPr id="8" name="Picture 7">
            <a:extLst>
              <a:ext uri="{FF2B5EF4-FFF2-40B4-BE49-F238E27FC236}">
                <a16:creationId xmlns:a16="http://schemas.microsoft.com/office/drawing/2014/main" id="{02E59266-4C9F-4D2C-9168-1C93B2AD9032}"/>
              </a:ext>
            </a:extLst>
          </p:cNvPr>
          <p:cNvPicPr>
            <a:picLocks noChangeAspect="1"/>
          </p:cNvPicPr>
          <p:nvPr/>
        </p:nvPicPr>
        <p:blipFill rotWithShape="1">
          <a:blip r:embed="rId4"/>
          <a:srcRect l="25928" t="21912" r="25500" b="5552"/>
          <a:stretch/>
        </p:blipFill>
        <p:spPr>
          <a:xfrm>
            <a:off x="6588155" y="2299466"/>
            <a:ext cx="4420830" cy="358867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2602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1179443" y="342898"/>
            <a:ext cx="1051560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t>Profiles</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2" y="1584962"/>
            <a:ext cx="5927886" cy="452520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600" dirty="0">
                <a:latin typeface="+mj-lt"/>
              </a:rPr>
              <a:t>OSY Profile and Summary</a:t>
            </a:r>
          </a:p>
          <a:p>
            <a:pPr marL="914400" lvl="1" indent="-457200" algn="l">
              <a:buFont typeface="Arial" panose="020B0604020202020204" pitchFamily="34" charset="0"/>
              <a:buChar char="•"/>
            </a:pPr>
            <a:r>
              <a:rPr lang="en-US" sz="2200" dirty="0">
                <a:latin typeface="+mj-lt"/>
              </a:rPr>
              <a:t>Used for CNAs in many states</a:t>
            </a:r>
          </a:p>
          <a:p>
            <a:pPr marL="914400" lvl="1" indent="-457200" algn="l">
              <a:buFont typeface="Arial" panose="020B0604020202020204" pitchFamily="34" charset="0"/>
              <a:buChar char="•"/>
            </a:pPr>
            <a:r>
              <a:rPr lang="en-US" sz="2200" dirty="0">
                <a:latin typeface="+mj-lt"/>
              </a:rPr>
              <a:t>Also used to guide material development and CIG proposals</a:t>
            </a:r>
          </a:p>
          <a:p>
            <a:pPr marL="457200" indent="-457200" algn="l">
              <a:buFont typeface="Arial" panose="020B0604020202020204" pitchFamily="34" charset="0"/>
              <a:buChar char="•"/>
            </a:pPr>
            <a:r>
              <a:rPr lang="en-US" sz="2600" dirty="0">
                <a:latin typeface="+mj-lt"/>
              </a:rPr>
              <a:t>Secondary student profile</a:t>
            </a:r>
          </a:p>
          <a:p>
            <a:pPr marL="914400" lvl="1" indent="-457200" algn="l">
              <a:buFont typeface="Arial" panose="020B0604020202020204" pitchFamily="34" charset="0"/>
              <a:buChar char="•"/>
            </a:pPr>
            <a:r>
              <a:rPr lang="en-US" sz="2200" dirty="0">
                <a:latin typeface="+mj-lt"/>
              </a:rPr>
              <a:t>The secondary student profile is a tool available to identify the needs of secondary students and help guide instructional staff toward appropriate materials for the student.</a:t>
            </a:r>
          </a:p>
          <a:p>
            <a:pPr marL="914400" lvl="1" indent="-457200" algn="l">
              <a:buFont typeface="Arial" panose="020B0604020202020204" pitchFamily="34" charset="0"/>
              <a:buChar char="•"/>
            </a:pPr>
            <a:r>
              <a:rPr lang="en-US" sz="2200" dirty="0">
                <a:latin typeface="+mj-lt"/>
              </a:rPr>
              <a:t>We will not be collecting data at the consortium level for this form. States may choose to use it for Comprehensive Needs Assessment or other state data collection.</a:t>
            </a:r>
          </a:p>
        </p:txBody>
      </p:sp>
      <p:pic>
        <p:nvPicPr>
          <p:cNvPr id="3" name="Picture 2">
            <a:extLst>
              <a:ext uri="{FF2B5EF4-FFF2-40B4-BE49-F238E27FC236}">
                <a16:creationId xmlns:a16="http://schemas.microsoft.com/office/drawing/2014/main" id="{27818C9A-3991-4EF7-A1BC-94E902F1399D}"/>
              </a:ext>
            </a:extLst>
          </p:cNvPr>
          <p:cNvPicPr>
            <a:picLocks noChangeAspect="1"/>
          </p:cNvPicPr>
          <p:nvPr/>
        </p:nvPicPr>
        <p:blipFill rotWithShape="1">
          <a:blip r:embed="rId4"/>
          <a:srcRect l="10285" t="19398" r="10714" b="5551"/>
          <a:stretch/>
        </p:blipFill>
        <p:spPr>
          <a:xfrm>
            <a:off x="6363957" y="2075267"/>
            <a:ext cx="5337711" cy="3099403"/>
          </a:xfrm>
          <a:prstGeom prst="rect">
            <a:avLst/>
          </a:prstGeom>
        </p:spPr>
      </p:pic>
    </p:spTree>
    <p:extLst>
      <p:ext uri="{BB962C8B-B14F-4D97-AF65-F5344CB8AC3E}">
        <p14:creationId xmlns:p14="http://schemas.microsoft.com/office/powerpoint/2010/main" val="1902393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5" name="Title 1">
            <a:extLst>
              <a:ext uri="{FF2B5EF4-FFF2-40B4-BE49-F238E27FC236}">
                <a16:creationId xmlns:a16="http://schemas.microsoft.com/office/drawing/2014/main" id="{7B05068C-6763-F84C-A424-D7AC9D8B38EB}"/>
              </a:ext>
            </a:extLst>
          </p:cNvPr>
          <p:cNvSpPr txBox="1">
            <a:spLocks/>
          </p:cNvSpPr>
          <p:nvPr/>
        </p:nvSpPr>
        <p:spPr>
          <a:xfrm>
            <a:off x="2251683" y="290349"/>
            <a:ext cx="9357220" cy="10299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t>Dissemination in Year 3</a:t>
            </a:r>
          </a:p>
        </p:txBody>
      </p:sp>
      <p:sp>
        <p:nvSpPr>
          <p:cNvPr id="11" name="Content Placeholder 2">
            <a:extLst>
              <a:ext uri="{FF2B5EF4-FFF2-40B4-BE49-F238E27FC236}">
                <a16:creationId xmlns:a16="http://schemas.microsoft.com/office/drawing/2014/main" id="{C08AE3DD-3234-B144-A281-ADFD5CEDD305}"/>
              </a:ext>
            </a:extLst>
          </p:cNvPr>
          <p:cNvSpPr txBox="1">
            <a:spLocks/>
          </p:cNvSpPr>
          <p:nvPr/>
        </p:nvSpPr>
        <p:spPr>
          <a:xfrm>
            <a:off x="490332" y="1584962"/>
            <a:ext cx="5927886" cy="452520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a:effectLst/>
                <a:ea typeface="Calibri" panose="020F0502020204030204" pitchFamily="34" charset="0"/>
              </a:rPr>
              <a:t>From the </a:t>
            </a:r>
            <a:r>
              <a:rPr lang="en-US" sz="3200" dirty="0" err="1">
                <a:effectLst/>
                <a:ea typeface="Calibri" panose="020F0502020204030204" pitchFamily="34" charset="0"/>
              </a:rPr>
              <a:t>iSOSY</a:t>
            </a:r>
            <a:r>
              <a:rPr lang="en-US" sz="3200" dirty="0">
                <a:effectLst/>
                <a:ea typeface="Calibri" panose="020F0502020204030204" pitchFamily="34" charset="0"/>
              </a:rPr>
              <a:t> proposal:</a:t>
            </a:r>
          </a:p>
          <a:p>
            <a:pPr algn="r"/>
            <a:r>
              <a:rPr lang="en-US" sz="3200" dirty="0">
                <a:effectLst/>
                <a:ea typeface="Calibri" panose="020F0502020204030204" pitchFamily="34" charset="0"/>
              </a:rPr>
              <a:t>All CIGs are proposing a coordinated effort to disseminate products and strategies in Year 3 through in-person and/or virtual participation for all states (whether participating in a CIG or not). </a:t>
            </a:r>
            <a:r>
              <a:rPr lang="en-US" sz="3200" dirty="0" err="1">
                <a:effectLst/>
                <a:ea typeface="Calibri" panose="020F0502020204030204" pitchFamily="34" charset="0"/>
              </a:rPr>
              <a:t>iSOSY</a:t>
            </a:r>
            <a:r>
              <a:rPr lang="en-US" sz="3200" dirty="0">
                <a:effectLst/>
                <a:ea typeface="Calibri" panose="020F0502020204030204" pitchFamily="34" charset="0"/>
              </a:rPr>
              <a:t> will showcase activities, products, and strategies that have been useful in reaching project objectives.</a:t>
            </a:r>
            <a:endParaRPr lang="en-US" sz="3600" dirty="0"/>
          </a:p>
        </p:txBody>
      </p:sp>
      <p:pic>
        <p:nvPicPr>
          <p:cNvPr id="7" name="Picture 6" descr="Shape, arrow&#10;&#10;Description automatically generated">
            <a:extLst>
              <a:ext uri="{FF2B5EF4-FFF2-40B4-BE49-F238E27FC236}">
                <a16:creationId xmlns:a16="http://schemas.microsoft.com/office/drawing/2014/main" id="{783B07AB-980E-4B9D-93C4-4401C5BE72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75190" y="2341297"/>
            <a:ext cx="4638762" cy="2612490"/>
          </a:xfrm>
          <a:prstGeom prst="rect">
            <a:avLst/>
          </a:prstGeom>
        </p:spPr>
      </p:pic>
    </p:spTree>
    <p:extLst>
      <p:ext uri="{BB962C8B-B14F-4D97-AF65-F5344CB8AC3E}">
        <p14:creationId xmlns:p14="http://schemas.microsoft.com/office/powerpoint/2010/main" val="4026808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1"/>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56779599-958F-5348-ADAE-4C76A9732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10" y="463828"/>
            <a:ext cx="3244332" cy="995320"/>
          </a:xfrm>
          <a:prstGeom prst="rect">
            <a:avLst/>
          </a:prstGeom>
        </p:spPr>
      </p:pic>
      <p:sp>
        <p:nvSpPr>
          <p:cNvPr id="9" name="Subtitle 2">
            <a:extLst>
              <a:ext uri="{FF2B5EF4-FFF2-40B4-BE49-F238E27FC236}">
                <a16:creationId xmlns:a16="http://schemas.microsoft.com/office/drawing/2014/main" id="{38C8A78B-800B-EC49-B94F-BFF2833D3F68}"/>
              </a:ext>
            </a:extLst>
          </p:cNvPr>
          <p:cNvSpPr txBox="1">
            <a:spLocks/>
          </p:cNvSpPr>
          <p:nvPr/>
        </p:nvSpPr>
        <p:spPr>
          <a:xfrm>
            <a:off x="526773" y="2236304"/>
            <a:ext cx="11131827" cy="309769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t>iSOSY/Fort Scott Community College Collaboration</a:t>
            </a:r>
          </a:p>
          <a:p>
            <a:pPr marL="0" indent="0" algn="ctr">
              <a:buNone/>
            </a:pPr>
            <a:endParaRPr lang="en-US" sz="5400" b="1" dirty="0"/>
          </a:p>
          <a:p>
            <a:pPr marL="0" indent="0" algn="ctr">
              <a:buNone/>
            </a:pPr>
            <a:r>
              <a:rPr lang="en-US" sz="5200" dirty="0"/>
              <a:t>OSHA 10 General Industry</a:t>
            </a:r>
          </a:p>
          <a:p>
            <a:pPr marL="0" indent="0" algn="ctr">
              <a:buNone/>
            </a:pPr>
            <a:r>
              <a:rPr lang="en-US" sz="5200" dirty="0"/>
              <a:t>(Occupational Safety and Health Administration)</a:t>
            </a:r>
          </a:p>
          <a:p>
            <a:pPr marL="0" indent="0" algn="ctr">
              <a:buNone/>
            </a:pPr>
            <a:r>
              <a:rPr lang="en-US" sz="4800" dirty="0"/>
              <a:t>CAREERSAFE: THE NATIONAL YOUTH SAFETY INITIATIVE</a:t>
            </a:r>
            <a:endParaRPr lang="en-US" sz="4800" b="1" dirty="0"/>
          </a:p>
          <a:p>
            <a:pPr marL="0" indent="0" algn="ctr">
              <a:buNone/>
            </a:pPr>
            <a:endParaRPr lang="en-US" sz="5200" dirty="0"/>
          </a:p>
          <a:p>
            <a:pPr marL="0" indent="0" algn="ctr">
              <a:buNone/>
            </a:pPr>
            <a:endParaRPr lang="en-US" sz="5400" b="1" dirty="0"/>
          </a:p>
        </p:txBody>
      </p:sp>
    </p:spTree>
    <p:extLst>
      <p:ext uri="{BB962C8B-B14F-4D97-AF65-F5344CB8AC3E}">
        <p14:creationId xmlns:p14="http://schemas.microsoft.com/office/powerpoint/2010/main" val="1644369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1"/>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56779599-958F-5348-ADAE-4C76A9732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10" y="463828"/>
            <a:ext cx="3244332" cy="995320"/>
          </a:xfrm>
          <a:prstGeom prst="rect">
            <a:avLst/>
          </a:prstGeom>
        </p:spPr>
      </p:pic>
      <p:sp>
        <p:nvSpPr>
          <p:cNvPr id="8" name="Rectangle 7">
            <a:extLst>
              <a:ext uri="{FF2B5EF4-FFF2-40B4-BE49-F238E27FC236}">
                <a16:creationId xmlns:a16="http://schemas.microsoft.com/office/drawing/2014/main" id="{AE3A3724-31ED-9B4A-8448-C08B1C276198}"/>
              </a:ext>
            </a:extLst>
          </p:cNvPr>
          <p:cNvSpPr/>
          <p:nvPr/>
        </p:nvSpPr>
        <p:spPr>
          <a:xfrm>
            <a:off x="5112381" y="2051239"/>
            <a:ext cx="6098959" cy="3416320"/>
          </a:xfrm>
          <a:prstGeom prst="rect">
            <a:avLst/>
          </a:prstGeom>
        </p:spPr>
        <p:txBody>
          <a:bodyPr wrap="square">
            <a:spAutoFit/>
          </a:bodyPr>
          <a:lstStyle/>
          <a:p>
            <a:endParaRPr lang="en-US" sz="2400" b="0" i="0" dirty="0">
              <a:effectLst/>
            </a:endParaRPr>
          </a:p>
          <a:p>
            <a:r>
              <a:rPr lang="en-US" sz="2400" b="0" i="0" dirty="0" err="1">
                <a:effectLst/>
              </a:rPr>
              <a:t>CareerSafe</a:t>
            </a:r>
            <a:r>
              <a:rPr lang="en-US" sz="2400" b="0" i="0" dirty="0">
                <a:effectLst/>
              </a:rPr>
              <a:t> is an </a:t>
            </a:r>
            <a:r>
              <a:rPr lang="en-US" sz="2400" b="1" i="0" u="none" strike="noStrike" dirty="0">
                <a:effectLst/>
                <a:hlinkClick r:id="rId4">
                  <a:extLst>
                    <a:ext uri="{A12FA001-AC4F-418D-AE19-62706E023703}">
                      <ahyp:hlinkClr xmlns:ahyp="http://schemas.microsoft.com/office/drawing/2018/hyperlinkcolor" val="tx"/>
                    </a:ext>
                  </a:extLst>
                </a:hlinkClick>
              </a:rPr>
              <a:t>OSHA-Authorized Online Outreach Training Provider.</a:t>
            </a:r>
            <a:r>
              <a:rPr lang="en-US" sz="2400" b="0" i="0" dirty="0">
                <a:effectLst/>
              </a:rPr>
              <a:t> </a:t>
            </a:r>
          </a:p>
          <a:p>
            <a:endParaRPr lang="en-US" sz="2400" b="0" i="0" dirty="0">
              <a:effectLst/>
            </a:endParaRPr>
          </a:p>
          <a:p>
            <a:r>
              <a:rPr lang="en-US" sz="2400" b="0" i="0" dirty="0">
                <a:effectLst/>
              </a:rPr>
              <a:t>Every student who successfully completes a </a:t>
            </a:r>
            <a:r>
              <a:rPr lang="en-US" sz="2400" b="0" i="0" dirty="0" err="1">
                <a:effectLst/>
              </a:rPr>
              <a:t>CareerSafe</a:t>
            </a:r>
            <a:r>
              <a:rPr lang="en-US" sz="2400" b="0" i="0" dirty="0">
                <a:effectLst/>
              </a:rPr>
              <a:t> OSHA 10-Hour course and passes with a 70% or higher will receive an OSHA 10-Hour Wallet Card as physical proof of the achievement.</a:t>
            </a:r>
            <a:endParaRPr lang="en-US" sz="2400" dirty="0"/>
          </a:p>
        </p:txBody>
      </p:sp>
      <p:pic>
        <p:nvPicPr>
          <p:cNvPr id="1028" name="Picture 4" descr="CareerSafe Help | How to Get Your OSHA 10-Hour Wallet Card">
            <a:extLst>
              <a:ext uri="{FF2B5EF4-FFF2-40B4-BE49-F238E27FC236}">
                <a16:creationId xmlns:a16="http://schemas.microsoft.com/office/drawing/2014/main" id="{0B14E488-9B93-F942-9416-38DFFE6F2E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773" y="2386375"/>
            <a:ext cx="4376531" cy="274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83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89280-8F41-4428-962A-3E5366801CE4}"/>
              </a:ext>
            </a:extLst>
          </p:cNvPr>
          <p:cNvSpPr>
            <a:spLocks noGrp="1"/>
          </p:cNvSpPr>
          <p:nvPr>
            <p:ph type="title"/>
          </p:nvPr>
        </p:nvSpPr>
        <p:spPr>
          <a:xfrm>
            <a:off x="1093303" y="228600"/>
            <a:ext cx="10515600" cy="1325563"/>
          </a:xfrm>
        </p:spPr>
        <p:txBody>
          <a:bodyPr/>
          <a:lstStyle/>
          <a:p>
            <a:pPr algn="r"/>
            <a:r>
              <a:rPr lang="en-US" dirty="0"/>
              <a:t>Personal Wellness</a:t>
            </a:r>
          </a:p>
        </p:txBody>
      </p:sp>
      <p:sp>
        <p:nvSpPr>
          <p:cNvPr id="5" name="Content Placeholder 4">
            <a:extLst>
              <a:ext uri="{FF2B5EF4-FFF2-40B4-BE49-F238E27FC236}">
                <a16:creationId xmlns:a16="http://schemas.microsoft.com/office/drawing/2014/main" id="{90842C94-526B-409A-B81E-09E060E17476}"/>
              </a:ext>
            </a:extLst>
          </p:cNvPr>
          <p:cNvSpPr>
            <a:spLocks noGrp="1"/>
          </p:cNvSpPr>
          <p:nvPr>
            <p:ph idx="1"/>
          </p:nvPr>
        </p:nvSpPr>
        <p:spPr>
          <a:xfrm>
            <a:off x="924339" y="1575493"/>
            <a:ext cx="10515600" cy="4351338"/>
          </a:xfrm>
        </p:spPr>
        <p:txBody>
          <a:bodyPr/>
          <a:lstStyle/>
          <a:p>
            <a:r>
              <a:rPr lang="en-US" dirty="0"/>
              <a:t>Tasks: </a:t>
            </a:r>
          </a:p>
          <a:p>
            <a:pPr lvl="1"/>
            <a:r>
              <a:rPr lang="en-US" sz="2400" dirty="0"/>
              <a:t>Develop a new module for the Personal Wellness Training Package on Social-Emotional Learning, focusing on Responsible Decision-Making. Module includes: </a:t>
            </a:r>
          </a:p>
          <a:p>
            <a:pPr lvl="2"/>
            <a:r>
              <a:rPr lang="en-US" dirty="0"/>
              <a:t>PowerPoint with Notes</a:t>
            </a:r>
          </a:p>
          <a:p>
            <a:pPr lvl="2"/>
            <a:r>
              <a:rPr lang="en-US" dirty="0"/>
              <a:t>Facilitator’s Guide</a:t>
            </a:r>
          </a:p>
          <a:p>
            <a:pPr lvl="2"/>
            <a:r>
              <a:rPr lang="en-US" dirty="0"/>
              <a:t>Activities</a:t>
            </a:r>
          </a:p>
          <a:p>
            <a:pPr marL="914400" lvl="2" indent="0">
              <a:buNone/>
            </a:pPr>
            <a:endParaRPr lang="en-US" dirty="0"/>
          </a:p>
          <a:p>
            <a:pPr lvl="1"/>
            <a:r>
              <a:rPr lang="en-US" dirty="0"/>
              <a:t>Record PowerPoints for all modules.</a:t>
            </a:r>
          </a:p>
          <a:p>
            <a:pPr marL="457200" lvl="1" indent="0">
              <a:buNone/>
            </a:pPr>
            <a:endParaRPr lang="en-US" dirty="0"/>
          </a:p>
          <a:p>
            <a:pPr lvl="1"/>
            <a:r>
              <a:rPr lang="en-US" dirty="0"/>
              <a:t>Update the Resilience and Trauma modules.</a:t>
            </a:r>
          </a:p>
          <a:p>
            <a:pPr lvl="1"/>
            <a:endParaRPr lang="en-US" dirty="0"/>
          </a:p>
          <a:p>
            <a:pPr lvl="1"/>
            <a:endParaRPr lang="en-US" dirty="0"/>
          </a:p>
        </p:txBody>
      </p:sp>
      <p:cxnSp>
        <p:nvCxnSpPr>
          <p:cNvPr id="6" name="Straight Connector 5">
            <a:extLst>
              <a:ext uri="{FF2B5EF4-FFF2-40B4-BE49-F238E27FC236}">
                <a16:creationId xmlns:a16="http://schemas.microsoft.com/office/drawing/2014/main" id="{8386E801-E262-AD4D-A464-144DA8F627A7}"/>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9E14DCFF-D855-EC41-9A52-8D1F1D261165}"/>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8" name="Google Shape;258;p46" descr="A picture containing drawing&#10;&#10;Description automatically generated">
            <a:extLst>
              <a:ext uri="{FF2B5EF4-FFF2-40B4-BE49-F238E27FC236}">
                <a16:creationId xmlns:a16="http://schemas.microsoft.com/office/drawing/2014/main" id="{C13C7ADA-516E-4348-927F-07C50625E7A0}"/>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Tree>
    <p:extLst>
      <p:ext uri="{BB962C8B-B14F-4D97-AF65-F5344CB8AC3E}">
        <p14:creationId xmlns:p14="http://schemas.microsoft.com/office/powerpoint/2010/main" val="2652220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1"/>
            <a:ext cx="11211339" cy="307777"/>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sz="1400" dirty="0" err="1">
                <a:solidFill>
                  <a:schemeClr val="bg1"/>
                </a:solidFill>
              </a:rPr>
              <a:t>www.osymigrant.org</a:t>
            </a:r>
            <a:endParaRPr lang="en-US" sz="1400" dirty="0">
              <a:solidFill>
                <a:schemeClr val="bg1"/>
              </a:solidFill>
            </a:endParaRPr>
          </a:p>
        </p:txBody>
      </p:sp>
      <p:pic>
        <p:nvPicPr>
          <p:cNvPr id="11" name="Picture 10" descr="A picture containing drawing&#10;&#10;Description automatically generated">
            <a:extLst>
              <a:ext uri="{FF2B5EF4-FFF2-40B4-BE49-F238E27FC236}">
                <a16:creationId xmlns:a16="http://schemas.microsoft.com/office/drawing/2014/main" id="{56779599-958F-5348-ADAE-4C76A9732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10" y="463828"/>
            <a:ext cx="3244332" cy="995320"/>
          </a:xfrm>
          <a:prstGeom prst="rect">
            <a:avLst/>
          </a:prstGeom>
        </p:spPr>
      </p:pic>
      <p:sp>
        <p:nvSpPr>
          <p:cNvPr id="9" name="Subtitle 2">
            <a:extLst>
              <a:ext uri="{FF2B5EF4-FFF2-40B4-BE49-F238E27FC236}">
                <a16:creationId xmlns:a16="http://schemas.microsoft.com/office/drawing/2014/main" id="{38C8A78B-800B-EC49-B94F-BFF2833D3F68}"/>
              </a:ext>
            </a:extLst>
          </p:cNvPr>
          <p:cNvSpPr txBox="1">
            <a:spLocks/>
          </p:cNvSpPr>
          <p:nvPr/>
        </p:nvSpPr>
        <p:spPr>
          <a:xfrm>
            <a:off x="1417983" y="1755540"/>
            <a:ext cx="9144000" cy="86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t>COURSE OVERVIEW</a:t>
            </a:r>
          </a:p>
        </p:txBody>
      </p:sp>
      <p:sp>
        <p:nvSpPr>
          <p:cNvPr id="3" name="TextBox 2">
            <a:extLst>
              <a:ext uri="{FF2B5EF4-FFF2-40B4-BE49-F238E27FC236}">
                <a16:creationId xmlns:a16="http://schemas.microsoft.com/office/drawing/2014/main" id="{0167F122-733E-D041-A2EF-E351DA240351}"/>
              </a:ext>
            </a:extLst>
          </p:cNvPr>
          <p:cNvSpPr txBox="1"/>
          <p:nvPr/>
        </p:nvSpPr>
        <p:spPr>
          <a:xfrm>
            <a:off x="1417983" y="2941851"/>
            <a:ext cx="4664766" cy="3139321"/>
          </a:xfrm>
          <a:prstGeom prst="rect">
            <a:avLst/>
          </a:prstGeom>
          <a:noFill/>
        </p:spPr>
        <p:txBody>
          <a:bodyPr wrap="square" rtlCol="0">
            <a:spAutoFit/>
          </a:bodyPr>
          <a:lstStyle/>
          <a:p>
            <a:pPr marL="285750" indent="-285750">
              <a:buFont typeface="Wingdings" pitchFamily="2" charset="2"/>
              <a:buChar char="ü"/>
            </a:pPr>
            <a:r>
              <a:rPr lang="en-US" sz="2000" dirty="0"/>
              <a:t>Introduction to OSHA </a:t>
            </a:r>
          </a:p>
          <a:p>
            <a:pPr marL="285750" indent="-285750">
              <a:buFont typeface="Wingdings" pitchFamily="2" charset="2"/>
              <a:buChar char="ü"/>
            </a:pPr>
            <a:r>
              <a:rPr lang="en-US" sz="2000" dirty="0"/>
              <a:t>Walking and Working Surfaces</a:t>
            </a:r>
          </a:p>
          <a:p>
            <a:pPr marL="285750" indent="-285750">
              <a:buFont typeface="Wingdings" pitchFamily="2" charset="2"/>
              <a:buChar char="ü"/>
            </a:pPr>
            <a:r>
              <a:rPr lang="en-US" sz="2000" dirty="0"/>
              <a:t>Emergency Action Plans &amp; Fire Protection </a:t>
            </a:r>
          </a:p>
          <a:p>
            <a:pPr marL="285750" indent="-285750">
              <a:buFont typeface="Wingdings" pitchFamily="2" charset="2"/>
              <a:buChar char="ü"/>
            </a:pPr>
            <a:r>
              <a:rPr lang="en-US" sz="2000" dirty="0"/>
              <a:t>Avoiding Electrocution Hazards </a:t>
            </a:r>
          </a:p>
          <a:p>
            <a:pPr marL="285750" indent="-285750">
              <a:buFont typeface="Wingdings" pitchFamily="2" charset="2"/>
              <a:buChar char="ü"/>
            </a:pPr>
            <a:r>
              <a:rPr lang="en-US" sz="2000" dirty="0"/>
              <a:t>Personal Protective Equipment (PPE) </a:t>
            </a:r>
          </a:p>
          <a:p>
            <a:pPr marL="285750" indent="-285750">
              <a:buFont typeface="Wingdings" pitchFamily="2" charset="2"/>
              <a:buChar char="ü"/>
            </a:pPr>
            <a:r>
              <a:rPr lang="en-US" sz="2000" dirty="0"/>
              <a:t>Hazard Communication </a:t>
            </a:r>
          </a:p>
          <a:p>
            <a:pPr marL="285750" indent="-285750">
              <a:buFont typeface="Wingdings" pitchFamily="2" charset="2"/>
              <a:buChar char="ü"/>
            </a:pPr>
            <a:r>
              <a:rPr lang="en-US" sz="2000" dirty="0"/>
              <a:t>Materials Handling, Storage, Use, Disposal </a:t>
            </a:r>
          </a:p>
          <a:p>
            <a:endParaRPr lang="en-US" dirty="0"/>
          </a:p>
        </p:txBody>
      </p:sp>
      <p:sp>
        <p:nvSpPr>
          <p:cNvPr id="4" name="TextBox 3">
            <a:extLst>
              <a:ext uri="{FF2B5EF4-FFF2-40B4-BE49-F238E27FC236}">
                <a16:creationId xmlns:a16="http://schemas.microsoft.com/office/drawing/2014/main" id="{43251186-AFA1-5744-A945-830C1ED46904}"/>
              </a:ext>
            </a:extLst>
          </p:cNvPr>
          <p:cNvSpPr txBox="1"/>
          <p:nvPr/>
        </p:nvSpPr>
        <p:spPr>
          <a:xfrm>
            <a:off x="6665844" y="2896691"/>
            <a:ext cx="4280452" cy="2523768"/>
          </a:xfrm>
          <a:prstGeom prst="rect">
            <a:avLst/>
          </a:prstGeom>
          <a:noFill/>
        </p:spPr>
        <p:txBody>
          <a:bodyPr wrap="square" rtlCol="0">
            <a:spAutoFit/>
          </a:bodyPr>
          <a:lstStyle/>
          <a:p>
            <a:pPr marL="285750" indent="-285750">
              <a:buFont typeface="Wingdings" pitchFamily="2" charset="2"/>
              <a:buChar char="ü"/>
            </a:pPr>
            <a:r>
              <a:rPr lang="en-US" sz="2000" dirty="0"/>
              <a:t>Machine Guarding</a:t>
            </a:r>
          </a:p>
          <a:p>
            <a:pPr marL="285750" indent="-285750">
              <a:buFont typeface="Wingdings" pitchFamily="2" charset="2"/>
              <a:buChar char="ü"/>
            </a:pPr>
            <a:r>
              <a:rPr lang="en-US" sz="2000" dirty="0"/>
              <a:t>Industrial Hygiene</a:t>
            </a:r>
          </a:p>
          <a:p>
            <a:pPr marL="285750" indent="-285750">
              <a:buFont typeface="Wingdings" pitchFamily="2" charset="2"/>
              <a:buChar char="ü"/>
            </a:pPr>
            <a:r>
              <a:rPr lang="en-US" sz="2000" dirty="0"/>
              <a:t>Bloodborne Pathogens</a:t>
            </a:r>
          </a:p>
          <a:p>
            <a:pPr marL="285750" indent="-285750">
              <a:buFont typeface="Wingdings" pitchFamily="2" charset="2"/>
              <a:buChar char="ü"/>
            </a:pPr>
            <a:r>
              <a:rPr lang="en-US" sz="2000" dirty="0"/>
              <a:t>Ergonomics</a:t>
            </a:r>
          </a:p>
          <a:p>
            <a:pPr marL="285750" indent="-285750">
              <a:buFont typeface="Wingdings" pitchFamily="2" charset="2"/>
              <a:buChar char="ü"/>
            </a:pPr>
            <a:r>
              <a:rPr lang="en-US" sz="2000" dirty="0"/>
              <a:t>Safe Driving Practices</a:t>
            </a:r>
          </a:p>
          <a:p>
            <a:pPr marL="285750" indent="-285750">
              <a:buFont typeface="Wingdings" pitchFamily="2" charset="2"/>
              <a:buChar char="ü"/>
            </a:pPr>
            <a:r>
              <a:rPr lang="en-US" sz="2000" dirty="0"/>
              <a:t>Preventing Workplace Violence</a:t>
            </a:r>
          </a:p>
          <a:p>
            <a:pPr marL="285750" indent="-285750">
              <a:buFont typeface="Wingdings" pitchFamily="2" charset="2"/>
              <a:buChar char="ü"/>
            </a:pPr>
            <a:r>
              <a:rPr lang="en-US" sz="2000" dirty="0"/>
              <a:t>Safety &amp; Health Programs</a:t>
            </a:r>
          </a:p>
          <a:p>
            <a:endParaRPr lang="en-US" dirty="0"/>
          </a:p>
        </p:txBody>
      </p:sp>
    </p:spTree>
    <p:extLst>
      <p:ext uri="{BB962C8B-B14F-4D97-AF65-F5344CB8AC3E}">
        <p14:creationId xmlns:p14="http://schemas.microsoft.com/office/powerpoint/2010/main" val="2249097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56779599-958F-5348-ADAE-4C76A9732B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10" y="463828"/>
            <a:ext cx="3244332" cy="995320"/>
          </a:xfrm>
          <a:prstGeom prst="rect">
            <a:avLst/>
          </a:prstGeom>
        </p:spPr>
      </p:pic>
      <p:sp>
        <p:nvSpPr>
          <p:cNvPr id="6" name="Rectangle 5">
            <a:extLst>
              <a:ext uri="{FF2B5EF4-FFF2-40B4-BE49-F238E27FC236}">
                <a16:creationId xmlns:a16="http://schemas.microsoft.com/office/drawing/2014/main" id="{6F5253F5-D4FE-8D4A-9359-2B15FE9CEF8A}"/>
              </a:ext>
            </a:extLst>
          </p:cNvPr>
          <p:cNvSpPr/>
          <p:nvPr/>
        </p:nvSpPr>
        <p:spPr>
          <a:xfrm>
            <a:off x="5830957" y="2682876"/>
            <a:ext cx="5433390" cy="1384995"/>
          </a:xfrm>
          <a:prstGeom prst="rect">
            <a:avLst/>
          </a:prstGeom>
        </p:spPr>
        <p:txBody>
          <a:bodyPr wrap="square">
            <a:spAutoFit/>
          </a:bodyPr>
          <a:lstStyle/>
          <a:p>
            <a:r>
              <a:rPr lang="en-US" sz="2800" dirty="0"/>
              <a:t>“The more we learn, the more we improve our lives.”</a:t>
            </a:r>
          </a:p>
          <a:p>
            <a:r>
              <a:rPr lang="en-US" sz="2800" dirty="0"/>
              <a:t>-</a:t>
            </a:r>
            <a:r>
              <a:rPr lang="en-US" sz="2800" dirty="0" err="1"/>
              <a:t>Yessy</a:t>
            </a:r>
            <a:r>
              <a:rPr lang="en-US" sz="2800" dirty="0"/>
              <a:t>, age 21, Kansas</a:t>
            </a:r>
          </a:p>
        </p:txBody>
      </p:sp>
      <p:pic>
        <p:nvPicPr>
          <p:cNvPr id="8" name="Yessy OSHA.MP4" descr="Yessy OSHA.MP4">
            <a:hlinkClick r:id="" action="ppaction://media"/>
            <a:extLst>
              <a:ext uri="{FF2B5EF4-FFF2-40B4-BE49-F238E27FC236}">
                <a16:creationId xmlns:a16="http://schemas.microsoft.com/office/drawing/2014/main" id="{1A8BC550-F722-F140-8EAD-0C120DE90D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81250" y="1789391"/>
            <a:ext cx="3078646" cy="4803913"/>
          </a:xfrm>
          <a:prstGeom prst="rect">
            <a:avLst/>
          </a:prstGeom>
        </p:spPr>
      </p:pic>
    </p:spTree>
    <p:extLst>
      <p:ext uri="{BB962C8B-B14F-4D97-AF65-F5344CB8AC3E}">
        <p14:creationId xmlns:p14="http://schemas.microsoft.com/office/powerpoint/2010/main" val="23968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F1F1-B022-7644-9766-84BE34A119EE}"/>
              </a:ext>
            </a:extLst>
          </p:cNvPr>
          <p:cNvSpPr>
            <a:spLocks noGrp="1"/>
          </p:cNvSpPr>
          <p:nvPr>
            <p:ph type="title"/>
          </p:nvPr>
        </p:nvSpPr>
        <p:spPr>
          <a:xfrm>
            <a:off x="1222512" y="349250"/>
            <a:ext cx="10515600" cy="1325563"/>
          </a:xfrm>
        </p:spPr>
        <p:txBody>
          <a:bodyPr/>
          <a:lstStyle/>
          <a:p>
            <a:pPr algn="r"/>
            <a:r>
              <a:rPr lang="en-US" dirty="0"/>
              <a:t>				Lessons Learned</a:t>
            </a:r>
          </a:p>
        </p:txBody>
      </p:sp>
      <p:sp>
        <p:nvSpPr>
          <p:cNvPr id="3" name="Content Placeholder 2">
            <a:extLst>
              <a:ext uri="{FF2B5EF4-FFF2-40B4-BE49-F238E27FC236}">
                <a16:creationId xmlns:a16="http://schemas.microsoft.com/office/drawing/2014/main" id="{6EA85359-20A3-2149-8061-1307FADDFF10}"/>
              </a:ext>
            </a:extLst>
          </p:cNvPr>
          <p:cNvSpPr>
            <a:spLocks noGrp="1"/>
          </p:cNvSpPr>
          <p:nvPr>
            <p:ph idx="1"/>
          </p:nvPr>
        </p:nvSpPr>
        <p:spPr>
          <a:xfrm>
            <a:off x="838200" y="2087562"/>
            <a:ext cx="10515600" cy="4351338"/>
          </a:xfrm>
        </p:spPr>
        <p:txBody>
          <a:bodyPr>
            <a:normAutofit/>
          </a:bodyPr>
          <a:lstStyle/>
          <a:p>
            <a:r>
              <a:rPr lang="en-US" sz="3200" dirty="0"/>
              <a:t>Onboarding for Service Providers</a:t>
            </a:r>
          </a:p>
          <a:p>
            <a:pPr lvl="1"/>
            <a:r>
              <a:rPr lang="en-US" sz="3200" dirty="0"/>
              <a:t>Communication</a:t>
            </a:r>
          </a:p>
          <a:p>
            <a:pPr lvl="1"/>
            <a:r>
              <a:rPr lang="en-US" sz="3200" dirty="0"/>
              <a:t>Expectations of the course</a:t>
            </a:r>
          </a:p>
          <a:p>
            <a:r>
              <a:rPr lang="en-US" sz="3200" dirty="0"/>
              <a:t>Conduct meeting with service providers and students together</a:t>
            </a:r>
          </a:p>
          <a:p>
            <a:r>
              <a:rPr lang="en-US" sz="3200" dirty="0"/>
              <a:t>More frequent check-ins are needed</a:t>
            </a:r>
          </a:p>
        </p:txBody>
      </p:sp>
      <p:sp>
        <p:nvSpPr>
          <p:cNvPr id="6" name="TextBox 5">
            <a:extLst>
              <a:ext uri="{FF2B5EF4-FFF2-40B4-BE49-F238E27FC236}">
                <a16:creationId xmlns:a16="http://schemas.microsoft.com/office/drawing/2014/main" id="{5495CD83-5F02-4E4A-8269-585EC10DE372}"/>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7" name="Straight Connector 6">
            <a:extLst>
              <a:ext uri="{FF2B5EF4-FFF2-40B4-BE49-F238E27FC236}">
                <a16:creationId xmlns:a16="http://schemas.microsoft.com/office/drawing/2014/main" id="{75308502-7DD7-554A-A6CD-39420859DFDB}"/>
              </a:ext>
            </a:extLst>
          </p:cNvPr>
          <p:cNvCxnSpPr>
            <a:cxnSpLocks/>
          </p:cNvCxnSpPr>
          <p:nvPr/>
        </p:nvCxnSpPr>
        <p:spPr>
          <a:xfrm>
            <a:off x="526773" y="1524000"/>
            <a:ext cx="11211339" cy="0"/>
          </a:xfrm>
          <a:prstGeom prst="line">
            <a:avLst/>
          </a:prstGeom>
          <a:ln w="19050">
            <a:solidFill>
              <a:srgbClr val="00B050"/>
            </a:solidFill>
          </a:ln>
        </p:spPr>
        <p:style>
          <a:lnRef idx="1">
            <a:schemeClr val="accent5"/>
          </a:lnRef>
          <a:fillRef idx="0">
            <a:schemeClr val="accent5"/>
          </a:fillRef>
          <a:effectRef idx="0">
            <a:schemeClr val="accent5"/>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F378C059-8F3E-DA45-9653-D9C2BFE513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610" y="463828"/>
            <a:ext cx="3244332" cy="995320"/>
          </a:xfrm>
          <a:prstGeom prst="rect">
            <a:avLst/>
          </a:prstGeom>
        </p:spPr>
      </p:pic>
    </p:spTree>
    <p:extLst>
      <p:ext uri="{BB962C8B-B14F-4D97-AF65-F5344CB8AC3E}">
        <p14:creationId xmlns:p14="http://schemas.microsoft.com/office/powerpoint/2010/main" val="1528805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pic>
        <p:nvPicPr>
          <p:cNvPr id="3" name="Picture 2">
            <a:extLst>
              <a:ext uri="{FF2B5EF4-FFF2-40B4-BE49-F238E27FC236}">
                <a16:creationId xmlns:a16="http://schemas.microsoft.com/office/drawing/2014/main" id="{27CD295D-4195-2342-A6C7-69505AB23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270" y="1459597"/>
            <a:ext cx="9264513" cy="5179740"/>
          </a:xfrm>
          <a:prstGeom prst="rect">
            <a:avLst/>
          </a:prstGeom>
        </p:spPr>
      </p:pic>
    </p:spTree>
    <p:extLst>
      <p:ext uri="{BB962C8B-B14F-4D97-AF65-F5344CB8AC3E}">
        <p14:creationId xmlns:p14="http://schemas.microsoft.com/office/powerpoint/2010/main" val="4035295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pic>
        <p:nvPicPr>
          <p:cNvPr id="2" name="Picture 1">
            <a:extLst>
              <a:ext uri="{FF2B5EF4-FFF2-40B4-BE49-F238E27FC236}">
                <a16:creationId xmlns:a16="http://schemas.microsoft.com/office/drawing/2014/main" id="{E850F5E2-32C9-924C-AAF3-A0100D648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6926" y="1370826"/>
            <a:ext cx="8938148" cy="5347803"/>
          </a:xfrm>
          <a:prstGeom prst="rect">
            <a:avLst/>
          </a:prstGeom>
        </p:spPr>
      </p:pic>
    </p:spTree>
    <p:extLst>
      <p:ext uri="{BB962C8B-B14F-4D97-AF65-F5344CB8AC3E}">
        <p14:creationId xmlns:p14="http://schemas.microsoft.com/office/powerpoint/2010/main" val="3334881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9160E-B9D9-AA4D-A5D5-4284311B2A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4818" y="1227021"/>
            <a:ext cx="5501129" cy="5021379"/>
          </a:xfrm>
          <a:prstGeom prst="rect">
            <a:avLst/>
          </a:prstGeom>
        </p:spPr>
      </p:pic>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3" name="TextBox 2">
            <a:extLst>
              <a:ext uri="{FF2B5EF4-FFF2-40B4-BE49-F238E27FC236}">
                <a16:creationId xmlns:a16="http://schemas.microsoft.com/office/drawing/2014/main" id="{D99E0440-AB5E-B049-8CE0-EF869AA8F0B6}"/>
              </a:ext>
            </a:extLst>
          </p:cNvPr>
          <p:cNvSpPr txBox="1"/>
          <p:nvPr/>
        </p:nvSpPr>
        <p:spPr>
          <a:xfrm>
            <a:off x="3745754" y="347871"/>
            <a:ext cx="7863149" cy="769441"/>
          </a:xfrm>
          <a:prstGeom prst="rect">
            <a:avLst/>
          </a:prstGeom>
          <a:noFill/>
        </p:spPr>
        <p:txBody>
          <a:bodyPr wrap="square" rtlCol="0">
            <a:spAutoFit/>
          </a:bodyPr>
          <a:lstStyle/>
          <a:p>
            <a:pPr algn="r"/>
            <a:r>
              <a:rPr lang="en-US" sz="4400" dirty="0">
                <a:latin typeface="+mj-lt"/>
              </a:rPr>
              <a:t>Year 1 State Profile Reports </a:t>
            </a:r>
          </a:p>
        </p:txBody>
      </p:sp>
    </p:spTree>
    <p:extLst>
      <p:ext uri="{BB962C8B-B14F-4D97-AF65-F5344CB8AC3E}">
        <p14:creationId xmlns:p14="http://schemas.microsoft.com/office/powerpoint/2010/main" val="4173666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3" name="TextBox 2">
            <a:extLst>
              <a:ext uri="{FF2B5EF4-FFF2-40B4-BE49-F238E27FC236}">
                <a16:creationId xmlns:a16="http://schemas.microsoft.com/office/drawing/2014/main" id="{D99E0440-AB5E-B049-8CE0-EF869AA8F0B6}"/>
              </a:ext>
            </a:extLst>
          </p:cNvPr>
          <p:cNvSpPr txBox="1"/>
          <p:nvPr/>
        </p:nvSpPr>
        <p:spPr>
          <a:xfrm>
            <a:off x="3745754" y="347871"/>
            <a:ext cx="7863149" cy="769441"/>
          </a:xfrm>
          <a:prstGeom prst="rect">
            <a:avLst/>
          </a:prstGeom>
          <a:noFill/>
        </p:spPr>
        <p:txBody>
          <a:bodyPr wrap="square" rtlCol="0">
            <a:spAutoFit/>
          </a:bodyPr>
          <a:lstStyle/>
          <a:p>
            <a:pPr algn="r"/>
            <a:r>
              <a:rPr lang="en-US" sz="4400" dirty="0">
                <a:latin typeface="+mj-lt"/>
              </a:rPr>
              <a:t>Year 1 State Profile Reports </a:t>
            </a:r>
          </a:p>
        </p:txBody>
      </p:sp>
      <p:pic>
        <p:nvPicPr>
          <p:cNvPr id="5" name="Picture 4">
            <a:extLst>
              <a:ext uri="{FF2B5EF4-FFF2-40B4-BE49-F238E27FC236}">
                <a16:creationId xmlns:a16="http://schemas.microsoft.com/office/drawing/2014/main" id="{80AB7C94-FECA-BE4D-BBB6-247733C435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1367471"/>
            <a:ext cx="2880136" cy="360580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0D1823A-9B2E-0E46-889B-A175D4ED1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206" y="1823273"/>
            <a:ext cx="3033269" cy="380212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E30C2FE-8001-114C-A988-6E1FF8F149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2204" y="2109595"/>
            <a:ext cx="3232704" cy="397160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5EE5047-4867-444C-AAF6-7893A3AD9E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4023" y="2382198"/>
            <a:ext cx="2981019" cy="37509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8242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E3E0D4-A713-5942-89CC-0EB59C0E83D3}"/>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662F0B4E-DB5C-4447-B550-6EB69837AEFD}"/>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pic>
        <p:nvPicPr>
          <p:cNvPr id="4" name="Picture 3" descr="A picture containing drawing&#10;&#10;Description automatically generated">
            <a:extLst>
              <a:ext uri="{FF2B5EF4-FFF2-40B4-BE49-F238E27FC236}">
                <a16:creationId xmlns:a16="http://schemas.microsoft.com/office/drawing/2014/main" id="{249B79DD-EBF2-894D-8AC8-91EB801DA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3" name="TextBox 2">
            <a:extLst>
              <a:ext uri="{FF2B5EF4-FFF2-40B4-BE49-F238E27FC236}">
                <a16:creationId xmlns:a16="http://schemas.microsoft.com/office/drawing/2014/main" id="{D99E0440-AB5E-B049-8CE0-EF869AA8F0B6}"/>
              </a:ext>
            </a:extLst>
          </p:cNvPr>
          <p:cNvSpPr txBox="1"/>
          <p:nvPr/>
        </p:nvSpPr>
        <p:spPr>
          <a:xfrm>
            <a:off x="3745754" y="347871"/>
            <a:ext cx="7863149" cy="769441"/>
          </a:xfrm>
          <a:prstGeom prst="rect">
            <a:avLst/>
          </a:prstGeom>
          <a:noFill/>
        </p:spPr>
        <p:txBody>
          <a:bodyPr wrap="square" rtlCol="0">
            <a:spAutoFit/>
          </a:bodyPr>
          <a:lstStyle/>
          <a:p>
            <a:pPr algn="r"/>
            <a:r>
              <a:rPr lang="en-US" sz="4400" dirty="0">
                <a:latin typeface="+mj-lt"/>
              </a:rPr>
              <a:t>Year 1 State Profile Reports </a:t>
            </a:r>
          </a:p>
        </p:txBody>
      </p:sp>
      <p:pic>
        <p:nvPicPr>
          <p:cNvPr id="2" name="Picture 1">
            <a:extLst>
              <a:ext uri="{FF2B5EF4-FFF2-40B4-BE49-F238E27FC236}">
                <a16:creationId xmlns:a16="http://schemas.microsoft.com/office/drawing/2014/main" id="{13980058-9B35-B248-9AF4-9F0AD712C6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1403540"/>
            <a:ext cx="3494273" cy="4367841"/>
          </a:xfrm>
          <a:prstGeom prst="rect">
            <a:avLst/>
          </a:prstGeom>
        </p:spPr>
      </p:pic>
      <p:pic>
        <p:nvPicPr>
          <p:cNvPr id="11" name="Picture 10">
            <a:extLst>
              <a:ext uri="{FF2B5EF4-FFF2-40B4-BE49-F238E27FC236}">
                <a16:creationId xmlns:a16="http://schemas.microsoft.com/office/drawing/2014/main" id="{17EC5146-9C36-0D41-8791-A0336B3012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3417" y="1370826"/>
            <a:ext cx="3765165" cy="4401004"/>
          </a:xfrm>
          <a:prstGeom prst="rect">
            <a:avLst/>
          </a:prstGeom>
        </p:spPr>
      </p:pic>
      <p:pic>
        <p:nvPicPr>
          <p:cNvPr id="12" name="Picture 11">
            <a:extLst>
              <a:ext uri="{FF2B5EF4-FFF2-40B4-BE49-F238E27FC236}">
                <a16:creationId xmlns:a16="http://schemas.microsoft.com/office/drawing/2014/main" id="{0FAB4D5C-0B21-2A45-90F5-E6717B668E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0769" y="1370826"/>
            <a:ext cx="3676492" cy="4400555"/>
          </a:xfrm>
          <a:prstGeom prst="rect">
            <a:avLst/>
          </a:prstGeom>
        </p:spPr>
      </p:pic>
    </p:spTree>
    <p:extLst>
      <p:ext uri="{BB962C8B-B14F-4D97-AF65-F5344CB8AC3E}">
        <p14:creationId xmlns:p14="http://schemas.microsoft.com/office/powerpoint/2010/main" val="3859519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77D8-9A4F-D547-930F-5AA6B42555E8}"/>
              </a:ext>
            </a:extLst>
          </p:cNvPr>
          <p:cNvSpPr>
            <a:spLocks noGrp="1"/>
          </p:cNvSpPr>
          <p:nvPr>
            <p:ph type="title"/>
          </p:nvPr>
        </p:nvSpPr>
        <p:spPr>
          <a:xfrm>
            <a:off x="1093303" y="228600"/>
            <a:ext cx="10515600" cy="1325563"/>
          </a:xfrm>
        </p:spPr>
        <p:txBody>
          <a:bodyPr/>
          <a:lstStyle/>
          <a:p>
            <a:pPr algn="r"/>
            <a:r>
              <a:rPr lang="en-US" dirty="0"/>
              <a:t>			Break Out Activity</a:t>
            </a:r>
          </a:p>
        </p:txBody>
      </p:sp>
      <p:sp>
        <p:nvSpPr>
          <p:cNvPr id="3" name="Content Placeholder 2">
            <a:extLst>
              <a:ext uri="{FF2B5EF4-FFF2-40B4-BE49-F238E27FC236}">
                <a16:creationId xmlns:a16="http://schemas.microsoft.com/office/drawing/2014/main" id="{68D8FDEE-B2A9-D347-8B27-FCC20ACBAF4D}"/>
              </a:ext>
            </a:extLst>
          </p:cNvPr>
          <p:cNvSpPr>
            <a:spLocks noGrp="1"/>
          </p:cNvSpPr>
          <p:nvPr>
            <p:ph idx="1"/>
          </p:nvPr>
        </p:nvSpPr>
        <p:spPr/>
        <p:txBody>
          <a:bodyPr/>
          <a:lstStyle/>
          <a:p>
            <a:pPr lvl="1"/>
            <a:r>
              <a:rPr lang="en-US" sz="4000" dirty="0"/>
              <a:t>Share successful examples of the following:</a:t>
            </a:r>
          </a:p>
          <a:p>
            <a:pPr lvl="2"/>
            <a:r>
              <a:rPr lang="en-US" sz="3600" dirty="0"/>
              <a:t>Recruitment of OSY/Secondary Youth at risk of dropping out</a:t>
            </a:r>
          </a:p>
          <a:p>
            <a:pPr lvl="2"/>
            <a:r>
              <a:rPr lang="en-US" sz="3600" dirty="0"/>
              <a:t>Service to OSY/Secondary Youth at risk of dropping out</a:t>
            </a:r>
          </a:p>
          <a:p>
            <a:pPr lvl="2"/>
            <a:r>
              <a:rPr lang="en-US" sz="3600" dirty="0"/>
              <a:t>Materials used</a:t>
            </a:r>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B04FDBA2-B1B1-9C4A-8EC2-050D0E0D5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5" name="Straight Connector 4">
            <a:extLst>
              <a:ext uri="{FF2B5EF4-FFF2-40B4-BE49-F238E27FC236}">
                <a16:creationId xmlns:a16="http://schemas.microsoft.com/office/drawing/2014/main" id="{24AF8D29-B901-8D43-BE8B-12D6D358C4EB}"/>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8CCA842B-24B6-6B4F-B998-B10E473EA4B4}"/>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1529236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79FC-A640-B341-8915-2DD5DB982370}"/>
              </a:ext>
            </a:extLst>
          </p:cNvPr>
          <p:cNvSpPr>
            <a:spLocks noGrp="1"/>
          </p:cNvSpPr>
          <p:nvPr>
            <p:ph type="title"/>
          </p:nvPr>
        </p:nvSpPr>
        <p:spPr>
          <a:xfrm>
            <a:off x="1093303" y="243962"/>
            <a:ext cx="10515600" cy="1325563"/>
          </a:xfrm>
        </p:spPr>
        <p:txBody>
          <a:bodyPr/>
          <a:lstStyle/>
          <a:p>
            <a:pPr algn="r"/>
            <a:r>
              <a:rPr lang="en-US" dirty="0"/>
              <a:t>		Upcoming Meetings and Other News</a:t>
            </a:r>
          </a:p>
        </p:txBody>
      </p:sp>
      <p:sp>
        <p:nvSpPr>
          <p:cNvPr id="3" name="Content Placeholder 2">
            <a:extLst>
              <a:ext uri="{FF2B5EF4-FFF2-40B4-BE49-F238E27FC236}">
                <a16:creationId xmlns:a16="http://schemas.microsoft.com/office/drawing/2014/main" id="{91882218-6484-E342-AA6B-6D05C4159B46}"/>
              </a:ext>
            </a:extLst>
          </p:cNvPr>
          <p:cNvSpPr>
            <a:spLocks noGrp="1"/>
          </p:cNvSpPr>
          <p:nvPr>
            <p:ph sz="half" idx="1"/>
          </p:nvPr>
        </p:nvSpPr>
        <p:spPr>
          <a:xfrm>
            <a:off x="838200" y="1560131"/>
            <a:ext cx="5181600" cy="4351338"/>
          </a:xfrm>
        </p:spPr>
        <p:txBody>
          <a:bodyPr>
            <a:normAutofit fontScale="92500" lnSpcReduction="10000"/>
          </a:bodyPr>
          <a:lstStyle/>
          <a:p>
            <a:pPr marL="0" indent="0">
              <a:buNone/>
            </a:pPr>
            <a:r>
              <a:rPr lang="en-US" dirty="0"/>
              <a:t>TST Meeting:</a:t>
            </a:r>
          </a:p>
          <a:p>
            <a:pPr marL="0" indent="0">
              <a:buNone/>
            </a:pPr>
            <a:r>
              <a:rPr lang="en-US" dirty="0"/>
              <a:t>May 4-5, 2022</a:t>
            </a:r>
          </a:p>
          <a:p>
            <a:pPr marL="0" indent="0">
              <a:buNone/>
            </a:pPr>
            <a:r>
              <a:rPr lang="en-US" dirty="0"/>
              <a:t>Chicago, IL</a:t>
            </a:r>
          </a:p>
          <a:p>
            <a:pPr marL="0" indent="0">
              <a:buNone/>
            </a:pPr>
            <a:endParaRPr lang="en-US" dirty="0"/>
          </a:p>
          <a:p>
            <a:pPr marL="0" indent="0">
              <a:buNone/>
            </a:pPr>
            <a:r>
              <a:rPr lang="en-US" dirty="0"/>
              <a:t>SST Meeting:</a:t>
            </a:r>
          </a:p>
          <a:p>
            <a:pPr marL="0" indent="0">
              <a:buNone/>
            </a:pPr>
            <a:r>
              <a:rPr lang="en-US" dirty="0"/>
              <a:t>September 13, 2022 (before the IMEC Symposium)</a:t>
            </a:r>
          </a:p>
          <a:p>
            <a:pPr marL="0" indent="0">
              <a:buNone/>
            </a:pPr>
            <a:endParaRPr lang="en-US" dirty="0"/>
          </a:p>
          <a:p>
            <a:pPr marL="0" indent="0">
              <a:buNone/>
            </a:pPr>
            <a:r>
              <a:rPr lang="en-US" dirty="0"/>
              <a:t>Mentoring New or Interested States 	March 28, 2022</a:t>
            </a:r>
          </a:p>
        </p:txBody>
      </p:sp>
      <p:sp>
        <p:nvSpPr>
          <p:cNvPr id="4" name="Content Placeholder 3">
            <a:extLst>
              <a:ext uri="{FF2B5EF4-FFF2-40B4-BE49-F238E27FC236}">
                <a16:creationId xmlns:a16="http://schemas.microsoft.com/office/drawing/2014/main" id="{0E487738-D910-284B-B8CA-EB7FEB664743}"/>
              </a:ext>
            </a:extLst>
          </p:cNvPr>
          <p:cNvSpPr>
            <a:spLocks noGrp="1"/>
          </p:cNvSpPr>
          <p:nvPr>
            <p:ph sz="half" idx="2"/>
          </p:nvPr>
        </p:nvSpPr>
        <p:spPr>
          <a:xfrm>
            <a:off x="6172200" y="1569525"/>
            <a:ext cx="5181600" cy="4351338"/>
          </a:xfrm>
        </p:spPr>
        <p:txBody>
          <a:bodyPr>
            <a:normAutofit fontScale="92500" lnSpcReduction="10000"/>
          </a:bodyPr>
          <a:lstStyle/>
          <a:p>
            <a:pPr marL="0" indent="0">
              <a:buNone/>
            </a:pPr>
            <a:r>
              <a:rPr lang="en-US" dirty="0"/>
              <a:t>NASDME Proposals Accepted</a:t>
            </a:r>
          </a:p>
          <a:p>
            <a:pPr marL="514350" indent="-514350">
              <a:buAutoNum type="arabicPeriod"/>
            </a:pPr>
            <a:r>
              <a:rPr lang="en-US" i="1" dirty="0"/>
              <a:t>Try Something New! Resources for Providing Services to OSY</a:t>
            </a:r>
            <a:r>
              <a:rPr lang="en-US" dirty="0"/>
              <a:t>– Brenda Pessin and Veronica Hill</a:t>
            </a:r>
          </a:p>
          <a:p>
            <a:pPr marL="514350" indent="-514350">
              <a:buAutoNum type="arabicPeriod"/>
            </a:pPr>
            <a:r>
              <a:rPr lang="en-US" i="1" dirty="0"/>
              <a:t>Suicide Prevention: Become Knowledgeable, Confident, and Start the Conversation</a:t>
            </a:r>
            <a:r>
              <a:rPr lang="en-US" dirty="0"/>
              <a:t>– Lysandra Alexander and Lora Thomas</a:t>
            </a:r>
          </a:p>
          <a:p>
            <a:pPr marL="514350" indent="-514350">
              <a:buAutoNum type="arabicPeriod"/>
            </a:pPr>
            <a:r>
              <a:rPr lang="en-US" i="1" dirty="0"/>
              <a:t>Come On In: iSOSY Opens New Student Portal</a:t>
            </a:r>
            <a:r>
              <a:rPr lang="en-US" dirty="0"/>
              <a:t>– Travis Williamson and Andy Wallace</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BDA301BC-F78C-5D40-BEE2-811252CF3FCB}"/>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12961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Activity: “Would You Rather?”</a:t>
            </a:r>
          </a:p>
        </p:txBody>
      </p:sp>
      <p:sp>
        <p:nvSpPr>
          <p:cNvPr id="3" name="Content Placeholder 2">
            <a:extLst>
              <a:ext uri="{FF2B5EF4-FFF2-40B4-BE49-F238E27FC236}">
                <a16:creationId xmlns:a16="http://schemas.microsoft.com/office/drawing/2014/main" id="{8663E19A-8F1B-4755-9053-DABDA702ECBF}"/>
              </a:ext>
            </a:extLst>
          </p:cNvPr>
          <p:cNvSpPr>
            <a:spLocks noGrp="1"/>
          </p:cNvSpPr>
          <p:nvPr>
            <p:ph idx="1"/>
          </p:nvPr>
        </p:nvSpPr>
        <p:spPr>
          <a:xfrm>
            <a:off x="856979" y="1612274"/>
            <a:ext cx="10515600" cy="4351338"/>
          </a:xfrm>
        </p:spPr>
        <p:txBody>
          <a:bodyPr/>
          <a:lstStyle/>
          <a:p>
            <a:pPr marL="0" indent="0">
              <a:buNone/>
            </a:pPr>
            <a:r>
              <a:rPr lang="en-US" dirty="0"/>
              <a:t>Head over to </a:t>
            </a:r>
            <a:r>
              <a:rPr lang="en-US" dirty="0" err="1">
                <a:hlinkClick r:id="rId3"/>
              </a:rPr>
              <a:t>JamBoard</a:t>
            </a:r>
            <a:r>
              <a:rPr lang="en-US" dirty="0"/>
              <a:t> for an interactive activity! (Link in chat)</a:t>
            </a:r>
          </a:p>
          <a:p>
            <a:pPr marL="0" indent="0">
              <a:buNone/>
            </a:pPr>
            <a:r>
              <a:rPr lang="en-US" dirty="0"/>
              <a:t>Once there, place a sticky with your name on your choice. </a:t>
            </a:r>
          </a:p>
        </p:txBody>
      </p:sp>
      <p:pic>
        <p:nvPicPr>
          <p:cNvPr id="5" name="Picture 4">
            <a:extLst>
              <a:ext uri="{FF2B5EF4-FFF2-40B4-BE49-F238E27FC236}">
                <a16:creationId xmlns:a16="http://schemas.microsoft.com/office/drawing/2014/main" id="{141DF320-D3EA-48DC-8C65-C7C88D1E374C}"/>
              </a:ext>
            </a:extLst>
          </p:cNvPr>
          <p:cNvPicPr>
            <a:picLocks noChangeAspect="1"/>
          </p:cNvPicPr>
          <p:nvPr/>
        </p:nvPicPr>
        <p:blipFill>
          <a:blip r:embed="rId4"/>
          <a:stretch>
            <a:fillRect/>
          </a:stretch>
        </p:blipFill>
        <p:spPr>
          <a:xfrm>
            <a:off x="847590" y="2601266"/>
            <a:ext cx="510584" cy="4046571"/>
          </a:xfrm>
          <a:prstGeom prst="rect">
            <a:avLst/>
          </a:prstGeom>
        </p:spPr>
      </p:pic>
      <p:sp>
        <p:nvSpPr>
          <p:cNvPr id="6" name="Arrow: Left 5">
            <a:extLst>
              <a:ext uri="{FF2B5EF4-FFF2-40B4-BE49-F238E27FC236}">
                <a16:creationId xmlns:a16="http://schemas.microsoft.com/office/drawing/2014/main" id="{5B7E9E66-AEB3-4949-9E49-1847B6E31FDD}"/>
              </a:ext>
            </a:extLst>
          </p:cNvPr>
          <p:cNvSpPr/>
          <p:nvPr/>
        </p:nvSpPr>
        <p:spPr>
          <a:xfrm>
            <a:off x="1376953" y="4335491"/>
            <a:ext cx="510584" cy="241738"/>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CFA143C-D665-4596-8B79-C5A28BC5BC9E}"/>
              </a:ext>
            </a:extLst>
          </p:cNvPr>
          <p:cNvPicPr>
            <a:picLocks noChangeAspect="1"/>
          </p:cNvPicPr>
          <p:nvPr/>
        </p:nvPicPr>
        <p:blipFill rotWithShape="1">
          <a:blip r:embed="rId5"/>
          <a:srcRect t="4190"/>
          <a:stretch/>
        </p:blipFill>
        <p:spPr>
          <a:xfrm>
            <a:off x="2081502" y="3153103"/>
            <a:ext cx="4686706" cy="2577384"/>
          </a:xfrm>
          <a:prstGeom prst="rect">
            <a:avLst/>
          </a:prstGeom>
        </p:spPr>
      </p:pic>
      <p:pic>
        <p:nvPicPr>
          <p:cNvPr id="10" name="Picture 9">
            <a:extLst>
              <a:ext uri="{FF2B5EF4-FFF2-40B4-BE49-F238E27FC236}">
                <a16:creationId xmlns:a16="http://schemas.microsoft.com/office/drawing/2014/main" id="{5274EAB6-80A7-47B2-BA7C-840545D84121}"/>
              </a:ext>
            </a:extLst>
          </p:cNvPr>
          <p:cNvPicPr>
            <a:picLocks noChangeAspect="1"/>
          </p:cNvPicPr>
          <p:nvPr/>
        </p:nvPicPr>
        <p:blipFill>
          <a:blip r:embed="rId6"/>
          <a:stretch>
            <a:fillRect/>
          </a:stretch>
        </p:blipFill>
        <p:spPr>
          <a:xfrm>
            <a:off x="7654992" y="3040394"/>
            <a:ext cx="937341" cy="929721"/>
          </a:xfrm>
          <a:prstGeom prst="rect">
            <a:avLst/>
          </a:prstGeom>
        </p:spPr>
      </p:pic>
      <p:pic>
        <p:nvPicPr>
          <p:cNvPr id="14" name="Picture 13">
            <a:extLst>
              <a:ext uri="{FF2B5EF4-FFF2-40B4-BE49-F238E27FC236}">
                <a16:creationId xmlns:a16="http://schemas.microsoft.com/office/drawing/2014/main" id="{4E12CA60-8486-4FFF-BE7D-354DFD7DFE5F}"/>
              </a:ext>
            </a:extLst>
          </p:cNvPr>
          <p:cNvPicPr>
            <a:picLocks noChangeAspect="1"/>
          </p:cNvPicPr>
          <p:nvPr/>
        </p:nvPicPr>
        <p:blipFill>
          <a:blip r:embed="rId7"/>
          <a:stretch>
            <a:fillRect/>
          </a:stretch>
        </p:blipFill>
        <p:spPr>
          <a:xfrm>
            <a:off x="8790912" y="3970115"/>
            <a:ext cx="937341" cy="972491"/>
          </a:xfrm>
          <a:prstGeom prst="rect">
            <a:avLst/>
          </a:prstGeom>
        </p:spPr>
      </p:pic>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8">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Tree>
    <p:extLst>
      <p:ext uri="{BB962C8B-B14F-4D97-AF65-F5344CB8AC3E}">
        <p14:creationId xmlns:p14="http://schemas.microsoft.com/office/powerpoint/2010/main" val="392217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E47F-FE4B-4D3A-A857-4ECFF4A2E1C7}"/>
              </a:ext>
            </a:extLst>
          </p:cNvPr>
          <p:cNvSpPr>
            <a:spLocks noGrp="1"/>
          </p:cNvSpPr>
          <p:nvPr>
            <p:ph type="title"/>
          </p:nvPr>
        </p:nvSpPr>
        <p:spPr>
          <a:xfrm>
            <a:off x="1093303" y="283078"/>
            <a:ext cx="10515600" cy="1325563"/>
          </a:xfrm>
        </p:spPr>
        <p:txBody>
          <a:bodyPr/>
          <a:lstStyle/>
          <a:p>
            <a:pPr algn="r"/>
            <a:r>
              <a:rPr lang="en-US" dirty="0"/>
              <a:t>Pathways</a:t>
            </a:r>
          </a:p>
        </p:txBody>
      </p:sp>
      <p:cxnSp>
        <p:nvCxnSpPr>
          <p:cNvPr id="9" name="Straight Connector 8">
            <a:extLst>
              <a:ext uri="{FF2B5EF4-FFF2-40B4-BE49-F238E27FC236}">
                <a16:creationId xmlns:a16="http://schemas.microsoft.com/office/drawing/2014/main" id="{6536FB87-D50B-3A4D-9474-5ECF83E4D4C9}"/>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Google Shape;258;p46" descr="A picture containing drawing&#10;&#10;Description automatically generated">
            <a:extLst>
              <a:ext uri="{FF2B5EF4-FFF2-40B4-BE49-F238E27FC236}">
                <a16:creationId xmlns:a16="http://schemas.microsoft.com/office/drawing/2014/main" id="{6DCB076A-E79D-DF49-88D7-67117A7C02F2}"/>
              </a:ext>
            </a:extLst>
          </p:cNvPr>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 name="TextBox 11">
            <a:extLst>
              <a:ext uri="{FF2B5EF4-FFF2-40B4-BE49-F238E27FC236}">
                <a16:creationId xmlns:a16="http://schemas.microsoft.com/office/drawing/2014/main" id="{834D75E4-5A5E-B54F-B9C4-EFA1ACE14DE9}"/>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sp>
        <p:nvSpPr>
          <p:cNvPr id="15" name="Google Shape;94;p1">
            <a:extLst>
              <a:ext uri="{FF2B5EF4-FFF2-40B4-BE49-F238E27FC236}">
                <a16:creationId xmlns:a16="http://schemas.microsoft.com/office/drawing/2014/main" id="{2C79E8AD-060A-834A-924F-47B808761E58}"/>
              </a:ext>
            </a:extLst>
          </p:cNvPr>
          <p:cNvSpPr txBox="1">
            <a:spLocks/>
          </p:cNvSpPr>
          <p:nvPr/>
        </p:nvSpPr>
        <p:spPr>
          <a:xfrm>
            <a:off x="1611794" y="2458520"/>
            <a:ext cx="4570345" cy="14700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888888"/>
              </a:buClr>
              <a:buSzPts val="1800"/>
            </a:pPr>
            <a:r>
              <a:rPr lang="en-US" dirty="0"/>
              <a:t>Emily Hoffman (MA) – Lead</a:t>
            </a:r>
          </a:p>
          <a:p>
            <a:pPr>
              <a:lnSpc>
                <a:spcPct val="100000"/>
              </a:lnSpc>
              <a:spcBef>
                <a:spcPts val="0"/>
              </a:spcBef>
              <a:buClr>
                <a:srgbClr val="888888"/>
              </a:buClr>
              <a:buSzPts val="1800"/>
            </a:pPr>
            <a:r>
              <a:rPr lang="en-US" dirty="0"/>
              <a:t>John Farrell (KS)</a:t>
            </a:r>
            <a:endParaRPr lang="en-US" sz="3200" dirty="0"/>
          </a:p>
          <a:p>
            <a:pPr>
              <a:lnSpc>
                <a:spcPct val="100000"/>
              </a:lnSpc>
              <a:spcBef>
                <a:spcPts val="360"/>
              </a:spcBef>
              <a:buClr>
                <a:srgbClr val="888888"/>
              </a:buClr>
              <a:buSzPts val="1800"/>
            </a:pPr>
            <a:r>
              <a:rPr lang="en-US" dirty="0"/>
              <a:t>Janet Reynolds (KS)</a:t>
            </a:r>
            <a:endParaRPr lang="en-US" sz="3200" dirty="0"/>
          </a:p>
          <a:p>
            <a:pPr>
              <a:lnSpc>
                <a:spcPct val="100000"/>
              </a:lnSpc>
              <a:spcBef>
                <a:spcPts val="360"/>
              </a:spcBef>
              <a:buClr>
                <a:srgbClr val="888888"/>
              </a:buClr>
              <a:buSzPts val="1800"/>
            </a:pPr>
            <a:r>
              <a:rPr lang="en-US" dirty="0"/>
              <a:t>Hunter Ogletree (NC)</a:t>
            </a:r>
            <a:br>
              <a:rPr lang="en-US" sz="1800" dirty="0"/>
            </a:br>
            <a:endParaRPr lang="en-US" sz="1800" dirty="0"/>
          </a:p>
        </p:txBody>
      </p:sp>
      <p:pic>
        <p:nvPicPr>
          <p:cNvPr id="16" name="Google Shape;92;p1" descr="A picture containing logo&#10;&#10;Description automatically generated">
            <a:extLst>
              <a:ext uri="{FF2B5EF4-FFF2-40B4-BE49-F238E27FC236}">
                <a16:creationId xmlns:a16="http://schemas.microsoft.com/office/drawing/2014/main" id="{7434029E-D2B4-CB42-81AB-68D7DBD62806}"/>
              </a:ext>
            </a:extLst>
          </p:cNvPr>
          <p:cNvPicPr preferRelativeResize="0"/>
          <p:nvPr/>
        </p:nvPicPr>
        <p:blipFill rotWithShape="1">
          <a:blip r:embed="rId4">
            <a:alphaModFix/>
          </a:blip>
          <a:srcRect/>
          <a:stretch/>
        </p:blipFill>
        <p:spPr>
          <a:xfrm>
            <a:off x="6430616" y="1608641"/>
            <a:ext cx="4273827" cy="3729934"/>
          </a:xfrm>
          <a:prstGeom prst="rect">
            <a:avLst/>
          </a:prstGeom>
          <a:noFill/>
          <a:ln>
            <a:noFill/>
          </a:ln>
        </p:spPr>
      </p:pic>
    </p:spTree>
    <p:extLst>
      <p:ext uri="{BB962C8B-B14F-4D97-AF65-F5344CB8AC3E}">
        <p14:creationId xmlns:p14="http://schemas.microsoft.com/office/powerpoint/2010/main" val="2667701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4627</Words>
  <Application>Microsoft Macintosh PowerPoint</Application>
  <PresentationFormat>Widescreen</PresentationFormat>
  <Paragraphs>703</Paragraphs>
  <Slides>79</Slides>
  <Notes>71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Arial Black</vt:lpstr>
      <vt:lpstr>Calibri</vt:lpstr>
      <vt:lpstr>Calibri Light</vt:lpstr>
      <vt:lpstr>Roboto</vt:lpstr>
      <vt:lpstr>Wingdings</vt:lpstr>
      <vt:lpstr>Office Theme</vt:lpstr>
      <vt:lpstr>State Steering Team Meeting</vt:lpstr>
      <vt:lpstr>Agenda</vt:lpstr>
      <vt:lpstr>    Meeting Materials </vt:lpstr>
      <vt:lpstr>TST Work Group Reports</vt:lpstr>
      <vt:lpstr>Personal Wellness</vt:lpstr>
      <vt:lpstr>Personal Wellness</vt:lpstr>
      <vt:lpstr>Personal Wellness</vt:lpstr>
      <vt:lpstr>Activity: “Would You Rather?”</vt:lpstr>
      <vt:lpstr>Pathways</vt:lpstr>
      <vt:lpstr>Pathways</vt:lpstr>
      <vt:lpstr>Pathways</vt:lpstr>
      <vt:lpstr>Pathways</vt:lpstr>
      <vt:lpstr>Pathways</vt:lpstr>
      <vt:lpstr>Pathways</vt:lpstr>
      <vt:lpstr>Pathways</vt:lpstr>
      <vt:lpstr>Pathways</vt:lpstr>
      <vt:lpstr>PowerPoint Presentation</vt:lpstr>
      <vt:lpstr>PowerPoint Presentation</vt:lpstr>
      <vt:lpstr>PowerPoint Presentation</vt:lpstr>
      <vt:lpstr>PowerPoint Presentation</vt:lpstr>
      <vt:lpstr>PowerPoint Presentation</vt:lpstr>
      <vt:lpstr>Professional Development</vt:lpstr>
      <vt:lpstr>Professional Development</vt:lpstr>
      <vt:lpstr>Professional Development</vt:lpstr>
      <vt:lpstr>Distance/Virtual learning may be for you if… </vt:lpstr>
      <vt:lpstr>Distance/Virtual Learning: Part 2</vt:lpstr>
      <vt:lpstr>Distance/Virtual Learning: Part 3 </vt:lpstr>
      <vt:lpstr>Future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Portal &amp;Technology  Work Group Collaboration</vt:lpstr>
      <vt:lpstr>PowerPoint Presentation</vt:lpstr>
      <vt:lpstr>  Welcome to the iSOSY Student Portal!</vt:lpstr>
      <vt:lpstr>  What’s the Purpose of the Portal?</vt:lpstr>
      <vt:lpstr>  Contents of the Portal?</vt:lpstr>
      <vt:lpstr>                      STAT Lessons</vt:lpstr>
      <vt:lpstr>COVID-19</vt:lpstr>
      <vt:lpstr>Live Lessons</vt:lpstr>
      <vt:lpstr>Google Classroom</vt:lpstr>
      <vt:lpstr>Recorded Lessons &amp; Resources</vt:lpstr>
      <vt:lpstr>Student Successes</vt:lpstr>
      <vt:lpstr>Have You Moved?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iSOSY</vt:lpstr>
      <vt:lpstr>iSOSY</vt:lpstr>
      <vt:lpstr>iSOSY</vt:lpstr>
      <vt:lpstr>iSOSY</vt:lpstr>
      <vt:lpstr>    Lessons Learned</vt:lpstr>
      <vt:lpstr>PowerPoint Presentation</vt:lpstr>
      <vt:lpstr>PowerPoint Presentation</vt:lpstr>
      <vt:lpstr>PowerPoint Presentation</vt:lpstr>
      <vt:lpstr>PowerPoint Presentation</vt:lpstr>
      <vt:lpstr>PowerPoint Presentation</vt:lpstr>
      <vt:lpstr>   Break Out Activity</vt:lpstr>
      <vt:lpstr>  Upcoming Meetings and Other News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Bartee</dc:creator>
  <cp:lastModifiedBy>Susanna Bartee</cp:lastModifiedBy>
  <cp:revision>102</cp:revision>
  <dcterms:created xsi:type="dcterms:W3CDTF">2020-04-21T16:02:29Z</dcterms:created>
  <dcterms:modified xsi:type="dcterms:W3CDTF">2022-03-21T16:18:16Z</dcterms:modified>
</cp:coreProperties>
</file>