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6" r:id="rId2"/>
    <p:sldId id="408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/>
    <p:restoredTop sz="96327"/>
  </p:normalViewPr>
  <p:slideViewPr>
    <p:cSldViewPr snapToGrid="0" snapToObjects="1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C133B8-F829-7A41-810D-6252F59379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32736-0BC3-6949-ADA5-5D343B29E1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E657F-F2DE-BA47-B09A-570FBDC7678E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3CB8-8761-4B4C-A812-552B20A08E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AE090-0D47-4247-9BD9-54C4CCFD41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38FC-A012-5947-941C-FBE91CD4A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440D-9CB1-DA45-A0B6-C913E6A69685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F536-E242-7743-8D4A-D82E8F59C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59D-4333-3D4C-89EA-E9FBF2C2E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2BC5-0776-6442-8288-6982F67D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ADCF1-569F-A146-A15D-9F32E299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CF65-C4C8-6E40-94E7-5E8CBAD8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612FB-21DF-354F-BC9E-53A9608F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5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3277-3364-D94D-8B21-7B4A33CA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7FDD2-94D9-BD4A-B1E4-6E045CA6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F7408-2E39-0049-8D32-1BDA7BB7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EE8E-295A-EA4E-893C-E2EC584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8632-1EF6-594A-88ED-D892FF7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804CA-1552-8440-A6A6-FAF5CBC86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73B01-1334-834D-97F8-5158F37D9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0775-34CB-3C4B-ABE3-F12CD458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26A31-9257-4C48-AD70-287C52E7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47AB-0D78-F043-93B3-E4CF4015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A849-D42C-D94D-B085-1C434FDD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976B-8D42-8048-B159-338D332C8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39860-4064-8542-B8FA-D8214D48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2D4D-AFAA-0041-8DC7-BCEF982E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A083-43FB-5749-AF00-A0865D7B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593B-443A-2748-BB4C-ADB5C454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1768-2A6B-E543-AB1A-0AFE4629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EBEA-EE99-FE42-8A0A-9CAB2EA6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D96ED-FF8E-704B-BECE-FDE3531F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A7C1-08B0-BB49-88DC-BCE8F214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2642-AB52-EE4C-AC7B-A6B3975D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D7B8-63A1-1241-A492-20A781FF0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6879D-109F-D94D-AFA1-71AC62A1D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ED311-F742-0841-BF1D-69F38558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FADB0-391A-4B40-81DD-D02F5AF9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6D150-125E-1341-8054-841E913C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3C10-4343-CC46-8705-1A4C7A3C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6AADE-FB7F-264D-8885-4132D91CB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A9917-6D3C-574F-AB19-868F972F1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B6C7C-2E14-2749-9AEA-B4F8945F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DDF12-D587-A34B-9307-B1065031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50EB3-D899-B843-BDD7-89EF92D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FCA51-2458-AE46-995B-BAB3C124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6A610-C357-8047-BDEF-D5E442DC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5B3-6911-5740-BCAE-2A7EEC31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BC2CD-3060-154E-ABDD-C136B57B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0992E-19EA-1F4C-9318-5748736A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06AF1-13A7-6242-BAD6-51D2747A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1EA96-D3A4-9B4E-89A7-C4B51E8F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256FD-81E6-254B-BB84-85A3FCB3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1449-50B9-2847-BC77-5F8952DA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0A83-32D1-9846-AB8C-2D7543E7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E463-53A7-3146-8B2F-252A967A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FC5DA-B3F2-5845-A962-D72947789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46575-820E-F44A-8682-C689AF4C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9C86A-520A-AF4F-82ED-2A6611BD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6FE9-3117-F348-B57D-8E64BA60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9E11-4CFA-E849-BE48-98479FDD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19E93-AF35-704B-B1B0-8DB8CD78B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4EA00-EC42-5243-829D-024A8C11B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E116D-52E7-E043-AA55-7D845BA5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58502-0F1F-2345-B8C3-13D2D2E1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88309-23DE-0B44-A20A-C87C0CF3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FE018-ACE2-C546-A8B6-D68FA473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57BEB-8595-D345-AA00-71FA8732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B2478-68F0-4345-9272-3C3B0B690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810A-BAE7-A249-A535-62AA7AA8DA08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5FCB-528D-834C-BEDD-708659887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D465A-9EF2-1046-86F7-64D9080CC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0DEA-F664-BF45-AFD4-8EAE4487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State Steering Team Meeting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254D7B-A70D-D545-9334-BA33A31A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October 16, 2020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8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Which students should states serve?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0" y="2222526"/>
            <a:ext cx="10868363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Some states have very few OSY and some have very few at-risk secondary students.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iSOSY materials are designed for all OSY and/or at-risk secondary students.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We understand that states will have varying numbers/percentages in each group</a:t>
            </a:r>
          </a:p>
          <a:p>
            <a:pPr marL="514350" indent="-514350" algn="l">
              <a:buFont typeface="+mj-lt"/>
              <a:buAutoNum type="arabicPeriod"/>
            </a:pPr>
            <a:endParaRPr lang="en-US" sz="2600" dirty="0">
              <a:latin typeface="+mj-lt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Consider including OSY and at-risk secondary in your Comprehensive Needs Assessments (CNA) and Service Delivery Plan (SDP). </a:t>
            </a:r>
          </a:p>
        </p:txBody>
      </p:sp>
    </p:spTree>
    <p:extLst>
      <p:ext uri="{BB962C8B-B14F-4D97-AF65-F5344CB8AC3E}">
        <p14:creationId xmlns:p14="http://schemas.microsoft.com/office/powerpoint/2010/main" val="167106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5DDA5-EA54-DA47-8893-82F922F8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19" y="347871"/>
            <a:ext cx="9123142" cy="52169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7BC2EF-DBEC-8C4C-B116-C9325CE83F93}"/>
              </a:ext>
            </a:extLst>
          </p:cNvPr>
          <p:cNvSpPr/>
          <p:nvPr/>
        </p:nvSpPr>
        <p:spPr>
          <a:xfrm>
            <a:off x="404191" y="3502443"/>
            <a:ext cx="2875722" cy="1097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166% increase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81861D-D4AE-A44B-96BA-5F8F72A3180F}"/>
              </a:ext>
            </a:extLst>
          </p:cNvPr>
          <p:cNvSpPr/>
          <p:nvPr/>
        </p:nvSpPr>
        <p:spPr>
          <a:xfrm>
            <a:off x="404191" y="1146312"/>
            <a:ext cx="2875722" cy="1097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USERS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2019 to 2020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BFD271-605C-AF40-8D93-E98389A49751}"/>
              </a:ext>
            </a:extLst>
          </p:cNvPr>
          <p:cNvCxnSpPr/>
          <p:nvPr/>
        </p:nvCxnSpPr>
        <p:spPr>
          <a:xfrm>
            <a:off x="1842052" y="2317475"/>
            <a:ext cx="0" cy="1111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95894D4C-E7BE-FE43-8DC6-96E921928F46}"/>
              </a:ext>
            </a:extLst>
          </p:cNvPr>
          <p:cNvSpPr/>
          <p:nvPr/>
        </p:nvSpPr>
        <p:spPr>
          <a:xfrm>
            <a:off x="2297777" y="2012403"/>
            <a:ext cx="982136" cy="133184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0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90CAF1E-A336-FD42-B069-9DEA0C99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94" y="1350964"/>
            <a:ext cx="9750490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81861D-D4AE-A44B-96BA-5F8F72A3180F}"/>
              </a:ext>
            </a:extLst>
          </p:cNvPr>
          <p:cNvSpPr/>
          <p:nvPr/>
        </p:nvSpPr>
        <p:spPr>
          <a:xfrm>
            <a:off x="4744278" y="228600"/>
            <a:ext cx="2875722" cy="1097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USERS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2018 - 2019</a:t>
            </a: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DF6A2E1C-E835-8E41-B15D-F41DBC2C92EB}"/>
              </a:ext>
            </a:extLst>
          </p:cNvPr>
          <p:cNvSpPr/>
          <p:nvPr/>
        </p:nvSpPr>
        <p:spPr>
          <a:xfrm rot="5400000">
            <a:off x="4153798" y="570188"/>
            <a:ext cx="869117" cy="643147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0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81861D-D4AE-A44B-96BA-5F8F72A3180F}"/>
              </a:ext>
            </a:extLst>
          </p:cNvPr>
          <p:cNvSpPr/>
          <p:nvPr/>
        </p:nvSpPr>
        <p:spPr>
          <a:xfrm>
            <a:off x="967409" y="1975676"/>
            <a:ext cx="2875722" cy="15494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OVERVIEW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OF USAGE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CURRENT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07B21-CB07-5B40-A70F-08139957E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0"/>
          <a:stretch/>
        </p:blipFill>
        <p:spPr>
          <a:xfrm>
            <a:off x="4390023" y="1024834"/>
            <a:ext cx="7357355" cy="4938644"/>
          </a:xfrm>
          <a:prstGeom prst="rect">
            <a:avLst/>
          </a:prstGeom>
          <a:effectLst/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09E08-5894-7E42-A72E-43D48B98C0A8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A0CDE3F1-140F-CC4A-AA73-40BADC5FC24D}"/>
              </a:ext>
            </a:extLst>
          </p:cNvPr>
          <p:cNvSpPr/>
          <p:nvPr/>
        </p:nvSpPr>
        <p:spPr>
          <a:xfrm>
            <a:off x="2860995" y="3329608"/>
            <a:ext cx="982136" cy="133184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5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81861D-D4AE-A44B-96BA-5F8F72A3180F}"/>
              </a:ext>
            </a:extLst>
          </p:cNvPr>
          <p:cNvSpPr/>
          <p:nvPr/>
        </p:nvSpPr>
        <p:spPr>
          <a:xfrm>
            <a:off x="967409" y="1975676"/>
            <a:ext cx="2875722" cy="15494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OVERVIEW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OF USAGE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LAST YEAR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09E08-5894-7E42-A72E-43D48B98C0A8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A0CDE3F1-140F-CC4A-AA73-40BADC5FC24D}"/>
              </a:ext>
            </a:extLst>
          </p:cNvPr>
          <p:cNvSpPr/>
          <p:nvPr/>
        </p:nvSpPr>
        <p:spPr>
          <a:xfrm>
            <a:off x="2860995" y="3329608"/>
            <a:ext cx="982136" cy="133184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6DA33-6629-D94F-950A-7A2BD7987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8" r="1" b="1"/>
          <a:stretch/>
        </p:blipFill>
        <p:spPr>
          <a:xfrm>
            <a:off x="4714039" y="1163889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347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5B90D26-7535-6F49-A8A1-8F07FFA2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47" y="1768475"/>
            <a:ext cx="5816144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254F3-2C30-8A4A-B930-84B701BAE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5" y="245835"/>
            <a:ext cx="4189758" cy="58739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A5CEE1-D020-DC47-913E-6C5734E1CA71}"/>
              </a:ext>
            </a:extLst>
          </p:cNvPr>
          <p:cNvSpPr/>
          <p:nvPr/>
        </p:nvSpPr>
        <p:spPr>
          <a:xfrm>
            <a:off x="4086242" y="366954"/>
            <a:ext cx="2875722" cy="80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INSIGHTS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ECCBBE89-3692-3841-B722-1C66EF0CA20C}"/>
              </a:ext>
            </a:extLst>
          </p:cNvPr>
          <p:cNvSpPr/>
          <p:nvPr/>
        </p:nvSpPr>
        <p:spPr>
          <a:xfrm rot="5400000">
            <a:off x="3521031" y="398218"/>
            <a:ext cx="805760" cy="74323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92374CF7-D7B4-5E47-A55E-24AC47AE4045}"/>
              </a:ext>
            </a:extLst>
          </p:cNvPr>
          <p:cNvSpPr/>
          <p:nvPr/>
        </p:nvSpPr>
        <p:spPr>
          <a:xfrm>
            <a:off x="5820121" y="1034083"/>
            <a:ext cx="1141843" cy="8057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149B54-33AB-3340-BBB5-41BB5F37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24" y="1340175"/>
            <a:ext cx="5272834" cy="49082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D4B73-0032-F149-9266-08935997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93" y="1233839"/>
            <a:ext cx="5016068" cy="4787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A5CEE1-D020-DC47-913E-6C5734E1CA71}"/>
              </a:ext>
            </a:extLst>
          </p:cNvPr>
          <p:cNvSpPr/>
          <p:nvPr/>
        </p:nvSpPr>
        <p:spPr>
          <a:xfrm>
            <a:off x="4086242" y="366954"/>
            <a:ext cx="2875722" cy="80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INSIGHTS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ECCBBE89-3692-3841-B722-1C66EF0CA20C}"/>
              </a:ext>
            </a:extLst>
          </p:cNvPr>
          <p:cNvSpPr/>
          <p:nvPr/>
        </p:nvSpPr>
        <p:spPr>
          <a:xfrm rot="5400000">
            <a:off x="3521031" y="398218"/>
            <a:ext cx="805760" cy="74323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92374CF7-D7B4-5E47-A55E-24AC47AE4045}"/>
              </a:ext>
            </a:extLst>
          </p:cNvPr>
          <p:cNvSpPr/>
          <p:nvPr/>
        </p:nvSpPr>
        <p:spPr>
          <a:xfrm>
            <a:off x="5820121" y="1034083"/>
            <a:ext cx="1141843" cy="8057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7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F3ACDC1-3FC7-F146-A370-40BD5B66E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2" r="-1" b="-1"/>
          <a:stretch/>
        </p:blipFill>
        <p:spPr>
          <a:xfrm>
            <a:off x="3435549" y="1510747"/>
            <a:ext cx="8441712" cy="459971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2B0FEDD-DA63-B948-9976-4CBC35F8A5F5}"/>
              </a:ext>
            </a:extLst>
          </p:cNvPr>
          <p:cNvSpPr/>
          <p:nvPr/>
        </p:nvSpPr>
        <p:spPr>
          <a:xfrm>
            <a:off x="483627" y="1906609"/>
            <a:ext cx="2875722" cy="15494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TOP STATE USAGE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OVER PAST YEAR</a:t>
            </a:r>
          </a:p>
        </p:txBody>
      </p:sp>
      <p:sp>
        <p:nvSpPr>
          <p:cNvPr id="17" name="Curved Right Arrow 16">
            <a:extLst>
              <a:ext uri="{FF2B5EF4-FFF2-40B4-BE49-F238E27FC236}">
                <a16:creationId xmlns:a16="http://schemas.microsoft.com/office/drawing/2014/main" id="{3D18AFDD-2F8B-AE4B-8EE4-46D4EEB63D05}"/>
              </a:ext>
            </a:extLst>
          </p:cNvPr>
          <p:cNvSpPr/>
          <p:nvPr/>
        </p:nvSpPr>
        <p:spPr>
          <a:xfrm>
            <a:off x="2385314" y="3220830"/>
            <a:ext cx="982136" cy="133184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BC2F7F3-E810-9549-9E1A-C68A0607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32" y="1681111"/>
            <a:ext cx="10084525" cy="45672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THEY ARE FINDING YOU</a:t>
            </a:r>
          </a:p>
        </p:txBody>
      </p:sp>
    </p:spTree>
    <p:extLst>
      <p:ext uri="{BB962C8B-B14F-4D97-AF65-F5344CB8AC3E}">
        <p14:creationId xmlns:p14="http://schemas.microsoft.com/office/powerpoint/2010/main" val="88191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SITE PAGE USE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FD12BE6-16F0-7C44-AB58-4B5A6B25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338" y="1754323"/>
            <a:ext cx="9001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79FC-A640-B341-8915-2DD5DB98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00155-6EF9-6440-9CD6-A0412F4DD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4031"/>
            <a:ext cx="5181600" cy="48729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Welcome and Introduction </a:t>
            </a:r>
          </a:p>
          <a:p>
            <a:pPr lvl="0"/>
            <a:r>
              <a:rPr lang="en-US" dirty="0"/>
              <a:t>Budget Approval (Rachel Beech)</a:t>
            </a:r>
          </a:p>
          <a:p>
            <a:pPr lvl="0"/>
            <a:r>
              <a:rPr lang="en-US" dirty="0"/>
              <a:t>Review objectives and Fidelity Implementation Index</a:t>
            </a:r>
          </a:p>
          <a:p>
            <a:pPr lvl="0"/>
            <a:r>
              <a:rPr lang="en-US" dirty="0"/>
              <a:t>Present draft data collection forms</a:t>
            </a:r>
          </a:p>
          <a:p>
            <a:pPr lvl="0"/>
            <a:r>
              <a:rPr lang="en-US" dirty="0"/>
              <a:t>Discuss “at risk” secondary students</a:t>
            </a:r>
          </a:p>
          <a:p>
            <a:pPr lvl="0"/>
            <a:r>
              <a:rPr lang="en-US" dirty="0"/>
              <a:t>Targeting Services</a:t>
            </a:r>
          </a:p>
          <a:p>
            <a:pPr lvl="0"/>
            <a:r>
              <a:rPr lang="en-US" dirty="0"/>
              <a:t>Direction for key activities and deliverables</a:t>
            </a:r>
          </a:p>
          <a:p>
            <a:pPr lvl="0"/>
            <a:r>
              <a:rPr lang="en-US" dirty="0"/>
              <a:t>Google Analytics</a:t>
            </a:r>
          </a:p>
          <a:p>
            <a:pPr lvl="0"/>
            <a:r>
              <a:rPr lang="en-US" dirty="0"/>
              <a:t>TST Work Groups and responsibilities (Tracie Kalic)</a:t>
            </a:r>
          </a:p>
          <a:p>
            <a:pPr lvl="0"/>
            <a:r>
              <a:rPr lang="en-US" dirty="0"/>
              <a:t>Upcoming meeting dates and times (Tracie Kalic)</a:t>
            </a:r>
          </a:p>
          <a:p>
            <a:pPr lvl="1"/>
            <a:r>
              <a:rPr lang="en-US" dirty="0"/>
              <a:t>New State Directors Follow Up Meetings</a:t>
            </a:r>
          </a:p>
          <a:p>
            <a:pPr lvl="1"/>
            <a:r>
              <a:rPr lang="en-US" dirty="0"/>
              <a:t>November 5 at 1:30 pm CST/2:30 pm EST/12:30 pm MST</a:t>
            </a:r>
          </a:p>
          <a:p>
            <a:pPr lvl="1"/>
            <a:r>
              <a:rPr lang="en-US" dirty="0"/>
              <a:t>Spring SST meeting TBD</a:t>
            </a:r>
          </a:p>
          <a:p>
            <a:pPr lvl="1"/>
            <a:r>
              <a:rPr lang="en-US" dirty="0"/>
              <a:t>Winter/Spring TST meetings TBD</a:t>
            </a:r>
          </a:p>
          <a:p>
            <a:pPr lvl="0"/>
            <a:r>
              <a:rPr lang="en-US" dirty="0"/>
              <a:t>Time for questions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078677-9406-884C-9AE4-66B75DBAF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2593"/>
            <a:ext cx="5181600" cy="494437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800" dirty="0"/>
              <a:t>Meeting Objectives</a:t>
            </a:r>
          </a:p>
          <a:p>
            <a:pPr lvl="0"/>
            <a:endParaRPr lang="en-US" sz="3800" dirty="0"/>
          </a:p>
          <a:p>
            <a:pPr lvl="0"/>
            <a:r>
              <a:rPr lang="en-US" sz="3800" dirty="0"/>
              <a:t>Become familiar with the </a:t>
            </a:r>
            <a:r>
              <a:rPr lang="en-US" sz="3800" dirty="0" err="1"/>
              <a:t>iSOSY</a:t>
            </a:r>
            <a:r>
              <a:rPr lang="en-US" sz="3800" dirty="0"/>
              <a:t> objectives and responsibilities.</a:t>
            </a:r>
          </a:p>
          <a:p>
            <a:pPr lvl="0"/>
            <a:r>
              <a:rPr lang="en-US" sz="3800" dirty="0"/>
              <a:t>Learn about data collection forms and due dates.</a:t>
            </a:r>
          </a:p>
          <a:p>
            <a:pPr lvl="0"/>
            <a:r>
              <a:rPr lang="en-US" sz="3800" dirty="0"/>
              <a:t>Discuss secondary at-risk students’ characteristics and needs.</a:t>
            </a:r>
          </a:p>
          <a:p>
            <a:pPr lvl="0"/>
            <a:r>
              <a:rPr lang="en-US" sz="3800" dirty="0"/>
              <a:t>Learn about key activities and deliverables</a:t>
            </a:r>
          </a:p>
          <a:p>
            <a:pPr lvl="0"/>
            <a:r>
              <a:rPr lang="en-US" sz="3800" dirty="0"/>
              <a:t>Understand the structure of </a:t>
            </a:r>
            <a:r>
              <a:rPr lang="en-US" sz="3800" dirty="0" err="1"/>
              <a:t>iSOSY</a:t>
            </a:r>
            <a:r>
              <a:rPr lang="en-US" sz="3800" dirty="0"/>
              <a:t> and the TST Work Groups.</a:t>
            </a:r>
          </a:p>
          <a:p>
            <a:pPr lvl="0"/>
            <a:r>
              <a:rPr lang="en-US" sz="3800" dirty="0"/>
              <a:t>Mark calendars for upcoming meetings.</a:t>
            </a:r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4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STUDENT SITE PAGES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733BD15-3114-6B4C-8C12-4D53C8E14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2" y="1754323"/>
            <a:ext cx="109619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STUDENT SITE PAGES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733BD15-3114-6B4C-8C12-4D53C8E14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2" y="1754323"/>
            <a:ext cx="109619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0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9-1-1 LESSON PAGE STUDENT SITE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AA1CE30-DA63-0D4D-82CB-F8F00E31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40" y="1681112"/>
            <a:ext cx="93397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STUDENT PAGES LIST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3DA40C1-CB5D-7746-8B2A-0C55414B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8" y="1611584"/>
            <a:ext cx="1023910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INSTRUCTIONAL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0149F56-6801-E048-8433-002A1D91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10" y="1825625"/>
            <a:ext cx="85121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INSTRUCTIONAL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A43A1-E0FA-5244-90BD-76052022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9" y="1662498"/>
            <a:ext cx="9705562" cy="45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ALL CONTENT – TOP 20 THIS YEAR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1465419-8943-A640-8DA9-BB44FFC3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2391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ALL CONTENT – TOP 17 LAST YEAR (2019-20)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2A78030-314B-424D-B774-C1DB6AF8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2913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ARE THEY COMING BACK? 2020 YEAR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DE0B2B2-2C25-BA43-8C9B-22AD62C9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01" y="1629319"/>
            <a:ext cx="9695318" cy="46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3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DE816A-A10A-7D4B-B1CC-E9307E924490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7E5633-0354-964E-A47C-71D33367A8FA}"/>
              </a:ext>
            </a:extLst>
          </p:cNvPr>
          <p:cNvSpPr/>
          <p:nvPr/>
        </p:nvSpPr>
        <p:spPr>
          <a:xfrm>
            <a:off x="487017" y="1163890"/>
            <a:ext cx="11121886" cy="447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ARE THEY COMING BACK? 2019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BF932-7B46-8842-A366-A022ED63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9" y="1780938"/>
            <a:ext cx="10221302" cy="43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iSOSY</a:t>
            </a:r>
            <a:r>
              <a:rPr lang="en-US" dirty="0"/>
              <a:t> Objectives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0" y="2222526"/>
            <a:ext cx="11211339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Objective 2</a:t>
            </a:r>
            <a:r>
              <a:rPr lang="en-US" sz="2600" dirty="0">
                <a:latin typeface="+mj-lt"/>
              </a:rPr>
              <a:t>: By the end of Year 3, iSOSY States will support 144 </a:t>
            </a:r>
            <a:r>
              <a:rPr lang="en-US" sz="2600" u="sng" dirty="0">
                <a:latin typeface="+mj-lt"/>
              </a:rPr>
              <a:t>migratory youth</a:t>
            </a:r>
            <a:r>
              <a:rPr lang="en-US" sz="2600" dirty="0">
                <a:latin typeface="+mj-lt"/>
              </a:rPr>
              <a:t> (average increase of 3 per state over baseline) to </a:t>
            </a:r>
            <a:r>
              <a:rPr lang="en-US" sz="2600" u="sng" dirty="0">
                <a:latin typeface="+mj-lt"/>
              </a:rPr>
              <a:t>obtain an HSED </a:t>
            </a:r>
            <a:r>
              <a:rPr lang="en-US" sz="2600" dirty="0">
                <a:latin typeface="+mj-lt"/>
              </a:rPr>
              <a:t>or regular high school diploma.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This Objective is cumulative over three years.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We want to know about migratory youth who achieve this with assistance from MEP instructional services.</a:t>
            </a:r>
          </a:p>
        </p:txBody>
      </p:sp>
    </p:spTree>
    <p:extLst>
      <p:ext uri="{BB962C8B-B14F-4D97-AF65-F5344CB8AC3E}">
        <p14:creationId xmlns:p14="http://schemas.microsoft.com/office/powerpoint/2010/main" val="297781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A6DC84-88E0-AF48-BD3F-350B8BF1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18" y="1203832"/>
            <a:ext cx="9008164" cy="5425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B5ED44-96E7-5542-859A-80B95AD40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78344"/>
            <a:ext cx="2433249" cy="7464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3EA787-986D-E344-B16E-D2DA618867F5}"/>
              </a:ext>
            </a:extLst>
          </p:cNvPr>
          <p:cNvCxnSpPr>
            <a:cxnSpLocks/>
          </p:cNvCxnSpPr>
          <p:nvPr/>
        </p:nvCxnSpPr>
        <p:spPr>
          <a:xfrm>
            <a:off x="487017" y="1094361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12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Pathways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02528" y="2377988"/>
            <a:ext cx="6264961" cy="3665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/>
              <a:t>FII indicators: 1.6, 1.7, 1.8, and 1.14</a:t>
            </a:r>
            <a:endParaRPr lang="en-US" sz="8800" dirty="0"/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en-US" sz="8000" b="1" dirty="0"/>
              <a:t>1.6</a:t>
            </a:r>
            <a:r>
              <a:rPr lang="en-US" sz="8000" dirty="0"/>
              <a:t> Develop Pathways Guide to HSED and credentials that includes information about prerequisite skills and assessments (instructor version).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en-US" sz="8000" b="1" dirty="0"/>
              <a:t>1.7</a:t>
            </a:r>
            <a:r>
              <a:rPr lang="en-US" sz="8000" dirty="0"/>
              <a:t> Prepare guide for students on a pathway to HSED exams that includes information about benefits of an HSED, resources, and direction to instruction.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en-US" sz="8000" b="1" dirty="0"/>
              <a:t>1.8</a:t>
            </a:r>
            <a:r>
              <a:rPr lang="en-US" sz="8000" dirty="0"/>
              <a:t> Prepare guide for students on a pathway to credential programs that includes benefits of various programs (including FSCC programs), resources, and direction to instruction.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en-US" sz="8000" b="1" dirty="0"/>
              <a:t>1.14</a:t>
            </a:r>
            <a:r>
              <a:rPr lang="en-US" sz="8000" dirty="0"/>
              <a:t> Develop training materials/webinars on pathways to HSED and credentials.</a:t>
            </a:r>
          </a:p>
          <a:p>
            <a:pPr algn="l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639417" y="3213441"/>
            <a:ext cx="4353340" cy="3101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Emily Hoffman (lead-MA)</a:t>
            </a:r>
          </a:p>
          <a:p>
            <a:r>
              <a:rPr lang="en-US" sz="3200" dirty="0"/>
              <a:t>Janet Reynolds (KS)</a:t>
            </a:r>
          </a:p>
          <a:p>
            <a:r>
              <a:rPr lang="en-US" sz="3200" dirty="0"/>
              <a:t>Hunter Ogletree (NC)</a:t>
            </a:r>
          </a:p>
          <a:p>
            <a:r>
              <a:rPr lang="en-US" sz="3200" dirty="0"/>
              <a:t>John Farrell (KS)</a:t>
            </a:r>
          </a:p>
          <a:p>
            <a:r>
              <a:rPr lang="en-US" sz="3200" dirty="0"/>
              <a:t>Bruce Lack (MI)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Curriculum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02528" y="2377988"/>
            <a:ext cx="6264961" cy="3665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FII indicators: 1.5</a:t>
            </a:r>
            <a:endParaRPr lang="en-US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US" b="1" dirty="0"/>
              <a:t>1.5</a:t>
            </a:r>
            <a:r>
              <a:rPr lang="en-US" dirty="0"/>
              <a:t> Prepare initial catalog of lessons for wide array of academic backgrounds and identify assessment and instructional materials appropriate for various pathways and methods of instruction including asynchronous, synchronous, and summer.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US" dirty="0"/>
              <a:t>Finalize </a:t>
            </a:r>
            <a:r>
              <a:rPr lang="en-US" i="1" dirty="0"/>
              <a:t>English for Daily Life</a:t>
            </a:r>
            <a:r>
              <a:rPr lang="en-US" dirty="0"/>
              <a:t> revisions and lesson plans.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US" dirty="0"/>
              <a:t>Review English Language Screener feedback and make recommendations for revisions.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US" dirty="0"/>
              <a:t>Develop Life Skills lesson on COVID-19.</a:t>
            </a:r>
          </a:p>
          <a:p>
            <a:pPr algn="l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639417" y="3213441"/>
            <a:ext cx="4353340" cy="3101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Brenda </a:t>
            </a:r>
            <a:r>
              <a:rPr lang="en-US" sz="3000" dirty="0" err="1"/>
              <a:t>Pessin</a:t>
            </a:r>
            <a:r>
              <a:rPr lang="en-US" sz="3000" dirty="0"/>
              <a:t> (lead- iSOSY)</a:t>
            </a:r>
          </a:p>
          <a:p>
            <a:r>
              <a:rPr lang="en-US" sz="3000" dirty="0"/>
              <a:t>Veronica Hill (NE)</a:t>
            </a:r>
          </a:p>
          <a:p>
            <a:r>
              <a:rPr lang="en-US" sz="3000" dirty="0"/>
              <a:t>C. Hope Derry (NC)</a:t>
            </a:r>
          </a:p>
          <a:p>
            <a:r>
              <a:rPr lang="en-US" sz="3000" dirty="0"/>
              <a:t>Lori </a:t>
            </a:r>
            <a:r>
              <a:rPr lang="en-US" sz="3000" dirty="0" err="1"/>
              <a:t>Potutschnig</a:t>
            </a:r>
            <a:r>
              <a:rPr lang="en-US" sz="3000" dirty="0"/>
              <a:t> (PA)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4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Mentors Committee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30692" y="2431776"/>
            <a:ext cx="6264961" cy="2465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/>
              <a:t>FII indicators: 1.2</a:t>
            </a:r>
            <a:endParaRPr lang="en-US" sz="2200" dirty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CA" sz="2200" b="1" dirty="0"/>
              <a:t>1.2</a:t>
            </a:r>
            <a:r>
              <a:rPr lang="en-CA" sz="2200" dirty="0"/>
              <a:t> Establish iSOSY mentors and mentoring plan for technical assistance with serving OSY and at-risk secondary students, designing summer services, helping students along pathways, establishing programs for students, identifying at-risk students.</a:t>
            </a:r>
            <a:endParaRPr 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508551" y="2908779"/>
            <a:ext cx="4353340" cy="2140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Tracie Kalic (lead- iSOSY)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5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Professional Development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02528" y="2377988"/>
            <a:ext cx="6264961" cy="223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/>
              <a:t>FII indicators: 1.16</a:t>
            </a:r>
            <a:endParaRPr lang="en-US" sz="2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b="1" dirty="0"/>
              <a:t>1.16</a:t>
            </a:r>
            <a:r>
              <a:rPr lang="en-US" sz="2200" dirty="0"/>
              <a:t> Develop training materials for distance education (how to use virtual learning tools for students and service providers).</a:t>
            </a:r>
          </a:p>
          <a:p>
            <a:pPr algn="l"/>
            <a:endParaRPr 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508551" y="3146967"/>
            <a:ext cx="4353340" cy="3101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Sabrina Rivera-Pineda (lead- GA)</a:t>
            </a:r>
          </a:p>
          <a:p>
            <a:r>
              <a:rPr lang="en-US" sz="3000" dirty="0"/>
              <a:t>Odilia </a:t>
            </a:r>
            <a:r>
              <a:rPr lang="en-US" sz="3000" dirty="0" err="1"/>
              <a:t>Coffta</a:t>
            </a:r>
            <a:r>
              <a:rPr lang="en-US" sz="3000" dirty="0"/>
              <a:t> (NY)</a:t>
            </a:r>
          </a:p>
          <a:p>
            <a:r>
              <a:rPr lang="en-US" sz="3000" dirty="0"/>
              <a:t>April </a:t>
            </a:r>
            <a:r>
              <a:rPr lang="en-US" sz="3000" dirty="0" err="1"/>
              <a:t>Dameron</a:t>
            </a:r>
            <a:r>
              <a:rPr lang="en-US" sz="3000" dirty="0"/>
              <a:t> (IA)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9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Career Awareness and Goal Setting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02528" y="2377988"/>
            <a:ext cx="6264961" cy="223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/>
              <a:t>FII indicators: 1.9</a:t>
            </a:r>
            <a:endParaRPr lang="en-US" sz="2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200" b="1" dirty="0"/>
              <a:t>1.9</a:t>
            </a:r>
            <a:r>
              <a:rPr lang="en-US" sz="2200" dirty="0"/>
              <a:t> Develop goal setting and career awareness materials</a:t>
            </a:r>
            <a:r>
              <a:rPr lang="en-US" sz="2200" b="1" dirty="0"/>
              <a:t> </a:t>
            </a:r>
            <a:r>
              <a:rPr lang="en-US" sz="2200" dirty="0"/>
              <a:t>(include materials to assess progress or attainment of lesson objectives).</a:t>
            </a:r>
          </a:p>
          <a:p>
            <a:pPr algn="l"/>
            <a:endParaRPr 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553278" y="2869235"/>
            <a:ext cx="4353340" cy="3101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Emily Williams (lead- SC)</a:t>
            </a:r>
          </a:p>
          <a:p>
            <a:r>
              <a:rPr lang="en-US" sz="3000" dirty="0"/>
              <a:t>Joyce Bishop (AL)</a:t>
            </a:r>
          </a:p>
          <a:p>
            <a:r>
              <a:rPr lang="en-US" sz="3000" dirty="0" err="1"/>
              <a:t>Shantella</a:t>
            </a:r>
            <a:r>
              <a:rPr lang="en-US" sz="3000" dirty="0"/>
              <a:t> Singleton (PA)</a:t>
            </a:r>
          </a:p>
          <a:p>
            <a:r>
              <a:rPr lang="en-US" sz="3000" dirty="0"/>
              <a:t>Mary </a:t>
            </a:r>
            <a:r>
              <a:rPr lang="en-US" sz="3000" dirty="0" err="1"/>
              <a:t>Speyrer</a:t>
            </a:r>
            <a:r>
              <a:rPr lang="en-US" sz="3000" dirty="0"/>
              <a:t> (LA)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92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Personal Wellness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02528" y="2377988"/>
            <a:ext cx="6264961" cy="223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FII indicators: 1.10 and 1.17</a:t>
            </a:r>
            <a:endParaRPr lang="en-US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US" b="1" dirty="0"/>
              <a:t>1.10</a:t>
            </a:r>
            <a:r>
              <a:rPr lang="en-US" dirty="0"/>
              <a:t> Develop materials to enhance personal wellness (include materials to assess progress or attainment of lesson objectives).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b="1" dirty="0"/>
              <a:t>1.17</a:t>
            </a:r>
            <a:r>
              <a:rPr lang="en-US" dirty="0"/>
              <a:t> Develop training materials regarding impact of trauma.</a:t>
            </a:r>
            <a:r>
              <a:rPr lang="en-US" sz="2400" dirty="0"/>
              <a:t> </a:t>
            </a:r>
            <a:endParaRPr 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487016" y="3619502"/>
            <a:ext cx="4353340" cy="2819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  <a:p>
            <a:r>
              <a:rPr lang="en-US" sz="3000" dirty="0"/>
              <a:t>Lysandra Alexander </a:t>
            </a:r>
          </a:p>
          <a:p>
            <a:r>
              <a:rPr lang="en-US" sz="3000" dirty="0"/>
              <a:t>(lead- PA)</a:t>
            </a:r>
          </a:p>
          <a:p>
            <a:r>
              <a:rPr lang="en-US" sz="3000" dirty="0"/>
              <a:t>Lora Thomas (iSOSY)</a:t>
            </a:r>
          </a:p>
          <a:p>
            <a:r>
              <a:rPr lang="en-US" sz="3000" dirty="0"/>
              <a:t>Susanna Bartee (iSOSY)</a:t>
            </a:r>
          </a:p>
          <a:p>
            <a:r>
              <a:rPr lang="en-US" sz="3000" dirty="0"/>
              <a:t>Maria Dominguez (IL)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5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CC50B-E2C4-EB40-BEAC-E0C34B1B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3" y="69573"/>
            <a:ext cx="9144000" cy="1163019"/>
          </a:xfrm>
        </p:spPr>
        <p:txBody>
          <a:bodyPr/>
          <a:lstStyle/>
          <a:p>
            <a:pPr algn="r"/>
            <a:r>
              <a:rPr lang="en-US" dirty="0"/>
              <a:t>TST Work Groups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7434C0FB-36A7-334B-B70A-6686309E0C3E}"/>
              </a:ext>
            </a:extLst>
          </p:cNvPr>
          <p:cNvSpPr txBox="1">
            <a:spLocks/>
          </p:cNvSpPr>
          <p:nvPr/>
        </p:nvSpPr>
        <p:spPr>
          <a:xfrm>
            <a:off x="487017" y="1364338"/>
            <a:ext cx="11121886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Technology and Student Portal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39E8D-0912-5441-90BF-16A925DA0F0F}"/>
              </a:ext>
            </a:extLst>
          </p:cNvPr>
          <p:cNvSpPr txBox="1">
            <a:spLocks/>
          </p:cNvSpPr>
          <p:nvPr/>
        </p:nvSpPr>
        <p:spPr>
          <a:xfrm>
            <a:off x="596347" y="2620088"/>
            <a:ext cx="4134679" cy="88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Members: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F6BD63-097E-F64E-B4BE-8C7B897D71ED}"/>
              </a:ext>
            </a:extLst>
          </p:cNvPr>
          <p:cNvSpPr txBox="1">
            <a:spLocks/>
          </p:cNvSpPr>
          <p:nvPr/>
        </p:nvSpPr>
        <p:spPr>
          <a:xfrm>
            <a:off x="5324063" y="2795148"/>
            <a:ext cx="6264961" cy="223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FII indicators: 1.11 and 1.12</a:t>
            </a:r>
            <a:endParaRPr lang="en-US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CA" b="1" dirty="0"/>
              <a:t>1.11</a:t>
            </a:r>
            <a:r>
              <a:rPr lang="en-CA" dirty="0"/>
              <a:t> Plan and design student portal with resources that can be used with and without instructional support and options for synchronous and asynchronous instruction.</a:t>
            </a:r>
            <a:endParaRPr lang="en-US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en-CA" b="1" dirty="0"/>
              <a:t>1.12</a:t>
            </a:r>
            <a:r>
              <a:rPr lang="en-CA" dirty="0"/>
              <a:t> Create a plan and processes for transferring Learning Plans state to state.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47359-1E98-3B44-9B41-9FE766FD4E27}"/>
              </a:ext>
            </a:extLst>
          </p:cNvPr>
          <p:cNvCxnSpPr>
            <a:cxnSpLocks/>
          </p:cNvCxnSpPr>
          <p:nvPr/>
        </p:nvCxnSpPr>
        <p:spPr>
          <a:xfrm>
            <a:off x="5082209" y="2355574"/>
            <a:ext cx="0" cy="3687629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D38DF65B-CD40-6F45-9DD4-632A81C4666E}"/>
              </a:ext>
            </a:extLst>
          </p:cNvPr>
          <p:cNvSpPr txBox="1">
            <a:spLocks/>
          </p:cNvSpPr>
          <p:nvPr/>
        </p:nvSpPr>
        <p:spPr>
          <a:xfrm>
            <a:off x="496957" y="2313844"/>
            <a:ext cx="4353340" cy="3429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Andy Wallace (IN)</a:t>
            </a:r>
          </a:p>
          <a:p>
            <a:r>
              <a:rPr lang="en-US" sz="3000" dirty="0"/>
              <a:t>Travis Williamson (NY)</a:t>
            </a:r>
          </a:p>
          <a:p>
            <a:r>
              <a:rPr lang="en-US" sz="3000" dirty="0"/>
              <a:t>Sarah Braun-Hamilton (VT)</a:t>
            </a:r>
          </a:p>
          <a:p>
            <a:r>
              <a:rPr lang="en-US" sz="3000" dirty="0"/>
              <a:t>Michelle Mattson (MI)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EA2C0-9F23-9146-A3C9-30CAD225B661}"/>
              </a:ext>
            </a:extLst>
          </p:cNvPr>
          <p:cNvSpPr txBox="1"/>
          <p:nvPr/>
        </p:nvSpPr>
        <p:spPr>
          <a:xfrm>
            <a:off x="4805464" y="4601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23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79FC-A640-B341-8915-2DD5DB98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2218-6484-E342-AA6B-6D05C4159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New State Directors Follow Up Meetings</a:t>
            </a:r>
          </a:p>
          <a:p>
            <a:pPr lvl="2"/>
            <a:r>
              <a:rPr lang="en-US" sz="3600" dirty="0"/>
              <a:t>November 5 at 1:30 pm CST/2:30 pm EST/12:30 pm MST</a:t>
            </a:r>
          </a:p>
          <a:p>
            <a:pPr lvl="1"/>
            <a:r>
              <a:rPr lang="en-US" sz="4000" dirty="0"/>
              <a:t>Spring SST meeting TBD</a:t>
            </a:r>
          </a:p>
          <a:p>
            <a:pPr lvl="1"/>
            <a:r>
              <a:rPr lang="en-US" sz="4000" dirty="0"/>
              <a:t>Winter/Spring TST meetings TBD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A780B2-5748-D943-A77E-E81A140658D5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6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iSOSY</a:t>
            </a:r>
            <a:r>
              <a:rPr lang="en-US" dirty="0"/>
              <a:t> Objectives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0" y="2222526"/>
            <a:ext cx="11211339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Objective 3</a:t>
            </a:r>
            <a:r>
              <a:rPr lang="en-US" sz="2600" dirty="0">
                <a:latin typeface="+mj-lt"/>
              </a:rPr>
              <a:t>: By the end of Years 2 and 3, 80% of </a:t>
            </a:r>
            <a:r>
              <a:rPr lang="en-US" sz="2600" u="sng" dirty="0">
                <a:latin typeface="+mj-lt"/>
              </a:rPr>
              <a:t>staff</a:t>
            </a:r>
            <a:r>
              <a:rPr lang="en-US" sz="2600" dirty="0">
                <a:latin typeface="+mj-lt"/>
              </a:rPr>
              <a:t> participating in iSOSY professional development (PD) will </a:t>
            </a:r>
            <a:r>
              <a:rPr lang="en-US" sz="2600" u="sng" dirty="0">
                <a:latin typeface="+mj-lt"/>
              </a:rPr>
              <a:t>increase knowledge</a:t>
            </a:r>
            <a:r>
              <a:rPr lang="en-US" sz="2600" dirty="0">
                <a:latin typeface="+mj-lt"/>
              </a:rPr>
              <a:t> and understanding of strategies to promote graduation and attainment of postsecondary credentials appropriate for the needs of their students.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We will be measuring this directly in Year 2 after new professional development has been created and implemented.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We will still collect results of professional development provided in Year 1 via the staff training survey.</a:t>
            </a:r>
          </a:p>
        </p:txBody>
      </p:sp>
    </p:spTree>
    <p:extLst>
      <p:ext uri="{BB962C8B-B14F-4D97-AF65-F5344CB8AC3E}">
        <p14:creationId xmlns:p14="http://schemas.microsoft.com/office/powerpoint/2010/main" val="330366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FII Review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1" y="2222526"/>
            <a:ext cx="3930668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Fidelity of Implementation Index (FII)</a:t>
            </a:r>
            <a:endParaRPr lang="en-US" sz="26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Used to rate progress on activities we proposed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If there are any changes to language or items that you would like to suggest, now is the 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9FEF6-F4E1-4359-B16C-7D32B1F98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1" t="22720" r="26445" b="4431"/>
          <a:stretch/>
        </p:blipFill>
        <p:spPr>
          <a:xfrm>
            <a:off x="5120629" y="2139335"/>
            <a:ext cx="5300747" cy="40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Collection Forms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1" y="2222526"/>
            <a:ext cx="5113516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Data collection checklist</a:t>
            </a:r>
            <a:endParaRPr lang="en-US" sz="26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Form 1: Director/Coordinator Survey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Form 2: Staff Training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06A9-6022-410A-89C0-38A54805E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8" t="27479" r="19702" b="4734"/>
          <a:stretch/>
        </p:blipFill>
        <p:spPr>
          <a:xfrm>
            <a:off x="5684424" y="2299466"/>
            <a:ext cx="5924479" cy="35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 1: Director/Coordinator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1" y="2222526"/>
            <a:ext cx="5113516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Complete once for each state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Summarizes data collected regarding iSOSY services and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What questions do you have?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2C73-26C5-4B34-9059-1D96593FA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7" t="14135" r="19495" b="5507"/>
          <a:stretch/>
        </p:blipFill>
        <p:spPr>
          <a:xfrm>
            <a:off x="5603847" y="2222526"/>
            <a:ext cx="5297532" cy="367437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2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 2: Staff Training Survey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1" y="2222526"/>
            <a:ext cx="5113516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Complete following training that includes iSOSY strategies or information.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You may submit these to the evaluator at any time.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File is available for download or you may use the online survey.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50F3D-7D7F-44D1-A2F8-6781511AD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1" t="14136" r="19839" b="5377"/>
          <a:stretch/>
        </p:blipFill>
        <p:spPr>
          <a:xfrm>
            <a:off x="5955637" y="2195262"/>
            <a:ext cx="5201719" cy="36543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00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E3E0D4-A713-5942-89CC-0EB59C0E83D3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2F0B4E-DB5C-4447-B550-6EB69837AEFD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B79DD-EBF2-894D-8AC8-91EB801DAE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05068C-6763-F84C-A424-D7AC9D8B38EB}"/>
              </a:ext>
            </a:extLst>
          </p:cNvPr>
          <p:cNvSpPr txBox="1">
            <a:spLocks/>
          </p:cNvSpPr>
          <p:nvPr/>
        </p:nvSpPr>
        <p:spPr>
          <a:xfrm>
            <a:off x="924339" y="1131332"/>
            <a:ext cx="10515600" cy="102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are at-risk secondary students?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AE3DD-3234-B144-A281-ADFD5CEDD305}"/>
              </a:ext>
            </a:extLst>
          </p:cNvPr>
          <p:cNvSpPr txBox="1">
            <a:spLocks/>
          </p:cNvSpPr>
          <p:nvPr/>
        </p:nvSpPr>
        <p:spPr>
          <a:xfrm>
            <a:off x="490330" y="2222526"/>
            <a:ext cx="10868363" cy="421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States have an option on how to define this. Here are two possible definitions.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>
                <a:latin typeface="+mj-lt"/>
              </a:rPr>
              <a:t>Migratory students in grades 9-12 who are priority for services (PFS).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>
                <a:latin typeface="+mj-lt"/>
              </a:rPr>
              <a:t>Migratory students in grades 9-12 who meet the at-risk definitions your state has outlined for PFS (but not necessarily the move within 1-year period part).</a:t>
            </a:r>
          </a:p>
        </p:txBody>
      </p:sp>
    </p:spTree>
    <p:extLst>
      <p:ext uri="{BB962C8B-B14F-4D97-AF65-F5344CB8AC3E}">
        <p14:creationId xmlns:p14="http://schemas.microsoft.com/office/powerpoint/2010/main" val="421888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1378</Words>
  <Application>Microsoft Macintosh PowerPoint</Application>
  <PresentationFormat>Widescreen</PresentationFormat>
  <Paragraphs>208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State Steering Team Meeting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TST Work Groups</vt:lpstr>
      <vt:lpstr>TST Work Groups</vt:lpstr>
      <vt:lpstr>TST Work Groups</vt:lpstr>
      <vt:lpstr>TST Work Groups</vt:lpstr>
      <vt:lpstr>TST Work Groups</vt:lpstr>
      <vt:lpstr>TST Work Groups</vt:lpstr>
      <vt:lpstr>TST Work Groups</vt:lpstr>
      <vt:lpstr>Upcoming Meetings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Bartee</dc:creator>
  <cp:lastModifiedBy>Tracie Kalic</cp:lastModifiedBy>
  <cp:revision>58</cp:revision>
  <cp:lastPrinted>2020-10-16T14:39:48Z</cp:lastPrinted>
  <dcterms:created xsi:type="dcterms:W3CDTF">2020-04-21T16:02:29Z</dcterms:created>
  <dcterms:modified xsi:type="dcterms:W3CDTF">2020-10-16T14:40:23Z</dcterms:modified>
</cp:coreProperties>
</file>