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75"/>
  </p:notesMasterIdLst>
  <p:handoutMasterIdLst>
    <p:handoutMasterId r:id="rId76"/>
  </p:handoutMasterIdLst>
  <p:sldIdLst>
    <p:sldId id="257" r:id="rId2"/>
    <p:sldId id="470" r:id="rId3"/>
    <p:sldId id="261" r:id="rId4"/>
    <p:sldId id="441" r:id="rId5"/>
    <p:sldId id="442" r:id="rId6"/>
    <p:sldId id="443" r:id="rId7"/>
    <p:sldId id="434" r:id="rId8"/>
    <p:sldId id="436" r:id="rId9"/>
    <p:sldId id="437" r:id="rId10"/>
    <p:sldId id="438" r:id="rId11"/>
    <p:sldId id="439" r:id="rId12"/>
    <p:sldId id="440" r:id="rId13"/>
    <p:sldId id="305" r:id="rId14"/>
    <p:sldId id="306" r:id="rId15"/>
    <p:sldId id="307" r:id="rId16"/>
    <p:sldId id="308" r:id="rId17"/>
    <p:sldId id="446"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309" r:id="rId32"/>
    <p:sldId id="310" r:id="rId33"/>
    <p:sldId id="391"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3" r:id="rId51"/>
    <p:sldId id="414" r:id="rId52"/>
    <p:sldId id="415" r:id="rId53"/>
    <p:sldId id="416" r:id="rId54"/>
    <p:sldId id="417" r:id="rId55"/>
    <p:sldId id="418" r:id="rId56"/>
    <p:sldId id="419" r:id="rId57"/>
    <p:sldId id="420" r:id="rId58"/>
    <p:sldId id="378" r:id="rId59"/>
    <p:sldId id="379" r:id="rId60"/>
    <p:sldId id="382" r:id="rId61"/>
    <p:sldId id="388" r:id="rId62"/>
    <p:sldId id="464" r:id="rId63"/>
    <p:sldId id="318" r:id="rId64"/>
    <p:sldId id="447" r:id="rId65"/>
    <p:sldId id="450" r:id="rId66"/>
    <p:sldId id="453" r:id="rId67"/>
    <p:sldId id="455" r:id="rId68"/>
    <p:sldId id="456" r:id="rId69"/>
    <p:sldId id="457" r:id="rId70"/>
    <p:sldId id="458" r:id="rId71"/>
    <p:sldId id="445" r:id="rId72"/>
    <p:sldId id="469" r:id="rId73"/>
    <p:sldId id="278"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5"/>
    <p:restoredTop sz="94694"/>
  </p:normalViewPr>
  <p:slideViewPr>
    <p:cSldViewPr>
      <p:cViewPr varScale="1">
        <p:scale>
          <a:sx n="121" d="100"/>
          <a:sy n="121" d="100"/>
        </p:scale>
        <p:origin x="236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352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F47846-CFB5-C74D-954F-2F69F72D96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23A35E86-639D-8B4E-A9A0-7AA5D2148F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0259693E-4E26-E242-8759-D6C6B44B755E}" type="datetimeFigureOut">
              <a:rPr lang="en-US"/>
              <a:pPr>
                <a:defRPr/>
              </a:pPr>
              <a:t>4/20/21</a:t>
            </a:fld>
            <a:endParaRPr lang="en-US"/>
          </a:p>
        </p:txBody>
      </p:sp>
      <p:sp>
        <p:nvSpPr>
          <p:cNvPr id="4" name="Footer Placeholder 3">
            <a:extLst>
              <a:ext uri="{FF2B5EF4-FFF2-40B4-BE49-F238E27FC236}">
                <a16:creationId xmlns:a16="http://schemas.microsoft.com/office/drawing/2014/main" id="{AA5EAF98-967A-A74E-9074-D9C1E14058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E3785D5D-C85F-8041-9331-5152A35FA8E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3FD5B6-891E-ED45-B1D7-958B3FF041A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CF66E8-047A-E04E-83D4-6ACCA1B5D308}"/>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3F533CFD-7A62-AA45-9E68-16B7515CDF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8DFECEC0-4432-904B-9620-F3D0FCF6CE6D}" type="datetimeFigureOut">
              <a:rPr lang="en-US" altLang="en-US"/>
              <a:pPr>
                <a:defRPr/>
              </a:pPr>
              <a:t>4/20/21</a:t>
            </a:fld>
            <a:endParaRPr lang="en-US" altLang="en-US" dirty="0"/>
          </a:p>
        </p:txBody>
      </p:sp>
      <p:sp>
        <p:nvSpPr>
          <p:cNvPr id="4" name="Slide Image Placeholder 3">
            <a:extLst>
              <a:ext uri="{FF2B5EF4-FFF2-40B4-BE49-F238E27FC236}">
                <a16:creationId xmlns:a16="http://schemas.microsoft.com/office/drawing/2014/main" id="{FDE0BA30-A40B-C94D-80B0-5B39DDAE06B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03879BB-614B-0446-80C0-437C876866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118287-1EC5-614C-AAEE-DF376BC7CD7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7C1FBDF-59E5-9849-B58E-811E5419BA2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E530369-0FB9-C148-9254-80111C30A40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C0E9B87-5E80-7B4D-B044-2902E14B1A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A88A802-26B0-F64F-A20A-7024A8E468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C26FCFEC-A361-9040-A502-0CCD014F0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C46EFE-AEFB-3E45-A2D6-0E205C6295A1}"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76C85AB9-400F-5644-AE08-30350261E7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BE387115-1982-5241-BEAC-411CA5F58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91139" name="Slide Number Placeholder 3">
            <a:extLst>
              <a:ext uri="{FF2B5EF4-FFF2-40B4-BE49-F238E27FC236}">
                <a16:creationId xmlns:a16="http://schemas.microsoft.com/office/drawing/2014/main" id="{6EB202D8-F89D-7D40-B148-AB0124F5D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4C8762-6123-A142-8CE3-B5A20DD9CC8D}" type="slidenum">
              <a:rPr lang="en-US" altLang="en-US">
                <a:latin typeface="Calibri" panose="020F0502020204030204" pitchFamily="34" charset="0"/>
              </a:rPr>
              <a:pPr/>
              <a:t>65</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0EEC8F08-A53D-BB49-9C0D-48283DE50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0780F01A-A61A-6240-B8C5-376C3674F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93187" name="Slide Number Placeholder 3">
            <a:extLst>
              <a:ext uri="{FF2B5EF4-FFF2-40B4-BE49-F238E27FC236}">
                <a16:creationId xmlns:a16="http://schemas.microsoft.com/office/drawing/2014/main" id="{3E977A9D-4C21-9A48-852C-744CE66EBF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DC03CF-AD97-F648-9053-D443AE296152}" type="slidenum">
              <a:rPr lang="en-US" altLang="en-US">
                <a:latin typeface="Calibri" panose="020F0502020204030204" pitchFamily="34" charset="0"/>
              </a:rPr>
              <a:pPr/>
              <a:t>66</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B7FC3380-F478-FA47-858F-4433D37272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C606985B-2C4A-5B49-AB96-E31614215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95235" name="Slide Number Placeholder 3">
            <a:extLst>
              <a:ext uri="{FF2B5EF4-FFF2-40B4-BE49-F238E27FC236}">
                <a16:creationId xmlns:a16="http://schemas.microsoft.com/office/drawing/2014/main" id="{0F14CDC6-084E-FD41-9C89-98F58A73C0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49A100F-56C0-384B-AB32-75D153E51F20}" type="slidenum">
              <a:rPr lang="en-US" altLang="en-US">
                <a:latin typeface="Calibri" panose="020F0502020204030204" pitchFamily="34" charset="0"/>
              </a:rPr>
              <a:pPr/>
              <a:t>67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A277DBE-3ACF-5F4F-A217-DFC1B7047F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37A0B7E-5D32-124B-AC91-EBE11A14C6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Purpose- responsibilites</a:t>
            </a:r>
          </a:p>
          <a:p>
            <a:r>
              <a:rPr lang="en-US" altLang="en-US">
                <a:ea typeface="ＭＳ Ｐゴシック" panose="020B0600070205080204" pitchFamily="34" charset="-128"/>
              </a:rPr>
              <a:t>Who to send? </a:t>
            </a:r>
          </a:p>
          <a:p>
            <a:r>
              <a:rPr lang="en-US" altLang="en-US">
                <a:ea typeface="ＭＳ Ｐゴシック" panose="020B0600070205080204" pitchFamily="34" charset="-128"/>
              </a:rPr>
              <a:t>Mentoring Pilot- World Education  </a:t>
            </a:r>
            <a:endParaRPr lang="en-US" altLang="en-US" sz="1100">
              <a:ea typeface="ＭＳ Ｐゴシック" panose="020B0600070205080204" pitchFamily="34" charset="-128"/>
            </a:endParaRPr>
          </a:p>
          <a:p>
            <a:r>
              <a:rPr lang="en-US" altLang="en-US">
                <a:ea typeface="ＭＳ Ｐゴシック" panose="020B0600070205080204" pitchFamily="34" charset="-128"/>
              </a:rPr>
              <a:t>Tracie will ask MA, TN, VT, GA, and CA</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Mental Health-- KS</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Goal Setting – TOT Work Group – Sonja Williams (lead)—Ernesto?</a:t>
            </a:r>
            <a:endParaRPr lang="en-US" altLang="en-US" sz="1100">
              <a:ea typeface="ＭＳ Ｐゴシック" panose="020B0600070205080204" pitchFamily="34" charset="-128"/>
            </a:endParaRPr>
          </a:p>
          <a:p>
            <a:r>
              <a:rPr lang="en-US" altLang="en-US">
                <a:ea typeface="ＭＳ Ｐゴシック" panose="020B0600070205080204" pitchFamily="34" charset="-128"/>
              </a:rPr>
              <a:t>PD- Develop training to certified and non-certified staff – Jessica Castaneda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ID&amp;R – in collaboration with IRRC—Jennifer Almeda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Develop web-accessible lessons- Material Development—Bob Lynch and Brenda Pessin-- leads</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support and guidance from World Ed – Andy Nash</a:t>
            </a:r>
            <a:endParaRPr lang="en-US" altLang="en-US" sz="1100">
              <a:ea typeface="ＭＳ Ｐゴシック" panose="020B0600070205080204" pitchFamily="34" charset="-128"/>
            </a:endParaRPr>
          </a:p>
          <a:p>
            <a:r>
              <a:rPr lang="en-US" altLang="en-US">
                <a:ea typeface="ＭＳ Ｐゴシック" panose="020B0600070205080204" pitchFamily="34" charset="-128"/>
              </a:rPr>
              <a:t>OSY Learning Plan—Emily Hoffman</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Steve Quonn</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C1BCD21A-08C3-444D-ACC0-832A8FBBEF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47907F-C23F-E942-8823-24A622A81CA1}"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D7DD4A1E-A3E2-1749-B8D4-2D5E2EEA95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D098279C-A13F-544D-8A38-1BF3E847F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a:ea typeface="ＭＳ Ｐゴシック" panose="020B0600070205080204" pitchFamily="34" charset="-128"/>
              </a:rPr>
              <a:t>Given the understanding that all students are different and learn in a variety of ways and that there is no “magic formula” to working with students; this module is intended to provide a framework for providing support.</a:t>
            </a:r>
          </a:p>
          <a:p>
            <a:pPr algn="ctr"/>
            <a:endParaRPr lang="en-US" altLang="en-US">
              <a:ea typeface="ＭＳ Ｐゴシック" panose="020B0600070205080204" pitchFamily="34" charset="-128"/>
            </a:endParaRPr>
          </a:p>
          <a:p>
            <a:pPr algn="ctr"/>
            <a:r>
              <a:rPr lang="en-US" altLang="en-US">
                <a:ea typeface="ＭＳ Ｐゴシック" panose="020B0600070205080204" pitchFamily="34" charset="-128"/>
              </a:rPr>
              <a:t>Getting to know your students on an individual basis and tailoring your lessons to their specific needs is always the best approach to take when working with any at-risk population.</a:t>
            </a:r>
          </a:p>
          <a:p>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790241B4-C9CC-B349-872A-118DFC21A0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1B4459-5F3B-4041-BDB0-5CBDB0C1A1EC}"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61A1DFB-D1E2-3B4F-9F18-261523B0A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994D4A3A-C5FE-454E-90D7-CFF4A38E7A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a:ea typeface="ＭＳ Ｐゴシック" panose="020B0600070205080204" pitchFamily="34" charset="-128"/>
              </a:rPr>
              <a:t>Given the understanding that all students are different and learn in a variety of ways and that there is no “magic formula” to working with students; this module is intended to provide a framework for providing support.</a:t>
            </a:r>
          </a:p>
          <a:p>
            <a:pPr algn="ctr"/>
            <a:endParaRPr lang="en-US" altLang="en-US">
              <a:ea typeface="ＭＳ Ｐゴシック" panose="020B0600070205080204" pitchFamily="34" charset="-128"/>
            </a:endParaRPr>
          </a:p>
          <a:p>
            <a:pPr algn="ctr"/>
            <a:r>
              <a:rPr lang="en-US" altLang="en-US">
                <a:ea typeface="ＭＳ Ｐゴシック" panose="020B0600070205080204" pitchFamily="34" charset="-128"/>
              </a:rPr>
              <a:t>Getting to know your students on an individual basis and tailoring your lessons to their specific needs is always the best approach to take when working with any at-risk population.</a:t>
            </a:r>
          </a:p>
          <a:p>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FA3A6054-B908-AE49-BD4A-9EB56EEA6D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DCC49B-0158-9D4A-B6D7-1573933AA57F}"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B5922DB5-449C-F149-B011-1273958A2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D22E59D3-BDF5-4842-B5ED-6084E5B84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ea typeface="ＭＳ Ｐゴシック" panose="020B0600070205080204" pitchFamily="34" charset="-128"/>
              </a:rPr>
              <a:t>Insert new picture once document is updated</a:t>
            </a:r>
          </a:p>
        </p:txBody>
      </p:sp>
      <p:sp>
        <p:nvSpPr>
          <p:cNvPr id="41987" name="Slide Number Placeholder 3">
            <a:extLst>
              <a:ext uri="{FF2B5EF4-FFF2-40B4-BE49-F238E27FC236}">
                <a16:creationId xmlns:a16="http://schemas.microsoft.com/office/drawing/2014/main" id="{C4CF285E-A914-9D4B-89A2-5ACF38687B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E81EBA-5724-1E42-A31E-F58FDC93C413}"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5A78D315-1054-4D49-86C5-711F4B5CEB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60A723E9-7771-A04B-8299-C9C1682A7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ea typeface="ＭＳ Ｐゴシック" panose="020B0600070205080204" pitchFamily="34" charset="-128"/>
              </a:rPr>
              <a:t>Insert new picture once document is updated</a:t>
            </a:r>
          </a:p>
        </p:txBody>
      </p:sp>
      <p:sp>
        <p:nvSpPr>
          <p:cNvPr id="44035" name="Slide Number Placeholder 3">
            <a:extLst>
              <a:ext uri="{FF2B5EF4-FFF2-40B4-BE49-F238E27FC236}">
                <a16:creationId xmlns:a16="http://schemas.microsoft.com/office/drawing/2014/main" id="{C810FE44-EBE9-F447-9201-A41EA1D32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6B7C22-B8EB-134E-95C4-BF02AAEEB20E}"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60CDEB38-79FC-0748-87E0-1272BE60AA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4778D55-E0CC-874C-9EA0-8A0421BD5D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E1A36D47-79E6-8A44-A971-8859744962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A6F9F32-8EDF-F145-B857-485B8E111BEA}" type="slidenum">
              <a:rPr lang="en-US" altLang="en-US"/>
              <a:pPr>
                <a:spcBef>
                  <a:spcPct val="0"/>
                </a:spcBef>
              </a:pPr>
              <a:t>59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CAC8140A-B64B-CF41-9842-F558B2A531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646ECE44-2245-FF46-8472-B602507D6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altLang="en-US" sz="1600">
                <a:ea typeface="ＭＳ Ｐゴシック" panose="020B0600070205080204" pitchFamily="34" charset="-128"/>
              </a:rPr>
              <a:t>Dr. Victor Rios</a:t>
            </a:r>
          </a:p>
          <a:p>
            <a:pPr lvl="2"/>
            <a:r>
              <a:rPr lang="en-US" altLang="en-US" sz="1600">
                <a:ea typeface="ＭＳ Ｐゴシック" panose="020B0600070205080204" pitchFamily="34" charset="-128"/>
              </a:rPr>
              <a:t>John Quinones</a:t>
            </a:r>
          </a:p>
          <a:p>
            <a:pPr lvl="2"/>
            <a:r>
              <a:rPr lang="en-US" altLang="en-US" sz="1600">
                <a:ea typeface="ＭＳ Ｐゴシック" panose="020B0600070205080204" pitchFamily="34" charset="-128"/>
              </a:rPr>
              <a:t>Maria </a:t>
            </a:r>
          </a:p>
          <a:p>
            <a:pPr lvl="2"/>
            <a:r>
              <a:rPr lang="en-US" altLang="en-US" sz="1600">
                <a:ea typeface="ＭＳ Ｐゴシック" panose="020B0600070205080204" pitchFamily="34" charset="-128"/>
              </a:rPr>
              <a:t>Stephen Colbert</a:t>
            </a:r>
          </a:p>
          <a:p>
            <a:pPr lvl="2"/>
            <a:r>
              <a:rPr lang="en-US" altLang="en-US" sz="1600">
                <a:ea typeface="ＭＳ Ｐゴシック" panose="020B0600070205080204" pitchFamily="34" charset="-128"/>
              </a:rPr>
              <a:t>Dr. Roy Germano</a:t>
            </a:r>
          </a:p>
          <a:p>
            <a:endParaRPr lang="en-US" altLang="en-US">
              <a:ea typeface="ＭＳ Ｐゴシック" panose="020B0600070205080204" pitchFamily="34" charset="-128"/>
            </a:endParaRPr>
          </a:p>
        </p:txBody>
      </p:sp>
      <p:sp>
        <p:nvSpPr>
          <p:cNvPr id="84995" name="Slide Number Placeholder 3">
            <a:extLst>
              <a:ext uri="{FF2B5EF4-FFF2-40B4-BE49-F238E27FC236}">
                <a16:creationId xmlns:a16="http://schemas.microsoft.com/office/drawing/2014/main" id="{C7859AD8-4A7A-DB44-AC1A-C8600183F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FA6C69-59B2-6540-982F-2360B94AD945}" type="slidenum">
              <a:rPr lang="en-US" altLang="en-US">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CC5762E4-8E21-8348-90BA-35E6F36EC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8CC3B4C1-83D2-7A49-9969-38C77A28C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89091" name="Slide Number Placeholder 3">
            <a:extLst>
              <a:ext uri="{FF2B5EF4-FFF2-40B4-BE49-F238E27FC236}">
                <a16:creationId xmlns:a16="http://schemas.microsoft.com/office/drawing/2014/main" id="{8F6276D2-9D44-8C4F-8118-5900FD713B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5C2BC9-3893-5C48-98DB-7CAA2CBD4F3C}" type="slidenum">
              <a:rPr lang="en-US" altLang="en-US">
                <a:latin typeface="Calibri" panose="020F0502020204030204" pitchFamily="34" charset="0"/>
              </a:rPr>
              <a:pPr/>
              <a:t>64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D17E8FF-49FE-8846-B066-98ADA83AD9CD}"/>
              </a:ext>
            </a:extLst>
          </p:cNvPr>
          <p:cNvSpPr>
            <a:spLocks noGrp="1"/>
          </p:cNvSpPr>
          <p:nvPr>
            <p:ph type="dt" sz="half" idx="10"/>
          </p:nvPr>
        </p:nvSpPr>
        <p:spPr/>
        <p:txBody>
          <a:bodyPr/>
          <a:lstStyle>
            <a:lvl1pPr>
              <a:defRPr/>
            </a:lvl1pPr>
          </a:lstStyle>
          <a:p>
            <a:pPr>
              <a:defRPr/>
            </a:pPr>
            <a:fld id="{EF02A00C-4A5E-2E49-B6B2-9C2D4851C7F8}"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28B23315-B38C-C742-85F7-5C180B8606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559B03-CE81-A24B-8951-06925453E285}"/>
              </a:ext>
            </a:extLst>
          </p:cNvPr>
          <p:cNvSpPr>
            <a:spLocks noGrp="1"/>
          </p:cNvSpPr>
          <p:nvPr>
            <p:ph type="sldNum" sz="quarter" idx="12"/>
          </p:nvPr>
        </p:nvSpPr>
        <p:spPr/>
        <p:txBody>
          <a:bodyPr/>
          <a:lstStyle>
            <a:lvl1pPr>
              <a:defRPr/>
            </a:lvl1pPr>
          </a:lstStyle>
          <a:p>
            <a:fld id="{7E236111-B540-4D40-A14A-8D9747F8FDDE}" type="slidenum">
              <a:rPr lang="en-US" altLang="en-US"/>
              <a:pPr/>
              <a:t>‹#›</a:t>
            </a:fld>
            <a:endParaRPr lang="en-US" altLang="en-US"/>
          </a:p>
        </p:txBody>
      </p:sp>
    </p:spTree>
    <p:extLst>
      <p:ext uri="{BB962C8B-B14F-4D97-AF65-F5344CB8AC3E}">
        <p14:creationId xmlns:p14="http://schemas.microsoft.com/office/powerpoint/2010/main" val="81083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103CC-F968-0B46-A6BF-83A6813D0BDD}"/>
              </a:ext>
            </a:extLst>
          </p:cNvPr>
          <p:cNvSpPr>
            <a:spLocks noGrp="1"/>
          </p:cNvSpPr>
          <p:nvPr>
            <p:ph type="dt" sz="half" idx="10"/>
          </p:nvPr>
        </p:nvSpPr>
        <p:spPr/>
        <p:txBody>
          <a:bodyPr/>
          <a:lstStyle>
            <a:lvl1pPr>
              <a:defRPr/>
            </a:lvl1pPr>
          </a:lstStyle>
          <a:p>
            <a:pPr>
              <a:defRPr/>
            </a:pPr>
            <a:fld id="{6765A23F-49A2-FE43-81AA-D97B2E6BFFDE}"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01C55DEF-5D25-964F-89DD-216890A027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54C670-356B-F84F-8554-D564F3EB48A5}"/>
              </a:ext>
            </a:extLst>
          </p:cNvPr>
          <p:cNvSpPr>
            <a:spLocks noGrp="1"/>
          </p:cNvSpPr>
          <p:nvPr>
            <p:ph type="sldNum" sz="quarter" idx="12"/>
          </p:nvPr>
        </p:nvSpPr>
        <p:spPr/>
        <p:txBody>
          <a:bodyPr/>
          <a:lstStyle>
            <a:lvl1pPr>
              <a:defRPr/>
            </a:lvl1pPr>
          </a:lstStyle>
          <a:p>
            <a:fld id="{7E5C020A-2346-AF46-BFA5-04DE4FFE1F49}" type="slidenum">
              <a:rPr lang="en-US" altLang="en-US"/>
              <a:pPr/>
              <a:t>‹#›</a:t>
            </a:fld>
            <a:endParaRPr lang="en-US" altLang="en-US"/>
          </a:p>
        </p:txBody>
      </p:sp>
    </p:spTree>
    <p:extLst>
      <p:ext uri="{BB962C8B-B14F-4D97-AF65-F5344CB8AC3E}">
        <p14:creationId xmlns:p14="http://schemas.microsoft.com/office/powerpoint/2010/main" val="225850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85D61-CBE0-BF4E-A9BE-D7DEA156693F}"/>
              </a:ext>
            </a:extLst>
          </p:cNvPr>
          <p:cNvSpPr>
            <a:spLocks noGrp="1"/>
          </p:cNvSpPr>
          <p:nvPr>
            <p:ph type="dt" sz="half" idx="10"/>
          </p:nvPr>
        </p:nvSpPr>
        <p:spPr/>
        <p:txBody>
          <a:bodyPr/>
          <a:lstStyle>
            <a:lvl1pPr>
              <a:defRPr/>
            </a:lvl1pPr>
          </a:lstStyle>
          <a:p>
            <a:pPr>
              <a:defRPr/>
            </a:pPr>
            <a:fld id="{95AEE59E-D317-194C-9D86-17E4D0FAEA07}"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FF91F3A7-9FD7-0A48-AECC-DABF6C15E1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E0E77C-114B-2441-AE35-5BA57C44F5AC}"/>
              </a:ext>
            </a:extLst>
          </p:cNvPr>
          <p:cNvSpPr>
            <a:spLocks noGrp="1"/>
          </p:cNvSpPr>
          <p:nvPr>
            <p:ph type="sldNum" sz="quarter" idx="12"/>
          </p:nvPr>
        </p:nvSpPr>
        <p:spPr/>
        <p:txBody>
          <a:bodyPr/>
          <a:lstStyle>
            <a:lvl1pPr>
              <a:defRPr/>
            </a:lvl1pPr>
          </a:lstStyle>
          <a:p>
            <a:fld id="{CA6E589A-F660-4941-94EE-B7986582EC22}" type="slidenum">
              <a:rPr lang="en-US" altLang="en-US"/>
              <a:pPr/>
              <a:t>‹#›</a:t>
            </a:fld>
            <a:endParaRPr lang="en-US" altLang="en-US"/>
          </a:p>
        </p:txBody>
      </p:sp>
    </p:spTree>
    <p:extLst>
      <p:ext uri="{BB962C8B-B14F-4D97-AF65-F5344CB8AC3E}">
        <p14:creationId xmlns:p14="http://schemas.microsoft.com/office/powerpoint/2010/main" val="403172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82CD0-E19C-624F-922B-CCDDFA029E7B}"/>
              </a:ext>
            </a:extLst>
          </p:cNvPr>
          <p:cNvSpPr>
            <a:spLocks noGrp="1"/>
          </p:cNvSpPr>
          <p:nvPr>
            <p:ph type="dt" sz="half" idx="10"/>
          </p:nvPr>
        </p:nvSpPr>
        <p:spPr/>
        <p:txBody>
          <a:bodyPr/>
          <a:lstStyle>
            <a:lvl1pPr>
              <a:defRPr/>
            </a:lvl1pPr>
          </a:lstStyle>
          <a:p>
            <a:pPr>
              <a:defRPr/>
            </a:pPr>
            <a:fld id="{F5D3BE0E-1CD6-AE41-86EF-2A00F559D89D}"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A4FB9469-A46C-8B4B-A65E-21C8ADF083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AD4588-CC18-4E44-AD8C-30A685296003}"/>
              </a:ext>
            </a:extLst>
          </p:cNvPr>
          <p:cNvSpPr>
            <a:spLocks noGrp="1"/>
          </p:cNvSpPr>
          <p:nvPr>
            <p:ph type="sldNum" sz="quarter" idx="12"/>
          </p:nvPr>
        </p:nvSpPr>
        <p:spPr/>
        <p:txBody>
          <a:bodyPr/>
          <a:lstStyle>
            <a:lvl1pPr>
              <a:defRPr/>
            </a:lvl1pPr>
          </a:lstStyle>
          <a:p>
            <a:fld id="{0ACF68A0-9D09-494A-9E84-8CDD2235BEEE}" type="slidenum">
              <a:rPr lang="en-US" altLang="en-US"/>
              <a:pPr/>
              <a:t>‹#›</a:t>
            </a:fld>
            <a:endParaRPr lang="en-US" altLang="en-US"/>
          </a:p>
        </p:txBody>
      </p:sp>
    </p:spTree>
    <p:extLst>
      <p:ext uri="{BB962C8B-B14F-4D97-AF65-F5344CB8AC3E}">
        <p14:creationId xmlns:p14="http://schemas.microsoft.com/office/powerpoint/2010/main" val="6355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6E14C-AFFC-BE47-AC08-87679FF6212D}"/>
              </a:ext>
            </a:extLst>
          </p:cNvPr>
          <p:cNvSpPr>
            <a:spLocks noGrp="1"/>
          </p:cNvSpPr>
          <p:nvPr>
            <p:ph type="dt" sz="half" idx="10"/>
          </p:nvPr>
        </p:nvSpPr>
        <p:spPr/>
        <p:txBody>
          <a:bodyPr/>
          <a:lstStyle>
            <a:lvl1pPr>
              <a:defRPr/>
            </a:lvl1pPr>
          </a:lstStyle>
          <a:p>
            <a:pPr>
              <a:defRPr/>
            </a:pPr>
            <a:fld id="{1BEAFFAC-7BE8-1C4D-BE8C-C93DE14C900D}"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AC3C19D7-8A50-DD4F-85CE-79FAEF2AC2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0C19E8-BBD2-1543-A985-3ED65D255656}"/>
              </a:ext>
            </a:extLst>
          </p:cNvPr>
          <p:cNvSpPr>
            <a:spLocks noGrp="1"/>
          </p:cNvSpPr>
          <p:nvPr>
            <p:ph type="sldNum" sz="quarter" idx="12"/>
          </p:nvPr>
        </p:nvSpPr>
        <p:spPr/>
        <p:txBody>
          <a:bodyPr/>
          <a:lstStyle>
            <a:lvl1pPr>
              <a:defRPr/>
            </a:lvl1pPr>
          </a:lstStyle>
          <a:p>
            <a:fld id="{170F11D0-BDA9-2B43-A5CA-65FAA50404E0}" type="slidenum">
              <a:rPr lang="en-US" altLang="en-US"/>
              <a:pPr/>
              <a:t>‹#›</a:t>
            </a:fld>
            <a:endParaRPr lang="en-US" altLang="en-US"/>
          </a:p>
        </p:txBody>
      </p:sp>
    </p:spTree>
    <p:extLst>
      <p:ext uri="{BB962C8B-B14F-4D97-AF65-F5344CB8AC3E}">
        <p14:creationId xmlns:p14="http://schemas.microsoft.com/office/powerpoint/2010/main" val="255897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5B593B7-B479-B948-BA86-193E26C4CED7}"/>
              </a:ext>
            </a:extLst>
          </p:cNvPr>
          <p:cNvSpPr>
            <a:spLocks noGrp="1"/>
          </p:cNvSpPr>
          <p:nvPr>
            <p:ph type="dt" sz="half" idx="10"/>
          </p:nvPr>
        </p:nvSpPr>
        <p:spPr/>
        <p:txBody>
          <a:bodyPr/>
          <a:lstStyle>
            <a:lvl1pPr>
              <a:defRPr/>
            </a:lvl1pPr>
          </a:lstStyle>
          <a:p>
            <a:pPr>
              <a:defRPr/>
            </a:pPr>
            <a:fld id="{ED841B5C-8BCC-1D44-BD81-95554068B4B8}"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FE13A7C1-B7F6-3542-B57C-CE12697052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28EBDF-0C19-FF4F-B7B1-9329B9D30A44}"/>
              </a:ext>
            </a:extLst>
          </p:cNvPr>
          <p:cNvSpPr>
            <a:spLocks noGrp="1"/>
          </p:cNvSpPr>
          <p:nvPr>
            <p:ph type="sldNum" sz="quarter" idx="12"/>
          </p:nvPr>
        </p:nvSpPr>
        <p:spPr/>
        <p:txBody>
          <a:bodyPr/>
          <a:lstStyle>
            <a:lvl1pPr>
              <a:defRPr/>
            </a:lvl1pPr>
          </a:lstStyle>
          <a:p>
            <a:fld id="{7B7878CE-72CA-F64D-8832-2FC894C1A5D6}" type="slidenum">
              <a:rPr lang="en-US" altLang="en-US"/>
              <a:pPr/>
              <a:t>‹#›</a:t>
            </a:fld>
            <a:endParaRPr lang="en-US" altLang="en-US"/>
          </a:p>
        </p:txBody>
      </p:sp>
    </p:spTree>
    <p:extLst>
      <p:ext uri="{BB962C8B-B14F-4D97-AF65-F5344CB8AC3E}">
        <p14:creationId xmlns:p14="http://schemas.microsoft.com/office/powerpoint/2010/main" val="102477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D63F9D6-E683-BC4C-BF66-3882C01CB775}"/>
              </a:ext>
            </a:extLst>
          </p:cNvPr>
          <p:cNvSpPr>
            <a:spLocks noGrp="1"/>
          </p:cNvSpPr>
          <p:nvPr>
            <p:ph type="dt" sz="half" idx="10"/>
          </p:nvPr>
        </p:nvSpPr>
        <p:spPr/>
        <p:txBody>
          <a:bodyPr/>
          <a:lstStyle>
            <a:lvl1pPr>
              <a:defRPr/>
            </a:lvl1pPr>
          </a:lstStyle>
          <a:p>
            <a:pPr>
              <a:defRPr/>
            </a:pPr>
            <a:fld id="{2F416FA7-95AD-874C-90C0-7CD6A3ABD083}" type="datetimeFigureOut">
              <a:rPr lang="en-US" altLang="en-US"/>
              <a:pPr>
                <a:defRPr/>
              </a:pPr>
              <a:t>4/20/21</a:t>
            </a:fld>
            <a:endParaRPr lang="en-US" altLang="en-US" dirty="0"/>
          </a:p>
        </p:txBody>
      </p:sp>
      <p:sp>
        <p:nvSpPr>
          <p:cNvPr id="8" name="Footer Placeholder 4">
            <a:extLst>
              <a:ext uri="{FF2B5EF4-FFF2-40B4-BE49-F238E27FC236}">
                <a16:creationId xmlns:a16="http://schemas.microsoft.com/office/drawing/2014/main" id="{10C0B730-EEB2-1749-849F-E9FC5AA408D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B1F2BB-2B95-6B41-8197-45D9DD10AC7B}"/>
              </a:ext>
            </a:extLst>
          </p:cNvPr>
          <p:cNvSpPr>
            <a:spLocks noGrp="1"/>
          </p:cNvSpPr>
          <p:nvPr>
            <p:ph type="sldNum" sz="quarter" idx="12"/>
          </p:nvPr>
        </p:nvSpPr>
        <p:spPr/>
        <p:txBody>
          <a:bodyPr/>
          <a:lstStyle>
            <a:lvl1pPr>
              <a:defRPr/>
            </a:lvl1pPr>
          </a:lstStyle>
          <a:p>
            <a:fld id="{0F444B06-E95C-654A-99C8-7B8D454EBF34}" type="slidenum">
              <a:rPr lang="en-US" altLang="en-US"/>
              <a:pPr/>
              <a:t>‹#›</a:t>
            </a:fld>
            <a:endParaRPr lang="en-US" altLang="en-US"/>
          </a:p>
        </p:txBody>
      </p:sp>
    </p:spTree>
    <p:extLst>
      <p:ext uri="{BB962C8B-B14F-4D97-AF65-F5344CB8AC3E}">
        <p14:creationId xmlns:p14="http://schemas.microsoft.com/office/powerpoint/2010/main" val="243176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47D7490-37D0-7046-AC11-C897734796DC}"/>
              </a:ext>
            </a:extLst>
          </p:cNvPr>
          <p:cNvSpPr>
            <a:spLocks noGrp="1"/>
          </p:cNvSpPr>
          <p:nvPr>
            <p:ph type="dt" sz="half" idx="10"/>
          </p:nvPr>
        </p:nvSpPr>
        <p:spPr/>
        <p:txBody>
          <a:bodyPr/>
          <a:lstStyle>
            <a:lvl1pPr>
              <a:defRPr/>
            </a:lvl1pPr>
          </a:lstStyle>
          <a:p>
            <a:pPr>
              <a:defRPr/>
            </a:pPr>
            <a:fld id="{DEE18880-85B9-D048-BCF7-A3E0E2110A19}" type="datetimeFigureOut">
              <a:rPr lang="en-US" altLang="en-US"/>
              <a:pPr>
                <a:defRPr/>
              </a:pPr>
              <a:t>4/20/21</a:t>
            </a:fld>
            <a:endParaRPr lang="en-US" altLang="en-US" dirty="0"/>
          </a:p>
        </p:txBody>
      </p:sp>
      <p:sp>
        <p:nvSpPr>
          <p:cNvPr id="4" name="Footer Placeholder 4">
            <a:extLst>
              <a:ext uri="{FF2B5EF4-FFF2-40B4-BE49-F238E27FC236}">
                <a16:creationId xmlns:a16="http://schemas.microsoft.com/office/drawing/2014/main" id="{905A4C9E-588D-6C4F-A84A-F9697B8DC8A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90E3CAB-EF4E-A441-A3B3-C2BEEC1FC051}"/>
              </a:ext>
            </a:extLst>
          </p:cNvPr>
          <p:cNvSpPr>
            <a:spLocks noGrp="1"/>
          </p:cNvSpPr>
          <p:nvPr>
            <p:ph type="sldNum" sz="quarter" idx="12"/>
          </p:nvPr>
        </p:nvSpPr>
        <p:spPr/>
        <p:txBody>
          <a:bodyPr/>
          <a:lstStyle>
            <a:lvl1pPr>
              <a:defRPr/>
            </a:lvl1pPr>
          </a:lstStyle>
          <a:p>
            <a:fld id="{5B58210C-1FE2-CA47-9CF8-9B7F8727ACEA}" type="slidenum">
              <a:rPr lang="en-US" altLang="en-US"/>
              <a:pPr/>
              <a:t>‹#›</a:t>
            </a:fld>
            <a:endParaRPr lang="en-US" altLang="en-US"/>
          </a:p>
        </p:txBody>
      </p:sp>
    </p:spTree>
    <p:extLst>
      <p:ext uri="{BB962C8B-B14F-4D97-AF65-F5344CB8AC3E}">
        <p14:creationId xmlns:p14="http://schemas.microsoft.com/office/powerpoint/2010/main" val="2116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D1840B-DFF0-8948-9942-57D4738AB2A7}"/>
              </a:ext>
            </a:extLst>
          </p:cNvPr>
          <p:cNvSpPr>
            <a:spLocks noGrp="1"/>
          </p:cNvSpPr>
          <p:nvPr>
            <p:ph type="dt" sz="half" idx="10"/>
          </p:nvPr>
        </p:nvSpPr>
        <p:spPr/>
        <p:txBody>
          <a:bodyPr/>
          <a:lstStyle>
            <a:lvl1pPr>
              <a:defRPr/>
            </a:lvl1pPr>
          </a:lstStyle>
          <a:p>
            <a:pPr>
              <a:defRPr/>
            </a:pPr>
            <a:fld id="{8A4D686A-0275-6046-A96F-B148727F3794}" type="datetimeFigureOut">
              <a:rPr lang="en-US" altLang="en-US"/>
              <a:pPr>
                <a:defRPr/>
              </a:pPr>
              <a:t>4/20/21</a:t>
            </a:fld>
            <a:endParaRPr lang="en-US" altLang="en-US" dirty="0"/>
          </a:p>
        </p:txBody>
      </p:sp>
      <p:sp>
        <p:nvSpPr>
          <p:cNvPr id="3" name="Footer Placeholder 4">
            <a:extLst>
              <a:ext uri="{FF2B5EF4-FFF2-40B4-BE49-F238E27FC236}">
                <a16:creationId xmlns:a16="http://schemas.microsoft.com/office/drawing/2014/main" id="{626EE49D-7B2C-CC4A-A7FB-646DE2036B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FDCC572-2CA7-CA4C-B9AA-26E38186CCC1}"/>
              </a:ext>
            </a:extLst>
          </p:cNvPr>
          <p:cNvSpPr>
            <a:spLocks noGrp="1"/>
          </p:cNvSpPr>
          <p:nvPr>
            <p:ph type="sldNum" sz="quarter" idx="12"/>
          </p:nvPr>
        </p:nvSpPr>
        <p:spPr/>
        <p:txBody>
          <a:bodyPr/>
          <a:lstStyle>
            <a:lvl1pPr>
              <a:defRPr/>
            </a:lvl1pPr>
          </a:lstStyle>
          <a:p>
            <a:fld id="{8FE0021D-6306-B245-A5EE-12A1AE40F283}" type="slidenum">
              <a:rPr lang="en-US" altLang="en-US"/>
              <a:pPr/>
              <a:t>‹#›</a:t>
            </a:fld>
            <a:endParaRPr lang="en-US" altLang="en-US"/>
          </a:p>
        </p:txBody>
      </p:sp>
    </p:spTree>
    <p:extLst>
      <p:ext uri="{BB962C8B-B14F-4D97-AF65-F5344CB8AC3E}">
        <p14:creationId xmlns:p14="http://schemas.microsoft.com/office/powerpoint/2010/main" val="89015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7005B04-1342-2B47-8AD9-9756500AD89D}"/>
              </a:ext>
            </a:extLst>
          </p:cNvPr>
          <p:cNvSpPr>
            <a:spLocks noGrp="1"/>
          </p:cNvSpPr>
          <p:nvPr>
            <p:ph type="dt" sz="half" idx="10"/>
          </p:nvPr>
        </p:nvSpPr>
        <p:spPr/>
        <p:txBody>
          <a:bodyPr/>
          <a:lstStyle>
            <a:lvl1pPr>
              <a:defRPr/>
            </a:lvl1pPr>
          </a:lstStyle>
          <a:p>
            <a:pPr>
              <a:defRPr/>
            </a:pPr>
            <a:fld id="{7C397580-32EF-344F-A279-B3DE6071A644}"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225460EA-003F-C446-A548-10B0E2B5AB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215504-D4BB-1842-BB5E-5590DF4DF241}"/>
              </a:ext>
            </a:extLst>
          </p:cNvPr>
          <p:cNvSpPr>
            <a:spLocks noGrp="1"/>
          </p:cNvSpPr>
          <p:nvPr>
            <p:ph type="sldNum" sz="quarter" idx="12"/>
          </p:nvPr>
        </p:nvSpPr>
        <p:spPr/>
        <p:txBody>
          <a:bodyPr/>
          <a:lstStyle>
            <a:lvl1pPr>
              <a:defRPr/>
            </a:lvl1pPr>
          </a:lstStyle>
          <a:p>
            <a:fld id="{4E2A9BFC-E5B8-284E-9CD2-361F15602D8D}" type="slidenum">
              <a:rPr lang="en-US" altLang="en-US"/>
              <a:pPr/>
              <a:t>‹#›</a:t>
            </a:fld>
            <a:endParaRPr lang="en-US" altLang="en-US"/>
          </a:p>
        </p:txBody>
      </p:sp>
    </p:spTree>
    <p:extLst>
      <p:ext uri="{BB962C8B-B14F-4D97-AF65-F5344CB8AC3E}">
        <p14:creationId xmlns:p14="http://schemas.microsoft.com/office/powerpoint/2010/main" val="195091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335998-FB1D-7647-B0AE-74205498D163}"/>
              </a:ext>
            </a:extLst>
          </p:cNvPr>
          <p:cNvSpPr>
            <a:spLocks noGrp="1"/>
          </p:cNvSpPr>
          <p:nvPr>
            <p:ph type="dt" sz="half" idx="10"/>
          </p:nvPr>
        </p:nvSpPr>
        <p:spPr/>
        <p:txBody>
          <a:bodyPr/>
          <a:lstStyle>
            <a:lvl1pPr>
              <a:defRPr/>
            </a:lvl1pPr>
          </a:lstStyle>
          <a:p>
            <a:pPr>
              <a:defRPr/>
            </a:pPr>
            <a:fld id="{FB1CAB09-8466-C14B-9D21-809A6C87933A}"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4ECD7F71-E6F0-704D-A685-AD03EE4C03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01A28F-3935-9641-B34F-6E155D269E42}"/>
              </a:ext>
            </a:extLst>
          </p:cNvPr>
          <p:cNvSpPr>
            <a:spLocks noGrp="1"/>
          </p:cNvSpPr>
          <p:nvPr>
            <p:ph type="sldNum" sz="quarter" idx="12"/>
          </p:nvPr>
        </p:nvSpPr>
        <p:spPr/>
        <p:txBody>
          <a:bodyPr/>
          <a:lstStyle>
            <a:lvl1pPr>
              <a:defRPr/>
            </a:lvl1pPr>
          </a:lstStyle>
          <a:p>
            <a:fld id="{44350963-6146-4B46-8ABE-42BDF5127446}" type="slidenum">
              <a:rPr lang="en-US" altLang="en-US"/>
              <a:pPr/>
              <a:t>‹#›</a:t>
            </a:fld>
            <a:endParaRPr lang="en-US" altLang="en-US"/>
          </a:p>
        </p:txBody>
      </p:sp>
    </p:spTree>
    <p:extLst>
      <p:ext uri="{BB962C8B-B14F-4D97-AF65-F5344CB8AC3E}">
        <p14:creationId xmlns:p14="http://schemas.microsoft.com/office/powerpoint/2010/main" val="10995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F3A99B-FC77-FF47-B75A-B4D1749F911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C8F04C-80D5-C04B-BD53-B59B8FA8834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1DF5A6-DA2A-EA4F-90C1-482FBFC8EC5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7D80A6BE-ED85-BF48-A53E-135E8E325176}"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BDC83109-36A9-4B43-8FC5-0F94C02D946C}"/>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D1A7B33-35E1-094F-8F93-8CDA6FBF072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D50E6E4-26BE-104C-B0F3-6D9255F8EE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live.cciu.org/videos/watch/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osymigrant.org/GOSOSYinstorallanguage.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surveymonkey.com/r/PGY5NK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A0901807-7FD8-AB49-B174-024D1DEE644E}"/>
              </a:ext>
            </a:extLst>
          </p:cNvPr>
          <p:cNvSpPr>
            <a:spLocks noGrp="1"/>
          </p:cNvSpPr>
          <p:nvPr>
            <p:ph type="ctrTitle"/>
          </p:nvPr>
        </p:nvSpPr>
        <p:spPr/>
        <p:txBody>
          <a:bodyPr/>
          <a:lstStyle/>
          <a:p>
            <a:r>
              <a:rPr lang="en-US" altLang="en-US">
                <a:ea typeface="ＭＳ Ｐゴシック" panose="020B0600070205080204" pitchFamily="34" charset="-128"/>
              </a:rPr>
              <a:t>GOSOSY State Steering Team </a:t>
            </a:r>
          </a:p>
        </p:txBody>
      </p:sp>
      <p:sp>
        <p:nvSpPr>
          <p:cNvPr id="3" name="Subtitle 2">
            <a:extLst>
              <a:ext uri="{FF2B5EF4-FFF2-40B4-BE49-F238E27FC236}">
                <a16:creationId xmlns:a16="http://schemas.microsoft.com/office/drawing/2014/main" id="{CC15B6B3-8F9A-E142-A049-C424B478E43B}"/>
              </a:ext>
            </a:extLst>
          </p:cNvPr>
          <p:cNvSpPr>
            <a:spLocks noGrp="1"/>
          </p:cNvSpPr>
          <p:nvPr>
            <p:ph type="subTitle" idx="1"/>
          </p:nvPr>
        </p:nvSpPr>
        <p:spPr/>
        <p:txBody>
          <a:bodyPr/>
          <a:lstStyle/>
          <a:p>
            <a:pPr>
              <a:buFont typeface="Arial" charset="0"/>
              <a:buNone/>
              <a:defRPr/>
            </a:pPr>
            <a:r>
              <a:rPr lang="en-US" dirty="0">
                <a:cs typeface="+mn-cs"/>
              </a:rPr>
              <a:t>October 18, 2017</a:t>
            </a:r>
          </a:p>
          <a:p>
            <a:pPr>
              <a:buFont typeface="Arial" charset="0"/>
              <a:buNone/>
              <a:defRPr/>
            </a:pPr>
            <a:r>
              <a:rPr lang="en-US" dirty="0">
                <a:cs typeface="+mn-cs"/>
              </a:rPr>
              <a:t>Clearwater, FL</a:t>
            </a:r>
          </a:p>
        </p:txBody>
      </p:sp>
      <p:cxnSp>
        <p:nvCxnSpPr>
          <p:cNvPr id="10" name="Straight Connector 9">
            <a:extLst>
              <a:ext uri="{FF2B5EF4-FFF2-40B4-BE49-F238E27FC236}">
                <a16:creationId xmlns:a16="http://schemas.microsoft.com/office/drawing/2014/main" id="{82A0EB7F-3DA4-C44D-8EEF-D93DB419991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95EC370-F469-244F-86DE-788E74A5C6E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5365" name="Picture 9">
            <a:extLst>
              <a:ext uri="{FF2B5EF4-FFF2-40B4-BE49-F238E27FC236}">
                <a16:creationId xmlns:a16="http://schemas.microsoft.com/office/drawing/2014/main" id="{3574473C-6229-F44E-A194-76B67D0ED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96A9DFD5-8F30-F643-B43B-24AC2D8256A7}"/>
              </a:ext>
            </a:extLst>
          </p:cNvPr>
          <p:cNvSpPr>
            <a:spLocks noGrp="1"/>
          </p:cNvSpPr>
          <p:nvPr>
            <p:ph type="title"/>
          </p:nvPr>
        </p:nvSpPr>
        <p:spPr/>
        <p:txBody>
          <a:bodyPr/>
          <a:lstStyle/>
          <a:p>
            <a:r>
              <a:rPr lang="en-US" altLang="en-US" sz="5400">
                <a:ea typeface="ＭＳ Ｐゴシック" panose="020B0600070205080204" pitchFamily="34" charset="-128"/>
              </a:rPr>
              <a:t>Overview</a:t>
            </a:r>
          </a:p>
        </p:txBody>
      </p:sp>
      <p:pic>
        <p:nvPicPr>
          <p:cNvPr id="26626" name="Picture 9">
            <a:extLst>
              <a:ext uri="{FF2B5EF4-FFF2-40B4-BE49-F238E27FC236}">
                <a16:creationId xmlns:a16="http://schemas.microsoft.com/office/drawing/2014/main" id="{82815455-0CFD-0542-B298-D1D5AEDA6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702D96D-F1B6-2548-B581-36993CABC6BB}"/>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E250937-B3CC-4D4A-A404-3083A9F8AE6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6629" name="Picture 2">
            <a:extLst>
              <a:ext uri="{FF2B5EF4-FFF2-40B4-BE49-F238E27FC236}">
                <a16:creationId xmlns:a16="http://schemas.microsoft.com/office/drawing/2014/main" id="{9F5EF6F0-F110-8346-9E64-D5B9A75F0D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441E3E6-8924-414E-9D34-E67E67CF48C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596176B-6BBA-9646-86CD-C3D66BAA21E3}"/>
              </a:ext>
            </a:extLst>
          </p:cNvPr>
          <p:cNvSpPr txBox="1"/>
          <p:nvPr/>
        </p:nvSpPr>
        <p:spPr>
          <a:xfrm>
            <a:off x="457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7651" name="Picture 9">
            <a:extLst>
              <a:ext uri="{FF2B5EF4-FFF2-40B4-BE49-F238E27FC236}">
                <a16:creationId xmlns:a16="http://schemas.microsoft.com/office/drawing/2014/main" id="{5525AAB1-9609-044C-8400-C4877275A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a16="http://schemas.microsoft.com/office/drawing/2014/main" id="{849E017C-F425-6C4F-9306-ECAEB491B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04950"/>
            <a:ext cx="8001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tle 3">
            <a:extLst>
              <a:ext uri="{FF2B5EF4-FFF2-40B4-BE49-F238E27FC236}">
                <a16:creationId xmlns:a16="http://schemas.microsoft.com/office/drawing/2014/main" id="{5C643105-3A2F-0D4B-AF7E-A926FD21D775}"/>
              </a:ext>
            </a:extLst>
          </p:cNvPr>
          <p:cNvSpPr>
            <a:spLocks noGrp="1"/>
          </p:cNvSpPr>
          <p:nvPr>
            <p:ph type="title"/>
          </p:nvPr>
        </p:nvSpPr>
        <p:spPr/>
        <p:txBody>
          <a:bodyPr/>
          <a:lstStyle/>
          <a:p>
            <a:r>
              <a:rPr lang="en-US" altLang="en-US" sz="5400">
                <a:ea typeface="ＭＳ Ｐゴシック" panose="020B0600070205080204" pitchFamily="34" charset="-128"/>
              </a:rPr>
              <a:t>Statistics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882BC0F-4D33-C749-80C2-7C99304B592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99AFB30E-9241-9C41-8D3C-5F4C54FD8415}"/>
              </a:ext>
            </a:extLst>
          </p:cNvPr>
          <p:cNvSpPr txBox="1"/>
          <p:nvPr/>
        </p:nvSpPr>
        <p:spPr>
          <a:xfrm>
            <a:off x="457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8675" name="Picture 9">
            <a:extLst>
              <a:ext uri="{FF2B5EF4-FFF2-40B4-BE49-F238E27FC236}">
                <a16:creationId xmlns:a16="http://schemas.microsoft.com/office/drawing/2014/main" id="{D0D6A676-9607-B441-884A-356631B7D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3">
            <a:extLst>
              <a:ext uri="{FF2B5EF4-FFF2-40B4-BE49-F238E27FC236}">
                <a16:creationId xmlns:a16="http://schemas.microsoft.com/office/drawing/2014/main" id="{8A277C64-66B9-E94B-BF15-1598900CFF86}"/>
              </a:ext>
            </a:extLst>
          </p:cNvPr>
          <p:cNvSpPr>
            <a:spLocks noGrp="1"/>
          </p:cNvSpPr>
          <p:nvPr>
            <p:ph type="title"/>
          </p:nvPr>
        </p:nvSpPr>
        <p:spPr/>
        <p:txBody>
          <a:bodyPr/>
          <a:lstStyle/>
          <a:p>
            <a:r>
              <a:rPr lang="en-US" altLang="en-US" sz="5400">
                <a:ea typeface="ＭＳ Ｐゴシック" panose="020B0600070205080204" pitchFamily="34" charset="-128"/>
              </a:rPr>
              <a:t>Pages</a:t>
            </a:r>
          </a:p>
        </p:txBody>
      </p:sp>
      <p:pic>
        <p:nvPicPr>
          <p:cNvPr id="28677" name="Picture 1">
            <a:extLst>
              <a:ext uri="{FF2B5EF4-FFF2-40B4-BE49-F238E27FC236}">
                <a16:creationId xmlns:a16="http://schemas.microsoft.com/office/drawing/2014/main" id="{B71076EF-E14E-AA41-9704-16BD64AD8A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8">
            <a:extLst>
              <a:ext uri="{FF2B5EF4-FFF2-40B4-BE49-F238E27FC236}">
                <a16:creationId xmlns:a16="http://schemas.microsoft.com/office/drawing/2014/main" id="{60D00B24-E323-4E40-85D6-0BCD1204584A}"/>
              </a:ext>
            </a:extLst>
          </p:cNvPr>
          <p:cNvSpPr>
            <a:spLocks noGrp="1"/>
          </p:cNvSpPr>
          <p:nvPr>
            <p:ph type="title"/>
          </p:nvPr>
        </p:nvSpPr>
        <p:spPr/>
        <p:txBody>
          <a:bodyPr/>
          <a:lstStyle/>
          <a:p>
            <a:pPr eaLnBrk="1" hangingPunct="1"/>
            <a:r>
              <a:rPr lang="en-US" altLang="en-US">
                <a:ea typeface="ＭＳ Ｐゴシック" panose="020B0600070205080204" pitchFamily="34" charset="-128"/>
              </a:rPr>
              <a:t>Work Groups</a:t>
            </a:r>
          </a:p>
        </p:txBody>
      </p:sp>
      <p:sp>
        <p:nvSpPr>
          <p:cNvPr id="29698" name="Content Placeholder 10">
            <a:extLst>
              <a:ext uri="{FF2B5EF4-FFF2-40B4-BE49-F238E27FC236}">
                <a16:creationId xmlns:a16="http://schemas.microsoft.com/office/drawing/2014/main" id="{718F25DC-C6FA-DE40-8F6A-C66F2DA9B272}"/>
              </a:ext>
            </a:extLst>
          </p:cNvPr>
          <p:cNvSpPr>
            <a:spLocks noGrp="1"/>
          </p:cNvSpPr>
          <p:nvPr>
            <p:ph idx="1"/>
          </p:nvPr>
        </p:nvSpPr>
        <p:spPr>
          <a:xfrm>
            <a:off x="457200" y="1828800"/>
            <a:ext cx="8229600" cy="4297363"/>
          </a:xfrm>
        </p:spPr>
        <p:txBody>
          <a:bodyPr/>
          <a:lstStyle/>
          <a:p>
            <a:pPr lvl="1">
              <a:buFont typeface="Arial" panose="020B0604020202020204" pitchFamily="34" charset="0"/>
              <a:buChar char="•"/>
            </a:pPr>
            <a:r>
              <a:rPr lang="en-US" altLang="en-US" sz="3600">
                <a:ea typeface="ＭＳ Ｐゴシック" panose="020B0600070205080204" pitchFamily="34" charset="-128"/>
              </a:rPr>
              <a:t>OSY Learning Plan</a:t>
            </a:r>
          </a:p>
          <a:p>
            <a:pPr lvl="1">
              <a:buFont typeface="Arial" panose="020B0604020202020204" pitchFamily="34" charset="0"/>
              <a:buChar char="•"/>
            </a:pPr>
            <a:r>
              <a:rPr lang="en-US" altLang="en-US" sz="3600">
                <a:ea typeface="ＭＳ Ｐゴシック" panose="020B0600070205080204" pitchFamily="34" charset="-128"/>
              </a:rPr>
              <a:t>Goal Setting</a:t>
            </a:r>
          </a:p>
          <a:p>
            <a:pPr lvl="1">
              <a:buFont typeface="Arial" panose="020B0604020202020204" pitchFamily="34" charset="0"/>
              <a:buChar char="•"/>
            </a:pPr>
            <a:r>
              <a:rPr lang="en-US" altLang="en-US" sz="3600">
                <a:ea typeface="ＭＳ Ｐゴシック" panose="020B0600070205080204" pitchFamily="34" charset="-128"/>
              </a:rPr>
              <a:t>Professional Development</a:t>
            </a:r>
          </a:p>
          <a:p>
            <a:pPr lvl="1">
              <a:buFont typeface="Arial" panose="020B0604020202020204" pitchFamily="34" charset="0"/>
              <a:buChar char="•"/>
            </a:pPr>
            <a:r>
              <a:rPr lang="en-US" altLang="en-US" sz="3600">
                <a:ea typeface="ＭＳ Ｐゴシック" panose="020B0600070205080204" pitchFamily="34" charset="-128"/>
              </a:rPr>
              <a:t>Material and Curriculum Development</a:t>
            </a:r>
          </a:p>
          <a:p>
            <a:pPr lvl="1">
              <a:buFont typeface="Arial" panose="020B0604020202020204" pitchFamily="34" charset="0"/>
              <a:buChar char="•"/>
            </a:pPr>
            <a:r>
              <a:rPr lang="en-US" altLang="en-US" sz="3600">
                <a:ea typeface="ＭＳ Ｐゴシック" panose="020B0600070205080204" pitchFamily="34" charset="-128"/>
              </a:rPr>
              <a:t>Identification and Recruitment</a:t>
            </a:r>
          </a:p>
          <a:p>
            <a:pPr lvl="1">
              <a:buFont typeface="Arial" panose="020B0604020202020204" pitchFamily="34" charset="0"/>
              <a:buChar char="•"/>
            </a:pPr>
            <a:r>
              <a:rPr lang="en-US" altLang="en-US" sz="3600">
                <a:ea typeface="ＭＳ Ｐゴシック" panose="020B0600070205080204" pitchFamily="34" charset="-128"/>
              </a:rPr>
              <a:t>Literature Review</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CC13D3CA-AC6C-744E-BE1F-0CA2A54180F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5044746-C16F-DE47-B78C-3104B206387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9701" name="Picture 9">
            <a:extLst>
              <a:ext uri="{FF2B5EF4-FFF2-40B4-BE49-F238E27FC236}">
                <a16:creationId xmlns:a16="http://schemas.microsoft.com/office/drawing/2014/main" id="{D20C3B12-02C4-4541-9DC3-11C2DCD5C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813FE6-7BD0-6B47-8578-707796074840}"/>
              </a:ext>
            </a:extLst>
          </p:cNvPr>
          <p:cNvSpPr>
            <a:spLocks noGrp="1"/>
          </p:cNvSpPr>
          <p:nvPr>
            <p:ph type="title"/>
          </p:nvPr>
        </p:nvSpPr>
        <p:spPr>
          <a:xfrm>
            <a:off x="457200" y="274638"/>
            <a:ext cx="8229600" cy="1020762"/>
          </a:xfrm>
        </p:spPr>
        <p:txBody>
          <a:bodyPr rtlCol="0">
            <a:noAutofit/>
          </a:bodyPr>
          <a:lstStyle/>
          <a:p>
            <a:pPr algn="r" eaLnBrk="1" fontAlgn="auto" hangingPunct="1">
              <a:spcAft>
                <a:spcPts val="0"/>
              </a:spcAft>
              <a:defRPr/>
            </a:pPr>
            <a:r>
              <a:rPr lang="en-US" sz="5400" b="1" dirty="0"/>
              <a:t>OSY Learning Plan</a:t>
            </a:r>
            <a:r>
              <a:rPr lang="en-US" sz="5400" dirty="0"/>
              <a:t> </a:t>
            </a:r>
            <a:endParaRPr lang="en-US" sz="5400" dirty="0">
              <a:latin typeface="+mn-lt"/>
            </a:endParaRPr>
          </a:p>
        </p:txBody>
      </p:sp>
      <p:sp>
        <p:nvSpPr>
          <p:cNvPr id="14338" name="Content Placeholder 6">
            <a:extLst>
              <a:ext uri="{FF2B5EF4-FFF2-40B4-BE49-F238E27FC236}">
                <a16:creationId xmlns:a16="http://schemas.microsoft.com/office/drawing/2014/main" id="{5C42703D-0806-DC45-9605-495C7F379680}"/>
              </a:ext>
            </a:extLst>
          </p:cNvPr>
          <p:cNvSpPr>
            <a:spLocks noGrp="1"/>
          </p:cNvSpPr>
          <p:nvPr>
            <p:ph sz="half" idx="1"/>
          </p:nvPr>
        </p:nvSpPr>
        <p:spPr>
          <a:xfrm>
            <a:off x="457200" y="1981200"/>
            <a:ext cx="4038600" cy="4038600"/>
          </a:xfrm>
        </p:spPr>
        <p:txBody>
          <a:bodyPr/>
          <a:lstStyle/>
          <a:p>
            <a:pPr marL="0" indent="0" algn="ctr">
              <a:buFont typeface="Arial" charset="0"/>
              <a:buNone/>
              <a:defRPr/>
            </a:pPr>
            <a:r>
              <a:rPr lang="en-US" sz="3600" dirty="0"/>
              <a:t>    Members</a:t>
            </a:r>
          </a:p>
          <a:p>
            <a:pPr marL="0" indent="0" algn="ctr">
              <a:buFont typeface="Arial" charset="0"/>
              <a:buNone/>
              <a:defRPr/>
            </a:pPr>
            <a:endParaRPr lang="en-US" sz="2400" u="sng" dirty="0"/>
          </a:p>
          <a:p>
            <a:pPr>
              <a:buFont typeface="Arial" charset="0"/>
              <a:buChar char="•"/>
              <a:defRPr/>
            </a:pPr>
            <a:r>
              <a:rPr lang="en-US" sz="2400" u="sng" dirty="0"/>
              <a:t>Emily Hoffman (MA-lead)</a:t>
            </a:r>
            <a:endParaRPr lang="en-US" sz="2400" dirty="0"/>
          </a:p>
          <a:p>
            <a:pPr>
              <a:buFont typeface="Arial" charset="0"/>
              <a:buChar char="•"/>
              <a:defRPr/>
            </a:pPr>
            <a:r>
              <a:rPr lang="en-US" sz="2400" dirty="0"/>
              <a:t>Margot Di Salvo (FL)</a:t>
            </a:r>
          </a:p>
          <a:p>
            <a:pPr>
              <a:buFont typeface="Arial" charset="0"/>
              <a:buChar char="•"/>
              <a:defRPr/>
            </a:pPr>
            <a:r>
              <a:rPr lang="en-US" sz="2400" dirty="0"/>
              <a:t>Sarah Braun-Hamilton (VT)</a:t>
            </a:r>
          </a:p>
          <a:p>
            <a:pPr eaLnBrk="1" hangingPunct="1">
              <a:buFont typeface="Arial" charset="0"/>
              <a:buChar char="•"/>
              <a:defRPr/>
            </a:pPr>
            <a:endParaRPr lang="en-US" altLang="en-US" dirty="0"/>
          </a:p>
        </p:txBody>
      </p:sp>
      <p:sp>
        <p:nvSpPr>
          <p:cNvPr id="30723" name="Content Placeholder 7">
            <a:extLst>
              <a:ext uri="{FF2B5EF4-FFF2-40B4-BE49-F238E27FC236}">
                <a16:creationId xmlns:a16="http://schemas.microsoft.com/office/drawing/2014/main" id="{917797C5-C98F-6E46-A8E5-4305275ADCA6}"/>
              </a:ext>
            </a:extLst>
          </p:cNvPr>
          <p:cNvSpPr>
            <a:spLocks noGrp="1"/>
          </p:cNvSpPr>
          <p:nvPr>
            <p:ph sz="half" idx="2"/>
          </p:nvPr>
        </p:nvSpPr>
        <p:spPr>
          <a:xfrm>
            <a:off x="4648200" y="1981200"/>
            <a:ext cx="4038600" cy="4038600"/>
          </a:xfrm>
        </p:spPr>
        <p:txBody>
          <a:bodyPr/>
          <a:lstStyle/>
          <a:p>
            <a:pPr marL="0" indent="0" algn="ctr" eaLnBrk="1" hangingPunct="1">
              <a:buFont typeface="Arial" panose="020B0604020202020204" pitchFamily="34" charset="0"/>
              <a:buNone/>
            </a:pPr>
            <a:r>
              <a:rPr lang="en-US" altLang="en-US" sz="3600">
                <a:ea typeface="ＭＳ Ｐゴシック" panose="020B0600070205080204" pitchFamily="34" charset="-128"/>
              </a:rPr>
              <a:t>Activities</a:t>
            </a:r>
          </a:p>
          <a:p>
            <a:pPr marL="0" indent="0" algn="ctr" eaLnBrk="1" hangingPunct="1">
              <a:buFont typeface="Arial" panose="020B0604020202020204" pitchFamily="34" charset="0"/>
              <a:buNone/>
            </a:pPr>
            <a:endParaRPr lang="en-US" altLang="en-US" sz="1800">
              <a:ea typeface="ＭＳ Ｐゴシック" panose="020B0600070205080204" pitchFamily="34" charset="-128"/>
            </a:endParaRPr>
          </a:p>
          <a:p>
            <a:pPr marL="0" indent="0" algn="ctr" eaLnBrk="1" hangingPunct="1">
              <a:buFont typeface="Arial" panose="020B0604020202020204" pitchFamily="34" charset="0"/>
              <a:buNone/>
            </a:pPr>
            <a:r>
              <a:rPr lang="en-US" altLang="en-US" sz="2400">
                <a:ea typeface="ＭＳ Ｐゴシック" panose="020B0600070205080204" pitchFamily="34" charset="-128"/>
              </a:rPr>
              <a:t>OSY Learning Plans (Student version and Provider version) were implemented over the summer with more than 300 OSY completing a Learning Plan.</a:t>
            </a:r>
          </a:p>
        </p:txBody>
      </p:sp>
      <p:cxnSp>
        <p:nvCxnSpPr>
          <p:cNvPr id="10" name="Straight Connector 9">
            <a:extLst>
              <a:ext uri="{FF2B5EF4-FFF2-40B4-BE49-F238E27FC236}">
                <a16:creationId xmlns:a16="http://schemas.microsoft.com/office/drawing/2014/main" id="{9889D199-7122-7F47-A781-C18EDCB5390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725847C1-BA20-904A-976E-229103A69C22}"/>
              </a:ext>
            </a:extLst>
          </p:cNvPr>
          <p:cNvCxnSpPr/>
          <p:nvPr/>
        </p:nvCxnSpPr>
        <p:spPr>
          <a:xfrm>
            <a:off x="4572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7B87902-1746-9749-AFE2-7569D65D7D6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0727" name="Picture 9">
            <a:extLst>
              <a:ext uri="{FF2B5EF4-FFF2-40B4-BE49-F238E27FC236}">
                <a16:creationId xmlns:a16="http://schemas.microsoft.com/office/drawing/2014/main" id="{BCE79E8A-E4CF-7740-A83C-FFC8B6989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974EBA-1B77-1049-835E-98393782EF98}"/>
              </a:ext>
            </a:extLst>
          </p:cNvPr>
          <p:cNvSpPr>
            <a:spLocks noGrp="1"/>
          </p:cNvSpPr>
          <p:nvPr>
            <p:ph type="title"/>
          </p:nvPr>
        </p:nvSpPr>
        <p:spPr>
          <a:xfrm>
            <a:off x="457200" y="274638"/>
            <a:ext cx="8229600" cy="1020762"/>
          </a:xfrm>
        </p:spPr>
        <p:txBody>
          <a:bodyPr rtlCol="0">
            <a:noAutofit/>
          </a:bodyPr>
          <a:lstStyle/>
          <a:p>
            <a:pPr algn="r" eaLnBrk="1" fontAlgn="auto" hangingPunct="1">
              <a:spcAft>
                <a:spcPts val="0"/>
              </a:spcAft>
              <a:defRPr/>
            </a:pPr>
            <a:r>
              <a:rPr lang="en-US" sz="5400" b="1" dirty="0"/>
              <a:t>Goal Setting Workshop</a:t>
            </a:r>
            <a:endParaRPr lang="en-US" sz="5400" dirty="0">
              <a:latin typeface="+mn-lt"/>
            </a:endParaRPr>
          </a:p>
        </p:txBody>
      </p:sp>
      <p:sp>
        <p:nvSpPr>
          <p:cNvPr id="14338" name="Content Placeholder 6">
            <a:extLst>
              <a:ext uri="{FF2B5EF4-FFF2-40B4-BE49-F238E27FC236}">
                <a16:creationId xmlns:a16="http://schemas.microsoft.com/office/drawing/2014/main" id="{DBB28D8A-ACB5-6F48-8AD8-1E87B6D1865F}"/>
              </a:ext>
            </a:extLst>
          </p:cNvPr>
          <p:cNvSpPr>
            <a:spLocks noGrp="1"/>
          </p:cNvSpPr>
          <p:nvPr>
            <p:ph sz="half" idx="1"/>
          </p:nvPr>
        </p:nvSpPr>
        <p:spPr>
          <a:xfrm>
            <a:off x="457200" y="1600200"/>
            <a:ext cx="4038600" cy="4419600"/>
          </a:xfrm>
        </p:spPr>
        <p:txBody>
          <a:bodyPr/>
          <a:lstStyle/>
          <a:p>
            <a:pPr marL="0" indent="0" algn="ctr">
              <a:buFont typeface="Arial" charset="0"/>
              <a:buNone/>
              <a:defRPr/>
            </a:pPr>
            <a:r>
              <a:rPr lang="en-US" sz="3600" dirty="0"/>
              <a:t>    Members</a:t>
            </a:r>
          </a:p>
          <a:p>
            <a:pPr marL="0" indent="0" algn="ctr">
              <a:buFont typeface="Arial" charset="0"/>
              <a:buNone/>
              <a:defRPr/>
            </a:pPr>
            <a:endParaRPr lang="en-US" sz="2400" u="sng" dirty="0"/>
          </a:p>
          <a:p>
            <a:pPr>
              <a:buFont typeface="Arial" charset="0"/>
              <a:buChar char="•"/>
              <a:defRPr/>
            </a:pPr>
            <a:r>
              <a:rPr lang="en-US" sz="2400" u="sng" dirty="0"/>
              <a:t>Sonja Williams (NC-lead)</a:t>
            </a:r>
            <a:endParaRPr lang="en-US" sz="2400" dirty="0"/>
          </a:p>
          <a:p>
            <a:pPr>
              <a:buFont typeface="Arial" charset="0"/>
              <a:buChar char="•"/>
              <a:defRPr/>
            </a:pPr>
            <a:r>
              <a:rPr lang="en-US" sz="2400" dirty="0"/>
              <a:t>Joyce Bishop (AL)</a:t>
            </a:r>
          </a:p>
          <a:p>
            <a:pPr>
              <a:buFont typeface="Arial" charset="0"/>
              <a:buChar char="•"/>
              <a:defRPr/>
            </a:pPr>
            <a:r>
              <a:rPr lang="en-US" sz="2400" dirty="0"/>
              <a:t>April Decameron (IA)</a:t>
            </a:r>
          </a:p>
          <a:p>
            <a:pPr>
              <a:buFont typeface="Arial" charset="0"/>
              <a:buChar char="•"/>
              <a:defRPr/>
            </a:pPr>
            <a:r>
              <a:rPr lang="en-US" sz="2400" dirty="0"/>
              <a:t>Carmen </a:t>
            </a:r>
            <a:r>
              <a:rPr lang="en-US" sz="2400" dirty="0" err="1"/>
              <a:t>Anderico</a:t>
            </a:r>
            <a:r>
              <a:rPr lang="en-US" sz="2400" dirty="0"/>
              <a:t> (MS)</a:t>
            </a:r>
          </a:p>
        </p:txBody>
      </p:sp>
      <p:sp>
        <p:nvSpPr>
          <p:cNvPr id="14339" name="Content Placeholder 7">
            <a:extLst>
              <a:ext uri="{FF2B5EF4-FFF2-40B4-BE49-F238E27FC236}">
                <a16:creationId xmlns:a16="http://schemas.microsoft.com/office/drawing/2014/main" id="{7A0C19A0-7BF7-6B4F-AC32-ACEA866F3FF6}"/>
              </a:ext>
            </a:extLst>
          </p:cNvPr>
          <p:cNvSpPr>
            <a:spLocks noGrp="1"/>
          </p:cNvSpPr>
          <p:nvPr>
            <p:ph sz="half" idx="2"/>
          </p:nvPr>
        </p:nvSpPr>
        <p:spPr>
          <a:xfrm>
            <a:off x="4648200" y="1600200"/>
            <a:ext cx="4038600" cy="4419600"/>
          </a:xfrm>
        </p:spPr>
        <p:txBody>
          <a:bodyPr/>
          <a:lstStyle/>
          <a:p>
            <a:pPr marL="0" indent="0" algn="ctr" eaLnBrk="1" hangingPunct="1">
              <a:buFont typeface="Arial" charset="0"/>
              <a:buNone/>
              <a:defRPr/>
            </a:pPr>
            <a:r>
              <a:rPr lang="en-US" altLang="en-US" sz="3600" dirty="0"/>
              <a:t>Activities</a:t>
            </a:r>
          </a:p>
          <a:p>
            <a:pPr marL="0" indent="0" algn="ctr" eaLnBrk="1" hangingPunct="1">
              <a:buFont typeface="Arial" charset="0"/>
              <a:buNone/>
              <a:defRPr/>
            </a:pPr>
            <a:endParaRPr lang="en-US" altLang="en-US" sz="3600" dirty="0"/>
          </a:p>
          <a:p>
            <a:pPr algn="ctr" eaLnBrk="1" hangingPunct="1">
              <a:buFont typeface="Arial" charset="0"/>
              <a:buAutoNum type="arabicPeriod"/>
              <a:defRPr/>
            </a:pPr>
            <a:r>
              <a:rPr lang="en-US" altLang="en-US" sz="2000" u="sng" dirty="0">
                <a:ea typeface="ＭＳ Ｐゴシック" charset="-128"/>
              </a:rPr>
              <a:t>Goal Setting Implementation Guide </a:t>
            </a:r>
            <a:r>
              <a:rPr lang="en-US" altLang="en-US" sz="2000" dirty="0">
                <a:ea typeface="ＭＳ Ｐゴシック" charset="-128"/>
              </a:rPr>
              <a:t>was amended per pilot feedback.</a:t>
            </a:r>
          </a:p>
          <a:p>
            <a:pPr algn="ctr" eaLnBrk="1" hangingPunct="1">
              <a:buFont typeface="Arial" charset="0"/>
              <a:buAutoNum type="arabicPeriod"/>
              <a:defRPr/>
            </a:pPr>
            <a:r>
              <a:rPr lang="en-US" altLang="en-US" sz="2000" dirty="0">
                <a:ea typeface="ＭＳ Ｐゴシック" charset="-128"/>
              </a:rPr>
              <a:t>Almost 200 OSY were involved in summer the Goal Setting Pilot  throughout all 18 member states</a:t>
            </a:r>
            <a:r>
              <a:rPr lang="en-US" altLang="en-US" sz="1800" dirty="0">
                <a:ea typeface="ＭＳ Ｐゴシック" charset="-128"/>
              </a:rPr>
              <a:t>.</a:t>
            </a:r>
          </a:p>
        </p:txBody>
      </p:sp>
      <p:cxnSp>
        <p:nvCxnSpPr>
          <p:cNvPr id="10" name="Straight Connector 9">
            <a:extLst>
              <a:ext uri="{FF2B5EF4-FFF2-40B4-BE49-F238E27FC236}">
                <a16:creationId xmlns:a16="http://schemas.microsoft.com/office/drawing/2014/main" id="{B032D611-0C33-594D-90D4-1DBF65FB9A4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E0DE320E-F749-114E-848D-D6A6AA5447FE}"/>
              </a:ext>
            </a:extLst>
          </p:cNvPr>
          <p:cNvCxnSpPr/>
          <p:nvPr/>
        </p:nvCxnSpPr>
        <p:spPr>
          <a:xfrm>
            <a:off x="4572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596A867B-5E31-FE41-B894-D79A89DDEA2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1751" name="Picture 9">
            <a:extLst>
              <a:ext uri="{FF2B5EF4-FFF2-40B4-BE49-F238E27FC236}">
                <a16:creationId xmlns:a16="http://schemas.microsoft.com/office/drawing/2014/main" id="{7596F68B-D1C9-0D47-8037-6038A4DC4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8D6DE-E870-AF47-B321-02AB093AEC97}"/>
              </a:ext>
            </a:extLst>
          </p:cNvPr>
          <p:cNvSpPr>
            <a:spLocks noGrp="1"/>
          </p:cNvSpPr>
          <p:nvPr>
            <p:ph type="title"/>
          </p:nvPr>
        </p:nvSpPr>
        <p:spPr>
          <a:xfrm>
            <a:off x="457200" y="274638"/>
            <a:ext cx="8229600" cy="1020762"/>
          </a:xfrm>
        </p:spPr>
        <p:txBody>
          <a:bodyPr rtlCol="0">
            <a:noAutofit/>
          </a:bodyPr>
          <a:lstStyle/>
          <a:p>
            <a:pPr algn="r" eaLnBrk="1" fontAlgn="auto" hangingPunct="1">
              <a:spcAft>
                <a:spcPts val="0"/>
              </a:spcAft>
              <a:defRPr/>
            </a:pPr>
            <a:r>
              <a:rPr lang="en-US" sz="4800" b="1" dirty="0"/>
              <a:t>Professional Development</a:t>
            </a:r>
            <a:endParaRPr lang="en-US" sz="4800" dirty="0">
              <a:latin typeface="+mn-lt"/>
            </a:endParaRPr>
          </a:p>
        </p:txBody>
      </p:sp>
      <p:sp>
        <p:nvSpPr>
          <p:cNvPr id="14338" name="Content Placeholder 6">
            <a:extLst>
              <a:ext uri="{FF2B5EF4-FFF2-40B4-BE49-F238E27FC236}">
                <a16:creationId xmlns:a16="http://schemas.microsoft.com/office/drawing/2014/main" id="{8E7FAB9E-6707-ED4D-A6D3-A4DF5EC2AA6E}"/>
              </a:ext>
            </a:extLst>
          </p:cNvPr>
          <p:cNvSpPr>
            <a:spLocks noGrp="1"/>
          </p:cNvSpPr>
          <p:nvPr>
            <p:ph sz="half" idx="1"/>
          </p:nvPr>
        </p:nvSpPr>
        <p:spPr>
          <a:xfrm>
            <a:off x="457200" y="1600200"/>
            <a:ext cx="4038600" cy="4419600"/>
          </a:xfrm>
        </p:spPr>
        <p:txBody>
          <a:bodyPr/>
          <a:lstStyle/>
          <a:p>
            <a:pPr marL="0" indent="0" algn="ctr">
              <a:buFont typeface="Arial" charset="0"/>
              <a:buNone/>
              <a:defRPr/>
            </a:pPr>
            <a:r>
              <a:rPr lang="en-US" sz="3600" dirty="0"/>
              <a:t>    Members</a:t>
            </a:r>
            <a:endParaRPr lang="en-US" sz="2400" u="sng" dirty="0"/>
          </a:p>
          <a:p>
            <a:pPr>
              <a:buFont typeface="Arial" charset="0"/>
              <a:buChar char="•"/>
              <a:defRPr/>
            </a:pPr>
            <a:r>
              <a:rPr lang="en-US" sz="2400" u="sng" dirty="0"/>
              <a:t>Kiowa Rogers (NE - lead)</a:t>
            </a:r>
          </a:p>
          <a:p>
            <a:pPr>
              <a:buFont typeface="Arial" charset="0"/>
              <a:buChar char="•"/>
              <a:defRPr/>
            </a:pPr>
            <a:r>
              <a:rPr lang="en-US" sz="2400" u="sng" dirty="0"/>
              <a:t>Joan </a:t>
            </a:r>
            <a:r>
              <a:rPr lang="en-US" sz="2400" u="sng" dirty="0" err="1"/>
              <a:t>Geraci</a:t>
            </a:r>
            <a:r>
              <a:rPr lang="en-US" sz="2400" u="sng" dirty="0"/>
              <a:t> (NJ – lead)</a:t>
            </a:r>
            <a:endParaRPr lang="en-US" sz="2400" dirty="0"/>
          </a:p>
          <a:p>
            <a:pPr>
              <a:buFont typeface="Arial" charset="0"/>
              <a:buChar char="•"/>
              <a:defRPr/>
            </a:pPr>
            <a:r>
              <a:rPr lang="en-US" sz="2400" dirty="0"/>
              <a:t>Sabrina Rivera-Pineda (GA)</a:t>
            </a:r>
          </a:p>
          <a:p>
            <a:pPr>
              <a:buFont typeface="Arial" charset="0"/>
              <a:buChar char="•"/>
              <a:defRPr/>
            </a:pPr>
            <a:r>
              <a:rPr lang="en-US" sz="2400" dirty="0" err="1"/>
              <a:t>Odilia</a:t>
            </a:r>
            <a:r>
              <a:rPr lang="en-US" sz="2400" dirty="0"/>
              <a:t> </a:t>
            </a:r>
            <a:r>
              <a:rPr lang="en-US" sz="2400" dirty="0" err="1"/>
              <a:t>Coffta</a:t>
            </a:r>
            <a:r>
              <a:rPr lang="en-US" sz="2400" dirty="0"/>
              <a:t> (NY)</a:t>
            </a:r>
          </a:p>
          <a:p>
            <a:pPr>
              <a:buFont typeface="Arial" charset="0"/>
              <a:buChar char="•"/>
              <a:defRPr/>
            </a:pPr>
            <a:r>
              <a:rPr lang="en-US" sz="2400" dirty="0" err="1"/>
              <a:t>Lysandra</a:t>
            </a:r>
            <a:r>
              <a:rPr lang="en-US" sz="2400" dirty="0"/>
              <a:t> Alexander (PA)</a:t>
            </a:r>
          </a:p>
          <a:p>
            <a:pPr marL="0" indent="0" eaLnBrk="1" hangingPunct="1">
              <a:buFont typeface="Arial" charset="0"/>
              <a:buNone/>
              <a:defRPr/>
            </a:pPr>
            <a:endParaRPr lang="en-US" altLang="en-US" dirty="0"/>
          </a:p>
        </p:txBody>
      </p:sp>
      <p:sp>
        <p:nvSpPr>
          <p:cNvPr id="26627" name="Content Placeholder 7">
            <a:extLst>
              <a:ext uri="{FF2B5EF4-FFF2-40B4-BE49-F238E27FC236}">
                <a16:creationId xmlns:a16="http://schemas.microsoft.com/office/drawing/2014/main" id="{A94AA1CF-B5EF-0F44-BB82-817F2C7EEA7D}"/>
              </a:ext>
            </a:extLst>
          </p:cNvPr>
          <p:cNvSpPr>
            <a:spLocks noGrp="1"/>
          </p:cNvSpPr>
          <p:nvPr>
            <p:ph sz="half" idx="2"/>
          </p:nvPr>
        </p:nvSpPr>
        <p:spPr>
          <a:xfrm>
            <a:off x="4648200" y="1600200"/>
            <a:ext cx="4038600" cy="4419600"/>
          </a:xfrm>
        </p:spPr>
        <p:txBody>
          <a:bodyPr/>
          <a:lstStyle/>
          <a:p>
            <a:pPr marL="0" indent="0" algn="ctr" eaLnBrk="1" hangingPunct="1">
              <a:buFont typeface="Arial" charset="0"/>
              <a:buNone/>
              <a:defRPr/>
            </a:pPr>
            <a:r>
              <a:rPr lang="en-US" altLang="en-US" dirty="0">
                <a:ea typeface="ＭＳ Ｐゴシック" charset="-128"/>
              </a:rPr>
              <a:t>Activities</a:t>
            </a:r>
          </a:p>
          <a:p>
            <a:pPr eaLnBrk="1" hangingPunct="1">
              <a:buFont typeface="Arial" charset="0"/>
              <a:buAutoNum type="arabicPeriod"/>
              <a:defRPr/>
            </a:pPr>
            <a:r>
              <a:rPr lang="en-US" altLang="en-US" sz="1600" dirty="0">
                <a:ea typeface="ＭＳ Ｐゴシック" charset="-128"/>
              </a:rPr>
              <a:t>Completed Module 1, </a:t>
            </a:r>
            <a:r>
              <a:rPr lang="en-US" altLang="en-US" sz="1600" i="1" dirty="0">
                <a:ea typeface="ＭＳ Ｐゴシック" charset="-128"/>
              </a:rPr>
              <a:t>Implementing the OSY Action Plan</a:t>
            </a:r>
            <a:r>
              <a:rPr lang="en-US" altLang="en-US" sz="1600" dirty="0">
                <a:ea typeface="ＭＳ Ｐゴシック" charset="-128"/>
              </a:rPr>
              <a:t>, and released on GOSOSY website.</a:t>
            </a:r>
          </a:p>
          <a:p>
            <a:pPr>
              <a:buFont typeface="+mj-lt"/>
              <a:buAutoNum type="arabicPeriod"/>
              <a:defRPr/>
            </a:pPr>
            <a:r>
              <a:rPr lang="en-US" sz="1600" dirty="0"/>
              <a:t>Completed three Resource Guides to accompany Module 1: </a:t>
            </a:r>
          </a:p>
          <a:p>
            <a:pPr marL="571500" lvl="2" indent="-171450">
              <a:buFont typeface="Arial" charset="0"/>
              <a:buChar char="•"/>
              <a:defRPr/>
            </a:pPr>
            <a:r>
              <a:rPr lang="en-US" sz="1050" b="1" dirty="0"/>
              <a:t>Strategies for Creating an Effective Learning Environment Resource Guide</a:t>
            </a:r>
          </a:p>
          <a:p>
            <a:pPr marL="571500" lvl="2" indent="-171450">
              <a:buFont typeface="Arial" charset="0"/>
              <a:buChar char="•"/>
              <a:defRPr/>
            </a:pPr>
            <a:r>
              <a:rPr lang="en-US" sz="1050" b="1" dirty="0"/>
              <a:t>OSY Conversation Starters/Bridges to Academic Instruction Resource Guide</a:t>
            </a:r>
          </a:p>
          <a:p>
            <a:pPr marL="571500" lvl="2" indent="-171450">
              <a:buFont typeface="Arial" charset="0"/>
              <a:buChar char="•"/>
              <a:defRPr/>
            </a:pPr>
            <a:r>
              <a:rPr lang="en-US" sz="1050" b="1" dirty="0"/>
              <a:t>Young Adult Learning Resource Guide</a:t>
            </a:r>
            <a:endParaRPr lang="en-US" sz="1050" b="1" dirty="0">
              <a:ea typeface="ＭＳ Ｐゴシック" charset="-128"/>
            </a:endParaRPr>
          </a:p>
          <a:p>
            <a:pPr>
              <a:buFont typeface="+mj-lt"/>
              <a:buAutoNum type="arabicPeriod"/>
              <a:defRPr/>
            </a:pPr>
            <a:r>
              <a:rPr lang="en-US" altLang="en-US" sz="1600" dirty="0">
                <a:ea typeface="ＭＳ Ｐゴシック" charset="-128"/>
              </a:rPr>
              <a:t>Began development of five “mini modules” for presentation to TST members in November. To include:</a:t>
            </a:r>
          </a:p>
          <a:p>
            <a:pPr lvl="1">
              <a:buFont typeface="Arial" charset="0"/>
              <a:buChar char="•"/>
              <a:defRPr/>
            </a:pPr>
            <a:r>
              <a:rPr lang="en-US" sz="1050" b="1" dirty="0"/>
              <a:t>An Introduction to Out-of-School Youth</a:t>
            </a:r>
            <a:endParaRPr lang="en-US" sz="1050" dirty="0"/>
          </a:p>
          <a:p>
            <a:pPr lvl="1">
              <a:buFont typeface="Arial" charset="0"/>
              <a:buChar char="•"/>
              <a:defRPr/>
            </a:pPr>
            <a:r>
              <a:rPr lang="en-US" sz="1050" b="1" dirty="0"/>
              <a:t>Strategies for One-on-One and Small Group Instruction </a:t>
            </a:r>
            <a:endParaRPr lang="en-US" sz="1050" dirty="0"/>
          </a:p>
          <a:p>
            <a:pPr lvl="1">
              <a:buFont typeface="Arial" charset="0"/>
              <a:buChar char="•"/>
              <a:defRPr/>
            </a:pPr>
            <a:r>
              <a:rPr lang="en-US" sz="1050" b="1" dirty="0"/>
              <a:t>Addressing the Specific Needs of OSY with Limited Formal Schooling</a:t>
            </a:r>
            <a:endParaRPr lang="en-US" sz="1050" dirty="0"/>
          </a:p>
          <a:p>
            <a:pPr lvl="1">
              <a:buFont typeface="Arial" charset="0"/>
              <a:buChar char="•"/>
              <a:defRPr/>
            </a:pPr>
            <a:r>
              <a:rPr lang="en-US" sz="1050" b="1" dirty="0"/>
              <a:t>Using Differentiation Strategies when Working with Various Learning Styles</a:t>
            </a:r>
          </a:p>
          <a:p>
            <a:pPr lvl="1">
              <a:buFont typeface="Arial" charset="0"/>
              <a:buChar char="•"/>
              <a:defRPr/>
            </a:pPr>
            <a:r>
              <a:rPr lang="en-US" sz="1050" b="1" dirty="0"/>
              <a:t>Working with Language Learners</a:t>
            </a:r>
            <a:endParaRPr lang="en-US" sz="1050" dirty="0"/>
          </a:p>
          <a:p>
            <a:pPr algn="ctr" eaLnBrk="1" hangingPunct="1">
              <a:buFont typeface="Arial" charset="0"/>
              <a:buAutoNum type="arabicPeriod"/>
              <a:defRPr/>
            </a:pPr>
            <a:endParaRPr lang="en-US" altLang="en-US" sz="2000" dirty="0">
              <a:ea typeface="ＭＳ Ｐゴシック" charset="-128"/>
            </a:endParaRPr>
          </a:p>
        </p:txBody>
      </p:sp>
      <p:cxnSp>
        <p:nvCxnSpPr>
          <p:cNvPr id="10" name="Straight Connector 9">
            <a:extLst>
              <a:ext uri="{FF2B5EF4-FFF2-40B4-BE49-F238E27FC236}">
                <a16:creationId xmlns:a16="http://schemas.microsoft.com/office/drawing/2014/main" id="{DCDCEC72-6D78-7E4C-892C-66B265471AD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279FC717-2657-B74C-A729-01F55125D24E}"/>
              </a:ext>
            </a:extLst>
          </p:cNvPr>
          <p:cNvCxnSpPr/>
          <p:nvPr/>
        </p:nvCxnSpPr>
        <p:spPr>
          <a:xfrm>
            <a:off x="4572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32774" name="Picture 9">
            <a:extLst>
              <a:ext uri="{FF2B5EF4-FFF2-40B4-BE49-F238E27FC236}">
                <a16:creationId xmlns:a16="http://schemas.microsoft.com/office/drawing/2014/main" id="{E7442E93-B2C2-CE4D-9366-6C964AB1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8">
            <a:extLst>
              <a:ext uri="{FF2B5EF4-FFF2-40B4-BE49-F238E27FC236}">
                <a16:creationId xmlns:a16="http://schemas.microsoft.com/office/drawing/2014/main" id="{C901837E-DCD0-064E-BB7B-6F8FD99DA708}"/>
              </a:ext>
            </a:extLst>
          </p:cNvPr>
          <p:cNvSpPr>
            <a:spLocks noGrp="1"/>
          </p:cNvSpPr>
          <p:nvPr>
            <p:ph type="title"/>
          </p:nvPr>
        </p:nvSpPr>
        <p:spPr>
          <a:xfrm>
            <a:off x="628650" y="1008063"/>
            <a:ext cx="7886700" cy="912812"/>
          </a:xfrm>
        </p:spPr>
        <p:txBody>
          <a:bodyPr/>
          <a:lstStyle/>
          <a:p>
            <a:pPr algn="r" eaLnBrk="1" hangingPunct="1"/>
            <a:r>
              <a:rPr lang="en-US" altLang="en-US">
                <a:ea typeface="ＭＳ Ｐゴシック" panose="020B0600070205080204" pitchFamily="34" charset="-128"/>
              </a:rPr>
              <a:t>Professional Development Video </a:t>
            </a:r>
          </a:p>
        </p:txBody>
      </p:sp>
      <p:cxnSp>
        <p:nvCxnSpPr>
          <p:cNvPr id="10" name="Straight Connector 9">
            <a:extLst>
              <a:ext uri="{FF2B5EF4-FFF2-40B4-BE49-F238E27FC236}">
                <a16:creationId xmlns:a16="http://schemas.microsoft.com/office/drawing/2014/main" id="{A33A611C-D469-E746-8571-271C8A348BC2}"/>
              </a:ext>
            </a:extLst>
          </p:cNvPr>
          <p:cNvCxnSpPr/>
          <p:nvPr/>
        </p:nvCxnSpPr>
        <p:spPr>
          <a:xfrm>
            <a:off x="628650" y="1851025"/>
            <a:ext cx="7989888" cy="7938"/>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33795" name="Picture 9">
            <a:extLst>
              <a:ext uri="{FF2B5EF4-FFF2-40B4-BE49-F238E27FC236}">
                <a16:creationId xmlns:a16="http://schemas.microsoft.com/office/drawing/2014/main" id="{E0D37FAF-8BAA-114B-92C2-7A9DF9D41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06375"/>
            <a:ext cx="695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Content Placeholder 4">
            <a:hlinkClick r:id="rId3"/>
            <a:extLst>
              <a:ext uri="{FF2B5EF4-FFF2-40B4-BE49-F238E27FC236}">
                <a16:creationId xmlns:a16="http://schemas.microsoft.com/office/drawing/2014/main" id="{707DC1F8-178F-8448-9078-FD94CA6F354E}"/>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6033" t="8832" r="6476" b="18398"/>
          <a:stretch>
            <a:fillRect/>
          </a:stretch>
        </p:blipFill>
        <p:spPr>
          <a:xfrm>
            <a:off x="628650" y="2235200"/>
            <a:ext cx="7886700" cy="431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8">
            <a:extLst>
              <a:ext uri="{FF2B5EF4-FFF2-40B4-BE49-F238E27FC236}">
                <a16:creationId xmlns:a16="http://schemas.microsoft.com/office/drawing/2014/main" id="{04CD8CA1-B26D-BC4C-97FB-40A3868FC16A}"/>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Professional Development</a:t>
            </a:r>
          </a:p>
        </p:txBody>
      </p:sp>
      <p:sp>
        <p:nvSpPr>
          <p:cNvPr id="2051" name="Content Placeholder 10">
            <a:extLst>
              <a:ext uri="{FF2B5EF4-FFF2-40B4-BE49-F238E27FC236}">
                <a16:creationId xmlns:a16="http://schemas.microsoft.com/office/drawing/2014/main" id="{C5935442-457A-0D47-9E75-4DB47CE66A24}"/>
              </a:ext>
            </a:extLst>
          </p:cNvPr>
          <p:cNvSpPr>
            <a:spLocks noGrp="1"/>
          </p:cNvSpPr>
          <p:nvPr>
            <p:ph idx="1"/>
          </p:nvPr>
        </p:nvSpPr>
        <p:spPr/>
        <p:txBody>
          <a:bodyPr/>
          <a:lstStyle/>
          <a:p>
            <a:pPr marL="0" indent="0" algn="ctr" eaLnBrk="1" hangingPunct="1">
              <a:buFont typeface="Arial" charset="0"/>
              <a:buNone/>
              <a:defRPr/>
            </a:pPr>
            <a:r>
              <a:rPr lang="en-US" altLang="en-US" sz="4000" dirty="0"/>
              <a:t>GOSOSY Professional Development for OSY Instructors: </a:t>
            </a:r>
          </a:p>
          <a:p>
            <a:pPr marL="0" indent="0" algn="ctr" eaLnBrk="1" hangingPunct="1">
              <a:buFont typeface="Arial" charset="0"/>
              <a:buNone/>
              <a:defRPr/>
            </a:pPr>
            <a:r>
              <a:rPr lang="en-US" altLang="en-US" sz="4000" b="1" dirty="0">
                <a:solidFill>
                  <a:schemeClr val="accent3"/>
                </a:solidFill>
              </a:rPr>
              <a:t>Identifying and Addressing the Needs of OSY: </a:t>
            </a:r>
          </a:p>
          <a:p>
            <a:pPr marL="0" indent="0" algn="ctr" eaLnBrk="1" hangingPunct="1">
              <a:buFont typeface="Arial" charset="0"/>
              <a:buNone/>
              <a:defRPr/>
            </a:pPr>
            <a:r>
              <a:rPr lang="en-US" altLang="en-US" sz="4000" b="1" dirty="0">
                <a:solidFill>
                  <a:schemeClr val="accent3"/>
                </a:solidFill>
              </a:rPr>
              <a:t>Working with Language Learners</a:t>
            </a:r>
          </a:p>
        </p:txBody>
      </p:sp>
      <p:sp>
        <p:nvSpPr>
          <p:cNvPr id="34819" name="Slide Number Placeholder 1">
            <a:extLst>
              <a:ext uri="{FF2B5EF4-FFF2-40B4-BE49-F238E27FC236}">
                <a16:creationId xmlns:a16="http://schemas.microsoft.com/office/drawing/2014/main" id="{96239D4A-14A2-3141-BF2B-B4266CF327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30D50B8-45CF-5A4C-A91D-855DD4D0A651}" type="slidenum">
              <a:rPr lang="en-US" altLang="en-US" sz="1200">
                <a:solidFill>
                  <a:srgbClr val="898989"/>
                </a:solidFill>
              </a:rPr>
              <a:pPr>
                <a:spcBef>
                  <a:spcPct val="0"/>
                </a:spcBef>
                <a:buFontTx/>
                <a:buNone/>
              </a:pPr>
              <a:t>18</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90EEDFAA-EEC8-6841-9F8D-6447ED4B2A8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D778A79-A743-8E45-B16F-6DCF6386425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34822" name="Picture 9">
            <a:extLst>
              <a:ext uri="{FF2B5EF4-FFF2-40B4-BE49-F238E27FC236}">
                <a16:creationId xmlns:a16="http://schemas.microsoft.com/office/drawing/2014/main" id="{A25A386C-D92A-4E42-9AFC-5326BCC3D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8">
            <a:extLst>
              <a:ext uri="{FF2B5EF4-FFF2-40B4-BE49-F238E27FC236}">
                <a16:creationId xmlns:a16="http://schemas.microsoft.com/office/drawing/2014/main" id="{EBDE4062-837E-2749-B1DB-9143E370CCC6}"/>
              </a:ext>
            </a:extLst>
          </p:cNvPr>
          <p:cNvSpPr>
            <a:spLocks noGrp="1"/>
          </p:cNvSpPr>
          <p:nvPr>
            <p:ph type="title"/>
          </p:nvPr>
        </p:nvSpPr>
        <p:spPr/>
        <p:txBody>
          <a:bodyPr/>
          <a:lstStyle/>
          <a:p>
            <a:pPr eaLnBrk="1" hangingPunct="1"/>
            <a:r>
              <a:rPr lang="en-US" altLang="en-US" sz="5400">
                <a:ea typeface="ＭＳ Ｐゴシック" panose="020B0600070205080204" pitchFamily="34" charset="-128"/>
              </a:rPr>
              <a:t>Acknowledgements</a:t>
            </a:r>
          </a:p>
        </p:txBody>
      </p:sp>
      <p:sp>
        <p:nvSpPr>
          <p:cNvPr id="2051" name="Content Placeholder 10">
            <a:extLst>
              <a:ext uri="{FF2B5EF4-FFF2-40B4-BE49-F238E27FC236}">
                <a16:creationId xmlns:a16="http://schemas.microsoft.com/office/drawing/2014/main" id="{9924AAC2-A663-944F-9633-20C664007C7B}"/>
              </a:ext>
            </a:extLst>
          </p:cNvPr>
          <p:cNvSpPr>
            <a:spLocks noGrp="1"/>
          </p:cNvSpPr>
          <p:nvPr>
            <p:ph idx="1"/>
          </p:nvPr>
        </p:nvSpPr>
        <p:spPr/>
        <p:txBody>
          <a:bodyPr>
            <a:normAutofit/>
          </a:bodyPr>
          <a:lstStyle/>
          <a:p>
            <a:pPr marL="0" indent="0" eaLnBrk="1" fontAlgn="auto" hangingPunct="1">
              <a:spcAft>
                <a:spcPts val="0"/>
              </a:spcAft>
              <a:buFont typeface="Arial" charset="0"/>
              <a:buNone/>
              <a:defRPr/>
            </a:pPr>
            <a:r>
              <a:rPr lang="en-US" sz="2400" dirty="0">
                <a:solidFill>
                  <a:prstClr val="black"/>
                </a:solidFill>
              </a:rPr>
              <a:t>GOSOSY Professional Development Group and Contributors</a:t>
            </a:r>
          </a:p>
          <a:p>
            <a:pPr marL="0" indent="0" eaLnBrk="1" fontAlgn="auto" hangingPunct="1">
              <a:spcAft>
                <a:spcPts val="0"/>
              </a:spcAft>
              <a:buFont typeface="Arial" charset="0"/>
              <a:buNone/>
              <a:defRPr/>
            </a:pPr>
            <a:endParaRPr lang="en-US" sz="2400" dirty="0">
              <a:solidFill>
                <a:prstClr val="black"/>
              </a:solidFill>
            </a:endParaRPr>
          </a:p>
          <a:p>
            <a:pPr eaLnBrk="1" fontAlgn="auto" hangingPunct="1">
              <a:spcAft>
                <a:spcPts val="0"/>
              </a:spcAft>
              <a:defRPr/>
            </a:pPr>
            <a:r>
              <a:rPr lang="en-US" sz="2400" dirty="0">
                <a:solidFill>
                  <a:prstClr val="black"/>
                </a:solidFill>
              </a:rPr>
              <a:t>Lysandra Alexander (PA); Susanna Bartee (KS); </a:t>
            </a:r>
            <a:r>
              <a:rPr lang="en-US" sz="2400" dirty="0" err="1">
                <a:solidFill>
                  <a:prstClr val="black"/>
                </a:solidFill>
              </a:rPr>
              <a:t>Odilia</a:t>
            </a:r>
            <a:r>
              <a:rPr lang="en-US" sz="2400" dirty="0">
                <a:solidFill>
                  <a:prstClr val="black"/>
                </a:solidFill>
              </a:rPr>
              <a:t> </a:t>
            </a:r>
            <a:r>
              <a:rPr lang="en-US" sz="2400" dirty="0" err="1">
                <a:solidFill>
                  <a:prstClr val="black"/>
                </a:solidFill>
              </a:rPr>
              <a:t>Coffta</a:t>
            </a:r>
            <a:r>
              <a:rPr lang="en-US" sz="2400" dirty="0">
                <a:solidFill>
                  <a:prstClr val="black"/>
                </a:solidFill>
              </a:rPr>
              <a:t> (NY); Joan </a:t>
            </a:r>
            <a:r>
              <a:rPr lang="en-US" sz="2400" dirty="0" err="1">
                <a:solidFill>
                  <a:prstClr val="black"/>
                </a:solidFill>
              </a:rPr>
              <a:t>Geraci</a:t>
            </a:r>
            <a:r>
              <a:rPr lang="en-US" sz="2400" dirty="0">
                <a:solidFill>
                  <a:prstClr val="black"/>
                </a:solidFill>
              </a:rPr>
              <a:t> (NJ); Tracie Kalic (GOSOSY); Sabrina Pineda (GA); Kiowa Rogers (NE)</a:t>
            </a:r>
          </a:p>
          <a:p>
            <a:pPr marL="0" indent="0" eaLnBrk="1" fontAlgn="auto" hangingPunct="1">
              <a:spcAft>
                <a:spcPts val="0"/>
              </a:spcAft>
              <a:buFont typeface="Arial" panose="020B0604020202020204" pitchFamily="34" charset="0"/>
              <a:buNone/>
              <a:defRPr/>
            </a:pPr>
            <a:r>
              <a:rPr lang="en-US" sz="2400" dirty="0">
                <a:solidFill>
                  <a:prstClr val="black"/>
                </a:solidFill>
              </a:rPr>
              <a:t> </a:t>
            </a:r>
          </a:p>
          <a:p>
            <a:pPr eaLnBrk="1" fontAlgn="auto" hangingPunct="1">
              <a:spcAft>
                <a:spcPts val="0"/>
              </a:spcAft>
              <a:defRPr/>
            </a:pPr>
            <a:r>
              <a:rPr lang="en-US" sz="2400" dirty="0">
                <a:solidFill>
                  <a:prstClr val="black"/>
                </a:solidFill>
              </a:rPr>
              <a:t>GOSOSY PD Reviewers and Technical Support Team members and the State Steering Support Team</a:t>
            </a:r>
            <a:endParaRPr lang="en-US" sz="3600" dirty="0"/>
          </a:p>
        </p:txBody>
      </p:sp>
      <p:sp>
        <p:nvSpPr>
          <p:cNvPr id="35843" name="Slide Number Placeholder 1">
            <a:extLst>
              <a:ext uri="{FF2B5EF4-FFF2-40B4-BE49-F238E27FC236}">
                <a16:creationId xmlns:a16="http://schemas.microsoft.com/office/drawing/2014/main" id="{851ED42F-E085-2240-AA96-23A565A962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F2A9551-330D-B049-94C6-FC6A524F51D9}" type="slidenum">
              <a:rPr lang="en-US" altLang="en-US" sz="1200">
                <a:solidFill>
                  <a:srgbClr val="898989"/>
                </a:solidFill>
              </a:rPr>
              <a:pPr>
                <a:spcBef>
                  <a:spcPct val="0"/>
                </a:spcBef>
                <a:buFontTx/>
                <a:buNone/>
              </a:pPr>
              <a:t>19</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4E8616F3-AC95-444C-9EE3-FC73586EB42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A72589E-17AC-D448-B5FA-99118CAB4EA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35846" name="Picture 9">
            <a:extLst>
              <a:ext uri="{FF2B5EF4-FFF2-40B4-BE49-F238E27FC236}">
                <a16:creationId xmlns:a16="http://schemas.microsoft.com/office/drawing/2014/main" id="{74E62905-36FA-FC4F-B9BB-D5811A6B7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73B51CC9-AB8F-B64D-B8A8-1FC24198FC58}"/>
              </a:ext>
            </a:extLst>
          </p:cNvPr>
          <p:cNvSpPr>
            <a:spLocks noGrp="1"/>
          </p:cNvSpPr>
          <p:nvPr>
            <p:ph type="title"/>
          </p:nvPr>
        </p:nvSpPr>
        <p:spPr/>
        <p:txBody>
          <a:bodyPr/>
          <a:lstStyle/>
          <a:p>
            <a:pPr eaLnBrk="1" hangingPunct="1"/>
            <a:r>
              <a:rPr lang="en-US" altLang="en-US">
                <a:ea typeface="ＭＳ Ｐゴシック" panose="020B0600070205080204" pitchFamily="34" charset="-128"/>
              </a:rPr>
              <a:t>GOSOSY SST Meeting</a:t>
            </a:r>
          </a:p>
        </p:txBody>
      </p:sp>
      <p:cxnSp>
        <p:nvCxnSpPr>
          <p:cNvPr id="10" name="Straight Connector 9">
            <a:extLst>
              <a:ext uri="{FF2B5EF4-FFF2-40B4-BE49-F238E27FC236}">
                <a16:creationId xmlns:a16="http://schemas.microsoft.com/office/drawing/2014/main" id="{0BE10CA6-1994-3247-B0D7-BFE0A11F84C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E58582E5-3ED1-AF4C-BE3F-804D8FA7967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6388" name="Picture 9">
            <a:extLst>
              <a:ext uri="{FF2B5EF4-FFF2-40B4-BE49-F238E27FC236}">
                <a16:creationId xmlns:a16="http://schemas.microsoft.com/office/drawing/2014/main" id="{77EE5F12-B637-E74B-8211-FDAF370E6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ontent Placeholder 1">
            <a:extLst>
              <a:ext uri="{FF2B5EF4-FFF2-40B4-BE49-F238E27FC236}">
                <a16:creationId xmlns:a16="http://schemas.microsoft.com/office/drawing/2014/main" id="{117EE3B7-0166-5447-AA8C-EC9731157019}"/>
              </a:ext>
            </a:extLst>
          </p:cNvPr>
          <p:cNvSpPr>
            <a:spLocks noGrp="1"/>
          </p:cNvSpPr>
          <p:nvPr>
            <p:ph idx="1"/>
          </p:nvPr>
        </p:nvSpPr>
        <p:spPr/>
        <p:txBody>
          <a:bodyPr/>
          <a:lstStyle/>
          <a:p>
            <a:pPr>
              <a:buFont typeface="Arial" charset="0"/>
              <a:buChar char="•"/>
              <a:defRPr/>
            </a:pPr>
            <a:r>
              <a:rPr lang="en-US" altLang="en-US" dirty="0">
                <a:ea typeface="ＭＳ Ｐゴシック" charset="-128"/>
              </a:rPr>
              <a:t>Welcome and Introductions</a:t>
            </a:r>
          </a:p>
          <a:p>
            <a:pPr lvl="1">
              <a:buFont typeface="Arial" charset="0"/>
              <a:buChar char="–"/>
              <a:defRPr/>
            </a:pPr>
            <a:r>
              <a:rPr lang="en-US" altLang="en-US" dirty="0">
                <a:ea typeface="ＭＳ Ｐゴシック" charset="-128"/>
              </a:rPr>
              <a:t>Alysia Johnston</a:t>
            </a:r>
          </a:p>
          <a:p>
            <a:pPr lvl="1">
              <a:buFont typeface="Arial" charset="0"/>
              <a:buChar char="–"/>
              <a:defRPr/>
            </a:pPr>
            <a:r>
              <a:rPr lang="en-US" altLang="en-US" dirty="0">
                <a:ea typeface="ＭＳ Ｐゴシック" charset="-128"/>
              </a:rPr>
              <a:t>Jennifer Quick</a:t>
            </a:r>
          </a:p>
          <a:p>
            <a:pPr lvl="1">
              <a:buFont typeface="Arial" charset="0"/>
              <a:buChar char="–"/>
              <a:defRPr/>
            </a:pPr>
            <a:endParaRPr lang="en-US" altLang="en-US" dirty="0">
              <a:ea typeface="ＭＳ Ｐゴシック" charset="-128"/>
            </a:endParaRPr>
          </a:p>
          <a:p>
            <a:pPr>
              <a:buFont typeface="Arial" charset="0"/>
              <a:buChar char="•"/>
              <a:defRPr/>
            </a:pPr>
            <a:r>
              <a:rPr lang="en-US" altLang="en-US" dirty="0">
                <a:ea typeface="ＭＳ Ｐゴシック" charset="-128"/>
              </a:rPr>
              <a:t>Doug </a:t>
            </a:r>
            <a:r>
              <a:rPr lang="en-US" altLang="en-US" dirty="0" err="1">
                <a:ea typeface="ＭＳ Ｐゴシック" charset="-128"/>
              </a:rPr>
              <a:t>Boline</a:t>
            </a:r>
            <a:r>
              <a:rPr lang="en-US" altLang="en-US" dirty="0">
                <a:ea typeface="ＭＳ Ｐゴシック" charset="-128"/>
              </a:rPr>
              <a:t>, Assistant Director, </a:t>
            </a:r>
          </a:p>
          <a:p>
            <a:pPr marL="0" indent="0">
              <a:buFont typeface="Arial" charset="0"/>
              <a:buNone/>
              <a:defRPr/>
            </a:pPr>
            <a:r>
              <a:rPr lang="en-US" altLang="en-US" dirty="0">
                <a:ea typeface="ＭＳ Ｐゴシック" charset="-128"/>
              </a:rPr>
              <a:t>     MEP State Director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8">
            <a:extLst>
              <a:ext uri="{FF2B5EF4-FFF2-40B4-BE49-F238E27FC236}">
                <a16:creationId xmlns:a16="http://schemas.microsoft.com/office/drawing/2014/main" id="{A01B904E-FFAB-A846-A997-BBC32085A0F5}"/>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Statement of Purpose</a:t>
            </a:r>
          </a:p>
        </p:txBody>
      </p:sp>
      <p:sp>
        <p:nvSpPr>
          <p:cNvPr id="36866" name="Slide Number Placeholder 1">
            <a:extLst>
              <a:ext uri="{FF2B5EF4-FFF2-40B4-BE49-F238E27FC236}">
                <a16:creationId xmlns:a16="http://schemas.microsoft.com/office/drawing/2014/main" id="{FCD28251-42DB-DC4C-8042-427562A926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A7EF489-B1DC-0646-98EE-C9B99A738366}" type="slidenum">
              <a:rPr lang="en-US" altLang="en-US" sz="1200">
                <a:solidFill>
                  <a:srgbClr val="898989"/>
                </a:solidFill>
              </a:rPr>
              <a:pPr>
                <a:spcBef>
                  <a:spcPct val="0"/>
                </a:spcBef>
                <a:buFontTx/>
                <a:buNone/>
              </a:pPr>
              <a:t>20</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EC8135E2-F8C7-D646-A418-889C3D40744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8BDCE2E-207A-2141-A8A6-FC336A07202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6869" name="Picture 9">
            <a:extLst>
              <a:ext uri="{FF2B5EF4-FFF2-40B4-BE49-F238E27FC236}">
                <a16:creationId xmlns:a16="http://schemas.microsoft.com/office/drawing/2014/main" id="{A158FAB9-276B-C149-AE34-6A3D2706C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6BF9A3-C96B-404B-996B-0C3A117A84B6}"/>
              </a:ext>
            </a:extLst>
          </p:cNvPr>
          <p:cNvSpPr txBox="1"/>
          <p:nvPr/>
        </p:nvSpPr>
        <p:spPr>
          <a:xfrm>
            <a:off x="150813" y="1752600"/>
            <a:ext cx="8840787" cy="4124325"/>
          </a:xfrm>
          <a:prstGeom prst="rect">
            <a:avLst/>
          </a:prstGeom>
          <a:noFill/>
        </p:spPr>
        <p:txBody>
          <a:bodyPr>
            <a:spAutoFit/>
          </a:bodyPr>
          <a:lstStyle/>
          <a:p>
            <a:pPr>
              <a:defRPr/>
            </a:pPr>
            <a:endParaRPr lang="en-US" sz="2000" dirty="0">
              <a:latin typeface="+mn-lt"/>
              <a:ea typeface="+mn-ea"/>
              <a:cs typeface="Arial" panose="020B0604020202020204" pitchFamily="34" charset="0"/>
            </a:endParaRPr>
          </a:p>
          <a:p>
            <a:pPr>
              <a:defRPr/>
            </a:pPr>
            <a:endParaRPr lang="en-US" sz="2000" dirty="0">
              <a:latin typeface="+mn-lt"/>
              <a:ea typeface="+mn-ea"/>
              <a:cs typeface="Arial" panose="020B0604020202020204" pitchFamily="34" charset="0"/>
            </a:endParaRPr>
          </a:p>
          <a:p>
            <a:pPr>
              <a:defRPr/>
            </a:pPr>
            <a:r>
              <a:rPr lang="en-US" sz="3200" dirty="0">
                <a:latin typeface="+mn-lt"/>
                <a:ea typeface="+mn-ea"/>
                <a:cs typeface="Arial" panose="020B0604020202020204" pitchFamily="34" charset="0"/>
              </a:rPr>
              <a:t>This module is intended to assist service providers who are tasked with working with OSY who are English Learners (ELs). </a:t>
            </a:r>
          </a:p>
          <a:p>
            <a:pPr>
              <a:defRPr/>
            </a:pPr>
            <a:endParaRPr lang="en-US" sz="3600" dirty="0">
              <a:latin typeface="+mn-lt"/>
              <a:ea typeface="+mn-ea"/>
              <a:cs typeface="Arial" panose="020B0604020202020204" pitchFamily="34" charset="0"/>
            </a:endParaRPr>
          </a:p>
          <a:p>
            <a:pPr>
              <a:defRPr/>
            </a:pPr>
            <a:endParaRPr lang="en-US" sz="3600"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1">
            <a:extLst>
              <a:ext uri="{FF2B5EF4-FFF2-40B4-BE49-F238E27FC236}">
                <a16:creationId xmlns:a16="http://schemas.microsoft.com/office/drawing/2014/main" id="{F8587F1E-900E-B747-9254-ADEF4CEDD2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BC0618C-967A-0B40-957D-5D9EDB228D34}" type="slidenum">
              <a:rPr lang="en-US" altLang="en-US" sz="1200">
                <a:solidFill>
                  <a:srgbClr val="898989"/>
                </a:solidFill>
              </a:rPr>
              <a:pPr>
                <a:spcBef>
                  <a:spcPct val="0"/>
                </a:spcBef>
                <a:buFontTx/>
                <a:buNone/>
              </a:pPr>
              <a:t>21</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A74C2645-9E18-1A4A-AEDE-E91A15A0E357}"/>
              </a:ext>
            </a:extLst>
          </p:cNvPr>
          <p:cNvCxnSpPr/>
          <p:nvPr/>
        </p:nvCxnSpPr>
        <p:spPr>
          <a:xfrm>
            <a:off x="608013" y="16002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138DF1A-33F9-F34A-B14C-322EBBCD945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8916" name="Picture 9">
            <a:extLst>
              <a:ext uri="{FF2B5EF4-FFF2-40B4-BE49-F238E27FC236}">
                <a16:creationId xmlns:a16="http://schemas.microsoft.com/office/drawing/2014/main" id="{AD3BAA23-96BE-2143-AADA-EBF8E0A8F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5D271F6-D648-C746-BA29-BF7574EAF97C}"/>
              </a:ext>
            </a:extLst>
          </p:cNvPr>
          <p:cNvSpPr txBox="1"/>
          <p:nvPr/>
        </p:nvSpPr>
        <p:spPr>
          <a:xfrm>
            <a:off x="150813" y="1590675"/>
            <a:ext cx="8840787" cy="5664200"/>
          </a:xfrm>
          <a:prstGeom prst="rect">
            <a:avLst/>
          </a:prstGeom>
          <a:noFill/>
        </p:spPr>
        <p:txBody>
          <a:bodyPr>
            <a:spAutoFit/>
          </a:bodyPr>
          <a:lstStyle/>
          <a:p>
            <a:pPr>
              <a:defRPr/>
            </a:pPr>
            <a:endParaRPr lang="en-US" sz="2000" dirty="0">
              <a:latin typeface="+mn-lt"/>
              <a:ea typeface="+mn-ea"/>
              <a:cs typeface="Arial" panose="020B0604020202020204" pitchFamily="34" charset="0"/>
            </a:endParaRPr>
          </a:p>
          <a:p>
            <a:pPr marL="285750" indent="-285750">
              <a:buFont typeface="Arial" panose="020B0604020202020204" pitchFamily="34" charset="0"/>
              <a:buChar char="•"/>
              <a:defRPr/>
            </a:pPr>
            <a:r>
              <a:rPr lang="en-US" sz="2800" dirty="0">
                <a:latin typeface="+mn-lt"/>
                <a:ea typeface="+mn-ea"/>
                <a:cs typeface="Arial" panose="020B0604020202020204" pitchFamily="34" charset="0"/>
              </a:rPr>
              <a:t>There are different levels of language ability</a:t>
            </a:r>
          </a:p>
          <a:p>
            <a:pPr marL="285750" indent="-285750">
              <a:buFont typeface="Arial" panose="020B0604020202020204" pitchFamily="34" charset="0"/>
              <a:buChar char="•"/>
              <a:defRPr/>
            </a:pPr>
            <a:r>
              <a:rPr lang="en-US" sz="2800" dirty="0">
                <a:latin typeface="+mn-lt"/>
                <a:ea typeface="+mn-ea"/>
                <a:cs typeface="Arial" panose="020B0604020202020204" pitchFamily="34" charset="0"/>
              </a:rPr>
              <a:t>Social English may be acquired quickly</a:t>
            </a:r>
          </a:p>
          <a:p>
            <a:pPr marL="285750" indent="-285750">
              <a:buFont typeface="Arial" panose="020B0604020202020204" pitchFamily="34" charset="0"/>
              <a:buChar char="•"/>
              <a:defRPr/>
            </a:pPr>
            <a:r>
              <a:rPr lang="en-US" sz="2800" dirty="0">
                <a:latin typeface="+mn-lt"/>
                <a:ea typeface="+mn-ea"/>
                <a:cs typeface="Arial" panose="020B0604020202020204" pitchFamily="34" charset="0"/>
              </a:rPr>
              <a:t>Academic English takes years to master</a:t>
            </a:r>
          </a:p>
          <a:p>
            <a:pPr marL="285750" indent="-285750">
              <a:buFont typeface="Arial" panose="020B0604020202020204" pitchFamily="34" charset="0"/>
              <a:buChar char="•"/>
              <a:defRPr/>
            </a:pPr>
            <a:r>
              <a:rPr lang="en-US" sz="2800" dirty="0">
                <a:latin typeface="+mn-lt"/>
                <a:ea typeface="+mn-ea"/>
                <a:cs typeface="Arial" panose="020B0604020202020204" pitchFamily="34" charset="0"/>
              </a:rPr>
              <a:t>Students learn language at their own pace</a:t>
            </a:r>
          </a:p>
          <a:p>
            <a:pPr marL="285750" indent="-285750">
              <a:buFont typeface="Arial" panose="020B0604020202020204" pitchFamily="34" charset="0"/>
              <a:buChar char="•"/>
              <a:defRPr/>
            </a:pPr>
            <a:r>
              <a:rPr lang="en-US" sz="2800" dirty="0">
                <a:latin typeface="+mn-lt"/>
                <a:ea typeface="+mn-ea"/>
                <a:cs typeface="Arial" panose="020B0604020202020204" pitchFamily="34" charset="0"/>
              </a:rPr>
              <a:t>ELs need practice in Listening, Speaking, Reading and Writing</a:t>
            </a:r>
          </a:p>
          <a:p>
            <a:pPr marL="285750" indent="-285750">
              <a:buFont typeface="Arial" panose="020B0604020202020204" pitchFamily="34" charset="0"/>
              <a:buChar char="•"/>
              <a:defRPr/>
            </a:pPr>
            <a:r>
              <a:rPr lang="en-US" sz="2800" dirty="0">
                <a:latin typeface="+mn-lt"/>
                <a:ea typeface="+mn-ea"/>
                <a:cs typeface="Arial" panose="020B0604020202020204" pitchFamily="34" charset="0"/>
              </a:rPr>
              <a:t>The best language learning occurs when students are at ease</a:t>
            </a:r>
          </a:p>
          <a:p>
            <a:pPr>
              <a:defRPr/>
            </a:pPr>
            <a:endParaRPr lang="en-US" sz="2800" dirty="0">
              <a:latin typeface="+mn-lt"/>
              <a:ea typeface="+mn-ea"/>
              <a:cs typeface="Arial" panose="020B0604020202020204" pitchFamily="34" charset="0"/>
            </a:endParaRPr>
          </a:p>
          <a:p>
            <a:pPr marL="285750" indent="-285750">
              <a:buFont typeface="Arial" panose="020B0604020202020204" pitchFamily="34" charset="0"/>
              <a:buChar cha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p:txBody>
      </p:sp>
      <p:sp>
        <p:nvSpPr>
          <p:cNvPr id="38918" name="Title 8">
            <a:extLst>
              <a:ext uri="{FF2B5EF4-FFF2-40B4-BE49-F238E27FC236}">
                <a16:creationId xmlns:a16="http://schemas.microsoft.com/office/drawing/2014/main" id="{5AD6A091-37C4-0F4E-BE6F-A27142EE5A03}"/>
              </a:ext>
            </a:extLst>
          </p:cNvPr>
          <p:cNvSpPr txBox="1">
            <a:spLocks/>
          </p:cNvSpPr>
          <p:nvPr/>
        </p:nvSpPr>
        <p:spPr bwMode="auto">
          <a:xfrm>
            <a:off x="457200" y="3381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000">
                <a:latin typeface="Century Gothic" panose="020B0502020202020204" pitchFamily="34" charset="0"/>
              </a:rPr>
              <a:t>Learner Characteristics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8">
            <a:extLst>
              <a:ext uri="{FF2B5EF4-FFF2-40B4-BE49-F238E27FC236}">
                <a16:creationId xmlns:a16="http://schemas.microsoft.com/office/drawing/2014/main" id="{C2FF9617-359D-2743-B47D-3A0437196B3A}"/>
              </a:ext>
            </a:extLst>
          </p:cNvPr>
          <p:cNvSpPr>
            <a:spLocks noGrp="1"/>
          </p:cNvSpPr>
          <p:nvPr>
            <p:ph type="ctrTitle"/>
          </p:nvPr>
        </p:nvSpPr>
        <p:spPr>
          <a:xfrm>
            <a:off x="914400" y="53975"/>
            <a:ext cx="7772400" cy="1470025"/>
          </a:xfrm>
        </p:spPr>
        <p:txBody>
          <a:bodyPr/>
          <a:lstStyle/>
          <a:p>
            <a:pPr eaLnBrk="1" hangingPunct="1"/>
            <a:r>
              <a:rPr lang="en-US" altLang="en-US" sz="4000">
                <a:ea typeface="ＭＳ Ｐゴシック" panose="020B0600070205080204" pitchFamily="34" charset="-128"/>
              </a:rPr>
              <a:t>Learner Characteristics</a:t>
            </a:r>
          </a:p>
        </p:txBody>
      </p:sp>
      <p:sp>
        <p:nvSpPr>
          <p:cNvPr id="40962" name="Slide Number Placeholder 1">
            <a:extLst>
              <a:ext uri="{FF2B5EF4-FFF2-40B4-BE49-F238E27FC236}">
                <a16:creationId xmlns:a16="http://schemas.microsoft.com/office/drawing/2014/main" id="{9DC1F2D3-DFBB-D140-91F2-BD86303DF1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D4CE410-6064-E148-9D5F-410BCD159547}" type="slidenum">
              <a:rPr lang="en-US" altLang="en-US" sz="1200">
                <a:solidFill>
                  <a:srgbClr val="898989"/>
                </a:solidFill>
              </a:rPr>
              <a:pPr>
                <a:spcBef>
                  <a:spcPct val="0"/>
                </a:spcBef>
                <a:buFontTx/>
                <a:buNone/>
              </a:pPr>
              <a:t>22</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C3C5088F-1073-1841-AE26-EC5DFA54D70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3095439-9EC6-CD43-93DA-6E02994571A1}"/>
              </a:ext>
            </a:extLst>
          </p:cNvPr>
          <p:cNvSpPr txBox="1"/>
          <p:nvPr/>
        </p:nvSpPr>
        <p:spPr>
          <a:xfrm>
            <a:off x="457200" y="6042025"/>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0965" name="Picture 9">
            <a:extLst>
              <a:ext uri="{FF2B5EF4-FFF2-40B4-BE49-F238E27FC236}">
                <a16:creationId xmlns:a16="http://schemas.microsoft.com/office/drawing/2014/main" id="{E88B4E8A-DB61-934D-AF3E-4754893D5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2">
            <a:extLst>
              <a:ext uri="{FF2B5EF4-FFF2-40B4-BE49-F238E27FC236}">
                <a16:creationId xmlns:a16="http://schemas.microsoft.com/office/drawing/2014/main" id="{621561F7-9851-0149-8B2E-FE099D63BBD2}"/>
              </a:ext>
            </a:extLst>
          </p:cNvPr>
          <p:cNvSpPr>
            <a:spLocks noChangeArrowheads="1"/>
          </p:cNvSpPr>
          <p:nvPr/>
        </p:nvSpPr>
        <p:spPr bwMode="auto">
          <a:xfrm>
            <a:off x="608013" y="6491288"/>
            <a:ext cx="838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panose="020B0604020202020204" pitchFamily="34" charset="0"/>
              </a:rPr>
              <a:t>Adapted from: http://www.ascd.org/publications/books/108052/chapters/The-Stages-of-Second-Language-Acquisition.aspx</a:t>
            </a:r>
          </a:p>
        </p:txBody>
      </p:sp>
      <p:sp>
        <p:nvSpPr>
          <p:cNvPr id="11" name="TextBox 4">
            <a:extLst>
              <a:ext uri="{FF2B5EF4-FFF2-40B4-BE49-F238E27FC236}">
                <a16:creationId xmlns:a16="http://schemas.microsoft.com/office/drawing/2014/main" id="{A1738478-B200-354C-8548-A78339B49768}"/>
              </a:ext>
            </a:extLst>
          </p:cNvPr>
          <p:cNvSpPr txBox="1">
            <a:spLocks noChangeArrowheads="1"/>
          </p:cNvSpPr>
          <p:nvPr/>
        </p:nvSpPr>
        <p:spPr bwMode="auto">
          <a:xfrm>
            <a:off x="304800" y="5649913"/>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200" dirty="0">
                <a:latin typeface="+mj-lt"/>
                <a:ea typeface="+mn-ea"/>
              </a:rPr>
              <a:t>For the full document, see Stages of Language Learning document</a:t>
            </a:r>
          </a:p>
        </p:txBody>
      </p:sp>
      <p:pic>
        <p:nvPicPr>
          <p:cNvPr id="40968" name="Picture 11" descr="Image result for click icon">
            <a:extLst>
              <a:ext uri="{FF2B5EF4-FFF2-40B4-BE49-F238E27FC236}">
                <a16:creationId xmlns:a16="http://schemas.microsoft.com/office/drawing/2014/main" id="{44D9F7D7-F89A-1340-8FCB-88847A74F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6324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C6526D4-07E1-1D40-94D9-60F6CC6A649A}"/>
              </a:ext>
            </a:extLst>
          </p:cNvPr>
          <p:cNvSpPr txBox="1"/>
          <p:nvPr/>
        </p:nvSpPr>
        <p:spPr>
          <a:xfrm>
            <a:off x="130175" y="1295400"/>
            <a:ext cx="8840788" cy="6094413"/>
          </a:xfrm>
          <a:prstGeom prst="rect">
            <a:avLst/>
          </a:prstGeom>
          <a:noFill/>
        </p:spPr>
        <p:txBody>
          <a:bodyPr>
            <a:spAutoFit/>
          </a:bodyPr>
          <a:lstStyle/>
          <a:p>
            <a:pPr>
              <a:defRPr/>
            </a:pPr>
            <a:endParaRPr lang="en-US" sz="2000" dirty="0">
              <a:latin typeface="+mn-lt"/>
              <a:ea typeface="+mn-ea"/>
              <a:cs typeface="Arial" panose="020B0604020202020204" pitchFamily="34" charset="0"/>
            </a:endParaRPr>
          </a:p>
          <a:p>
            <a:pPr marL="285750" indent="-285750">
              <a:buFont typeface="Arial" panose="020B0604020202020204" pitchFamily="34" charset="0"/>
              <a:buChar char="•"/>
              <a:defRPr/>
            </a:pPr>
            <a:r>
              <a:rPr lang="en-US" sz="2800" dirty="0">
                <a:latin typeface="+mn-lt"/>
                <a:ea typeface="+mn-ea"/>
                <a:cs typeface="Arial" panose="020B0604020202020204" pitchFamily="34" charset="0"/>
              </a:rPr>
              <a:t>The Stages of Language Learning are as follows:</a:t>
            </a:r>
          </a:p>
          <a:p>
            <a:pPr marL="742950" lvl="1" indent="-285750">
              <a:buFont typeface="Arial" panose="020B0604020202020204" pitchFamily="34" charset="0"/>
              <a:buChar char="•"/>
              <a:defRPr/>
            </a:pPr>
            <a:r>
              <a:rPr lang="en-US" sz="2800" dirty="0">
                <a:latin typeface="+mn-lt"/>
                <a:ea typeface="+mn-ea"/>
                <a:cs typeface="Arial" panose="020B0604020202020204" pitchFamily="34" charset="0"/>
              </a:rPr>
              <a:t>Pre-production (silent period)</a:t>
            </a:r>
          </a:p>
          <a:p>
            <a:pPr marL="742950" lvl="1" indent="-285750">
              <a:buFont typeface="Arial" panose="020B0604020202020204" pitchFamily="34" charset="0"/>
              <a:buChar char="•"/>
              <a:defRPr/>
            </a:pPr>
            <a:r>
              <a:rPr lang="en-US" sz="2800" dirty="0">
                <a:latin typeface="+mn-lt"/>
                <a:ea typeface="+mn-ea"/>
                <a:cs typeface="Arial" panose="020B0604020202020204" pitchFamily="34" charset="0"/>
              </a:rPr>
              <a:t>Early Production (low beginner)</a:t>
            </a:r>
          </a:p>
          <a:p>
            <a:pPr marL="742950" lvl="1" indent="-285750">
              <a:buFont typeface="Arial" panose="020B0604020202020204" pitchFamily="34" charset="0"/>
              <a:buChar char="•"/>
              <a:defRPr/>
            </a:pPr>
            <a:r>
              <a:rPr lang="en-US" sz="2800" dirty="0">
                <a:latin typeface="+mn-lt"/>
                <a:ea typeface="+mn-ea"/>
                <a:cs typeface="Arial" panose="020B0604020202020204" pitchFamily="34" charset="0"/>
              </a:rPr>
              <a:t>Speech Emergence (high beginner)</a:t>
            </a:r>
          </a:p>
          <a:p>
            <a:pPr marL="742950" lvl="1" indent="-285750">
              <a:buFont typeface="Arial" panose="020B0604020202020204" pitchFamily="34" charset="0"/>
              <a:buChar char="•"/>
              <a:defRPr/>
            </a:pPr>
            <a:r>
              <a:rPr lang="en-US" sz="2800" dirty="0">
                <a:latin typeface="+mn-lt"/>
                <a:ea typeface="+mn-ea"/>
                <a:cs typeface="Arial" panose="020B0604020202020204" pitchFamily="34" charset="0"/>
              </a:rPr>
              <a:t>Intermediate Fluency</a:t>
            </a:r>
          </a:p>
          <a:p>
            <a:pPr marL="742950" lvl="1" indent="-285750">
              <a:buFont typeface="Arial" panose="020B0604020202020204" pitchFamily="34" charset="0"/>
              <a:buChar char="•"/>
              <a:defRPr/>
            </a:pPr>
            <a:r>
              <a:rPr lang="en-US" sz="2800" dirty="0">
                <a:latin typeface="+mn-lt"/>
                <a:ea typeface="+mn-ea"/>
                <a:cs typeface="Arial" panose="020B0604020202020204" pitchFamily="34" charset="0"/>
              </a:rPr>
              <a:t>Fluent</a:t>
            </a:r>
          </a:p>
          <a:p>
            <a:pPr marL="285750" indent="-285750">
              <a:buFont typeface="Arial" panose="020B0604020202020204" pitchFamily="34" charset="0"/>
              <a:buChar char="•"/>
              <a:defRPr/>
            </a:pPr>
            <a:r>
              <a:rPr lang="en-US" sz="2800" dirty="0">
                <a:latin typeface="+mn-lt"/>
                <a:ea typeface="+mn-ea"/>
                <a:cs typeface="Arial" panose="020B0604020202020204" pitchFamily="34" charset="0"/>
              </a:rPr>
              <a:t>For detailed information see the </a:t>
            </a:r>
            <a:r>
              <a:rPr lang="en-US" sz="2800" u="sng" dirty="0">
                <a:latin typeface="+mn-lt"/>
                <a:ea typeface="+mn-ea"/>
                <a:cs typeface="Arial" panose="020B0604020202020204" pitchFamily="34" charset="0"/>
              </a:rPr>
              <a:t>Stages of Language Learning</a:t>
            </a:r>
            <a:r>
              <a:rPr lang="en-US" sz="2800" dirty="0">
                <a:latin typeface="+mn-lt"/>
                <a:ea typeface="+mn-ea"/>
                <a:cs typeface="Arial" panose="020B0604020202020204" pitchFamily="34" charset="0"/>
              </a:rPr>
              <a:t> chart pictured in the next slide</a:t>
            </a:r>
          </a:p>
          <a:p>
            <a:pPr marL="285750" indent="-285750">
              <a:buFont typeface="Arial" panose="020B0604020202020204" pitchFamily="34" charset="0"/>
              <a:buChar char="•"/>
              <a:defRPr/>
            </a:pPr>
            <a:endParaRPr lang="en-US" sz="2800" dirty="0">
              <a:latin typeface="+mn-lt"/>
              <a:ea typeface="+mn-ea"/>
              <a:cs typeface="Arial" panose="020B0604020202020204" pitchFamily="34" charset="0"/>
            </a:endParaRPr>
          </a:p>
          <a:p>
            <a:pPr marL="285750" indent="-285750">
              <a:buFont typeface="Arial" panose="020B0604020202020204" pitchFamily="34" charset="0"/>
              <a:buChar cha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a:p>
            <a:pPr>
              <a:defRPr/>
            </a:pPr>
            <a:endParaRPr lang="en-US" dirty="0">
              <a:latin typeface="+mn-lt"/>
              <a:ea typeface="+mn-ea"/>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8">
            <a:extLst>
              <a:ext uri="{FF2B5EF4-FFF2-40B4-BE49-F238E27FC236}">
                <a16:creationId xmlns:a16="http://schemas.microsoft.com/office/drawing/2014/main" id="{BFF11524-7D8E-7049-BFB4-0E26B7874A53}"/>
              </a:ext>
            </a:extLst>
          </p:cNvPr>
          <p:cNvSpPr>
            <a:spLocks noGrp="1"/>
          </p:cNvSpPr>
          <p:nvPr>
            <p:ph type="ctrTitle"/>
          </p:nvPr>
        </p:nvSpPr>
        <p:spPr>
          <a:xfrm>
            <a:off x="914400" y="53975"/>
            <a:ext cx="7772400" cy="1470025"/>
          </a:xfrm>
        </p:spPr>
        <p:txBody>
          <a:bodyPr/>
          <a:lstStyle/>
          <a:p>
            <a:pPr eaLnBrk="1" hangingPunct="1"/>
            <a:r>
              <a:rPr lang="en-US" altLang="en-US" sz="4000">
                <a:ea typeface="ＭＳ Ｐゴシック" panose="020B0600070205080204" pitchFamily="34" charset="-128"/>
              </a:rPr>
              <a:t>Learner Characteristics</a:t>
            </a:r>
          </a:p>
        </p:txBody>
      </p:sp>
      <p:sp>
        <p:nvSpPr>
          <p:cNvPr id="43010" name="Slide Number Placeholder 1">
            <a:extLst>
              <a:ext uri="{FF2B5EF4-FFF2-40B4-BE49-F238E27FC236}">
                <a16:creationId xmlns:a16="http://schemas.microsoft.com/office/drawing/2014/main" id="{1EB574E8-70C2-3040-8D40-D89EAAD2B4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8B4B9C7-FA7C-6C4F-A2FD-C1C720067F35}" type="slidenum">
              <a:rPr lang="en-US" altLang="en-US" sz="1200">
                <a:solidFill>
                  <a:srgbClr val="898989"/>
                </a:solidFill>
              </a:rPr>
              <a:pPr>
                <a:spcBef>
                  <a:spcPct val="0"/>
                </a:spcBef>
                <a:buFontTx/>
                <a:buNone/>
              </a:pPr>
              <a:t>23</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41A9C640-B38B-0B4A-8B4D-5A0FCF9F38B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DDDBF16-72F4-F14D-A63B-C1BFCB3296D6}"/>
              </a:ext>
            </a:extLst>
          </p:cNvPr>
          <p:cNvSpPr txBox="1"/>
          <p:nvPr/>
        </p:nvSpPr>
        <p:spPr>
          <a:xfrm>
            <a:off x="457200" y="6042025"/>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3013" name="Picture 9">
            <a:extLst>
              <a:ext uri="{FF2B5EF4-FFF2-40B4-BE49-F238E27FC236}">
                <a16:creationId xmlns:a16="http://schemas.microsoft.com/office/drawing/2014/main" id="{B0B4CE5D-583F-144E-A2D6-07DAF9CB5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a:extLst>
              <a:ext uri="{FF2B5EF4-FFF2-40B4-BE49-F238E27FC236}">
                <a16:creationId xmlns:a16="http://schemas.microsoft.com/office/drawing/2014/main" id="{010D5504-DD56-6D42-86DF-9B6FF28A027C}"/>
              </a:ext>
            </a:extLst>
          </p:cNvPr>
          <p:cNvSpPr>
            <a:spLocks noChangeArrowheads="1"/>
          </p:cNvSpPr>
          <p:nvPr/>
        </p:nvSpPr>
        <p:spPr bwMode="auto">
          <a:xfrm>
            <a:off x="608013" y="6491288"/>
            <a:ext cx="838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panose="020B0604020202020204" pitchFamily="34" charset="0"/>
              </a:rPr>
              <a:t>Adapted from: http://www.ascd.org/publications/books/108052/chapters/The-Stages-of-Second-Language-Acquisition.aspx</a:t>
            </a:r>
          </a:p>
        </p:txBody>
      </p:sp>
      <p:sp>
        <p:nvSpPr>
          <p:cNvPr id="11" name="TextBox 4">
            <a:extLst>
              <a:ext uri="{FF2B5EF4-FFF2-40B4-BE49-F238E27FC236}">
                <a16:creationId xmlns:a16="http://schemas.microsoft.com/office/drawing/2014/main" id="{C647C5E9-DD9C-0E4E-A363-C5F5FEF8F6FF}"/>
              </a:ext>
            </a:extLst>
          </p:cNvPr>
          <p:cNvSpPr txBox="1">
            <a:spLocks noChangeArrowheads="1"/>
          </p:cNvSpPr>
          <p:nvPr/>
        </p:nvSpPr>
        <p:spPr bwMode="auto">
          <a:xfrm>
            <a:off x="304800" y="5649913"/>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200" dirty="0">
                <a:latin typeface="+mj-lt"/>
                <a:ea typeface="+mn-ea"/>
              </a:rPr>
              <a:t>For the full document, see Stages of Language Learning document</a:t>
            </a:r>
          </a:p>
        </p:txBody>
      </p:sp>
      <p:pic>
        <p:nvPicPr>
          <p:cNvPr id="43016" name="Picture 11" descr="Image result for click icon">
            <a:extLst>
              <a:ext uri="{FF2B5EF4-FFF2-40B4-BE49-F238E27FC236}">
                <a16:creationId xmlns:a16="http://schemas.microsoft.com/office/drawing/2014/main" id="{9B76BC64-FDB2-D248-9E46-44FD4FD78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6324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 descr="Screen Clipping">
            <a:extLst>
              <a:ext uri="{FF2B5EF4-FFF2-40B4-BE49-F238E27FC236}">
                <a16:creationId xmlns:a16="http://schemas.microsoft.com/office/drawing/2014/main" id="{F4D2107C-9718-244D-ADF6-BC39D9BF7D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9925" y="1524000"/>
            <a:ext cx="534035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8">
            <a:extLst>
              <a:ext uri="{FF2B5EF4-FFF2-40B4-BE49-F238E27FC236}">
                <a16:creationId xmlns:a16="http://schemas.microsoft.com/office/drawing/2014/main" id="{513073DF-194C-7743-B33F-C008A6EAF750}"/>
              </a:ext>
            </a:extLst>
          </p:cNvPr>
          <p:cNvSpPr>
            <a:spLocks noGrp="1"/>
          </p:cNvSpPr>
          <p:nvPr>
            <p:ph type="title"/>
          </p:nvPr>
        </p:nvSpPr>
        <p:spPr/>
        <p:txBody>
          <a:bodyPr/>
          <a:lstStyle/>
          <a:p>
            <a:pPr eaLnBrk="1" hangingPunct="1"/>
            <a:r>
              <a:rPr lang="en-US" altLang="en-US" sz="3200">
                <a:ea typeface="ＭＳ Ｐゴシック" panose="020B0600070205080204" pitchFamily="34" charset="-128"/>
              </a:rPr>
              <a:t>Working with English Learners: </a:t>
            </a:r>
            <a:br>
              <a:rPr lang="en-US" altLang="en-US" sz="3200">
                <a:ea typeface="ＭＳ Ｐゴシック" panose="020B0600070205080204" pitchFamily="34" charset="-128"/>
              </a:rPr>
            </a:br>
            <a:r>
              <a:rPr lang="en-US" altLang="en-US" sz="3200">
                <a:ea typeface="ＭＳ Ｐゴシック" panose="020B0600070205080204" pitchFamily="34" charset="-128"/>
              </a:rPr>
              <a:t>Before the Lesson</a:t>
            </a:r>
          </a:p>
        </p:txBody>
      </p:sp>
      <p:sp>
        <p:nvSpPr>
          <p:cNvPr id="45058" name="Slide Number Placeholder 1">
            <a:extLst>
              <a:ext uri="{FF2B5EF4-FFF2-40B4-BE49-F238E27FC236}">
                <a16:creationId xmlns:a16="http://schemas.microsoft.com/office/drawing/2014/main" id="{FCB30894-53A7-D244-8393-F028D21515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6D7736C-7222-9A48-95DF-AA29F7BAB35C}" type="slidenum">
              <a:rPr lang="en-US" altLang="en-US" sz="1200">
                <a:solidFill>
                  <a:srgbClr val="898989"/>
                </a:solidFill>
              </a:rPr>
              <a:pPr>
                <a:spcBef>
                  <a:spcPct val="0"/>
                </a:spcBef>
                <a:buFontTx/>
                <a:buNone/>
              </a:pPr>
              <a:t>24</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5F597C73-78A3-FF4C-A891-D4E0C0BF1F4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B0758EC-9D05-7E47-8634-37CAAB33AC1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5061" name="Picture 9">
            <a:extLst>
              <a:ext uri="{FF2B5EF4-FFF2-40B4-BE49-F238E27FC236}">
                <a16:creationId xmlns:a16="http://schemas.microsoft.com/office/drawing/2014/main" id="{F7CD2A3A-9F5F-B045-8DF1-CF8643A2D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5E1C5A9-184B-7843-9728-2F817C554DAF}"/>
              </a:ext>
            </a:extLst>
          </p:cNvPr>
          <p:cNvSpPr txBox="1"/>
          <p:nvPr/>
        </p:nvSpPr>
        <p:spPr>
          <a:xfrm>
            <a:off x="785813" y="1655763"/>
            <a:ext cx="7672387" cy="3786187"/>
          </a:xfrm>
          <a:prstGeom prst="rect">
            <a:avLst/>
          </a:prstGeom>
          <a:noFill/>
        </p:spPr>
        <p:txBody>
          <a:bodyPr>
            <a:spAutoFit/>
          </a:bodyPr>
          <a:lstStyle/>
          <a:p>
            <a:pPr marL="285750" indent="-285750">
              <a:buFont typeface="Arial" panose="020B0604020202020204" pitchFamily="34" charset="0"/>
              <a:buChar char="•"/>
              <a:defRPr/>
            </a:pPr>
            <a:r>
              <a:rPr lang="en-US" sz="1600" dirty="0">
                <a:ea typeface="+mn-ea"/>
                <a:cs typeface="Arial" panose="020B0604020202020204" pitchFamily="34" charset="0"/>
              </a:rPr>
              <a:t>Know the EL’s language level. Utilize a screening tool to determine the language level. </a:t>
            </a:r>
          </a:p>
          <a:p>
            <a:pPr marL="285750" indent="-285750">
              <a:buFont typeface="Arial" panose="020B0604020202020204" pitchFamily="34" charset="0"/>
              <a:buChar char="•"/>
              <a:defRPr/>
            </a:pPr>
            <a:endParaRPr lang="en-US" sz="1600" dirty="0">
              <a:ea typeface="+mn-ea"/>
              <a:cs typeface="Arial" panose="020B0604020202020204" pitchFamily="34" charset="0"/>
            </a:endParaRPr>
          </a:p>
          <a:p>
            <a:pPr marL="285750" indent="-285750">
              <a:buFont typeface="Arial" panose="020B0604020202020204" pitchFamily="34" charset="0"/>
              <a:buChar char="•"/>
              <a:defRPr/>
            </a:pPr>
            <a:r>
              <a:rPr lang="en-US" sz="1600" dirty="0">
                <a:ea typeface="+mn-ea"/>
                <a:cs typeface="Arial" panose="020B0604020202020204" pitchFamily="34" charset="0"/>
              </a:rPr>
              <a:t>The OSY English Language Screener (linked below) is a good resource.</a:t>
            </a:r>
          </a:p>
          <a:p>
            <a:pPr marL="742950" lvl="1" indent="-285750">
              <a:buFont typeface="Arial" panose="020B0604020202020204" pitchFamily="34" charset="0"/>
              <a:buChar char="•"/>
              <a:defRPr/>
            </a:pPr>
            <a:r>
              <a:rPr lang="en-US" sz="1600" dirty="0">
                <a:ea typeface="+mn-ea"/>
                <a:cs typeface="Arial" panose="020B0604020202020204" pitchFamily="34" charset="0"/>
                <a:hlinkClick r:id="rId3"/>
              </a:rPr>
              <a:t>http://osymigrant.org/GOSOSYinstorallanguage.html</a:t>
            </a:r>
            <a:endParaRPr lang="en-US" sz="1600" dirty="0">
              <a:ea typeface="+mn-ea"/>
              <a:cs typeface="Arial" panose="020B0604020202020204" pitchFamily="34" charset="0"/>
            </a:endParaRPr>
          </a:p>
          <a:p>
            <a:pPr marL="742950" lvl="1" indent="-285750">
              <a:buFont typeface="Arial" panose="020B0604020202020204" pitchFamily="34" charset="0"/>
              <a:buChar char="•"/>
              <a:defRPr/>
            </a:pPr>
            <a:r>
              <a:rPr lang="en-US" sz="1600" dirty="0">
                <a:ea typeface="+mn-ea"/>
                <a:cs typeface="Arial" panose="020B0604020202020204" pitchFamily="34" charset="0"/>
              </a:rPr>
              <a:t>This is a basic assessment for beginners. If this screener is too easy for the EL, talk to your supervisor about other assessment options.</a:t>
            </a:r>
          </a:p>
          <a:p>
            <a:pPr lvl="1">
              <a:defRPr/>
            </a:pPr>
            <a:endParaRPr lang="en-US" sz="1600" dirty="0">
              <a:ea typeface="+mn-ea"/>
              <a:cs typeface="Arial" panose="020B0604020202020204" pitchFamily="34" charset="0"/>
            </a:endParaRPr>
          </a:p>
          <a:p>
            <a:pPr marL="285750" indent="-285750">
              <a:buFont typeface="Arial" panose="020B0604020202020204" pitchFamily="34" charset="0"/>
              <a:buChar char="•"/>
              <a:defRPr/>
            </a:pPr>
            <a:r>
              <a:rPr lang="en-US" sz="1600" dirty="0">
                <a:ea typeface="+mn-ea"/>
                <a:cs typeface="Arial" panose="020B0604020202020204" pitchFamily="34" charset="0"/>
              </a:rPr>
              <a:t>Refer to the </a:t>
            </a:r>
            <a:r>
              <a:rPr lang="en-US" sz="1600" u="sng" dirty="0">
                <a:ea typeface="+mn-ea"/>
                <a:cs typeface="Arial" panose="020B0604020202020204" pitchFamily="34" charset="0"/>
              </a:rPr>
              <a:t>Stages of Language Learning</a:t>
            </a:r>
            <a:r>
              <a:rPr lang="en-US" sz="1600" dirty="0">
                <a:ea typeface="+mn-ea"/>
                <a:cs typeface="Arial" panose="020B0604020202020204" pitchFamily="34" charset="0"/>
              </a:rPr>
              <a:t> chart for strategies to implement and avoid at the EL’s language level.</a:t>
            </a:r>
          </a:p>
          <a:p>
            <a:pPr>
              <a:defRPr/>
            </a:pPr>
            <a:endParaRPr lang="en-US" sz="1600" dirty="0">
              <a:ea typeface="+mn-ea"/>
              <a:cs typeface="Arial" panose="020B0604020202020204" pitchFamily="34" charset="0"/>
            </a:endParaRPr>
          </a:p>
          <a:p>
            <a:pPr marL="285750" indent="-285750">
              <a:buFont typeface="Arial" panose="020B0604020202020204" pitchFamily="34" charset="0"/>
              <a:buChar char="•"/>
              <a:defRPr/>
            </a:pPr>
            <a:r>
              <a:rPr lang="en-US" sz="1600" dirty="0">
                <a:ea typeface="+mn-ea"/>
                <a:cs typeface="Arial" panose="020B0604020202020204" pitchFamily="34" charset="0"/>
              </a:rPr>
              <a:t>Find out whether the EL is literate in his or her first language. If so, using bilingual materials may be helpful. If not, the following module may be helpful: </a:t>
            </a:r>
            <a:r>
              <a:rPr lang="en-US" sz="1600" u="sng" dirty="0">
                <a:ea typeface="+mn-ea"/>
                <a:cs typeface="Arial" panose="020B0604020202020204" pitchFamily="34" charset="0"/>
              </a:rPr>
              <a:t>Addressing the Specific Needs of OSY with Limited Formal Schooling</a:t>
            </a:r>
            <a:r>
              <a:rPr lang="en-US" sz="1600" dirty="0">
                <a:solidFill>
                  <a:srgbClr val="7030A0"/>
                </a:solidFill>
                <a:ea typeface="+mn-ea"/>
                <a:cs typeface="Arial" panose="020B0604020202020204" pitchFamily="34" charset="0"/>
              </a:rPr>
              <a:t>.</a:t>
            </a:r>
          </a:p>
          <a:p>
            <a:pPr marL="285750" indent="-285750">
              <a:buFont typeface="Arial" panose="020B0604020202020204" pitchFamily="34" charset="0"/>
              <a:buChar char="•"/>
              <a:defRPr/>
            </a:pPr>
            <a:endParaRPr lang="en-US" sz="1600" dirty="0">
              <a:ea typeface="+mn-ea"/>
              <a:cs typeface="Arial" panose="020B0604020202020204" pitchFamily="34" charset="0"/>
            </a:endParaRPr>
          </a:p>
        </p:txBody>
      </p:sp>
      <p:sp>
        <p:nvSpPr>
          <p:cNvPr id="8" name="TextBox 4">
            <a:extLst>
              <a:ext uri="{FF2B5EF4-FFF2-40B4-BE49-F238E27FC236}">
                <a16:creationId xmlns:a16="http://schemas.microsoft.com/office/drawing/2014/main" id="{D308FB86-AF20-9048-A3D4-1B5BE8C94622}"/>
              </a:ext>
            </a:extLst>
          </p:cNvPr>
          <p:cNvSpPr txBox="1">
            <a:spLocks noChangeArrowheads="1"/>
          </p:cNvSpPr>
          <p:nvPr/>
        </p:nvSpPr>
        <p:spPr bwMode="auto">
          <a:xfrm>
            <a:off x="225425" y="5645150"/>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200" dirty="0">
                <a:latin typeface="+mj-lt"/>
                <a:ea typeface="+mn-ea"/>
              </a:rPr>
              <a:t>For the full module, see Addressing the Specific Needs of OSY with Limited Formal Schooling</a:t>
            </a:r>
          </a:p>
        </p:txBody>
      </p:sp>
      <p:pic>
        <p:nvPicPr>
          <p:cNvPr id="45064" name="Picture 11" descr="Image result for click icon">
            <a:extLst>
              <a:ext uri="{FF2B5EF4-FFF2-40B4-BE49-F238E27FC236}">
                <a16:creationId xmlns:a16="http://schemas.microsoft.com/office/drawing/2014/main" id="{D1D62D6A-348C-584D-A128-DD0B44FC1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7363" y="5562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8">
            <a:extLst>
              <a:ext uri="{FF2B5EF4-FFF2-40B4-BE49-F238E27FC236}">
                <a16:creationId xmlns:a16="http://schemas.microsoft.com/office/drawing/2014/main" id="{89B8085D-4311-A243-B4C9-3F633CC2659D}"/>
              </a:ext>
            </a:extLst>
          </p:cNvPr>
          <p:cNvSpPr>
            <a:spLocks noGrp="1"/>
          </p:cNvSpPr>
          <p:nvPr>
            <p:ph type="title"/>
          </p:nvPr>
        </p:nvSpPr>
        <p:spPr/>
        <p:txBody>
          <a:bodyPr/>
          <a:lstStyle/>
          <a:p>
            <a:pPr eaLnBrk="1" hangingPunct="1"/>
            <a:r>
              <a:rPr lang="en-US" altLang="en-US" sz="3200">
                <a:ea typeface="ＭＳ Ｐゴシック" panose="020B0600070205080204" pitchFamily="34" charset="-128"/>
              </a:rPr>
              <a:t>Working with English Learners: </a:t>
            </a:r>
            <a:br>
              <a:rPr lang="en-US" altLang="en-US" sz="3200">
                <a:ea typeface="ＭＳ Ｐゴシック" panose="020B0600070205080204" pitchFamily="34" charset="-128"/>
              </a:rPr>
            </a:br>
            <a:r>
              <a:rPr lang="en-US" altLang="en-US" sz="3200">
                <a:ea typeface="ＭＳ Ｐゴシック" panose="020B0600070205080204" pitchFamily="34" charset="-128"/>
              </a:rPr>
              <a:t>Before the Lesson</a:t>
            </a:r>
          </a:p>
        </p:txBody>
      </p:sp>
      <p:sp>
        <p:nvSpPr>
          <p:cNvPr id="46082" name="Slide Number Placeholder 1">
            <a:extLst>
              <a:ext uri="{FF2B5EF4-FFF2-40B4-BE49-F238E27FC236}">
                <a16:creationId xmlns:a16="http://schemas.microsoft.com/office/drawing/2014/main" id="{272CCBD1-53FE-F54E-A24B-30D5E1F3C1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5C55766-94B6-D345-A748-B41A3F706987}" type="slidenum">
              <a:rPr lang="en-US" altLang="en-US" sz="1200">
                <a:solidFill>
                  <a:srgbClr val="898989"/>
                </a:solidFill>
              </a:rPr>
              <a:pPr>
                <a:spcBef>
                  <a:spcPct val="0"/>
                </a:spcBef>
                <a:buFontTx/>
                <a:buNone/>
              </a:pPr>
              <a:t>25</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0FBF2BA8-0106-6247-B47C-CE70983E96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D11646E-AD9B-424B-B3DB-C3BAE3B10B0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6085" name="Picture 9">
            <a:extLst>
              <a:ext uri="{FF2B5EF4-FFF2-40B4-BE49-F238E27FC236}">
                <a16:creationId xmlns:a16="http://schemas.microsoft.com/office/drawing/2014/main" id="{AB8A13F4-8029-0846-8380-31205F405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ontent Placeholder 2">
            <a:extLst>
              <a:ext uri="{FF2B5EF4-FFF2-40B4-BE49-F238E27FC236}">
                <a16:creationId xmlns:a16="http://schemas.microsoft.com/office/drawing/2014/main" id="{F690B76D-40FE-9747-960D-5B7586247309}"/>
              </a:ext>
            </a:extLst>
          </p:cNvPr>
          <p:cNvSpPr>
            <a:spLocks noGrp="1"/>
          </p:cNvSpPr>
          <p:nvPr>
            <p:ph idx="1"/>
          </p:nvPr>
        </p:nvSpPr>
        <p:spPr/>
        <p:txBody>
          <a:bodyPr/>
          <a:lstStyle/>
          <a:p>
            <a:pPr marL="285750" indent="-285750">
              <a:buFont typeface="Arial" charset="0"/>
              <a:buChar char="•"/>
              <a:defRPr/>
            </a:pPr>
            <a:r>
              <a:rPr lang="en-US" altLang="en-US" sz="1600" dirty="0">
                <a:latin typeface="Arial" charset="0"/>
                <a:cs typeface="Arial" charset="0"/>
              </a:rPr>
              <a:t>Identify key vocabulary</a:t>
            </a:r>
          </a:p>
          <a:p>
            <a:pPr marL="0" indent="0">
              <a:buFont typeface="Arial" charset="0"/>
              <a:buNone/>
              <a:defRPr/>
            </a:pPr>
            <a:endParaRPr lang="en-US" altLang="en-US" sz="1600" dirty="0">
              <a:latin typeface="Arial" charset="0"/>
              <a:cs typeface="Arial" charset="0"/>
            </a:endParaRPr>
          </a:p>
          <a:p>
            <a:pPr marL="285750" indent="-285750">
              <a:buFont typeface="Arial" charset="0"/>
              <a:buChar char="•"/>
              <a:defRPr/>
            </a:pPr>
            <a:r>
              <a:rPr lang="en-US" altLang="en-US" sz="1600" dirty="0">
                <a:latin typeface="Arial" charset="0"/>
                <a:cs typeface="Arial" charset="0"/>
              </a:rPr>
              <a:t>Prepare visual aids to teach vocabulary:</a:t>
            </a:r>
          </a:p>
          <a:p>
            <a:pPr lvl="1">
              <a:defRPr/>
            </a:pPr>
            <a:r>
              <a:rPr lang="en-US" altLang="en-US" sz="1600" dirty="0">
                <a:latin typeface="Arial" charset="0"/>
                <a:cs typeface="Arial" charset="0"/>
              </a:rPr>
              <a:t>Real objects</a:t>
            </a:r>
          </a:p>
          <a:p>
            <a:pPr lvl="1">
              <a:defRPr/>
            </a:pPr>
            <a:r>
              <a:rPr lang="en-US" altLang="en-US" sz="1600" dirty="0">
                <a:latin typeface="Arial" charset="0"/>
                <a:cs typeface="Arial" charset="0"/>
              </a:rPr>
              <a:t>Images</a:t>
            </a:r>
          </a:p>
          <a:p>
            <a:pPr lvl="1">
              <a:defRPr/>
            </a:pPr>
            <a:r>
              <a:rPr lang="en-US" altLang="en-US" sz="1600" dirty="0">
                <a:latin typeface="Arial" charset="0"/>
                <a:cs typeface="Arial" charset="0"/>
              </a:rPr>
              <a:t>Flashcards</a:t>
            </a:r>
          </a:p>
          <a:p>
            <a:pPr lvl="1">
              <a:defRPr/>
            </a:pPr>
            <a:r>
              <a:rPr lang="en-US" altLang="en-US" sz="1600" dirty="0">
                <a:latin typeface="Arial" charset="0"/>
                <a:cs typeface="Arial" charset="0"/>
              </a:rPr>
              <a:t>Dry erase board, markers, sketch pad and pens to draw vocabulary</a:t>
            </a:r>
          </a:p>
          <a:p>
            <a:pPr lvl="1">
              <a:buFont typeface="Arial" charset="0"/>
              <a:buChar char="•"/>
              <a:defRPr/>
            </a:pPr>
            <a:endParaRPr lang="en-US" altLang="en-US" sz="1600" dirty="0">
              <a:latin typeface="Arial" charset="0"/>
              <a:cs typeface="Arial" charset="0"/>
            </a:endParaRPr>
          </a:p>
          <a:p>
            <a:pPr marL="285750" indent="-285750">
              <a:buFont typeface="Arial" charset="0"/>
              <a:buChar char="•"/>
              <a:defRPr/>
            </a:pPr>
            <a:r>
              <a:rPr lang="en-US" altLang="en-US" sz="1600" dirty="0">
                <a:latin typeface="Arial" charset="0"/>
                <a:cs typeface="Arial" charset="0"/>
              </a:rPr>
              <a:t>Think of simple phrases to describe or explain key vocabulary</a:t>
            </a:r>
          </a:p>
          <a:p>
            <a:pPr lvl="1">
              <a:buFont typeface="Arial" charset="0"/>
              <a:buChar char="•"/>
              <a:defRPr/>
            </a:pPr>
            <a:endParaRPr lang="en-US" altLang="en-US" sz="1600" dirty="0">
              <a:latin typeface="Arial" charset="0"/>
              <a:cs typeface="Arial" charset="0"/>
            </a:endParaRPr>
          </a:p>
          <a:p>
            <a:pPr marL="285750" indent="-285750">
              <a:buFont typeface="Arial" charset="0"/>
              <a:buChar char="•"/>
              <a:defRPr/>
            </a:pPr>
            <a:r>
              <a:rPr lang="en-US" altLang="en-US" sz="1600" dirty="0">
                <a:latin typeface="Arial" charset="0"/>
                <a:cs typeface="Arial" charset="0"/>
              </a:rPr>
              <a:t>Plan activities that the EL can do to practice the vocabulary:</a:t>
            </a:r>
          </a:p>
          <a:p>
            <a:pPr lvl="1">
              <a:defRPr/>
            </a:pPr>
            <a:r>
              <a:rPr lang="en-US" altLang="en-US" sz="1600" dirty="0">
                <a:latin typeface="Arial" charset="0"/>
                <a:cs typeface="Arial" charset="0"/>
              </a:rPr>
              <a:t>Games</a:t>
            </a:r>
          </a:p>
          <a:p>
            <a:pPr lvl="1">
              <a:defRPr/>
            </a:pPr>
            <a:r>
              <a:rPr lang="en-US" altLang="en-US" sz="1600" dirty="0">
                <a:latin typeface="Arial" charset="0"/>
                <a:cs typeface="Arial" charset="0"/>
              </a:rPr>
              <a:t>Simple worksheets</a:t>
            </a:r>
          </a:p>
          <a:p>
            <a:pPr lvl="1">
              <a:defRPr/>
            </a:pPr>
            <a:r>
              <a:rPr lang="en-US" altLang="en-US" sz="1600" dirty="0">
                <a:latin typeface="Arial" charset="0"/>
                <a:cs typeface="Arial" charset="0"/>
              </a:rPr>
              <a:t>Conversation starters</a:t>
            </a:r>
          </a:p>
          <a:p>
            <a:pPr lvl="1">
              <a:defRPr/>
            </a:pPr>
            <a:r>
              <a:rPr lang="en-US" altLang="en-US" sz="1600" dirty="0">
                <a:latin typeface="Arial" charset="0"/>
                <a:cs typeface="Arial" charset="0"/>
              </a:rPr>
              <a:t>Role plays </a:t>
            </a:r>
          </a:p>
          <a:p>
            <a:pPr lvl="1">
              <a:buFont typeface="Arial" charset="0"/>
              <a:buChar char="–"/>
              <a:defRPr/>
            </a:pPr>
            <a:endParaRPr lang="en-US" alt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8">
            <a:extLst>
              <a:ext uri="{FF2B5EF4-FFF2-40B4-BE49-F238E27FC236}">
                <a16:creationId xmlns:a16="http://schemas.microsoft.com/office/drawing/2014/main" id="{73C49B6C-744C-F641-A4BE-EA6646419261}"/>
              </a:ext>
            </a:extLst>
          </p:cNvPr>
          <p:cNvSpPr>
            <a:spLocks noGrp="1"/>
          </p:cNvSpPr>
          <p:nvPr>
            <p:ph type="title"/>
          </p:nvPr>
        </p:nvSpPr>
        <p:spPr/>
        <p:txBody>
          <a:bodyPr/>
          <a:lstStyle/>
          <a:p>
            <a:pPr eaLnBrk="1" hangingPunct="1"/>
            <a:r>
              <a:rPr lang="en-US" altLang="en-US" sz="3600">
                <a:ea typeface="ＭＳ Ｐゴシック" panose="020B0600070205080204" pitchFamily="34" charset="-128"/>
              </a:rPr>
              <a:t>Working with English Learners: </a:t>
            </a:r>
            <a:br>
              <a:rPr lang="en-US" altLang="en-US" sz="3600">
                <a:ea typeface="ＭＳ Ｐゴシック" panose="020B0600070205080204" pitchFamily="34" charset="-128"/>
              </a:rPr>
            </a:br>
            <a:r>
              <a:rPr lang="en-US" altLang="en-US" sz="3600">
                <a:ea typeface="ＭＳ Ｐゴシック" panose="020B0600070205080204" pitchFamily="34" charset="-128"/>
              </a:rPr>
              <a:t>During the Lesson</a:t>
            </a:r>
          </a:p>
        </p:txBody>
      </p:sp>
      <p:sp>
        <p:nvSpPr>
          <p:cNvPr id="47106" name="Slide Number Placeholder 1">
            <a:extLst>
              <a:ext uri="{FF2B5EF4-FFF2-40B4-BE49-F238E27FC236}">
                <a16:creationId xmlns:a16="http://schemas.microsoft.com/office/drawing/2014/main" id="{D198165A-D289-8049-86B1-248578496D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9052564-8555-AD40-B2CA-D6F0EDBE260E}" type="slidenum">
              <a:rPr lang="en-US" altLang="en-US" sz="1200">
                <a:solidFill>
                  <a:srgbClr val="898989"/>
                </a:solidFill>
              </a:rPr>
              <a:pPr>
                <a:spcBef>
                  <a:spcPct val="0"/>
                </a:spcBef>
                <a:buFontTx/>
                <a:buNone/>
              </a:pPr>
              <a:t>26</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ED4D522F-7515-B34C-9C2C-FFCAC44D80C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D00EA17-5AFB-A643-B747-AD26DFFF9846}"/>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7109" name="Picture 9">
            <a:extLst>
              <a:ext uri="{FF2B5EF4-FFF2-40B4-BE49-F238E27FC236}">
                <a16:creationId xmlns:a16="http://schemas.microsoft.com/office/drawing/2014/main" id="{78676184-60CC-9F42-BE6E-20F11315F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Content Placeholder 2">
            <a:extLst>
              <a:ext uri="{FF2B5EF4-FFF2-40B4-BE49-F238E27FC236}">
                <a16:creationId xmlns:a16="http://schemas.microsoft.com/office/drawing/2014/main" id="{DFDC67BF-519C-794E-979A-334140C32E3F}"/>
              </a:ext>
            </a:extLst>
          </p:cNvPr>
          <p:cNvSpPr>
            <a:spLocks noGrp="1"/>
          </p:cNvSpPr>
          <p:nvPr>
            <p:ph idx="1"/>
          </p:nvPr>
        </p:nvSpPr>
        <p:spPr>
          <a:xfrm>
            <a:off x="422275" y="1447800"/>
            <a:ext cx="8229600" cy="4838700"/>
          </a:xfrm>
        </p:spPr>
        <p:txBody>
          <a:bodyPr/>
          <a:lstStyle/>
          <a:p>
            <a:pPr>
              <a:defRPr/>
            </a:pPr>
            <a:r>
              <a:rPr lang="en-US" altLang="en-US" sz="1600" dirty="0">
                <a:latin typeface="Arial" panose="020B0604020202020204" pitchFamily="34" charset="0"/>
                <a:cs typeface="Arial" panose="020B0604020202020204" pitchFamily="34" charset="0"/>
              </a:rPr>
              <a:t>Help the EL feel at ease: </a:t>
            </a:r>
          </a:p>
          <a:p>
            <a:pPr lvl="1">
              <a:defRPr/>
            </a:pPr>
            <a:r>
              <a:rPr lang="en-US" altLang="en-US" sz="1600" dirty="0">
                <a:latin typeface="Arial" panose="020B0604020202020204" pitchFamily="34" charset="0"/>
                <a:cs typeface="Arial" panose="020B0604020202020204" pitchFamily="34" charset="0"/>
              </a:rPr>
              <a:t>Relax</a:t>
            </a:r>
          </a:p>
          <a:p>
            <a:pPr lvl="1">
              <a:defRPr/>
            </a:pPr>
            <a:r>
              <a:rPr lang="en-US" altLang="en-US" sz="1600" dirty="0">
                <a:latin typeface="Arial" panose="020B0604020202020204" pitchFamily="34" charset="0"/>
                <a:cs typeface="Arial" panose="020B0604020202020204" pitchFamily="34" charset="0"/>
              </a:rPr>
              <a:t>Show confidence that you can communicate  </a:t>
            </a:r>
          </a:p>
          <a:p>
            <a:pPr lvl="1">
              <a:defRPr/>
            </a:pPr>
            <a:r>
              <a:rPr lang="en-US" altLang="en-US" sz="1600" dirty="0">
                <a:latin typeface="Arial" panose="020B0604020202020204" pitchFamily="34" charset="0"/>
                <a:cs typeface="Arial" panose="020B0604020202020204" pitchFamily="34" charset="0"/>
              </a:rPr>
              <a:t>Use positive body language (i.e. smile, nod)</a:t>
            </a:r>
          </a:p>
          <a:p>
            <a:pPr marL="457200" lvl="1" indent="0">
              <a:buFont typeface="Arial" panose="020B0604020202020204" pitchFamily="34" charset="0"/>
              <a:buNone/>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Focus on communication rather than grammar or pronunciation:</a:t>
            </a:r>
          </a:p>
          <a:p>
            <a:pPr lvl="1">
              <a:defRPr/>
            </a:pPr>
            <a:r>
              <a:rPr lang="en-US" altLang="en-US" sz="1600" dirty="0">
                <a:latin typeface="Arial" panose="020B0604020202020204" pitchFamily="34" charset="0"/>
                <a:cs typeface="Arial" panose="020B0604020202020204" pitchFamily="34" charset="0"/>
              </a:rPr>
              <a:t>Encourage the EL to respond and speak</a:t>
            </a:r>
          </a:p>
          <a:p>
            <a:pPr lvl="1">
              <a:defRPr/>
            </a:pPr>
            <a:r>
              <a:rPr lang="en-US" altLang="en-US" sz="1600" dirty="0">
                <a:latin typeface="Arial" panose="020B0604020202020204" pitchFamily="34" charset="0"/>
                <a:cs typeface="Arial" panose="020B0604020202020204" pitchFamily="34" charset="0"/>
              </a:rPr>
              <a:t>Model correct grammar and pronunciation </a:t>
            </a:r>
          </a:p>
          <a:p>
            <a:pPr lvl="1">
              <a:defRPr/>
            </a:pPr>
            <a:r>
              <a:rPr lang="en-US" altLang="en-US" sz="1600" dirty="0">
                <a:latin typeface="Arial" panose="020B0604020202020204" pitchFamily="34" charset="0"/>
                <a:cs typeface="Arial" panose="020B0604020202020204" pitchFamily="34" charset="0"/>
              </a:rPr>
              <a:t>Rephrase rather than overtly correcting mistakes</a:t>
            </a:r>
          </a:p>
          <a:p>
            <a:pPr lvl="1">
              <a:defRPr/>
            </a:pPr>
            <a:r>
              <a:rPr lang="en-US" altLang="en-US" sz="1600" dirty="0">
                <a:latin typeface="Arial" panose="020B0604020202020204" pitchFamily="34" charset="0"/>
                <a:cs typeface="Arial" panose="020B0604020202020204" pitchFamily="34" charset="0"/>
              </a:rPr>
              <a:t>Use a dictionary or online translation site</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Provide opportunities for the EL to interact and show understanding in a variety of ways:</a:t>
            </a:r>
          </a:p>
          <a:p>
            <a:pPr lvl="1">
              <a:defRPr/>
            </a:pPr>
            <a:r>
              <a:rPr lang="en-US" altLang="en-US" sz="1600" dirty="0">
                <a:latin typeface="Arial" panose="020B0604020202020204" pitchFamily="34" charset="0"/>
                <a:cs typeface="Arial" panose="020B0604020202020204" pitchFamily="34" charset="0"/>
              </a:rPr>
              <a:t>Through pictures </a:t>
            </a:r>
          </a:p>
          <a:p>
            <a:pPr lvl="1">
              <a:defRPr/>
            </a:pPr>
            <a:r>
              <a:rPr lang="en-US" altLang="en-US" sz="1600" dirty="0">
                <a:latin typeface="Arial" panose="020B0604020202020204" pitchFamily="34" charset="0"/>
                <a:cs typeface="Arial" panose="020B0604020202020204" pitchFamily="34" charset="0"/>
              </a:rPr>
              <a:t>Through actions </a:t>
            </a:r>
          </a:p>
          <a:p>
            <a:pPr lvl="1">
              <a:defRPr/>
            </a:pPr>
            <a:r>
              <a:rPr lang="en-US" altLang="en-US" sz="1600" dirty="0">
                <a:latin typeface="Arial" panose="020B0604020202020204" pitchFamily="34" charset="0"/>
                <a:cs typeface="Arial" panose="020B0604020202020204" pitchFamily="34" charset="0"/>
              </a:rPr>
              <a:t>Through verbal responses</a:t>
            </a:r>
          </a:p>
          <a:p>
            <a:pPr marL="514350" lvl="1" indent="0">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lvl="1">
              <a:defRPr/>
            </a:pPr>
            <a:endParaRPr lang="en-US" altLang="en-US" dirty="0"/>
          </a:p>
          <a:p>
            <a:pPr lvl="1">
              <a:defRPr/>
            </a:pPr>
            <a:endParaRPr lang="en-US" altLang="en-US" dirty="0"/>
          </a:p>
          <a:p>
            <a:pPr lvl="1">
              <a:buFont typeface="Arial" panose="020B0604020202020204" pitchFamily="34" charset="0"/>
              <a:buChar char="•"/>
              <a:defRPr/>
            </a:pPr>
            <a:endParaRPr lang="en-US" altLang="en-US" sz="2400" dirty="0"/>
          </a:p>
          <a:p>
            <a:pPr lvl="1">
              <a:buFont typeface="Arial" panose="020B0604020202020204" pitchFamily="34" charset="0"/>
              <a:buChar char="•"/>
              <a:defRPr/>
            </a:pPr>
            <a:endParaRPr lang="en-US"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8">
            <a:extLst>
              <a:ext uri="{FF2B5EF4-FFF2-40B4-BE49-F238E27FC236}">
                <a16:creationId xmlns:a16="http://schemas.microsoft.com/office/drawing/2014/main" id="{A9A6BE2E-7151-444A-9DB1-9A6E6D4710C7}"/>
              </a:ext>
            </a:extLst>
          </p:cNvPr>
          <p:cNvSpPr>
            <a:spLocks noGrp="1"/>
          </p:cNvSpPr>
          <p:nvPr>
            <p:ph type="title"/>
          </p:nvPr>
        </p:nvSpPr>
        <p:spPr/>
        <p:txBody>
          <a:bodyPr/>
          <a:lstStyle/>
          <a:p>
            <a:pPr eaLnBrk="1" hangingPunct="1"/>
            <a:r>
              <a:rPr lang="en-US" altLang="en-US" sz="3600">
                <a:ea typeface="ＭＳ Ｐゴシック" panose="020B0600070205080204" pitchFamily="34" charset="-128"/>
              </a:rPr>
              <a:t>Working with English Learners: </a:t>
            </a:r>
            <a:br>
              <a:rPr lang="en-US" altLang="en-US" sz="3600">
                <a:ea typeface="ＭＳ Ｐゴシック" panose="020B0600070205080204" pitchFamily="34" charset="-128"/>
              </a:rPr>
            </a:br>
            <a:r>
              <a:rPr lang="en-US" altLang="en-US" sz="3600">
                <a:ea typeface="ＭＳ Ｐゴシック" panose="020B0600070205080204" pitchFamily="34" charset="-128"/>
              </a:rPr>
              <a:t>During the Lesson</a:t>
            </a:r>
          </a:p>
        </p:txBody>
      </p:sp>
      <p:sp>
        <p:nvSpPr>
          <p:cNvPr id="48130" name="Slide Number Placeholder 1">
            <a:extLst>
              <a:ext uri="{FF2B5EF4-FFF2-40B4-BE49-F238E27FC236}">
                <a16:creationId xmlns:a16="http://schemas.microsoft.com/office/drawing/2014/main" id="{DDB1A0FD-D916-C94A-A095-F47ED8F3F2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2C710F9-A1E4-7D4D-90E9-C4C2D2E7F123}" type="slidenum">
              <a:rPr lang="en-US" altLang="en-US" sz="1200">
                <a:solidFill>
                  <a:srgbClr val="898989"/>
                </a:solidFill>
              </a:rPr>
              <a:pPr>
                <a:spcBef>
                  <a:spcPct val="0"/>
                </a:spcBef>
                <a:buFontTx/>
                <a:buNone/>
              </a:pPr>
              <a:t>27</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40CF90E3-63D1-9249-8E0D-8B4AFB27BB4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7485C71-CE83-FB4B-A3B9-515B3A7B196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8133" name="Picture 9">
            <a:extLst>
              <a:ext uri="{FF2B5EF4-FFF2-40B4-BE49-F238E27FC236}">
                <a16:creationId xmlns:a16="http://schemas.microsoft.com/office/drawing/2014/main" id="{B2370A49-ABA4-6C48-B06F-14F0CA2BC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Content Placeholder 2">
            <a:extLst>
              <a:ext uri="{FF2B5EF4-FFF2-40B4-BE49-F238E27FC236}">
                <a16:creationId xmlns:a16="http://schemas.microsoft.com/office/drawing/2014/main" id="{2C347A0B-E7A1-9142-97EA-514F849E6EFA}"/>
              </a:ext>
            </a:extLst>
          </p:cNvPr>
          <p:cNvSpPr>
            <a:spLocks noGrp="1"/>
          </p:cNvSpPr>
          <p:nvPr>
            <p:ph idx="1"/>
          </p:nvPr>
        </p:nvSpPr>
        <p:spPr>
          <a:xfrm>
            <a:off x="495300" y="1490663"/>
            <a:ext cx="8229600" cy="4525962"/>
          </a:xfrm>
        </p:spPr>
        <p:txBody>
          <a:bodyPr/>
          <a:lstStyle/>
          <a:p>
            <a:pPr lvl="1">
              <a:buFont typeface="Arial" charset="0"/>
              <a:buChar char="•"/>
              <a:defRPr/>
            </a:pPr>
            <a:endParaRPr lang="en-US" altLang="en-US" sz="1800" dirty="0">
              <a:latin typeface="Arial" charset="0"/>
              <a:cs typeface="Arial" charset="0"/>
            </a:endParaRPr>
          </a:p>
          <a:p>
            <a:pPr>
              <a:buFont typeface="Arial" charset="0"/>
              <a:buChar char="•"/>
              <a:defRPr/>
            </a:pPr>
            <a:r>
              <a:rPr lang="en-US" altLang="en-US" sz="1800" dirty="0">
                <a:latin typeface="Arial" charset="0"/>
                <a:cs typeface="Arial" charset="0"/>
              </a:rPr>
              <a:t>After asking a question, allow plenty of wait time for the EL to respond:</a:t>
            </a:r>
          </a:p>
          <a:p>
            <a:pPr lvl="2">
              <a:buFont typeface="Arial" panose="020B0604020202020204" pitchFamily="34" charset="0"/>
              <a:buChar char="–"/>
              <a:defRPr/>
            </a:pPr>
            <a:r>
              <a:rPr lang="en-US" altLang="en-US" sz="1600" dirty="0">
                <a:latin typeface="Arial" charset="0"/>
                <a:cs typeface="Arial" charset="0"/>
              </a:rPr>
              <a:t>8 seconds is recommended as a minimum</a:t>
            </a:r>
          </a:p>
          <a:p>
            <a:pPr lvl="2">
              <a:buFont typeface="Arial" panose="020B0604020202020204" pitchFamily="34" charset="0"/>
              <a:buChar char="–"/>
              <a:defRPr/>
            </a:pPr>
            <a:r>
              <a:rPr lang="en-US" altLang="en-US" sz="1600" dirty="0">
                <a:latin typeface="Arial" charset="0"/>
                <a:cs typeface="Arial" charset="0"/>
              </a:rPr>
              <a:t>Encourage any response, but don’t rush students to respond</a:t>
            </a:r>
          </a:p>
          <a:p>
            <a:pPr marL="914400" lvl="2" indent="0">
              <a:buFont typeface="Arial" charset="0"/>
              <a:buNone/>
              <a:defRPr/>
            </a:pPr>
            <a:endParaRPr lang="en-US" altLang="en-US" sz="1800" dirty="0">
              <a:latin typeface="Arial" charset="0"/>
              <a:cs typeface="Arial" charset="0"/>
            </a:endParaRPr>
          </a:p>
          <a:p>
            <a:pPr>
              <a:buFont typeface="Arial" charset="0"/>
              <a:buChar char="•"/>
              <a:defRPr/>
            </a:pPr>
            <a:r>
              <a:rPr lang="en-US" altLang="en-US" sz="1800" dirty="0">
                <a:latin typeface="Arial" charset="0"/>
                <a:cs typeface="Arial" charset="0"/>
              </a:rPr>
              <a:t>Watch the student’s body language. If s/he seems confused (fearful look, blank stare), be ready to modify the way you are presenting the lesson.</a:t>
            </a:r>
          </a:p>
          <a:p>
            <a:pPr marL="457200" lvl="1" indent="0">
              <a:buFont typeface="Arial" charset="0"/>
              <a:buNone/>
              <a:defRPr/>
            </a:pPr>
            <a:endParaRPr lang="en-US" altLang="en-US" sz="2000" dirty="0">
              <a:latin typeface="Arial" charset="0"/>
              <a:cs typeface="Arial" charset="0"/>
            </a:endParaRPr>
          </a:p>
          <a:p>
            <a:pPr>
              <a:buFont typeface="Arial" charset="0"/>
              <a:buChar char="•"/>
              <a:defRPr/>
            </a:pPr>
            <a:r>
              <a:rPr lang="en-US" altLang="en-US" sz="1800" dirty="0">
                <a:latin typeface="Arial" charset="0"/>
                <a:cs typeface="Arial" charset="0"/>
              </a:rPr>
              <a:t>Try a different approach if the EL doesn’t respond as expected:</a:t>
            </a:r>
          </a:p>
          <a:p>
            <a:pPr lvl="2">
              <a:buFont typeface="Arial" panose="020B0604020202020204" pitchFamily="34" charset="0"/>
              <a:buChar char="–"/>
              <a:defRPr/>
            </a:pPr>
            <a:r>
              <a:rPr lang="en-US" altLang="en-US" sz="1800" dirty="0">
                <a:latin typeface="Arial" charset="0"/>
                <a:cs typeface="Arial" charset="0"/>
              </a:rPr>
              <a:t>Present the question in a different manner (rephrase, write, draw)</a:t>
            </a:r>
          </a:p>
          <a:p>
            <a:pPr lvl="2">
              <a:buFont typeface="Arial" panose="020B0604020202020204" pitchFamily="34" charset="0"/>
              <a:buChar char="–"/>
              <a:defRPr/>
            </a:pPr>
            <a:r>
              <a:rPr lang="en-US" altLang="en-US" sz="1800" dirty="0">
                <a:latin typeface="Arial" charset="0"/>
                <a:cs typeface="Arial" charset="0"/>
              </a:rPr>
              <a:t>Allow the EL to respond non-verbally by:</a:t>
            </a:r>
          </a:p>
          <a:p>
            <a:pPr lvl="3">
              <a:buFont typeface="Arial" charset="0"/>
              <a:buChar char="»"/>
              <a:defRPr/>
            </a:pPr>
            <a:r>
              <a:rPr lang="en-US" altLang="en-US" sz="1600" dirty="0">
                <a:latin typeface="Arial" charset="0"/>
                <a:cs typeface="Arial" charset="0"/>
              </a:rPr>
              <a:t>Pointing, gesturing, acting out a response</a:t>
            </a:r>
          </a:p>
          <a:p>
            <a:pPr lvl="3">
              <a:buFont typeface="Arial" charset="0"/>
              <a:buChar char="»"/>
              <a:defRPr/>
            </a:pPr>
            <a:r>
              <a:rPr lang="en-US" altLang="en-US" sz="1600" dirty="0">
                <a:latin typeface="Arial" charset="0"/>
                <a:cs typeface="Arial" charset="0"/>
              </a:rPr>
              <a:t>Selecting from a group of pictures</a:t>
            </a:r>
          </a:p>
          <a:p>
            <a:pPr lvl="3">
              <a:buFont typeface="Arial" charset="0"/>
              <a:buChar char="»"/>
              <a:defRPr/>
            </a:pPr>
            <a:r>
              <a:rPr lang="en-US" altLang="en-US" sz="1600" dirty="0">
                <a:latin typeface="Arial" charset="0"/>
                <a:cs typeface="Arial" charset="0"/>
              </a:rPr>
              <a:t>Choosing a word card</a:t>
            </a:r>
          </a:p>
          <a:p>
            <a:pPr lvl="1">
              <a:buFont typeface="Arial" charset="0"/>
              <a:buChar char="–"/>
              <a:defRPr/>
            </a:pPr>
            <a:endParaRPr lang="en-US" altLang="en-US" sz="1800" dirty="0"/>
          </a:p>
          <a:p>
            <a:pPr lvl="1">
              <a:buFont typeface="Arial" charset="0"/>
              <a:buChar char="•"/>
              <a:defRPr/>
            </a:pPr>
            <a:endParaRPr lang="en-US" altLang="en-US" sz="1400" dirty="0"/>
          </a:p>
          <a:p>
            <a:pPr lvl="1">
              <a:buFont typeface="Arial" charset="0"/>
              <a:buChar char="•"/>
              <a:defRPr/>
            </a:pPr>
            <a:endParaRPr lang="en-US" alt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8">
            <a:extLst>
              <a:ext uri="{FF2B5EF4-FFF2-40B4-BE49-F238E27FC236}">
                <a16:creationId xmlns:a16="http://schemas.microsoft.com/office/drawing/2014/main" id="{33AAEA60-0341-8E44-A1CA-0604B487244F}"/>
              </a:ext>
            </a:extLst>
          </p:cNvPr>
          <p:cNvSpPr>
            <a:spLocks noGrp="1"/>
          </p:cNvSpPr>
          <p:nvPr>
            <p:ph type="title"/>
          </p:nvPr>
        </p:nvSpPr>
        <p:spPr/>
        <p:txBody>
          <a:bodyPr/>
          <a:lstStyle/>
          <a:p>
            <a:pPr eaLnBrk="1" hangingPunct="1"/>
            <a:r>
              <a:rPr lang="en-US" altLang="en-US" sz="3200">
                <a:ea typeface="ＭＳ Ｐゴシック" panose="020B0600070205080204" pitchFamily="34" charset="-128"/>
              </a:rPr>
              <a:t>Checking for Understanding</a:t>
            </a:r>
          </a:p>
        </p:txBody>
      </p:sp>
      <p:sp>
        <p:nvSpPr>
          <p:cNvPr id="49154" name="Slide Number Placeholder 1">
            <a:extLst>
              <a:ext uri="{FF2B5EF4-FFF2-40B4-BE49-F238E27FC236}">
                <a16:creationId xmlns:a16="http://schemas.microsoft.com/office/drawing/2014/main" id="{29FEF618-C810-244C-80E1-AA4F0A2214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7173832-779A-664A-AD06-BD2ACA8EB046}" type="slidenum">
              <a:rPr lang="en-US" altLang="en-US" sz="1200">
                <a:solidFill>
                  <a:srgbClr val="898989"/>
                </a:solidFill>
              </a:rPr>
              <a:pPr>
                <a:spcBef>
                  <a:spcPct val="0"/>
                </a:spcBef>
                <a:buFontTx/>
                <a:buNone/>
              </a:pPr>
              <a:t>28</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A9A6C526-857B-6C41-9D94-3245777BA13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1778B72-9B03-0F40-BC81-71AD0C86505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9157" name="Picture 9">
            <a:extLst>
              <a:ext uri="{FF2B5EF4-FFF2-40B4-BE49-F238E27FC236}">
                <a16:creationId xmlns:a16="http://schemas.microsoft.com/office/drawing/2014/main" id="{96591AE8-64B3-764D-9E01-8CF7DE016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
            <a:extLst>
              <a:ext uri="{FF2B5EF4-FFF2-40B4-BE49-F238E27FC236}">
                <a16:creationId xmlns:a16="http://schemas.microsoft.com/office/drawing/2014/main" id="{EBA3B6B2-E327-C347-9673-96A67750174B}"/>
              </a:ext>
            </a:extLst>
          </p:cNvPr>
          <p:cNvSpPr>
            <a:spLocks noChangeArrowheads="1"/>
          </p:cNvSpPr>
          <p:nvPr/>
        </p:nvSpPr>
        <p:spPr bwMode="auto">
          <a:xfrm>
            <a:off x="457200" y="1708150"/>
            <a:ext cx="79248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defRPr/>
            </a:pPr>
            <a:r>
              <a:rPr lang="en-US" altLang="en-US" dirty="0">
                <a:latin typeface="Arial" charset="0"/>
                <a:ea typeface="+mn-ea"/>
              </a:rPr>
              <a:t>Review the vocabulary you taught. Check for understanding by having the OSY:</a:t>
            </a:r>
          </a:p>
          <a:p>
            <a:pPr>
              <a:defRPr/>
            </a:pPr>
            <a:endParaRPr lang="en-US" altLang="en-US" dirty="0">
              <a:latin typeface="Arial" charset="0"/>
              <a:ea typeface="+mn-ea"/>
            </a:endParaRPr>
          </a:p>
          <a:p>
            <a:pPr marL="742950" lvl="1" indent="-285750">
              <a:buFont typeface="Arial" pitchFamily="34" charset="0"/>
              <a:buChar char="–"/>
              <a:defRPr/>
            </a:pPr>
            <a:r>
              <a:rPr lang="en-US" altLang="en-US" dirty="0">
                <a:latin typeface="Arial" charset="0"/>
                <a:ea typeface="+mn-ea"/>
              </a:rPr>
              <a:t>Match pictures to words (pre-production, early production)</a:t>
            </a:r>
          </a:p>
          <a:p>
            <a:pPr marL="742950" lvl="1" indent="-285750">
              <a:buFont typeface="Arial" pitchFamily="34" charset="0"/>
              <a:buChar char="–"/>
              <a:defRPr/>
            </a:pPr>
            <a:r>
              <a:rPr lang="en-US" altLang="en-US" dirty="0">
                <a:latin typeface="Arial" charset="0"/>
                <a:ea typeface="+mn-ea"/>
              </a:rPr>
              <a:t>Use the word in a sentence (high beginner)</a:t>
            </a:r>
          </a:p>
          <a:p>
            <a:pPr marL="742950" lvl="1" indent="-285750">
              <a:buFont typeface="Arial" pitchFamily="34" charset="0"/>
              <a:buChar char="–"/>
              <a:defRPr/>
            </a:pPr>
            <a:r>
              <a:rPr lang="en-US" altLang="en-US" dirty="0">
                <a:latin typeface="Arial" charset="0"/>
                <a:ea typeface="+mn-ea"/>
              </a:rPr>
              <a:t>Do a role play using the vocabulary words (speech emergence, intermediate)</a:t>
            </a:r>
          </a:p>
          <a:p>
            <a:pPr marL="742950" lvl="1" indent="-285750">
              <a:buFont typeface="Arial" pitchFamily="34" charset="0"/>
              <a:buChar char="–"/>
              <a:defRPr/>
            </a:pPr>
            <a:r>
              <a:rPr lang="en-US" altLang="en-US" dirty="0">
                <a:latin typeface="Arial" charset="0"/>
                <a:ea typeface="+mn-ea"/>
              </a:rPr>
              <a:t>Describe or explain the words (fluent)</a:t>
            </a:r>
          </a:p>
          <a:p>
            <a:pPr marL="742950" lvl="1" indent="-285750">
              <a:buFont typeface="Arial" charset="0"/>
              <a:buChar char="•"/>
              <a:defRPr/>
            </a:pPr>
            <a:endParaRPr lang="en-US" altLang="en-US" dirty="0">
              <a:latin typeface="Arial" charset="0"/>
              <a:ea typeface="+mn-ea"/>
            </a:endParaRPr>
          </a:p>
          <a:p>
            <a:pPr marL="742950" lvl="1" indent="-285750">
              <a:buFont typeface="Arial" charset="0"/>
              <a:buChar char="•"/>
              <a:defRPr/>
            </a:pPr>
            <a:endParaRPr lang="en-US" altLang="en-US" dirty="0">
              <a:latin typeface="Arial" charset="0"/>
              <a:ea typeface="+mn-ea"/>
            </a:endParaRPr>
          </a:p>
          <a:p>
            <a:pPr marL="285750" indent="-285750">
              <a:buFont typeface="Arial" charset="0"/>
              <a:buChar char="•"/>
              <a:defRPr/>
            </a:pPr>
            <a:r>
              <a:rPr lang="en-US" altLang="en-US" dirty="0">
                <a:latin typeface="Arial" charset="0"/>
                <a:ea typeface="+mn-ea"/>
              </a:rPr>
              <a:t>For additional ideas, see the </a:t>
            </a:r>
            <a:r>
              <a:rPr lang="en-US" altLang="en-US" u="sng" dirty="0">
                <a:latin typeface="Arial" charset="0"/>
                <a:ea typeface="+mn-ea"/>
              </a:rPr>
              <a:t>Stages of Language Learning</a:t>
            </a:r>
            <a:r>
              <a:rPr lang="en-US" altLang="en-US" dirty="0">
                <a:latin typeface="Arial" charset="0"/>
                <a:ea typeface="+mn-ea"/>
              </a:rPr>
              <a:t> document linked below</a:t>
            </a:r>
          </a:p>
          <a:p>
            <a:pPr marL="742950" lvl="1" indent="-285750">
              <a:buFont typeface="Arial" charset="0"/>
              <a:buChar char="•"/>
              <a:defRPr/>
            </a:pPr>
            <a:endParaRPr lang="en-US" altLang="en-US" sz="1600" dirty="0">
              <a:latin typeface="Arial" charset="0"/>
              <a:ea typeface="+mn-ea"/>
            </a:endParaRPr>
          </a:p>
          <a:p>
            <a:pPr marL="742950" lvl="1" indent="-285750">
              <a:buFont typeface="Arial" charset="0"/>
              <a:buChar char="•"/>
              <a:defRPr/>
            </a:pPr>
            <a:endParaRPr lang="en-US" altLang="en-US" sz="1600" dirty="0">
              <a:latin typeface="Arial" charset="0"/>
              <a:ea typeface="+mn-ea"/>
            </a:endParaRPr>
          </a:p>
          <a:p>
            <a:pPr marL="285750" indent="-285750">
              <a:buFont typeface="Arial" charset="0"/>
              <a:buChar char="•"/>
              <a:defRPr/>
            </a:pPr>
            <a:endParaRPr lang="en-US" altLang="en-US" sz="1600" dirty="0">
              <a:latin typeface="Arial" charset="0"/>
              <a:ea typeface="+mn-ea"/>
            </a:endParaRPr>
          </a:p>
          <a:p>
            <a:pPr marL="285750" indent="-285750">
              <a:buFont typeface="Arial" charset="0"/>
              <a:buChar char="•"/>
              <a:defRPr/>
            </a:pPr>
            <a:endParaRPr lang="en-US" altLang="en-US" dirty="0">
              <a:latin typeface="Arial" charset="0"/>
              <a:ea typeface="+mn-ea"/>
            </a:endParaRPr>
          </a:p>
        </p:txBody>
      </p:sp>
      <p:sp>
        <p:nvSpPr>
          <p:cNvPr id="8" name="TextBox 4">
            <a:extLst>
              <a:ext uri="{FF2B5EF4-FFF2-40B4-BE49-F238E27FC236}">
                <a16:creationId xmlns:a16="http://schemas.microsoft.com/office/drawing/2014/main" id="{9E0706CD-3982-6646-9B66-3AB2378E6ECF}"/>
              </a:ext>
            </a:extLst>
          </p:cNvPr>
          <p:cNvSpPr txBox="1">
            <a:spLocks noChangeArrowheads="1"/>
          </p:cNvSpPr>
          <p:nvPr/>
        </p:nvSpPr>
        <p:spPr bwMode="auto">
          <a:xfrm>
            <a:off x="304800" y="5649913"/>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200" dirty="0">
                <a:latin typeface="+mj-lt"/>
                <a:ea typeface="+mn-ea"/>
              </a:rPr>
              <a:t>For the full document, see Stages of Language Learning document</a:t>
            </a:r>
          </a:p>
        </p:txBody>
      </p:sp>
      <p:pic>
        <p:nvPicPr>
          <p:cNvPr id="49160" name="Picture 11" descr="Image result for click icon">
            <a:extLst>
              <a:ext uri="{FF2B5EF4-FFF2-40B4-BE49-F238E27FC236}">
                <a16:creationId xmlns:a16="http://schemas.microsoft.com/office/drawing/2014/main" id="{2B8521A5-9534-3E44-8C7D-EC553533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6324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8">
            <a:extLst>
              <a:ext uri="{FF2B5EF4-FFF2-40B4-BE49-F238E27FC236}">
                <a16:creationId xmlns:a16="http://schemas.microsoft.com/office/drawing/2014/main" id="{91F63350-12BA-3C4B-B0DA-549D4EC79CEF}"/>
              </a:ext>
            </a:extLst>
          </p:cNvPr>
          <p:cNvSpPr>
            <a:spLocks noGrp="1"/>
          </p:cNvSpPr>
          <p:nvPr>
            <p:ph type="title"/>
          </p:nvPr>
        </p:nvSpPr>
        <p:spPr/>
        <p:txBody>
          <a:bodyPr/>
          <a:lstStyle/>
          <a:p>
            <a:pPr eaLnBrk="1" hangingPunct="1"/>
            <a:r>
              <a:rPr lang="en-US" altLang="en-US" sz="3200">
                <a:ea typeface="ＭＳ Ｐゴシック" panose="020B0600070205080204" pitchFamily="34" charset="-128"/>
              </a:rPr>
              <a:t>Working with English Learners: </a:t>
            </a:r>
            <a:br>
              <a:rPr lang="en-US" altLang="en-US" sz="3200">
                <a:ea typeface="ＭＳ Ｐゴシック" panose="020B0600070205080204" pitchFamily="34" charset="-128"/>
              </a:rPr>
            </a:br>
            <a:r>
              <a:rPr lang="en-US" altLang="en-US" sz="3200">
                <a:ea typeface="ＭＳ Ｐゴシック" panose="020B0600070205080204" pitchFamily="34" charset="-128"/>
              </a:rPr>
              <a:t>After the Lesson</a:t>
            </a:r>
          </a:p>
        </p:txBody>
      </p:sp>
      <p:sp>
        <p:nvSpPr>
          <p:cNvPr id="50178" name="Slide Number Placeholder 1">
            <a:extLst>
              <a:ext uri="{FF2B5EF4-FFF2-40B4-BE49-F238E27FC236}">
                <a16:creationId xmlns:a16="http://schemas.microsoft.com/office/drawing/2014/main" id="{E6716945-23A8-4E4A-AF63-184A60FBBE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2531D28-7727-4449-9B7C-20546CC13209}" type="slidenum">
              <a:rPr lang="en-US" altLang="en-US" sz="1200">
                <a:solidFill>
                  <a:srgbClr val="898989"/>
                </a:solidFill>
              </a:rPr>
              <a:pPr>
                <a:spcBef>
                  <a:spcPct val="0"/>
                </a:spcBef>
                <a:buFontTx/>
                <a:buNone/>
              </a:pPr>
              <a:t>29</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D4E33981-938F-AA41-AA45-02129610FD8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22F2643-FC2E-3A41-83F6-E9B5843FD3E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0181" name="Picture 9">
            <a:extLst>
              <a:ext uri="{FF2B5EF4-FFF2-40B4-BE49-F238E27FC236}">
                <a16:creationId xmlns:a16="http://schemas.microsoft.com/office/drawing/2014/main" id="{E38F7493-BBB6-A745-ADE8-11F7F73BF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1">
            <a:extLst>
              <a:ext uri="{FF2B5EF4-FFF2-40B4-BE49-F238E27FC236}">
                <a16:creationId xmlns:a16="http://schemas.microsoft.com/office/drawing/2014/main" id="{A90914F8-A41D-6A4D-BD80-0B64C2493487}"/>
              </a:ext>
            </a:extLst>
          </p:cNvPr>
          <p:cNvSpPr>
            <a:spLocks noChangeArrowheads="1"/>
          </p:cNvSpPr>
          <p:nvPr/>
        </p:nvSpPr>
        <p:spPr bwMode="auto">
          <a:xfrm>
            <a:off x="457200" y="1708150"/>
            <a:ext cx="7924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US" altLang="en-US" sz="1600">
              <a:latin typeface="Arial" panose="020B0604020202020204" pitchFamily="34" charset="0"/>
            </a:endParaRPr>
          </a:p>
          <a:p>
            <a:pPr>
              <a:spcBef>
                <a:spcPct val="0"/>
              </a:spcBef>
            </a:pPr>
            <a:endParaRPr lang="en-US" altLang="en-US" sz="1600">
              <a:latin typeface="Arial" panose="020B0604020202020204" pitchFamily="34" charset="0"/>
            </a:endParaRPr>
          </a:p>
          <a:p>
            <a:pPr>
              <a:spcBef>
                <a:spcPct val="0"/>
              </a:spcBef>
            </a:pPr>
            <a:endParaRPr lang="en-US" altLang="en-US" sz="1800">
              <a:latin typeface="Arial" panose="020B0604020202020204" pitchFamily="34" charset="0"/>
            </a:endParaRPr>
          </a:p>
        </p:txBody>
      </p:sp>
      <p:sp>
        <p:nvSpPr>
          <p:cNvPr id="2" name="Rectangle 1">
            <a:extLst>
              <a:ext uri="{FF2B5EF4-FFF2-40B4-BE49-F238E27FC236}">
                <a16:creationId xmlns:a16="http://schemas.microsoft.com/office/drawing/2014/main" id="{1931BEAF-8D80-CC42-B29B-44090555286E}"/>
              </a:ext>
            </a:extLst>
          </p:cNvPr>
          <p:cNvSpPr/>
          <p:nvPr/>
        </p:nvSpPr>
        <p:spPr>
          <a:xfrm>
            <a:off x="374650" y="1639888"/>
            <a:ext cx="8305800" cy="4340225"/>
          </a:xfrm>
          <a:prstGeom prst="rect">
            <a:avLst/>
          </a:prstGeom>
        </p:spPr>
        <p:txBody>
          <a:bodyPr>
            <a:spAutoFit/>
          </a:bodyPr>
          <a:lstStyle/>
          <a:p>
            <a:pPr marL="285750" indent="-285750">
              <a:buFont typeface="Arial" pitchFamily="34" charset="0"/>
              <a:buChar char="•"/>
              <a:defRPr/>
            </a:pPr>
            <a:r>
              <a:rPr lang="en-US" altLang="en-US" dirty="0">
                <a:ea typeface="+mn-ea"/>
                <a:cs typeface="Arial" panose="020B0604020202020204" pitchFamily="34" charset="0"/>
              </a:rPr>
              <a:t>Learn from your students:</a:t>
            </a:r>
          </a:p>
          <a:p>
            <a:pPr marL="742950" lvl="1" indent="-285750">
              <a:buFont typeface="Arial" pitchFamily="34" charset="0"/>
              <a:buChar char="–"/>
              <a:defRPr/>
            </a:pPr>
            <a:endParaRPr lang="en-US" altLang="en-US" dirty="0">
              <a:ea typeface="+mn-ea"/>
              <a:cs typeface="Arial" panose="020B0604020202020204" pitchFamily="34" charset="0"/>
            </a:endParaRPr>
          </a:p>
          <a:p>
            <a:pPr marL="742950" lvl="1" indent="-285750">
              <a:buFont typeface="Arial" pitchFamily="34" charset="0"/>
              <a:buChar char="–"/>
              <a:defRPr/>
            </a:pPr>
            <a:r>
              <a:rPr lang="en-US" altLang="en-US" dirty="0">
                <a:ea typeface="+mn-ea"/>
                <a:cs typeface="Arial" panose="020B0604020202020204" pitchFamily="34" charset="0"/>
              </a:rPr>
              <a:t>Reflect on how their responses can help you improve the way you communicate with the EL in the future:</a:t>
            </a:r>
          </a:p>
          <a:p>
            <a:pPr marL="1600200" lvl="3" indent="-228600">
              <a:spcBef>
                <a:spcPct val="20000"/>
              </a:spcBef>
              <a:buFont typeface="Arial" charset="0"/>
              <a:buChar char="»"/>
              <a:defRPr/>
            </a:pPr>
            <a:r>
              <a:rPr lang="en-US" altLang="en-US" sz="1600" dirty="0">
                <a:latin typeface="Arial" charset="0"/>
                <a:ea typeface="+mn-ea"/>
              </a:rPr>
              <a:t>Which strategies did the EL seem to embrace the most?</a:t>
            </a:r>
          </a:p>
          <a:p>
            <a:pPr marL="1600200" lvl="3" indent="-228600">
              <a:spcBef>
                <a:spcPct val="20000"/>
              </a:spcBef>
              <a:buFont typeface="Arial" charset="0"/>
              <a:buChar char="»"/>
              <a:defRPr/>
            </a:pPr>
            <a:r>
              <a:rPr lang="en-US" altLang="en-US" sz="1600" dirty="0">
                <a:latin typeface="Arial" charset="0"/>
                <a:ea typeface="+mn-ea"/>
              </a:rPr>
              <a:t>What other topics / vocabulary has the EL expressed interest in?</a:t>
            </a:r>
          </a:p>
          <a:p>
            <a:pPr lvl="2">
              <a:buFont typeface="Arial" panose="020B0604020202020204" pitchFamily="34" charset="0"/>
              <a:buChar char="•"/>
              <a:defRPr/>
            </a:pPr>
            <a:endParaRPr lang="en-US" altLang="en-US" dirty="0">
              <a:ea typeface="+mn-ea"/>
              <a:cs typeface="Arial" panose="020B0604020202020204" pitchFamily="34" charset="0"/>
            </a:endParaRPr>
          </a:p>
          <a:p>
            <a:pPr marL="285750" indent="-285750">
              <a:buFont typeface="Arial" panose="020B0604020202020204" pitchFamily="34" charset="0"/>
              <a:buChar char="•"/>
              <a:defRPr/>
            </a:pPr>
            <a:r>
              <a:rPr lang="en-US" altLang="en-US" dirty="0">
                <a:ea typeface="+mn-ea"/>
                <a:cs typeface="Arial" panose="020B0604020202020204" pitchFamily="34" charset="0"/>
              </a:rPr>
              <a:t>Reflect on what opportunities you can give the ELs to communicate   effectively with you:</a:t>
            </a:r>
          </a:p>
          <a:p>
            <a:pPr marL="1600200" lvl="3" indent="-228600">
              <a:spcBef>
                <a:spcPct val="20000"/>
              </a:spcBef>
              <a:buFont typeface="Arial" charset="0"/>
              <a:buChar char="»"/>
              <a:defRPr/>
            </a:pPr>
            <a:r>
              <a:rPr lang="en-US" altLang="en-US" sz="1600" dirty="0">
                <a:latin typeface="Arial" charset="0"/>
                <a:ea typeface="+mn-ea"/>
              </a:rPr>
              <a:t>With which response type did they seem most comfortable? </a:t>
            </a:r>
          </a:p>
          <a:p>
            <a:pPr lvl="3">
              <a:spcBef>
                <a:spcPct val="20000"/>
              </a:spcBef>
              <a:defRPr/>
            </a:pPr>
            <a:r>
              <a:rPr lang="en-US" altLang="en-US" sz="1600" dirty="0">
                <a:latin typeface="Arial" charset="0"/>
                <a:ea typeface="+mn-ea"/>
              </a:rPr>
              <a:t>    (drawing, selecting pictures, actions, role play, writing, etc.)</a:t>
            </a:r>
          </a:p>
          <a:p>
            <a:pPr marL="1600200" lvl="3" indent="-228600">
              <a:spcBef>
                <a:spcPct val="20000"/>
              </a:spcBef>
              <a:buFont typeface="Arial" charset="0"/>
              <a:buChar char="»"/>
              <a:defRPr/>
            </a:pPr>
            <a:endParaRPr lang="en-US" altLang="en-US" sz="1600" dirty="0">
              <a:latin typeface="Arial" charset="0"/>
              <a:ea typeface="+mn-ea"/>
            </a:endParaRPr>
          </a:p>
          <a:p>
            <a:pPr marL="285750" indent="-285750">
              <a:buFont typeface="Arial" panose="020B0604020202020204" pitchFamily="34" charset="0"/>
              <a:buChar char="•"/>
              <a:defRPr/>
            </a:pPr>
            <a:r>
              <a:rPr lang="en-US" altLang="en-US" dirty="0">
                <a:ea typeface="+mn-ea"/>
                <a:cs typeface="Arial" panose="020B0604020202020204" pitchFamily="34" charset="0"/>
              </a:rPr>
              <a:t>Use student responses and ability to select materials for the next lesson.</a:t>
            </a:r>
          </a:p>
          <a:p>
            <a:pPr lvl="1">
              <a:buFont typeface="Arial" panose="020B0604020202020204" pitchFamily="34" charset="0"/>
              <a:buChar char="•"/>
              <a:defRPr/>
            </a:pPr>
            <a:endParaRPr lang="en-US" altLang="en-US" dirty="0">
              <a:ea typeface="+mn-ea"/>
              <a:cs typeface="Arial" panose="020B0604020202020204" pitchFamily="34" charset="0"/>
            </a:endParaRPr>
          </a:p>
          <a:p>
            <a:pPr marL="285750" indent="-285750">
              <a:buFont typeface="Arial" panose="020B0604020202020204" pitchFamily="34" charset="0"/>
              <a:buChar char="•"/>
              <a:defRPr/>
            </a:pPr>
            <a:r>
              <a:rPr lang="en-US" dirty="0">
                <a:ea typeface="+mn-ea"/>
                <a:cs typeface="Arial" panose="020B0604020202020204" pitchFamily="34" charset="0"/>
              </a:rPr>
              <a:t>Do not hesitate to change/adjust future lessons based on what you observed.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1AD1AE17-4A8A-5B4E-939B-8D9E2F689B98}"/>
              </a:ext>
            </a:extLst>
          </p:cNvPr>
          <p:cNvSpPr>
            <a:spLocks noGrp="1"/>
          </p:cNvSpPr>
          <p:nvPr>
            <p:ph type="title"/>
          </p:nvPr>
        </p:nvSpPr>
        <p:spPr>
          <a:solidFill>
            <a:schemeClr val="accent3">
              <a:lumMod val="20000"/>
              <a:lumOff val="80000"/>
            </a:schemeClr>
          </a:solidFill>
        </p:spPr>
        <p:txBody>
          <a:bodyPr/>
          <a:lstStyle/>
          <a:p>
            <a:pPr eaLnBrk="1" hangingPunct="1">
              <a:defRPr/>
            </a:pPr>
            <a:r>
              <a:rPr lang="en-US" dirty="0">
                <a:cs typeface="+mj-cs"/>
              </a:rPr>
              <a:t>Agenda</a:t>
            </a:r>
          </a:p>
        </p:txBody>
      </p:sp>
      <p:sp>
        <p:nvSpPr>
          <p:cNvPr id="17410" name="Content Placeholder 1">
            <a:extLst>
              <a:ext uri="{FF2B5EF4-FFF2-40B4-BE49-F238E27FC236}">
                <a16:creationId xmlns:a16="http://schemas.microsoft.com/office/drawing/2014/main" id="{A2D5D54A-2F7A-9844-96E5-D45BC62D75BA}"/>
              </a:ext>
            </a:extLst>
          </p:cNvPr>
          <p:cNvSpPr>
            <a:spLocks noGrp="1"/>
          </p:cNvSpPr>
          <p:nvPr>
            <p:ph sz="half" idx="1"/>
          </p:nvPr>
        </p:nvSpPr>
        <p:spPr/>
        <p:txBody>
          <a:bodyPr/>
          <a:lstStyle/>
          <a:p>
            <a:r>
              <a:rPr lang="en-US" altLang="en-US" sz="2000">
                <a:ea typeface="ＭＳ Ｐゴシック" panose="020B0600070205080204" pitchFamily="34" charset="-128"/>
              </a:rPr>
              <a:t>Google Analytics</a:t>
            </a:r>
          </a:p>
          <a:p>
            <a:r>
              <a:rPr lang="en-US" altLang="en-US" sz="2000">
                <a:ea typeface="ＭＳ Ｐゴシック" panose="020B0600070205080204" pitchFamily="34" charset="-128"/>
              </a:rPr>
              <a:t>GOSOSY TST Work Group Progress – Tracie and TST Work Group Leads</a:t>
            </a:r>
          </a:p>
          <a:p>
            <a:pPr lvl="1"/>
            <a:r>
              <a:rPr lang="en-US" altLang="en-US" sz="1600">
                <a:ea typeface="ＭＳ Ｐゴシック" panose="020B0600070205080204" pitchFamily="34" charset="-128"/>
              </a:rPr>
              <a:t>Goal Setting</a:t>
            </a:r>
          </a:p>
          <a:p>
            <a:pPr lvl="1"/>
            <a:r>
              <a:rPr lang="en-US" altLang="en-US" sz="1600">
                <a:ea typeface="ＭＳ Ｐゴシック" panose="020B0600070205080204" pitchFamily="34" charset="-128"/>
              </a:rPr>
              <a:t>OSY Learning Plan</a:t>
            </a:r>
          </a:p>
          <a:p>
            <a:pPr lvl="1"/>
            <a:r>
              <a:rPr lang="en-US" altLang="en-US" sz="1600">
                <a:ea typeface="ＭＳ Ｐゴシック" panose="020B0600070205080204" pitchFamily="34" charset="-128"/>
              </a:rPr>
              <a:t>Professional Development</a:t>
            </a:r>
          </a:p>
          <a:p>
            <a:pPr lvl="1"/>
            <a:r>
              <a:rPr lang="en-US" altLang="en-US" sz="1600">
                <a:ea typeface="ＭＳ Ｐゴシック" panose="020B0600070205080204" pitchFamily="34" charset="-128"/>
              </a:rPr>
              <a:t>Curriculum and Materials Development</a:t>
            </a:r>
          </a:p>
          <a:p>
            <a:pPr lvl="1"/>
            <a:r>
              <a:rPr lang="en-US" altLang="en-US" sz="1600">
                <a:ea typeface="ＭＳ Ｐゴシック" panose="020B0600070205080204" pitchFamily="34" charset="-128"/>
              </a:rPr>
              <a:t>Identification and Recruitment</a:t>
            </a:r>
          </a:p>
          <a:p>
            <a:pPr lvl="1"/>
            <a:r>
              <a:rPr lang="en-US" altLang="en-US" sz="1600">
                <a:ea typeface="ＭＳ Ｐゴシック" panose="020B0600070205080204" pitchFamily="34" charset="-128"/>
              </a:rPr>
              <a:t>ACeS Literature Review</a:t>
            </a:r>
          </a:p>
          <a:p>
            <a:r>
              <a:rPr lang="en-US" altLang="en-US" sz="2000">
                <a:ea typeface="ＭＳ Ｐゴシック" panose="020B0600070205080204" pitchFamily="34" charset="-128"/>
              </a:rPr>
              <a:t>Evaluation Results – Marty Jacobson </a:t>
            </a:r>
          </a:p>
          <a:p>
            <a:r>
              <a:rPr lang="en-US" altLang="en-US" sz="2000">
                <a:ea typeface="ＭＳ Ｐゴシック" panose="020B0600070205080204" pitchFamily="34" charset="-128"/>
              </a:rPr>
              <a:t>Year 2 results in the Annual Performance Report (APR)</a:t>
            </a:r>
          </a:p>
        </p:txBody>
      </p:sp>
      <p:sp>
        <p:nvSpPr>
          <p:cNvPr id="17411" name="Content Placeholder 1">
            <a:extLst>
              <a:ext uri="{FF2B5EF4-FFF2-40B4-BE49-F238E27FC236}">
                <a16:creationId xmlns:a16="http://schemas.microsoft.com/office/drawing/2014/main" id="{8DA4C894-8303-B542-8D27-ACD200A54165}"/>
              </a:ext>
            </a:extLst>
          </p:cNvPr>
          <p:cNvSpPr>
            <a:spLocks noGrp="1"/>
          </p:cNvSpPr>
          <p:nvPr>
            <p:ph sz="half" idx="2"/>
          </p:nvPr>
        </p:nvSpPr>
        <p:spPr/>
        <p:txBody>
          <a:bodyPr/>
          <a:lstStyle/>
          <a:p>
            <a:r>
              <a:rPr lang="en-US" altLang="en-US" sz="2000">
                <a:ea typeface="ＭＳ Ｐゴシック" panose="020B0600070205080204" pitchFamily="34" charset="-128"/>
              </a:rPr>
              <a:t>Timeline for collection of APR cover sheets</a:t>
            </a:r>
          </a:p>
          <a:p>
            <a:r>
              <a:rPr lang="en-US" altLang="en-US" sz="2000">
                <a:ea typeface="ＭＳ Ｐゴシック" panose="020B0600070205080204" pitchFamily="34" charset="-128"/>
              </a:rPr>
              <a:t>Product Pilot Reviews for Year 3</a:t>
            </a:r>
          </a:p>
          <a:p>
            <a:r>
              <a:rPr lang="en-US" altLang="en-US" sz="2000">
                <a:ea typeface="ＭＳ Ｐゴシック" panose="020B0600070205080204" pitchFamily="34" charset="-128"/>
              </a:rPr>
              <a:t>FII for Year 3 and data collection</a:t>
            </a:r>
          </a:p>
          <a:p>
            <a:r>
              <a:rPr lang="en-US" altLang="en-US" sz="2000">
                <a:ea typeface="ＭＳ Ｐゴシック" panose="020B0600070205080204" pitchFamily="34" charset="-128"/>
              </a:rPr>
              <a:t>Collaboration efforts with other CIGs – Barbie Patch</a:t>
            </a:r>
          </a:p>
          <a:p>
            <a:r>
              <a:rPr lang="en-US" altLang="en-US" sz="2000">
                <a:ea typeface="ＭＳ Ｐゴシック" panose="020B0600070205080204" pitchFamily="34" charset="-128"/>
              </a:rPr>
              <a:t>GOSOSY Dissemination Event Planning</a:t>
            </a:r>
          </a:p>
          <a:p>
            <a:r>
              <a:rPr lang="en-US" altLang="en-US" sz="2000">
                <a:ea typeface="ＭＳ Ｐゴシック" panose="020B0600070205080204" pitchFamily="34" charset="-128"/>
              </a:rPr>
              <a:t>Planning for the Future—Marty Jacobson</a:t>
            </a:r>
          </a:p>
          <a:p>
            <a:r>
              <a:rPr lang="en-US" altLang="en-US" sz="2000">
                <a:ea typeface="ＭＳ Ｐゴシック" panose="020B0600070205080204" pitchFamily="34" charset="-128"/>
              </a:rPr>
              <a:t>GOSOSY Budget</a:t>
            </a:r>
          </a:p>
          <a:p>
            <a:r>
              <a:rPr lang="en-US" altLang="en-US" sz="2000">
                <a:ea typeface="ＭＳ Ｐゴシック" panose="020B0600070205080204" pitchFamily="34" charset="-128"/>
              </a:rPr>
              <a:t>Future meeting dates/times </a:t>
            </a:r>
          </a:p>
          <a:p>
            <a:endParaRPr lang="en-US" altLang="en-US" sz="32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4BFEDD77-873D-1B46-80DE-8DA79F571AD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17413" name="Picture 9">
            <a:extLst>
              <a:ext uri="{FF2B5EF4-FFF2-40B4-BE49-F238E27FC236}">
                <a16:creationId xmlns:a16="http://schemas.microsoft.com/office/drawing/2014/main" id="{8C5C2C4E-91AE-9A46-8A05-0F679E5BD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8">
            <a:extLst>
              <a:ext uri="{FF2B5EF4-FFF2-40B4-BE49-F238E27FC236}">
                <a16:creationId xmlns:a16="http://schemas.microsoft.com/office/drawing/2014/main" id="{00DFD873-9F8B-B347-8681-1C5018FB1095}"/>
              </a:ext>
            </a:extLst>
          </p:cNvPr>
          <p:cNvSpPr>
            <a:spLocks noGrp="1"/>
          </p:cNvSpPr>
          <p:nvPr>
            <p:ph type="title"/>
          </p:nvPr>
        </p:nvSpPr>
        <p:spPr/>
        <p:txBody>
          <a:bodyPr/>
          <a:lstStyle/>
          <a:p>
            <a:pPr eaLnBrk="1" hangingPunct="1"/>
            <a:r>
              <a:rPr lang="en-US" altLang="en-US">
                <a:ea typeface="ＭＳ Ｐゴシック" panose="020B0600070205080204" pitchFamily="34" charset="-128"/>
              </a:rPr>
              <a:t>Participant Feedback</a:t>
            </a:r>
          </a:p>
        </p:txBody>
      </p:sp>
      <p:sp>
        <p:nvSpPr>
          <p:cNvPr id="58371" name="Content Placeholder 10">
            <a:extLst>
              <a:ext uri="{FF2B5EF4-FFF2-40B4-BE49-F238E27FC236}">
                <a16:creationId xmlns:a16="http://schemas.microsoft.com/office/drawing/2014/main" id="{A321041A-1BAA-8545-9B36-2B546EE2D9EC}"/>
              </a:ext>
            </a:extLst>
          </p:cNvPr>
          <p:cNvSpPr>
            <a:spLocks noGrp="1"/>
          </p:cNvSpPr>
          <p:nvPr>
            <p:ph idx="1"/>
          </p:nvPr>
        </p:nvSpPr>
        <p:spPr>
          <a:xfrm>
            <a:off x="381000" y="1600200"/>
            <a:ext cx="8610600" cy="4525963"/>
          </a:xfrm>
          <a:solidFill>
            <a:schemeClr val="bg1"/>
          </a:solidFill>
        </p:spPr>
        <p:txBody>
          <a:bodyPr/>
          <a:lstStyle/>
          <a:p>
            <a:pPr eaLnBrk="1" hangingPunct="1">
              <a:defRPr/>
            </a:pPr>
            <a:r>
              <a:rPr lang="en-US" altLang="en-US" sz="2400" dirty="0"/>
              <a:t>Fill out the GOSOSY online evaluation below:</a:t>
            </a:r>
          </a:p>
          <a:p>
            <a:pPr marL="0" lvl="1" indent="0" algn="ctr" eaLnBrk="1" hangingPunct="1">
              <a:buFont typeface="Arial" charset="0"/>
              <a:buNone/>
              <a:defRPr/>
            </a:pPr>
            <a:r>
              <a:rPr lang="en-US" altLang="en-US" sz="2400" dirty="0">
                <a:hlinkClick r:id="rId2"/>
              </a:rPr>
              <a:t>https://www.surveymonkey.com/r/PGY5NK5</a:t>
            </a:r>
            <a:endParaRPr lang="en-US" altLang="en-US" sz="2400" dirty="0"/>
          </a:p>
          <a:p>
            <a:pPr marL="0" lvl="1" indent="0" eaLnBrk="1" hangingPunct="1">
              <a:buFont typeface="Arial" charset="0"/>
              <a:buNone/>
              <a:defRPr/>
            </a:pPr>
            <a:endParaRPr lang="en-US" altLang="en-US" sz="2400" dirty="0"/>
          </a:p>
          <a:p>
            <a:pPr marL="0" lvl="1" indent="0" eaLnBrk="1" hangingPunct="1">
              <a:buFont typeface="Arial" charset="0"/>
              <a:buNone/>
              <a:defRPr/>
            </a:pPr>
            <a:r>
              <a:rPr lang="en-US" altLang="en-US" sz="2400" dirty="0"/>
              <a:t>Facilitator follow -up questions for group training:</a:t>
            </a:r>
            <a:endParaRPr lang="en-US" altLang="en-US" dirty="0"/>
          </a:p>
          <a:p>
            <a:pPr lvl="1" eaLnBrk="1" hangingPunct="1">
              <a:defRPr/>
            </a:pPr>
            <a:r>
              <a:rPr lang="en-US" altLang="en-US" sz="2400" dirty="0"/>
              <a:t>What did you learn?</a:t>
            </a:r>
          </a:p>
          <a:p>
            <a:pPr lvl="1" eaLnBrk="1" hangingPunct="1">
              <a:defRPr/>
            </a:pPr>
            <a:r>
              <a:rPr lang="en-US" altLang="en-US" sz="2400" dirty="0"/>
              <a:t>What did you find most helpful or beneficial?</a:t>
            </a:r>
          </a:p>
          <a:p>
            <a:pPr lvl="1" eaLnBrk="1" hangingPunct="1">
              <a:defRPr/>
            </a:pPr>
            <a:r>
              <a:rPr lang="en-US" altLang="en-US" sz="2400" dirty="0"/>
              <a:t>How will you be using this with your youth?</a:t>
            </a:r>
          </a:p>
          <a:p>
            <a:pPr lvl="1" eaLnBrk="1" hangingPunct="1">
              <a:defRPr/>
            </a:pPr>
            <a:r>
              <a:rPr lang="en-US" altLang="en-US" sz="2400" dirty="0"/>
              <a:t>What recommendations do you have for future training?  </a:t>
            </a:r>
          </a:p>
          <a:p>
            <a:pPr marL="457200" lvl="1" indent="0" eaLnBrk="1" hangingPunct="1">
              <a:buFont typeface="Arial" charset="0"/>
              <a:buNone/>
              <a:defRPr/>
            </a:pPr>
            <a:endParaRPr lang="en-US" altLang="en-US" dirty="0"/>
          </a:p>
          <a:p>
            <a:pPr lvl="1" eaLnBrk="1" hangingPunct="1">
              <a:defRPr/>
            </a:pPr>
            <a:endParaRPr lang="en-US" altLang="en-US" dirty="0"/>
          </a:p>
        </p:txBody>
      </p:sp>
      <p:sp>
        <p:nvSpPr>
          <p:cNvPr id="51203" name="Slide Number Placeholder 1">
            <a:extLst>
              <a:ext uri="{FF2B5EF4-FFF2-40B4-BE49-F238E27FC236}">
                <a16:creationId xmlns:a16="http://schemas.microsoft.com/office/drawing/2014/main" id="{AF03AA69-C485-954E-AE7C-0AA2C0F45D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D9FC9B5-088F-0E48-8744-EB6BFA9ED68E}" type="slidenum">
              <a:rPr lang="en-US" altLang="en-US" sz="1200">
                <a:solidFill>
                  <a:srgbClr val="898989"/>
                </a:solidFill>
              </a:rPr>
              <a:pPr>
                <a:spcBef>
                  <a:spcPct val="0"/>
                </a:spcBef>
                <a:buFontTx/>
                <a:buNone/>
              </a:pPr>
              <a:t>30</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25D9C11D-4446-F346-9ECD-B7284858363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5E2BBE3-9078-B544-AA25-90321C6DBE36}"/>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1206" name="Picture 9">
            <a:extLst>
              <a:ext uri="{FF2B5EF4-FFF2-40B4-BE49-F238E27FC236}">
                <a16:creationId xmlns:a16="http://schemas.microsoft.com/office/drawing/2014/main" id="{C890B186-3F68-BC49-BBB6-584C294AB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0F760A-3700-414B-B18A-357E22C5EF64}"/>
              </a:ext>
            </a:extLst>
          </p:cNvPr>
          <p:cNvSpPr>
            <a:spLocks noGrp="1"/>
          </p:cNvSpPr>
          <p:nvPr>
            <p:ph type="title"/>
          </p:nvPr>
        </p:nvSpPr>
        <p:spPr>
          <a:xfrm>
            <a:off x="457200" y="274638"/>
            <a:ext cx="8229600" cy="1020762"/>
          </a:xfrm>
        </p:spPr>
        <p:txBody>
          <a:bodyPr rtlCol="0">
            <a:noAutofit/>
          </a:bodyPr>
          <a:lstStyle/>
          <a:p>
            <a:pPr algn="r" eaLnBrk="1" fontAlgn="auto" hangingPunct="1">
              <a:spcAft>
                <a:spcPts val="0"/>
              </a:spcAft>
              <a:defRPr/>
            </a:pPr>
            <a:r>
              <a:rPr lang="en-US" sz="4800" b="1" dirty="0"/>
              <a:t>Materials &amp; Curriculum</a:t>
            </a:r>
            <a:endParaRPr lang="en-US" sz="4800" dirty="0">
              <a:latin typeface="+mn-lt"/>
            </a:endParaRPr>
          </a:p>
        </p:txBody>
      </p:sp>
      <p:sp>
        <p:nvSpPr>
          <p:cNvPr id="14338" name="Content Placeholder 6">
            <a:extLst>
              <a:ext uri="{FF2B5EF4-FFF2-40B4-BE49-F238E27FC236}">
                <a16:creationId xmlns:a16="http://schemas.microsoft.com/office/drawing/2014/main" id="{AD9EFDC0-716C-F14A-A084-FABD4193F0CA}"/>
              </a:ext>
            </a:extLst>
          </p:cNvPr>
          <p:cNvSpPr>
            <a:spLocks noGrp="1"/>
          </p:cNvSpPr>
          <p:nvPr>
            <p:ph sz="half" idx="1"/>
          </p:nvPr>
        </p:nvSpPr>
        <p:spPr>
          <a:xfrm>
            <a:off x="457200" y="1600200"/>
            <a:ext cx="4038600" cy="4419600"/>
          </a:xfrm>
        </p:spPr>
        <p:txBody>
          <a:bodyPr/>
          <a:lstStyle/>
          <a:p>
            <a:pPr marL="0" indent="0" algn="ctr">
              <a:buFont typeface="Arial" charset="0"/>
              <a:buNone/>
              <a:defRPr/>
            </a:pPr>
            <a:r>
              <a:rPr lang="en-US" sz="3600" dirty="0"/>
              <a:t>    Members</a:t>
            </a:r>
          </a:p>
          <a:p>
            <a:pPr marL="0" indent="0" algn="ctr">
              <a:buFont typeface="Arial" charset="0"/>
              <a:buNone/>
              <a:defRPr/>
            </a:pPr>
            <a:endParaRPr lang="en-US" sz="2400" u="sng" dirty="0"/>
          </a:p>
          <a:p>
            <a:pPr>
              <a:buFont typeface="Arial" charset="0"/>
              <a:buChar char="•"/>
              <a:defRPr/>
            </a:pPr>
            <a:r>
              <a:rPr lang="en-US" sz="2400" u="sng" dirty="0"/>
              <a:t>Brenda Pessin (IL - lead)</a:t>
            </a:r>
          </a:p>
          <a:p>
            <a:pPr>
              <a:buFont typeface="Arial" charset="0"/>
              <a:buChar char="•"/>
              <a:defRPr/>
            </a:pPr>
            <a:r>
              <a:rPr lang="en-US" sz="2400" u="sng" dirty="0"/>
              <a:t>Chris Norton (NY – lead)</a:t>
            </a:r>
            <a:endParaRPr lang="en-US" sz="2400" dirty="0"/>
          </a:p>
          <a:p>
            <a:pPr>
              <a:buFont typeface="Arial" charset="0"/>
              <a:buChar char="•"/>
              <a:defRPr/>
            </a:pPr>
            <a:r>
              <a:rPr lang="en-US" sz="2400" dirty="0"/>
              <a:t>Peggy Haveard (AL)</a:t>
            </a:r>
          </a:p>
          <a:p>
            <a:pPr marL="0" indent="0" eaLnBrk="1" hangingPunct="1">
              <a:buFont typeface="Arial" charset="0"/>
              <a:buNone/>
              <a:defRPr/>
            </a:pPr>
            <a:endParaRPr lang="en-US" altLang="en-US" dirty="0"/>
          </a:p>
        </p:txBody>
      </p:sp>
      <p:sp>
        <p:nvSpPr>
          <p:cNvPr id="14339" name="Content Placeholder 7">
            <a:extLst>
              <a:ext uri="{FF2B5EF4-FFF2-40B4-BE49-F238E27FC236}">
                <a16:creationId xmlns:a16="http://schemas.microsoft.com/office/drawing/2014/main" id="{AF10D26D-B1EB-8041-8D65-62B73CDC75B8}"/>
              </a:ext>
            </a:extLst>
          </p:cNvPr>
          <p:cNvSpPr>
            <a:spLocks noGrp="1"/>
          </p:cNvSpPr>
          <p:nvPr>
            <p:ph sz="half" idx="2"/>
          </p:nvPr>
        </p:nvSpPr>
        <p:spPr>
          <a:xfrm>
            <a:off x="4648200" y="1600200"/>
            <a:ext cx="4038600" cy="4419600"/>
          </a:xfrm>
        </p:spPr>
        <p:txBody>
          <a:bodyPr/>
          <a:lstStyle/>
          <a:p>
            <a:pPr marL="0" indent="0" algn="ctr" eaLnBrk="1" hangingPunct="1">
              <a:buFont typeface="Arial" charset="0"/>
              <a:buNone/>
              <a:defRPr/>
            </a:pPr>
            <a:r>
              <a:rPr lang="en-US" altLang="en-US" sz="3600" dirty="0"/>
              <a:t>Activities</a:t>
            </a:r>
          </a:p>
          <a:p>
            <a:pPr algn="ctr" eaLnBrk="1" hangingPunct="1">
              <a:buFont typeface="Arial" charset="0"/>
              <a:buAutoNum type="arabicPeriod"/>
              <a:defRPr/>
            </a:pPr>
            <a:r>
              <a:rPr lang="en-US" altLang="en-US" sz="1800" dirty="0"/>
              <a:t>Four Mental Health Life Skills Lessons were completed and released on the GOSOSY website.</a:t>
            </a:r>
          </a:p>
          <a:p>
            <a:pPr algn="ctr" eaLnBrk="1" hangingPunct="1">
              <a:buFont typeface="Arial" charset="0"/>
              <a:buAutoNum type="arabicPeriod"/>
              <a:defRPr/>
            </a:pPr>
            <a:r>
              <a:rPr lang="en-US" altLang="en-US" sz="1800" u="sng" dirty="0"/>
              <a:t>Lesson 5: Let’s Talk About Stress </a:t>
            </a:r>
            <a:r>
              <a:rPr lang="en-US" altLang="en-US" sz="1800" dirty="0"/>
              <a:t>is under final review and will be released this year; will include optional activity on coping plan.</a:t>
            </a:r>
          </a:p>
          <a:p>
            <a:pPr algn="ctr" eaLnBrk="1" hangingPunct="1">
              <a:buFont typeface="Arial" charset="0"/>
              <a:buAutoNum type="arabicPeriod"/>
              <a:defRPr/>
            </a:pPr>
            <a:r>
              <a:rPr lang="en-US" altLang="en-US" sz="1800" dirty="0"/>
              <a:t>English Language Resource Rubric draft is completed for presentation to TST in November.</a:t>
            </a:r>
          </a:p>
          <a:p>
            <a:pPr algn="ctr" eaLnBrk="1" hangingPunct="1">
              <a:buFont typeface="Arial" charset="0"/>
              <a:buAutoNum type="arabicPeriod"/>
              <a:defRPr/>
            </a:pPr>
            <a:r>
              <a:rPr lang="en-US" altLang="en-US" sz="1800" i="1" dirty="0"/>
              <a:t>Living in America </a:t>
            </a:r>
            <a:r>
              <a:rPr lang="en-US" altLang="en-US" sz="1800" dirty="0"/>
              <a:t>lesson “Using Money” drafted for presentation to TST in November.</a:t>
            </a:r>
          </a:p>
          <a:p>
            <a:pPr algn="ctr" eaLnBrk="1" hangingPunct="1">
              <a:buFont typeface="Arial" charset="0"/>
              <a:buChar char="•"/>
              <a:defRPr/>
            </a:pPr>
            <a:endParaRPr lang="en-US" altLang="en-US" sz="2400" dirty="0"/>
          </a:p>
          <a:p>
            <a:pPr algn="ctr" eaLnBrk="1" hangingPunct="1">
              <a:buFont typeface="Arial" charset="0"/>
              <a:buChar char="•"/>
              <a:defRPr/>
            </a:pPr>
            <a:endParaRPr lang="en-US" altLang="en-US" sz="2400" dirty="0"/>
          </a:p>
          <a:p>
            <a:pPr algn="ctr" eaLnBrk="1" hangingPunct="1">
              <a:buFont typeface="Arial" charset="0"/>
              <a:buChar char="•"/>
              <a:defRPr/>
            </a:pPr>
            <a:endParaRPr lang="en-US" altLang="en-US" sz="2400" dirty="0"/>
          </a:p>
        </p:txBody>
      </p:sp>
      <p:cxnSp>
        <p:nvCxnSpPr>
          <p:cNvPr id="10" name="Straight Connector 9">
            <a:extLst>
              <a:ext uri="{FF2B5EF4-FFF2-40B4-BE49-F238E27FC236}">
                <a16:creationId xmlns:a16="http://schemas.microsoft.com/office/drawing/2014/main" id="{60BFEBE8-4FFF-6644-8721-E18BA45A4D9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6CF5215F-513D-6F46-9F6D-6F6902C69640}"/>
              </a:ext>
            </a:extLst>
          </p:cNvPr>
          <p:cNvCxnSpPr/>
          <p:nvPr/>
        </p:nvCxnSpPr>
        <p:spPr>
          <a:xfrm>
            <a:off x="4572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DDAFA9A-1A8A-C542-96D3-E3475D453CE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2231" name="Picture 9">
            <a:extLst>
              <a:ext uri="{FF2B5EF4-FFF2-40B4-BE49-F238E27FC236}">
                <a16:creationId xmlns:a16="http://schemas.microsoft.com/office/drawing/2014/main" id="{119B0D17-5352-0542-9490-9B62B62A1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E1062-3F7B-5945-BDD5-9077CD0ADE29}"/>
              </a:ext>
            </a:extLst>
          </p:cNvPr>
          <p:cNvSpPr>
            <a:spLocks noGrp="1"/>
          </p:cNvSpPr>
          <p:nvPr>
            <p:ph type="title"/>
          </p:nvPr>
        </p:nvSpPr>
        <p:spPr>
          <a:xfrm>
            <a:off x="457200" y="274638"/>
            <a:ext cx="8229600" cy="1020762"/>
          </a:xfrm>
        </p:spPr>
        <p:txBody>
          <a:bodyPr rtlCol="0">
            <a:noAutofit/>
          </a:bodyPr>
          <a:lstStyle/>
          <a:p>
            <a:pPr algn="r" eaLnBrk="1" fontAlgn="auto" hangingPunct="1">
              <a:spcAft>
                <a:spcPts val="0"/>
              </a:spcAft>
              <a:defRPr/>
            </a:pPr>
            <a:r>
              <a:rPr lang="en-US" b="1" dirty="0"/>
              <a:t>Identification &amp; Recruitment</a:t>
            </a:r>
            <a:endParaRPr lang="en-US" dirty="0">
              <a:latin typeface="+mn-lt"/>
            </a:endParaRPr>
          </a:p>
        </p:txBody>
      </p:sp>
      <p:sp>
        <p:nvSpPr>
          <p:cNvPr id="14338" name="Content Placeholder 6">
            <a:extLst>
              <a:ext uri="{FF2B5EF4-FFF2-40B4-BE49-F238E27FC236}">
                <a16:creationId xmlns:a16="http://schemas.microsoft.com/office/drawing/2014/main" id="{1CE437E0-2C45-494A-A144-57F78371B457}"/>
              </a:ext>
            </a:extLst>
          </p:cNvPr>
          <p:cNvSpPr>
            <a:spLocks noGrp="1"/>
          </p:cNvSpPr>
          <p:nvPr>
            <p:ph sz="half" idx="1"/>
          </p:nvPr>
        </p:nvSpPr>
        <p:spPr>
          <a:xfrm>
            <a:off x="457200" y="1600200"/>
            <a:ext cx="4038600" cy="4419600"/>
          </a:xfrm>
        </p:spPr>
        <p:txBody>
          <a:bodyPr/>
          <a:lstStyle/>
          <a:p>
            <a:pPr marL="0" indent="0" algn="ctr">
              <a:buFont typeface="Arial" charset="0"/>
              <a:buNone/>
              <a:defRPr/>
            </a:pPr>
            <a:r>
              <a:rPr lang="en-US" sz="3600" dirty="0"/>
              <a:t>    Members</a:t>
            </a:r>
          </a:p>
          <a:p>
            <a:pPr marL="0" indent="0" algn="ctr">
              <a:buFont typeface="Arial" charset="0"/>
              <a:buNone/>
              <a:defRPr/>
            </a:pPr>
            <a:endParaRPr lang="en-US" sz="2400" u="sng" dirty="0"/>
          </a:p>
          <a:p>
            <a:pPr>
              <a:buFont typeface="Arial" charset="0"/>
              <a:buChar char="•"/>
              <a:defRPr/>
            </a:pPr>
            <a:r>
              <a:rPr lang="en-US" sz="2400" u="sng" dirty="0"/>
              <a:t>Jennifer Almeda (SC-lead) </a:t>
            </a:r>
            <a:endParaRPr lang="en-US" sz="2400" dirty="0"/>
          </a:p>
          <a:p>
            <a:pPr>
              <a:buFont typeface="Arial" charset="0"/>
              <a:buChar char="•"/>
              <a:defRPr/>
            </a:pPr>
            <a:r>
              <a:rPr lang="en-US" sz="2400" dirty="0"/>
              <a:t>Ray Melecio (FL)</a:t>
            </a:r>
          </a:p>
          <a:p>
            <a:pPr>
              <a:buFont typeface="Arial" charset="0"/>
              <a:buChar char="•"/>
              <a:defRPr/>
            </a:pPr>
            <a:r>
              <a:rPr lang="en-US" sz="2400" dirty="0"/>
              <a:t>Pedro Santiago (KY)</a:t>
            </a:r>
          </a:p>
          <a:p>
            <a:pPr>
              <a:buFont typeface="Arial" charset="0"/>
              <a:buChar char="•"/>
              <a:defRPr/>
            </a:pPr>
            <a:r>
              <a:rPr lang="en-US" sz="2400" dirty="0"/>
              <a:t>Barbie Patch (NH)</a:t>
            </a:r>
          </a:p>
          <a:p>
            <a:pPr>
              <a:buFont typeface="Arial" charset="0"/>
              <a:buChar char="•"/>
              <a:defRPr/>
            </a:pPr>
            <a:r>
              <a:rPr lang="en-US" sz="2400" dirty="0"/>
              <a:t>Deke Showman (PA</a:t>
            </a:r>
            <a:r>
              <a:rPr lang="en-US" sz="2400" i="1" dirty="0"/>
              <a:t>)</a:t>
            </a:r>
            <a:endParaRPr lang="en-US" sz="2400" dirty="0"/>
          </a:p>
          <a:p>
            <a:pPr marL="0" indent="0" eaLnBrk="1" hangingPunct="1">
              <a:buFont typeface="Arial" charset="0"/>
              <a:buNone/>
              <a:defRPr/>
            </a:pPr>
            <a:endParaRPr lang="en-US" altLang="en-US" dirty="0"/>
          </a:p>
        </p:txBody>
      </p:sp>
      <p:sp>
        <p:nvSpPr>
          <p:cNvPr id="14339" name="Content Placeholder 7">
            <a:extLst>
              <a:ext uri="{FF2B5EF4-FFF2-40B4-BE49-F238E27FC236}">
                <a16:creationId xmlns:a16="http://schemas.microsoft.com/office/drawing/2014/main" id="{55FCE1A5-A78B-3545-9631-A023334BF601}"/>
              </a:ext>
            </a:extLst>
          </p:cNvPr>
          <p:cNvSpPr>
            <a:spLocks noGrp="1"/>
          </p:cNvSpPr>
          <p:nvPr>
            <p:ph sz="half" idx="2"/>
          </p:nvPr>
        </p:nvSpPr>
        <p:spPr>
          <a:xfrm>
            <a:off x="4648200" y="1600200"/>
            <a:ext cx="4038600" cy="4419600"/>
          </a:xfrm>
        </p:spPr>
        <p:txBody>
          <a:bodyPr/>
          <a:lstStyle/>
          <a:p>
            <a:pPr marL="0" indent="0" algn="ctr" eaLnBrk="1" hangingPunct="1">
              <a:buFont typeface="Arial" charset="0"/>
              <a:buNone/>
              <a:defRPr/>
            </a:pPr>
            <a:r>
              <a:rPr lang="en-US" altLang="en-US" sz="3600" dirty="0"/>
              <a:t>Activities</a:t>
            </a:r>
          </a:p>
          <a:p>
            <a:pPr marL="0" indent="0" algn="ctr" eaLnBrk="1" hangingPunct="1">
              <a:buFont typeface="Arial" charset="0"/>
              <a:buNone/>
              <a:defRPr/>
            </a:pPr>
            <a:endParaRPr lang="en-US" altLang="en-US" sz="3600" dirty="0"/>
          </a:p>
          <a:p>
            <a:pPr algn="ctr" eaLnBrk="1" hangingPunct="1">
              <a:buFont typeface="Arial" charset="0"/>
              <a:buAutoNum type="arabicPeriod"/>
              <a:defRPr/>
            </a:pPr>
            <a:r>
              <a:rPr lang="en-US" altLang="en-US" sz="1800" u="sng" dirty="0"/>
              <a:t>Field-Based Recruiting</a:t>
            </a:r>
            <a:r>
              <a:rPr lang="en-US" altLang="en-US" sz="1800" dirty="0"/>
              <a:t> and </a:t>
            </a:r>
            <a:r>
              <a:rPr lang="en-US" altLang="en-US" sz="1800" u="sng" dirty="0"/>
              <a:t>ID&amp;R Tip Sheet</a:t>
            </a:r>
            <a:r>
              <a:rPr lang="en-US" altLang="en-US" sz="1800" dirty="0"/>
              <a:t> both updated and available on GOSOSY website.</a:t>
            </a:r>
            <a:endParaRPr lang="en-US" altLang="en-US" sz="2000" dirty="0"/>
          </a:p>
          <a:p>
            <a:pPr marL="0" indent="0" algn="ctr" eaLnBrk="1" hangingPunct="1">
              <a:buFont typeface="Arial" charset="0"/>
              <a:buNone/>
              <a:defRPr/>
            </a:pPr>
            <a:r>
              <a:rPr lang="en-US" altLang="en-US" sz="1800" dirty="0"/>
              <a:t>2. PREZI resource developed for professional development using recruitment tools on GOSOSY website.</a:t>
            </a:r>
          </a:p>
          <a:p>
            <a:pPr marL="0" indent="0" algn="ctr" eaLnBrk="1" hangingPunct="1">
              <a:buFont typeface="Arial" charset="0"/>
              <a:buNone/>
              <a:defRPr/>
            </a:pPr>
            <a:r>
              <a:rPr lang="en-US" altLang="en-US" sz="1800" dirty="0"/>
              <a:t>3. Continued collaboration with IRRC on Recruiter Competency Skills Assessment and now developing training with IRRC. </a:t>
            </a:r>
          </a:p>
        </p:txBody>
      </p:sp>
      <p:cxnSp>
        <p:nvCxnSpPr>
          <p:cNvPr id="10" name="Straight Connector 9">
            <a:extLst>
              <a:ext uri="{FF2B5EF4-FFF2-40B4-BE49-F238E27FC236}">
                <a16:creationId xmlns:a16="http://schemas.microsoft.com/office/drawing/2014/main" id="{168E2C75-353D-7D45-A8BE-476873C91F1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B30726A-293C-224F-8E4F-B950BA6731CE}"/>
              </a:ext>
            </a:extLst>
          </p:cNvPr>
          <p:cNvCxnSpPr/>
          <p:nvPr/>
        </p:nvCxnSpPr>
        <p:spPr>
          <a:xfrm>
            <a:off x="4572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49706B9-207F-A440-88C4-9B2987E205A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3255" name="Picture 9">
            <a:extLst>
              <a:ext uri="{FF2B5EF4-FFF2-40B4-BE49-F238E27FC236}">
                <a16:creationId xmlns:a16="http://schemas.microsoft.com/office/drawing/2014/main" id="{55FC8EB1-0AFB-5D4E-B19A-3982C8CD7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81B468-B702-3D4E-A8A2-7A043CDD5B85}"/>
              </a:ext>
            </a:extLst>
          </p:cNvPr>
          <p:cNvSpPr>
            <a:spLocks noGrp="1"/>
          </p:cNvSpPr>
          <p:nvPr>
            <p:ph type="title"/>
          </p:nvPr>
        </p:nvSpPr>
        <p:spPr>
          <a:xfrm>
            <a:off x="457200" y="274638"/>
            <a:ext cx="8229600" cy="1020762"/>
          </a:xfrm>
        </p:spPr>
        <p:txBody>
          <a:bodyPr rtlCol="0">
            <a:noAutofit/>
          </a:bodyPr>
          <a:lstStyle/>
          <a:p>
            <a:pPr algn="r" eaLnBrk="1" fontAlgn="auto" hangingPunct="1">
              <a:spcAft>
                <a:spcPts val="0"/>
              </a:spcAft>
              <a:defRPr/>
            </a:pPr>
            <a:r>
              <a:rPr lang="en-US" b="1" dirty="0"/>
              <a:t>Literature Review</a:t>
            </a:r>
            <a:endParaRPr lang="en-US" dirty="0">
              <a:latin typeface="+mn-lt"/>
            </a:endParaRPr>
          </a:p>
        </p:txBody>
      </p:sp>
      <p:sp>
        <p:nvSpPr>
          <p:cNvPr id="14338" name="Content Placeholder 6">
            <a:extLst>
              <a:ext uri="{FF2B5EF4-FFF2-40B4-BE49-F238E27FC236}">
                <a16:creationId xmlns:a16="http://schemas.microsoft.com/office/drawing/2014/main" id="{B058F5E6-4531-9141-A594-824539E12713}"/>
              </a:ext>
            </a:extLst>
          </p:cNvPr>
          <p:cNvSpPr>
            <a:spLocks noGrp="1"/>
          </p:cNvSpPr>
          <p:nvPr>
            <p:ph sz="half" idx="1"/>
          </p:nvPr>
        </p:nvSpPr>
        <p:spPr>
          <a:xfrm>
            <a:off x="457200" y="1600200"/>
            <a:ext cx="4038600" cy="4419600"/>
          </a:xfrm>
        </p:spPr>
        <p:txBody>
          <a:bodyPr/>
          <a:lstStyle/>
          <a:p>
            <a:pPr marL="0" indent="0" algn="ctr">
              <a:buFont typeface="Arial" charset="0"/>
              <a:buNone/>
              <a:defRPr/>
            </a:pPr>
            <a:r>
              <a:rPr lang="en-US" sz="3600" dirty="0"/>
              <a:t>    Members</a:t>
            </a:r>
          </a:p>
          <a:p>
            <a:pPr marL="0" indent="0" algn="ctr">
              <a:buFont typeface="Arial" charset="0"/>
              <a:buNone/>
              <a:defRPr/>
            </a:pPr>
            <a:endParaRPr lang="en-US" sz="2400" u="sng" dirty="0"/>
          </a:p>
          <a:p>
            <a:pPr>
              <a:buFont typeface="Arial" charset="0"/>
              <a:buChar char="•"/>
              <a:defRPr/>
            </a:pPr>
            <a:r>
              <a:rPr lang="en-US" sz="2400" u="sng" dirty="0"/>
              <a:t>Jessica Castañeda (lead)</a:t>
            </a:r>
          </a:p>
          <a:p>
            <a:pPr>
              <a:buFont typeface="Arial" charset="0"/>
              <a:buChar char="•"/>
              <a:defRPr/>
            </a:pPr>
            <a:r>
              <a:rPr lang="en-US" sz="2400" dirty="0"/>
              <a:t>Susanna Bartee</a:t>
            </a:r>
          </a:p>
          <a:p>
            <a:pPr>
              <a:buFont typeface="Arial" charset="0"/>
              <a:buChar char="•"/>
              <a:defRPr/>
            </a:pPr>
            <a:r>
              <a:rPr lang="en-US" sz="2400" dirty="0"/>
              <a:t>John Farrell</a:t>
            </a:r>
          </a:p>
          <a:p>
            <a:pPr marL="0" indent="0" eaLnBrk="1" hangingPunct="1">
              <a:buFont typeface="Arial" charset="0"/>
              <a:buNone/>
              <a:defRPr/>
            </a:pPr>
            <a:endParaRPr lang="en-US" altLang="en-US" dirty="0"/>
          </a:p>
        </p:txBody>
      </p:sp>
      <p:sp>
        <p:nvSpPr>
          <p:cNvPr id="14339" name="Content Placeholder 7">
            <a:extLst>
              <a:ext uri="{FF2B5EF4-FFF2-40B4-BE49-F238E27FC236}">
                <a16:creationId xmlns:a16="http://schemas.microsoft.com/office/drawing/2014/main" id="{17BC1086-9E10-3F4A-B65F-3B20C17C3648}"/>
              </a:ext>
            </a:extLst>
          </p:cNvPr>
          <p:cNvSpPr>
            <a:spLocks noGrp="1"/>
          </p:cNvSpPr>
          <p:nvPr>
            <p:ph sz="half" idx="2"/>
          </p:nvPr>
        </p:nvSpPr>
        <p:spPr>
          <a:xfrm>
            <a:off x="4648200" y="1600200"/>
            <a:ext cx="4038600" cy="4419600"/>
          </a:xfrm>
        </p:spPr>
        <p:txBody>
          <a:bodyPr/>
          <a:lstStyle/>
          <a:p>
            <a:pPr marL="0" indent="0" algn="ctr" eaLnBrk="1" hangingPunct="1">
              <a:buFont typeface="Arial" charset="0"/>
              <a:buNone/>
              <a:defRPr/>
            </a:pPr>
            <a:r>
              <a:rPr lang="en-US" altLang="en-US" sz="3600" dirty="0"/>
              <a:t>Activities</a:t>
            </a:r>
          </a:p>
          <a:p>
            <a:pPr marL="0" indent="0" algn="ctr" eaLnBrk="1" hangingPunct="1">
              <a:buFont typeface="Arial" charset="0"/>
              <a:buNone/>
              <a:defRPr/>
            </a:pPr>
            <a:endParaRPr lang="en-US" altLang="en-US" sz="3600" dirty="0"/>
          </a:p>
          <a:p>
            <a:pPr algn="ctr" eaLnBrk="1" hangingPunct="1">
              <a:buFont typeface="Arial" charset="0"/>
              <a:buAutoNum type="arabicPeriod"/>
              <a:defRPr/>
            </a:pPr>
            <a:r>
              <a:rPr lang="en-US" altLang="en-US" sz="2400" dirty="0"/>
              <a:t>Continued research into Adverse Childhood Experience (ACEs) study and materials available.</a:t>
            </a:r>
          </a:p>
          <a:p>
            <a:pPr algn="ctr" eaLnBrk="1" hangingPunct="1">
              <a:buFont typeface="Arial" charset="0"/>
              <a:buAutoNum type="arabicPeriod"/>
              <a:defRPr/>
            </a:pPr>
            <a:r>
              <a:rPr lang="en-US" altLang="en-US" sz="2400" dirty="0"/>
              <a:t>Draft was completed and is under revision for completion this year.</a:t>
            </a:r>
          </a:p>
          <a:p>
            <a:pPr algn="ctr" eaLnBrk="1" hangingPunct="1">
              <a:buFont typeface="Arial" charset="0"/>
              <a:buChar char="•"/>
              <a:defRPr/>
            </a:pPr>
            <a:endParaRPr lang="en-US" altLang="en-US" dirty="0"/>
          </a:p>
        </p:txBody>
      </p:sp>
      <p:cxnSp>
        <p:nvCxnSpPr>
          <p:cNvPr id="10" name="Straight Connector 9">
            <a:extLst>
              <a:ext uri="{FF2B5EF4-FFF2-40B4-BE49-F238E27FC236}">
                <a16:creationId xmlns:a16="http://schemas.microsoft.com/office/drawing/2014/main" id="{B35EC92D-C8D9-BD4D-8AD9-7C98D5CD92D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227DF97A-53AC-C84B-8B1C-F91C1144368C}"/>
              </a:ext>
            </a:extLst>
          </p:cNvPr>
          <p:cNvCxnSpPr/>
          <p:nvPr/>
        </p:nvCxnSpPr>
        <p:spPr>
          <a:xfrm>
            <a:off x="4572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55F08F06-4772-5042-9149-F12EA7AD467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4279" name="Picture 9">
            <a:extLst>
              <a:ext uri="{FF2B5EF4-FFF2-40B4-BE49-F238E27FC236}">
                <a16:creationId xmlns:a16="http://schemas.microsoft.com/office/drawing/2014/main" id="{1581DF9A-6194-BD42-889E-5BC22ACFA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a:extLst>
              <a:ext uri="{FF2B5EF4-FFF2-40B4-BE49-F238E27FC236}">
                <a16:creationId xmlns:a16="http://schemas.microsoft.com/office/drawing/2014/main" id="{D9359786-623D-BD4C-8E7E-777523588C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154113"/>
            <a:ext cx="8485187"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82389A5-25E4-9C42-9430-22F2A8D92D0A}"/>
              </a:ext>
            </a:extLst>
          </p:cNvPr>
          <p:cNvSpPr txBox="1"/>
          <p:nvPr/>
        </p:nvSpPr>
        <p:spPr>
          <a:xfrm>
            <a:off x="5005388" y="1747838"/>
            <a:ext cx="3316287" cy="3416300"/>
          </a:xfrm>
          <a:prstGeom prst="rect">
            <a:avLst/>
          </a:prstGeom>
          <a:noFill/>
        </p:spPr>
        <p:txBody>
          <a:bodyPr>
            <a:spAutoFit/>
          </a:bodyPr>
          <a:lstStyle/>
          <a:p>
            <a:pPr>
              <a:defRPr/>
            </a:pPr>
            <a:r>
              <a:rPr lang="en-US" sz="4950" dirty="0">
                <a:solidFill>
                  <a:srgbClr val="002060"/>
                </a:solidFill>
                <a:latin typeface="Adobe Gothic Std B" panose="020B0800000000000000" pitchFamily="34" charset="-128"/>
                <a:ea typeface="Adobe Gothic Std B" panose="020B0800000000000000" pitchFamily="34" charset="-128"/>
              </a:rPr>
              <a:t>A</a:t>
            </a:r>
            <a:r>
              <a:rPr lang="en-US" sz="4050" dirty="0">
                <a:latin typeface="Adobe Gothic Std B" panose="020B0800000000000000" pitchFamily="34" charset="-128"/>
                <a:ea typeface="Adobe Gothic Std B" panose="020B0800000000000000" pitchFamily="34" charset="-128"/>
              </a:rPr>
              <a:t>dverse </a:t>
            </a:r>
            <a:r>
              <a:rPr lang="en-US" sz="4500" dirty="0">
                <a:solidFill>
                  <a:srgbClr val="002060"/>
                </a:solidFill>
                <a:latin typeface="Adobe Gothic Std B" panose="020B0800000000000000" pitchFamily="34" charset="-128"/>
                <a:ea typeface="Adobe Gothic Std B" panose="020B0800000000000000" pitchFamily="34" charset="-128"/>
              </a:rPr>
              <a:t>C</a:t>
            </a:r>
            <a:r>
              <a:rPr lang="en-US" sz="4050" dirty="0">
                <a:latin typeface="Adobe Gothic Std B" panose="020B0800000000000000" pitchFamily="34" charset="-128"/>
                <a:ea typeface="Adobe Gothic Std B" panose="020B0800000000000000" pitchFamily="34" charset="-128"/>
              </a:rPr>
              <a:t>hildhood </a:t>
            </a:r>
            <a:r>
              <a:rPr lang="en-US" sz="4950" dirty="0">
                <a:solidFill>
                  <a:srgbClr val="002060"/>
                </a:solidFill>
                <a:latin typeface="Adobe Gothic Std B" panose="020B0800000000000000" pitchFamily="34" charset="-128"/>
                <a:ea typeface="Adobe Gothic Std B" panose="020B0800000000000000" pitchFamily="34" charset="-128"/>
              </a:rPr>
              <a:t>E</a:t>
            </a:r>
            <a:r>
              <a:rPr lang="en-US" sz="4050" dirty="0">
                <a:latin typeface="Adobe Gothic Std B" panose="020B0800000000000000" pitchFamily="34" charset="-128"/>
                <a:ea typeface="Adobe Gothic Std B" panose="020B0800000000000000" pitchFamily="34" charset="-128"/>
              </a:rPr>
              <a:t>xperiences</a:t>
            </a:r>
          </a:p>
          <a:p>
            <a:pPr algn="ctr">
              <a:defRPr/>
            </a:pPr>
            <a:r>
              <a:rPr lang="en-US" sz="7200" dirty="0">
                <a:solidFill>
                  <a:srgbClr val="C00000"/>
                </a:solidFill>
                <a:latin typeface="Adobe Gothic Std B" panose="020B0800000000000000" pitchFamily="34" charset="-128"/>
                <a:ea typeface="Adobe Gothic Std B" panose="020B0800000000000000" pitchFamily="34" charset="-128"/>
              </a:rPr>
              <a:t>ACEs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a:extLst>
              <a:ext uri="{FF2B5EF4-FFF2-40B4-BE49-F238E27FC236}">
                <a16:creationId xmlns:a16="http://schemas.microsoft.com/office/drawing/2014/main" id="{C1826BD6-928F-CB4D-B9E8-230376501C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1588" y="1295400"/>
            <a:ext cx="406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08B66A3-5A86-764E-B0D3-3DD3E95C4BB2}"/>
              </a:ext>
            </a:extLst>
          </p:cNvPr>
          <p:cNvSpPr txBox="1"/>
          <p:nvPr/>
        </p:nvSpPr>
        <p:spPr>
          <a:xfrm>
            <a:off x="152400" y="533400"/>
            <a:ext cx="7789863" cy="3486150"/>
          </a:xfrm>
          <a:prstGeom prst="rect">
            <a:avLst/>
          </a:prstGeom>
          <a:noFill/>
        </p:spPr>
        <p:txBody>
          <a:bodyPr>
            <a:spAutoFit/>
          </a:bodyPr>
          <a:lstStyle/>
          <a:p>
            <a:pPr>
              <a:defRPr/>
            </a:pPr>
            <a:r>
              <a:rPr lang="en-US" sz="4950" dirty="0">
                <a:solidFill>
                  <a:srgbClr val="C00000"/>
                </a:solidFill>
                <a:latin typeface="Adobe Gothic Std B" panose="020B0800000000000000" pitchFamily="34" charset="-128"/>
                <a:ea typeface="Adobe Gothic Std B" panose="020B0800000000000000" pitchFamily="34" charset="-128"/>
              </a:rPr>
              <a:t>We need an </a:t>
            </a:r>
            <a:r>
              <a:rPr lang="en-US" sz="4950" dirty="0">
                <a:solidFill>
                  <a:srgbClr val="002060"/>
                </a:solidFill>
                <a:latin typeface="Adobe Gothic Std B" panose="020B0800000000000000" pitchFamily="34" charset="-128"/>
                <a:ea typeface="Adobe Gothic Std B" panose="020B0800000000000000" pitchFamily="34" charset="-128"/>
              </a:rPr>
              <a:t>Understanding</a:t>
            </a:r>
            <a:r>
              <a:rPr lang="en-US" sz="4950" dirty="0">
                <a:solidFill>
                  <a:srgbClr val="C00000"/>
                </a:solidFill>
                <a:latin typeface="Adobe Gothic Std B" panose="020B0800000000000000" pitchFamily="34" charset="-128"/>
                <a:ea typeface="Adobe Gothic Std B" panose="020B0800000000000000" pitchFamily="34" charset="-128"/>
              </a:rPr>
              <a:t> of how</a:t>
            </a:r>
          </a:p>
          <a:p>
            <a:pPr>
              <a:defRPr/>
            </a:pPr>
            <a:r>
              <a:rPr lang="en-US" sz="4050" dirty="0">
                <a:latin typeface="Adobe Gothic Std B" panose="020B0800000000000000" pitchFamily="34" charset="-128"/>
                <a:ea typeface="Adobe Gothic Std B" panose="020B0800000000000000" pitchFamily="34" charset="-128"/>
              </a:rPr>
              <a:t> </a:t>
            </a:r>
            <a:r>
              <a:rPr lang="en-US" sz="4050" dirty="0">
                <a:solidFill>
                  <a:srgbClr val="C00000"/>
                </a:solidFill>
                <a:latin typeface="Adobe Gothic Std B" panose="020B0800000000000000" pitchFamily="34" charset="-128"/>
                <a:ea typeface="Adobe Gothic Std B" panose="020B0800000000000000" pitchFamily="34" charset="-128"/>
              </a:rPr>
              <a:t>A</a:t>
            </a:r>
            <a:r>
              <a:rPr lang="en-US" sz="4050" dirty="0">
                <a:latin typeface="Adobe Gothic Std B" panose="020B0800000000000000" pitchFamily="34" charset="-128"/>
                <a:ea typeface="Adobe Gothic Std B" panose="020B0800000000000000" pitchFamily="34" charset="-128"/>
              </a:rPr>
              <a:t>dverse </a:t>
            </a:r>
            <a:r>
              <a:rPr lang="en-US" sz="4500" dirty="0">
                <a:solidFill>
                  <a:srgbClr val="C00000"/>
                </a:solidFill>
                <a:latin typeface="Adobe Gothic Std B" panose="020B0800000000000000" pitchFamily="34" charset="-128"/>
                <a:ea typeface="Adobe Gothic Std B" panose="020B0800000000000000" pitchFamily="34" charset="-128"/>
              </a:rPr>
              <a:t>C</a:t>
            </a:r>
            <a:r>
              <a:rPr lang="en-US" sz="4050" dirty="0">
                <a:latin typeface="Adobe Gothic Std B" panose="020B0800000000000000" pitchFamily="34" charset="-128"/>
                <a:ea typeface="Adobe Gothic Std B" panose="020B0800000000000000" pitchFamily="34" charset="-128"/>
              </a:rPr>
              <a:t>hildhood </a:t>
            </a:r>
            <a:r>
              <a:rPr lang="en-US" sz="4950" dirty="0">
                <a:solidFill>
                  <a:srgbClr val="C00000"/>
                </a:solidFill>
                <a:latin typeface="Adobe Gothic Std B" panose="020B0800000000000000" pitchFamily="34" charset="-128"/>
                <a:ea typeface="Adobe Gothic Std B" panose="020B0800000000000000" pitchFamily="34" charset="-128"/>
              </a:rPr>
              <a:t>E</a:t>
            </a:r>
            <a:r>
              <a:rPr lang="en-US" sz="4050" dirty="0">
                <a:latin typeface="Adobe Gothic Std B" panose="020B0800000000000000" pitchFamily="34" charset="-128"/>
                <a:ea typeface="Adobe Gothic Std B" panose="020B0800000000000000" pitchFamily="34" charset="-128"/>
              </a:rPr>
              <a:t>xperiences</a:t>
            </a:r>
          </a:p>
          <a:p>
            <a:pPr algn="ctr">
              <a:defRPr/>
            </a:pPr>
            <a:r>
              <a:rPr lang="en-US" sz="7200" dirty="0">
                <a:solidFill>
                  <a:schemeClr val="tx1">
                    <a:lumMod val="95000"/>
                    <a:lumOff val="5000"/>
                  </a:schemeClr>
                </a:solidFill>
                <a:latin typeface="Adobe Gothic Std B" panose="020B0800000000000000" pitchFamily="34" charset="-128"/>
                <a:ea typeface="Adobe Gothic Std B" panose="020B0800000000000000" pitchFamily="34" charset="-128"/>
              </a:rPr>
              <a:t>Impact </a:t>
            </a:r>
            <a:r>
              <a:rPr lang="en-US" sz="7200" dirty="0">
                <a:solidFill>
                  <a:srgbClr val="C00000"/>
                </a:solidFill>
                <a:latin typeface="Adobe Gothic Std B" panose="020B0800000000000000" pitchFamily="34" charset="-128"/>
                <a:ea typeface="Adobe Gothic Std B" panose="020B0800000000000000" pitchFamily="34" charset="-128"/>
              </a:rPr>
              <a:t>OSY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a:extLst>
              <a:ext uri="{FF2B5EF4-FFF2-40B4-BE49-F238E27FC236}">
                <a16:creationId xmlns:a16="http://schemas.microsoft.com/office/drawing/2014/main" id="{679807A9-CABC-8E48-943B-29B2418730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949325"/>
            <a:ext cx="882332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5">
            <a:extLst>
              <a:ext uri="{FF2B5EF4-FFF2-40B4-BE49-F238E27FC236}">
                <a16:creationId xmlns:a16="http://schemas.microsoft.com/office/drawing/2014/main" id="{9293B54E-9205-CC4C-A217-BC6F1D9108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949325"/>
            <a:ext cx="353218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a:extLst>
              <a:ext uri="{FF2B5EF4-FFF2-40B4-BE49-F238E27FC236}">
                <a16:creationId xmlns:a16="http://schemas.microsoft.com/office/drawing/2014/main" id="{C9E6AABE-7EC4-994A-896A-F75A500034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895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47A5FE5-F560-144F-B0CB-345A6EB97FD6}"/>
              </a:ext>
            </a:extLst>
          </p:cNvPr>
          <p:cNvSpPr txBox="1"/>
          <p:nvPr/>
        </p:nvSpPr>
        <p:spPr>
          <a:xfrm>
            <a:off x="450850" y="1219200"/>
            <a:ext cx="8239125" cy="1200150"/>
          </a:xfrm>
          <a:prstGeom prst="rect">
            <a:avLst/>
          </a:prstGeom>
          <a:solidFill>
            <a:schemeClr val="bg1">
              <a:lumMod val="50000"/>
            </a:schemeClr>
          </a:solidFill>
        </p:spPr>
        <p:txBody>
          <a:bodyPr>
            <a:spAutoFit/>
          </a:bodyPr>
          <a:lstStyle/>
          <a:p>
            <a:pPr algn="ctr">
              <a:defRPr/>
            </a:pPr>
            <a:r>
              <a:rPr lang="en-US" sz="2400" dirty="0">
                <a:solidFill>
                  <a:schemeClr val="bg1"/>
                </a:solidFill>
                <a:latin typeface="Adobe Gothic Std B" panose="020B0800000000000000" pitchFamily="34" charset="-128"/>
                <a:ea typeface="Adobe Gothic Std B" panose="020B0800000000000000" pitchFamily="34" charset="-128"/>
              </a:rPr>
              <a:t>Adverse events or experiences that occur early in childhood can have lifelong consequences for both physical and mental well-being.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a:extLst>
              <a:ext uri="{FF2B5EF4-FFF2-40B4-BE49-F238E27FC236}">
                <a16:creationId xmlns:a16="http://schemas.microsoft.com/office/drawing/2014/main" id="{B6BC07F1-D713-DD4B-BE9A-C9B8BD35DF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7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4">
            <a:extLst>
              <a:ext uri="{FF2B5EF4-FFF2-40B4-BE49-F238E27FC236}">
                <a16:creationId xmlns:a16="http://schemas.microsoft.com/office/drawing/2014/main" id="{63CF7823-D19D-B540-80FB-29C79BCC6D9E}"/>
              </a:ext>
            </a:extLst>
          </p:cNvPr>
          <p:cNvSpPr txBox="1">
            <a:spLocks noChangeArrowheads="1"/>
          </p:cNvSpPr>
          <p:nvPr/>
        </p:nvSpPr>
        <p:spPr bwMode="auto">
          <a:xfrm>
            <a:off x="4073525" y="4684713"/>
            <a:ext cx="4903788" cy="1938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dobe Gothic Std B"/>
                <a:ea typeface="Adobe Gothic Std B"/>
                <a:cs typeface="Adobe Gothic Std B"/>
              </a:rPr>
              <a:t>Only recently have medical investigators in primary care settings begun to examine associations between childhood abuse and adult health risk behaviors and disease.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a:extLst>
              <a:ext uri="{FF2B5EF4-FFF2-40B4-BE49-F238E27FC236}">
                <a16:creationId xmlns:a16="http://schemas.microsoft.com/office/drawing/2014/main" id="{05D73A7F-B2EA-D449-AFC2-5BCF4C1D41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5067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4">
            <a:extLst>
              <a:ext uri="{FF2B5EF4-FFF2-40B4-BE49-F238E27FC236}">
                <a16:creationId xmlns:a16="http://schemas.microsoft.com/office/drawing/2014/main" id="{1140FB5F-BB10-9348-8917-E127A232BF95}"/>
              </a:ext>
            </a:extLst>
          </p:cNvPr>
          <p:cNvSpPr txBox="1">
            <a:spLocks noChangeArrowheads="1"/>
          </p:cNvSpPr>
          <p:nvPr/>
        </p:nvSpPr>
        <p:spPr bwMode="auto">
          <a:xfrm>
            <a:off x="4791075" y="1328738"/>
            <a:ext cx="4094163" cy="5262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a:latin typeface="Adobe Gothic Std B"/>
                <a:ea typeface="Adobe Gothic Std B"/>
                <a:cs typeface="Adobe Gothic Std B"/>
              </a:rPr>
              <a:t>Traumatic experiences during childhood, including physical abuse and the adversities that accumulate for children reared in persistent poverty, may disturb the neurobiological systems that guide physiological and behavioral responses to stress, potentially for the remainder of a persons life.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2">
            <a:extLst>
              <a:ext uri="{FF2B5EF4-FFF2-40B4-BE49-F238E27FC236}">
                <a16:creationId xmlns:a16="http://schemas.microsoft.com/office/drawing/2014/main" id="{74066552-463C-C943-9E47-2D5DAB3980D7}"/>
              </a:ext>
            </a:extLst>
          </p:cNvPr>
          <p:cNvSpPr>
            <a:spLocks noGrp="1"/>
          </p:cNvSpPr>
          <p:nvPr>
            <p:ph type="title"/>
          </p:nvPr>
        </p:nvSpPr>
        <p:spPr/>
        <p:txBody>
          <a:bodyPr/>
          <a:lstStyle/>
          <a:p>
            <a:pPr eaLnBrk="1" hangingPunct="1"/>
            <a:r>
              <a:rPr lang="en-US" altLang="en-US">
                <a:ea typeface="ＭＳ Ｐゴシック" panose="020B0600070205080204" pitchFamily="34" charset="-128"/>
              </a:rPr>
              <a:t>Member States</a:t>
            </a:r>
          </a:p>
        </p:txBody>
      </p:sp>
      <p:sp>
        <p:nvSpPr>
          <p:cNvPr id="18434" name="Content Placeholder 24">
            <a:extLst>
              <a:ext uri="{FF2B5EF4-FFF2-40B4-BE49-F238E27FC236}">
                <a16:creationId xmlns:a16="http://schemas.microsoft.com/office/drawing/2014/main" id="{4AE718A5-C21D-BF42-A62B-82318DD6F476}"/>
              </a:ext>
            </a:extLst>
          </p:cNvPr>
          <p:cNvSpPr>
            <a:spLocks noGrp="1"/>
          </p:cNvSpPr>
          <p:nvPr>
            <p:ph sz="half" idx="2"/>
          </p:nvPr>
        </p:nvSpPr>
        <p:spPr>
          <a:xfrm>
            <a:off x="990600" y="1646238"/>
            <a:ext cx="3506788" cy="4373562"/>
          </a:xfrm>
        </p:spPr>
        <p:txBody>
          <a:bodyPr/>
          <a:lstStyle/>
          <a:p>
            <a:pPr eaLnBrk="1" hangingPunct="1"/>
            <a:r>
              <a:rPr lang="en-US" altLang="en-US">
                <a:ea typeface="ＭＳ Ｐゴシック" panose="020B0600070205080204" pitchFamily="34" charset="-128"/>
              </a:rPr>
              <a:t>Alabama</a:t>
            </a:r>
          </a:p>
          <a:p>
            <a:pPr eaLnBrk="1" hangingPunct="1"/>
            <a:r>
              <a:rPr lang="en-US" altLang="en-US">
                <a:ea typeface="ＭＳ Ｐゴシック" panose="020B0600070205080204" pitchFamily="34" charset="-128"/>
              </a:rPr>
              <a:t>Florida</a:t>
            </a:r>
          </a:p>
          <a:p>
            <a:pPr eaLnBrk="1" hangingPunct="1"/>
            <a:r>
              <a:rPr lang="en-US" altLang="en-US">
                <a:ea typeface="ＭＳ Ｐゴシック" panose="020B0600070205080204" pitchFamily="34" charset="-128"/>
              </a:rPr>
              <a:t>Georgia</a:t>
            </a:r>
          </a:p>
          <a:p>
            <a:pPr eaLnBrk="1" hangingPunct="1"/>
            <a:r>
              <a:rPr lang="en-US" altLang="en-US">
                <a:ea typeface="ＭＳ Ｐゴシック" panose="020B0600070205080204" pitchFamily="34" charset="-128"/>
              </a:rPr>
              <a:t>Illinois</a:t>
            </a:r>
          </a:p>
          <a:p>
            <a:pPr eaLnBrk="1" hangingPunct="1"/>
            <a:r>
              <a:rPr lang="en-US" altLang="en-US">
                <a:ea typeface="ＭＳ Ｐゴシック" panose="020B0600070205080204" pitchFamily="34" charset="-128"/>
              </a:rPr>
              <a:t>Iowa</a:t>
            </a:r>
          </a:p>
          <a:p>
            <a:pPr eaLnBrk="1" hangingPunct="1"/>
            <a:r>
              <a:rPr lang="en-US" altLang="en-US">
                <a:ea typeface="ＭＳ Ｐゴシック" panose="020B0600070205080204" pitchFamily="34" charset="-128"/>
              </a:rPr>
              <a:t>Kansas</a:t>
            </a:r>
          </a:p>
          <a:p>
            <a:pPr eaLnBrk="1" hangingPunct="1"/>
            <a:r>
              <a:rPr lang="en-US" altLang="en-US">
                <a:ea typeface="ＭＳ Ｐゴシック" panose="020B0600070205080204" pitchFamily="34" charset="-128"/>
              </a:rPr>
              <a:t>Kentucky</a:t>
            </a:r>
          </a:p>
          <a:p>
            <a:pPr eaLnBrk="1" hangingPunct="1"/>
            <a:r>
              <a:rPr lang="en-US" altLang="en-US">
                <a:ea typeface="ＭＳ Ｐゴシック" panose="020B0600070205080204" pitchFamily="34" charset="-128"/>
              </a:rPr>
              <a:t>Massachusetts</a:t>
            </a:r>
          </a:p>
          <a:p>
            <a:pPr eaLnBrk="1" hangingPunct="1"/>
            <a:r>
              <a:rPr lang="en-US" altLang="en-US">
                <a:ea typeface="ＭＳ Ｐゴシック" panose="020B0600070205080204" pitchFamily="34" charset="-128"/>
              </a:rPr>
              <a:t>Mississippi</a:t>
            </a:r>
          </a:p>
        </p:txBody>
      </p:sp>
      <p:sp>
        <p:nvSpPr>
          <p:cNvPr id="18435" name="Content Placeholder 26">
            <a:extLst>
              <a:ext uri="{FF2B5EF4-FFF2-40B4-BE49-F238E27FC236}">
                <a16:creationId xmlns:a16="http://schemas.microsoft.com/office/drawing/2014/main" id="{F26CA717-3C22-4D4B-BC1B-ECB1F8A8609F}"/>
              </a:ext>
            </a:extLst>
          </p:cNvPr>
          <p:cNvSpPr>
            <a:spLocks noGrp="1"/>
          </p:cNvSpPr>
          <p:nvPr>
            <p:ph sz="quarter" idx="4"/>
          </p:nvPr>
        </p:nvSpPr>
        <p:spPr>
          <a:xfrm>
            <a:off x="4643438" y="1608138"/>
            <a:ext cx="4041775" cy="4449762"/>
          </a:xfrm>
        </p:spPr>
        <p:txBody>
          <a:bodyPr/>
          <a:lstStyle/>
          <a:p>
            <a:pPr eaLnBrk="1" hangingPunct="1"/>
            <a:r>
              <a:rPr lang="en-US" altLang="en-US">
                <a:ea typeface="ＭＳ Ｐゴシック" panose="020B0600070205080204" pitchFamily="34" charset="-128"/>
              </a:rPr>
              <a:t>Nebraska</a:t>
            </a:r>
          </a:p>
          <a:p>
            <a:pPr eaLnBrk="1" hangingPunct="1"/>
            <a:r>
              <a:rPr lang="en-US" altLang="en-US">
                <a:ea typeface="ＭＳ Ｐゴシック" panose="020B0600070205080204" pitchFamily="34" charset="-128"/>
              </a:rPr>
              <a:t>New Hampshire</a:t>
            </a:r>
          </a:p>
          <a:p>
            <a:pPr eaLnBrk="1" hangingPunct="1"/>
            <a:r>
              <a:rPr lang="en-US" altLang="en-US">
                <a:ea typeface="ＭＳ Ｐゴシック" panose="020B0600070205080204" pitchFamily="34" charset="-128"/>
              </a:rPr>
              <a:t>New Jersey</a:t>
            </a:r>
          </a:p>
          <a:p>
            <a:pPr eaLnBrk="1" hangingPunct="1"/>
            <a:r>
              <a:rPr lang="en-US" altLang="en-US">
                <a:ea typeface="ＭＳ Ｐゴシック" panose="020B0600070205080204" pitchFamily="34" charset="-128"/>
              </a:rPr>
              <a:t>New York</a:t>
            </a:r>
          </a:p>
          <a:p>
            <a:pPr eaLnBrk="1" hangingPunct="1"/>
            <a:r>
              <a:rPr lang="en-US" altLang="en-US">
                <a:ea typeface="ＭＳ Ｐゴシック" panose="020B0600070205080204" pitchFamily="34" charset="-128"/>
              </a:rPr>
              <a:t>North Carolina</a:t>
            </a:r>
          </a:p>
          <a:p>
            <a:pPr eaLnBrk="1" hangingPunct="1"/>
            <a:r>
              <a:rPr lang="en-US" altLang="en-US">
                <a:ea typeface="ＭＳ Ｐゴシック" panose="020B0600070205080204" pitchFamily="34" charset="-128"/>
              </a:rPr>
              <a:t>Pennsylvania</a:t>
            </a:r>
          </a:p>
          <a:p>
            <a:pPr eaLnBrk="1" hangingPunct="1"/>
            <a:r>
              <a:rPr lang="en-US" altLang="en-US">
                <a:ea typeface="ＭＳ Ｐゴシック" panose="020B0600070205080204" pitchFamily="34" charset="-128"/>
              </a:rPr>
              <a:t>South Carolina</a:t>
            </a:r>
          </a:p>
          <a:p>
            <a:pPr eaLnBrk="1" hangingPunct="1"/>
            <a:r>
              <a:rPr lang="en-US" altLang="en-US">
                <a:ea typeface="ＭＳ Ｐゴシック" panose="020B0600070205080204" pitchFamily="34" charset="-128"/>
              </a:rPr>
              <a:t>Tennessee</a:t>
            </a:r>
          </a:p>
          <a:p>
            <a:pPr eaLnBrk="1" hangingPunct="1"/>
            <a:r>
              <a:rPr lang="en-US" altLang="en-US">
                <a:ea typeface="ＭＳ Ｐゴシック" panose="020B0600070205080204" pitchFamily="34" charset="-128"/>
              </a:rPr>
              <a:t>Vermont</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C8CE1EEA-3666-2B47-A666-7D53518B9F0C}"/>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4587565E-76E5-704C-8E69-B0FEA51DFFCF}"/>
              </a:ext>
            </a:extLst>
          </p:cNvPr>
          <p:cNvCxnSpPr/>
          <p:nvPr/>
        </p:nvCxnSpPr>
        <p:spPr>
          <a:xfrm>
            <a:off x="4572000" y="1524000"/>
            <a:ext cx="0" cy="47244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9E167401-0C02-E64F-A91E-E1CB1157A1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8439" name="Picture 9">
            <a:extLst>
              <a:ext uri="{FF2B5EF4-FFF2-40B4-BE49-F238E27FC236}">
                <a16:creationId xmlns:a16="http://schemas.microsoft.com/office/drawing/2014/main" id="{9D582DE6-65FF-2643-AE83-F8538A1F4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938"/>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a:extLst>
              <a:ext uri="{FF2B5EF4-FFF2-40B4-BE49-F238E27FC236}">
                <a16:creationId xmlns:a16="http://schemas.microsoft.com/office/drawing/2014/main" id="{124083EA-A685-174A-8B5A-A92B843F2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a:extLst>
              <a:ext uri="{FF2B5EF4-FFF2-40B4-BE49-F238E27FC236}">
                <a16:creationId xmlns:a16="http://schemas.microsoft.com/office/drawing/2014/main" id="{B1A67DA5-7C60-5D4A-81CF-BD8357FB5C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304800"/>
            <a:ext cx="660876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extBox 4">
            <a:extLst>
              <a:ext uri="{FF2B5EF4-FFF2-40B4-BE49-F238E27FC236}">
                <a16:creationId xmlns:a16="http://schemas.microsoft.com/office/drawing/2014/main" id="{4B4E3424-306D-914C-91E7-E34846AAFBA7}"/>
              </a:ext>
            </a:extLst>
          </p:cNvPr>
          <p:cNvSpPr txBox="1">
            <a:spLocks noChangeArrowheads="1"/>
          </p:cNvSpPr>
          <p:nvPr/>
        </p:nvSpPr>
        <p:spPr bwMode="auto">
          <a:xfrm>
            <a:off x="5341938" y="1098550"/>
            <a:ext cx="3649662" cy="526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a:latin typeface="Adobe Gothic Std B"/>
                <a:ea typeface="Adobe Gothic Std B"/>
                <a:cs typeface="Adobe Gothic Std B"/>
              </a:rPr>
              <a:t>In 1985, Dr. Vincent Felitti, chief of Kaiser Permanente’s revolutionary Department of Preventive Medicine in San Diego, CA, could not figure out why more than half of the people in his obesity clinic dropped out each year for five years straight.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a:extLst>
              <a:ext uri="{FF2B5EF4-FFF2-40B4-BE49-F238E27FC236}">
                <a16:creationId xmlns:a16="http://schemas.microsoft.com/office/drawing/2014/main" id="{7EC25CA4-CE2A-E34F-B1D0-E0CFCE5DE4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9025" y="3316288"/>
            <a:ext cx="297497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3">
            <a:extLst>
              <a:ext uri="{FF2B5EF4-FFF2-40B4-BE49-F238E27FC236}">
                <a16:creationId xmlns:a16="http://schemas.microsoft.com/office/drawing/2014/main" id="{45B22FF1-016B-6141-B587-393A42F8AC3C}"/>
              </a:ext>
            </a:extLst>
          </p:cNvPr>
          <p:cNvSpPr>
            <a:spLocks noChangeArrowheads="1"/>
          </p:cNvSpPr>
          <p:nvPr/>
        </p:nvSpPr>
        <p:spPr bwMode="auto">
          <a:xfrm>
            <a:off x="341313" y="1109663"/>
            <a:ext cx="62293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a:latin typeface="Adobe Gothic Std B"/>
                <a:ea typeface="Adobe Gothic Std B"/>
                <a:cs typeface="Adobe Gothic Std B"/>
              </a:rPr>
              <a:t>Public health experts, social service workers, educators, therapists, and policy makers commonly regard addiction as a problem. Some, however, are beginning to understand that turning to drugs is an expected response to serious childhood trauma, and that telling people who smoke or overeat or overwork that they should stop because these things are bad for them does not work when those behaviors provide a temporary, but gratifying, solution to a bigger problem.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
            <a:extLst>
              <a:ext uri="{FF2B5EF4-FFF2-40B4-BE49-F238E27FC236}">
                <a16:creationId xmlns:a16="http://schemas.microsoft.com/office/drawing/2014/main" id="{CA9FBC9B-8EBF-A240-A6E1-CEF3979B30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109663"/>
            <a:ext cx="53721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3">
            <a:extLst>
              <a:ext uri="{FF2B5EF4-FFF2-40B4-BE49-F238E27FC236}">
                <a16:creationId xmlns:a16="http://schemas.microsoft.com/office/drawing/2014/main" id="{0D80A747-2BB2-DB47-8D99-5A4AE45A42AB}"/>
              </a:ext>
            </a:extLst>
          </p:cNvPr>
          <p:cNvSpPr>
            <a:spLocks noChangeArrowheads="1"/>
          </p:cNvSpPr>
          <p:nvPr/>
        </p:nvSpPr>
        <p:spPr bwMode="auto">
          <a:xfrm>
            <a:off x="204788" y="1784350"/>
            <a:ext cx="35671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a:latin typeface="Adobe Gothic Std B"/>
                <a:ea typeface="Adobe Gothic Std B"/>
                <a:cs typeface="Adobe Gothic Std B"/>
              </a:rPr>
              <a:t>Kaiser Permanente in San Diego was a perfect place to do a mega-study. More than 50,000 members came through the department each year for a comprehensive medical evaluation.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6">
            <a:extLst>
              <a:ext uri="{FF2B5EF4-FFF2-40B4-BE49-F238E27FC236}">
                <a16:creationId xmlns:a16="http://schemas.microsoft.com/office/drawing/2014/main" id="{B20B1D08-4A14-A640-9344-B243E2EC90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152400"/>
            <a:ext cx="290671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a:extLst>
              <a:ext uri="{FF2B5EF4-FFF2-40B4-BE49-F238E27FC236}">
                <a16:creationId xmlns:a16="http://schemas.microsoft.com/office/drawing/2014/main" id="{D884EF00-0581-5244-A6CC-56E959854BF5}"/>
              </a:ext>
            </a:extLst>
          </p:cNvPr>
          <p:cNvSpPr>
            <a:spLocks noChangeArrowheads="1"/>
          </p:cNvSpPr>
          <p:nvPr/>
        </p:nvSpPr>
        <p:spPr bwMode="auto">
          <a:xfrm>
            <a:off x="214313" y="1246188"/>
            <a:ext cx="61007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latin typeface="Adobe Gothic Std B"/>
                <a:ea typeface="Adobe Gothic Std B"/>
                <a:cs typeface="Adobe Gothic Std B"/>
              </a:rPr>
              <a:t>Anda and Felitti developed a scoring system for ACEs. Each type of adverse childhood experience counted as one point. If a person had none of the events in her or his background, the ACE score was zero. If someone was verbally abused thousands of times during his or her childhood, but no other types of childhood trauma occurred, this counted as one point in the ACE score. If a person experienced verbal abuse, lived with a mentally ill mother and an alcoholic father, his ACE score was three.</a:t>
            </a:r>
            <a:r>
              <a:rPr lang="en-US" altLang="en-US" sz="2400" baseline="30000">
                <a:solidFill>
                  <a:srgbClr val="000000"/>
                </a:solidFill>
                <a:latin typeface="Adobe Gothic Std B"/>
                <a:ea typeface="Adobe Gothic Std B"/>
                <a:cs typeface="Adobe Gothic Std B"/>
              </a:rPr>
              <a:t> </a:t>
            </a:r>
            <a:endParaRPr lang="en-US" altLang="en-US" sz="2400">
              <a:latin typeface="Adobe Gothic Std B"/>
              <a:ea typeface="Adobe Gothic Std B"/>
              <a:cs typeface="Adobe Gothic Std B"/>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a:extLst>
              <a:ext uri="{FF2B5EF4-FFF2-40B4-BE49-F238E27FC236}">
                <a16:creationId xmlns:a16="http://schemas.microsoft.com/office/drawing/2014/main" id="{C14207A2-6F93-F242-8A1C-5B6B31E518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0"/>
            <a:ext cx="2471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1">
            <a:extLst>
              <a:ext uri="{FF2B5EF4-FFF2-40B4-BE49-F238E27FC236}">
                <a16:creationId xmlns:a16="http://schemas.microsoft.com/office/drawing/2014/main" id="{48804D1A-830A-DE40-8C4D-01845691CA64}"/>
              </a:ext>
            </a:extLst>
          </p:cNvPr>
          <p:cNvSpPr>
            <a:spLocks noChangeArrowheads="1"/>
          </p:cNvSpPr>
          <p:nvPr/>
        </p:nvSpPr>
        <p:spPr bwMode="auto">
          <a:xfrm>
            <a:off x="430213" y="1328738"/>
            <a:ext cx="64277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700">
                <a:latin typeface="Adobe Gothic Std B"/>
                <a:ea typeface="Adobe Gothic Std B"/>
                <a:cs typeface="Adobe Gothic Std B"/>
              </a:rPr>
              <a:t>Things start getting serious around an ACE score of 4. Compared with people with zero ACEs, those with four categories of ACEs had a 240% greater risk of hepatitis, were 390% more likely to have chronic obstructive pulmonary disease (emphysema or chronic bronchitis), and a 240% higher risk of a sexually-transmitted disease.</a:t>
            </a:r>
            <a:r>
              <a:rPr lang="en-US" altLang="en-US" sz="2700" baseline="30000">
                <a:solidFill>
                  <a:srgbClr val="000000"/>
                </a:solidFill>
                <a:latin typeface="Adobe Gothic Std B"/>
                <a:ea typeface="Adobe Gothic Std B"/>
                <a:cs typeface="Adobe Gothic Std B"/>
              </a:rPr>
              <a:t> </a:t>
            </a:r>
            <a:endParaRPr lang="en-US" altLang="en-US" sz="2700">
              <a:latin typeface="Adobe Gothic Std B"/>
              <a:ea typeface="Adobe Gothic Std B"/>
              <a:cs typeface="Adobe Gothic Std 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a:extLst>
              <a:ext uri="{FF2B5EF4-FFF2-40B4-BE49-F238E27FC236}">
                <a16:creationId xmlns:a16="http://schemas.microsoft.com/office/drawing/2014/main" id="{0B2836A9-7439-DE4E-B559-33F5BD257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27500"/>
            <a:ext cx="32416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1">
            <a:extLst>
              <a:ext uri="{FF2B5EF4-FFF2-40B4-BE49-F238E27FC236}">
                <a16:creationId xmlns:a16="http://schemas.microsoft.com/office/drawing/2014/main" id="{7B93E706-BF58-E443-8C38-DB313EB4A98B}"/>
              </a:ext>
            </a:extLst>
          </p:cNvPr>
          <p:cNvSpPr>
            <a:spLocks noChangeArrowheads="1"/>
          </p:cNvSpPr>
          <p:nvPr/>
        </p:nvSpPr>
        <p:spPr bwMode="auto">
          <a:xfrm>
            <a:off x="430213" y="1328738"/>
            <a:ext cx="642778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600">
                <a:latin typeface="Adobe Gothic Std B"/>
                <a:ea typeface="Adobe Gothic Std B"/>
                <a:cs typeface="Adobe Gothic Std B"/>
              </a:rPr>
              <a:t>People with high ACE scores are more likely to be violent, to have more marriages, more broken bones, more drug prescriptions, more depression, more auto-immune diseases, and more work absences.</a:t>
            </a:r>
            <a:r>
              <a:rPr lang="en-US" altLang="en-US" sz="3600" baseline="30000">
                <a:latin typeface="Adobe Gothic Std B"/>
                <a:ea typeface="Adobe Gothic Std B"/>
                <a:cs typeface="Adobe Gothic Std B"/>
              </a:rPr>
              <a:t> </a:t>
            </a:r>
            <a:endParaRPr lang="en-US" altLang="en-US" sz="3600">
              <a:latin typeface="Adobe Gothic Std B"/>
              <a:ea typeface="Adobe Gothic Std B"/>
              <a:cs typeface="Adobe Gothic Std 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a:extLst>
              <a:ext uri="{FF2B5EF4-FFF2-40B4-BE49-F238E27FC236}">
                <a16:creationId xmlns:a16="http://schemas.microsoft.com/office/drawing/2014/main" id="{B11D704F-DC33-C04C-A715-9C65E471BA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a:extLst>
              <a:ext uri="{FF2B5EF4-FFF2-40B4-BE49-F238E27FC236}">
                <a16:creationId xmlns:a16="http://schemas.microsoft.com/office/drawing/2014/main" id="{334AB933-01D5-D648-8495-0F3FF70D76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a:extLst>
              <a:ext uri="{FF2B5EF4-FFF2-40B4-BE49-F238E27FC236}">
                <a16:creationId xmlns:a16="http://schemas.microsoft.com/office/drawing/2014/main" id="{FEC0FDE4-C5FA-924F-80B5-A1F6F892FE0E}"/>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70658" name="Picture 3">
            <a:extLst>
              <a:ext uri="{FF2B5EF4-FFF2-40B4-BE49-F238E27FC236}">
                <a16:creationId xmlns:a16="http://schemas.microsoft.com/office/drawing/2014/main" id="{EBB3C4E5-978A-6149-B246-CE9AE8327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0"/>
            <a:ext cx="899001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a:extLst>
              <a:ext uri="{FF2B5EF4-FFF2-40B4-BE49-F238E27FC236}">
                <a16:creationId xmlns:a16="http://schemas.microsoft.com/office/drawing/2014/main" id="{CAAB1611-E37E-BB4A-9666-BD006CE39C4A}"/>
              </a:ext>
            </a:extLst>
          </p:cNvPr>
          <p:cNvSpPr>
            <a:spLocks noGrp="1"/>
          </p:cNvSpPr>
          <p:nvPr>
            <p:ph type="title"/>
          </p:nvPr>
        </p:nvSpPr>
        <p:spPr/>
        <p:txBody>
          <a:bodyPr/>
          <a:lstStyle/>
          <a:p>
            <a:pPr eaLnBrk="1" hangingPunct="1"/>
            <a:r>
              <a:rPr lang="en-US" altLang="en-US">
                <a:ea typeface="ＭＳ Ｐゴシック" panose="020B0600070205080204" pitchFamily="34" charset="-128"/>
              </a:rPr>
              <a:t>Partner States</a:t>
            </a:r>
          </a:p>
        </p:txBody>
      </p:sp>
      <p:sp>
        <p:nvSpPr>
          <p:cNvPr id="20482" name="Content Placeholder 1">
            <a:extLst>
              <a:ext uri="{FF2B5EF4-FFF2-40B4-BE49-F238E27FC236}">
                <a16:creationId xmlns:a16="http://schemas.microsoft.com/office/drawing/2014/main" id="{75D6F36C-F42E-E84A-867B-BD9721100FA8}"/>
              </a:ext>
            </a:extLst>
          </p:cNvPr>
          <p:cNvSpPr>
            <a:spLocks noGrp="1"/>
          </p:cNvSpPr>
          <p:nvPr>
            <p:ph sz="half" idx="1"/>
          </p:nvPr>
        </p:nvSpPr>
        <p:spPr>
          <a:xfrm>
            <a:off x="1295400" y="2133600"/>
            <a:ext cx="3200400" cy="3992563"/>
          </a:xfrm>
        </p:spPr>
        <p:txBody>
          <a:bodyPr/>
          <a:lstStyle/>
          <a:p>
            <a:r>
              <a:rPr lang="en-US" altLang="en-US">
                <a:ea typeface="ＭＳ Ｐゴシック" panose="020B0600070205080204" pitchFamily="34" charset="-128"/>
              </a:rPr>
              <a:t>Alaska</a:t>
            </a:r>
          </a:p>
          <a:p>
            <a:r>
              <a:rPr lang="en-US" altLang="en-US">
                <a:ea typeface="ＭＳ Ｐゴシック" panose="020B0600070205080204" pitchFamily="34" charset="-128"/>
              </a:rPr>
              <a:t>Arkansas</a:t>
            </a:r>
          </a:p>
          <a:p>
            <a:r>
              <a:rPr lang="en-US" altLang="en-US">
                <a:ea typeface="ＭＳ Ｐゴシック" panose="020B0600070205080204" pitchFamily="34" charset="-128"/>
              </a:rPr>
              <a:t>California</a:t>
            </a:r>
          </a:p>
          <a:p>
            <a:r>
              <a:rPr lang="en-US" altLang="en-US">
                <a:ea typeface="ＭＳ Ｐゴシック" panose="020B0600070205080204" pitchFamily="34" charset="-128"/>
              </a:rPr>
              <a:t>Colorado</a:t>
            </a:r>
          </a:p>
          <a:p>
            <a:r>
              <a:rPr lang="en-US" altLang="en-US">
                <a:ea typeface="ＭＳ Ｐゴシック" panose="020B0600070205080204" pitchFamily="34" charset="-128"/>
              </a:rPr>
              <a:t>Idaho</a:t>
            </a:r>
          </a:p>
          <a:p>
            <a:r>
              <a:rPr lang="en-US" altLang="en-US">
                <a:ea typeface="ＭＳ Ｐゴシック" panose="020B0600070205080204" pitchFamily="34" charset="-128"/>
              </a:rPr>
              <a:t>Maryland</a:t>
            </a:r>
          </a:p>
        </p:txBody>
      </p:sp>
      <p:sp>
        <p:nvSpPr>
          <p:cNvPr id="20483" name="Content Placeholder 2">
            <a:extLst>
              <a:ext uri="{FF2B5EF4-FFF2-40B4-BE49-F238E27FC236}">
                <a16:creationId xmlns:a16="http://schemas.microsoft.com/office/drawing/2014/main" id="{C93BA556-179A-384F-A440-ACBA761B016D}"/>
              </a:ext>
            </a:extLst>
          </p:cNvPr>
          <p:cNvSpPr>
            <a:spLocks noGrp="1"/>
          </p:cNvSpPr>
          <p:nvPr>
            <p:ph sz="half" idx="2"/>
          </p:nvPr>
        </p:nvSpPr>
        <p:spPr>
          <a:xfrm>
            <a:off x="4648200" y="2133600"/>
            <a:ext cx="4038600" cy="3992563"/>
          </a:xfrm>
        </p:spPr>
        <p:txBody>
          <a:bodyPr/>
          <a:lstStyle/>
          <a:p>
            <a:r>
              <a:rPr lang="en-US" altLang="en-US">
                <a:ea typeface="ＭＳ Ｐゴシック" panose="020B0600070205080204" pitchFamily="34" charset="-128"/>
              </a:rPr>
              <a:t>Minnesota</a:t>
            </a:r>
          </a:p>
          <a:p>
            <a:r>
              <a:rPr lang="en-US" altLang="en-US">
                <a:ea typeface="ＭＳ Ｐゴシック" panose="020B0600070205080204" pitchFamily="34" charset="-128"/>
              </a:rPr>
              <a:t>Missouri</a:t>
            </a:r>
          </a:p>
          <a:p>
            <a:r>
              <a:rPr lang="en-US" altLang="en-US">
                <a:ea typeface="ＭＳ Ｐゴシック" panose="020B0600070205080204" pitchFamily="34" charset="-128"/>
              </a:rPr>
              <a:t>Montana</a:t>
            </a:r>
          </a:p>
          <a:p>
            <a:r>
              <a:rPr lang="en-US" altLang="en-US">
                <a:ea typeface="ＭＳ Ｐゴシック" panose="020B0600070205080204" pitchFamily="34" charset="-128"/>
              </a:rPr>
              <a:t>Oregon</a:t>
            </a:r>
          </a:p>
          <a:p>
            <a:r>
              <a:rPr lang="en-US" altLang="en-US">
                <a:ea typeface="ＭＳ Ｐゴシック" panose="020B0600070205080204" pitchFamily="34" charset="-128"/>
              </a:rPr>
              <a:t>Washington</a:t>
            </a:r>
          </a:p>
          <a:p>
            <a:r>
              <a:rPr lang="en-US" altLang="en-US">
                <a:ea typeface="ＭＳ Ｐゴシック" panose="020B0600070205080204" pitchFamily="34" charset="-128"/>
              </a:rPr>
              <a:t>Wisconsin</a:t>
            </a:r>
          </a:p>
        </p:txBody>
      </p:sp>
      <p:cxnSp>
        <p:nvCxnSpPr>
          <p:cNvPr id="10" name="Straight Connector 9">
            <a:extLst>
              <a:ext uri="{FF2B5EF4-FFF2-40B4-BE49-F238E27FC236}">
                <a16:creationId xmlns:a16="http://schemas.microsoft.com/office/drawing/2014/main" id="{2424B6FA-E4EF-4140-A3C6-994C851992A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E12F128-A4E7-9744-A0B6-DCD805C5589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0486" name="Picture 9">
            <a:extLst>
              <a:ext uri="{FF2B5EF4-FFF2-40B4-BE49-F238E27FC236}">
                <a16:creationId xmlns:a16="http://schemas.microsoft.com/office/drawing/2014/main" id="{7EC7EFC7-05E3-1249-ACB6-AC569B7CC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a:extLst>
              <a:ext uri="{FF2B5EF4-FFF2-40B4-BE49-F238E27FC236}">
                <a16:creationId xmlns:a16="http://schemas.microsoft.com/office/drawing/2014/main" id="{95329A24-AA6B-2341-9425-483730A264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9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AC4D201-C948-5145-AE85-584D315C02A1}"/>
              </a:ext>
            </a:extLst>
          </p:cNvPr>
          <p:cNvSpPr>
            <a:spLocks noGrp="1"/>
          </p:cNvSpPr>
          <p:nvPr>
            <p:ph idx="1"/>
          </p:nvPr>
        </p:nvSpPr>
        <p:spPr>
          <a:xfrm>
            <a:off x="628650" y="1195033"/>
            <a:ext cx="8184391" cy="4294940"/>
          </a:xfrm>
          <a:extLst>
            <a:ext uri="{FAA26D3D-D897-4be2-8F04-BA451C77F1D7}">
              <ma14:placeholderFlag xmlns:ma14="http://schemas.microsoft.com/office/mac/drawingml/2011/main" xmlns="" val="1"/>
            </a:ext>
          </a:extLst>
        </p:spPr>
        <p:txBody>
          <a:bodyPr numCol="2">
            <a:noAutofit/>
          </a:bodyPr>
          <a:lstStyle/>
          <a:p>
            <a:pPr marL="0" indent="0">
              <a:lnSpc>
                <a:spcPct val="107000"/>
              </a:lnSpc>
              <a:spcBef>
                <a:spcPts val="0"/>
              </a:spcBef>
              <a:spcAft>
                <a:spcPts val="600"/>
              </a:spcAft>
              <a:buFont typeface="Arial" charset="0"/>
              <a:buNone/>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As the number of ACEs increases so does the risk for the following:</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Alcoholism and alcohol abuse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Chronic obstructive pulmonary disease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Depression</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Fetal death</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Health-related quality of life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Illicit drug use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Ischemic heart disease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Liver disease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Poor work performance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Financial stress</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Risk for intimate partner violence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Multiple sexual partners</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Sexually transmitted diseases</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Smoking</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Suicide attempts</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Unintended pregnancies</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Early initiation of smoking</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Early initiation of sexual activity</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Adolescent pregnancy</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Risk for sexual violence</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sz="2000"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Poor academic achievement</a:t>
            </a:r>
            <a:endParaRPr lang="en-US" sz="2000"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a:buFont typeface="Arial" charset="0"/>
              <a:buChar char="•"/>
              <a:defRPr/>
            </a:pPr>
            <a:endParaRPr lang="en-US"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B3091-727E-4249-9843-8D399403DEA4}"/>
              </a:ext>
            </a:extLst>
          </p:cNvPr>
          <p:cNvSpPr>
            <a:spLocks noGrp="1"/>
          </p:cNvSpPr>
          <p:nvPr>
            <p:ph idx="1"/>
          </p:nvPr>
        </p:nvSpPr>
        <p:spPr>
          <a:xfrm>
            <a:off x="628650" y="1195033"/>
            <a:ext cx="8184391" cy="4294940"/>
          </a:xfrm>
          <a:extLst>
            <a:ext uri="{FAA26D3D-D897-4be2-8F04-BA451C77F1D7}">
              <ma14:placeholderFlag xmlns:ma14="http://schemas.microsoft.com/office/mac/drawingml/2011/main" xmlns="" val="1"/>
            </a:ext>
          </a:extLst>
        </p:spPr>
        <p:txBody>
          <a:bodyPr numCol="2">
            <a:normAutofit fontScale="47500" lnSpcReduction="20000"/>
          </a:bodyPr>
          <a:lstStyle/>
          <a:p>
            <a:pPr marL="0" indent="0">
              <a:lnSpc>
                <a:spcPct val="107000"/>
              </a:lnSpc>
              <a:spcBef>
                <a:spcPts val="0"/>
              </a:spcBef>
              <a:spcAft>
                <a:spcPts val="600"/>
              </a:spcAft>
              <a:buFont typeface="Arial" charset="0"/>
              <a:buNone/>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As the number of ACEs increases so does the risk for the following:</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Alcoholism and alcohol abuse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Chronic obstructive pulmonary disease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Depression</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Fetal death</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Health-related quality of life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Illicit drug use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Ischemic heart disease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Liver disease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Poor work performance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Financial stress</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Risk for intimate partner violence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Multiple sexual partners</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Sexually transmitted diseases</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Smoking</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Suicide attempts</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Unintended pregnancies</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Early initiation of smoking</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Early initiation of sexual activity</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Adolescent pregnancy</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Risk for sexual violence</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marL="0">
              <a:lnSpc>
                <a:spcPct val="107000"/>
              </a:lnSpc>
              <a:spcBef>
                <a:spcPts val="0"/>
              </a:spcBef>
              <a:spcAft>
                <a:spcPts val="600"/>
              </a:spcAft>
              <a:buFont typeface="Arial" charset="0"/>
              <a:buChar char="•"/>
              <a:defRPr/>
            </a:pPr>
            <a:r>
              <a:rPr lang="en-US" b="1"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rPr>
              <a:t>Poor academic achievement</a:t>
            </a:r>
            <a:endParaRPr lang="en-US" dirty="0">
              <a:solidFill>
                <a:schemeClr val="bg1"/>
              </a:solidFill>
              <a:latin typeface="Adobe Gothic Std B" panose="020B0800000000000000" pitchFamily="34" charset="-128"/>
              <a:ea typeface="Adobe Gothic Std B" panose="020B0800000000000000" pitchFamily="34" charset="-128"/>
              <a:cs typeface="Times New Roman" panose="02020603050405020304" pitchFamily="18" charset="0"/>
            </a:endParaRPr>
          </a:p>
          <a:p>
            <a:pPr>
              <a:buFont typeface="Arial" charset="0"/>
              <a:buChar char="•"/>
              <a:defRPr/>
            </a:pPr>
            <a:endParaRPr lang="en-US" dirty="0"/>
          </a:p>
        </p:txBody>
      </p:sp>
      <p:pic>
        <p:nvPicPr>
          <p:cNvPr id="72706" name="Picture 4">
            <a:extLst>
              <a:ext uri="{FF2B5EF4-FFF2-40B4-BE49-F238E27FC236}">
                <a16:creationId xmlns:a16="http://schemas.microsoft.com/office/drawing/2014/main" id="{7C27BFDB-5D65-AA44-BD05-407FC5EF2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Content Placeholder 3">
            <a:extLst>
              <a:ext uri="{FF2B5EF4-FFF2-40B4-BE49-F238E27FC236}">
                <a16:creationId xmlns:a16="http://schemas.microsoft.com/office/drawing/2014/main" id="{7AD81A8F-66DA-9247-8A30-0517A0AC589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915400" cy="6858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a:extLst>
              <a:ext uri="{FF2B5EF4-FFF2-40B4-BE49-F238E27FC236}">
                <a16:creationId xmlns:a16="http://schemas.microsoft.com/office/drawing/2014/main" id="{B1AD16CA-3E5A-364F-AE69-8462D0BD4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Content Placeholder 3">
            <a:extLst>
              <a:ext uri="{FF2B5EF4-FFF2-40B4-BE49-F238E27FC236}">
                <a16:creationId xmlns:a16="http://schemas.microsoft.com/office/drawing/2014/main" id="{0E2A3F38-ECC7-894C-91BE-E48AA99B61C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0104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
            <a:extLst>
              <a:ext uri="{FF2B5EF4-FFF2-40B4-BE49-F238E27FC236}">
                <a16:creationId xmlns:a16="http://schemas.microsoft.com/office/drawing/2014/main" id="{58C2137B-3C67-114B-83B4-F9CDFF918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97150"/>
            <a:ext cx="6415088"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190EBB7-7757-A049-A7A9-2277BB7C6181}"/>
              </a:ext>
            </a:extLst>
          </p:cNvPr>
          <p:cNvSpPr>
            <a:spLocks noGrp="1"/>
          </p:cNvSpPr>
          <p:nvPr>
            <p:ph type="title"/>
          </p:nvPr>
        </p:nvSpPr>
        <p:spPr/>
        <p:txBody>
          <a:bodyPr>
            <a:normAutofit/>
          </a:bodyPr>
          <a:lstStyle/>
          <a:p>
            <a:pPr>
              <a:defRPr/>
            </a:pPr>
            <a:r>
              <a:rPr lang="en-US" sz="4950" dirty="0">
                <a:latin typeface="Adobe Gothic Std B" panose="020B0800000000000000" pitchFamily="34" charset="-128"/>
                <a:ea typeface="Adobe Gothic Std B" panose="020B0800000000000000" pitchFamily="34" charset="-128"/>
              </a:rPr>
              <a:t>Project Focus</a:t>
            </a:r>
          </a:p>
        </p:txBody>
      </p:sp>
      <p:sp>
        <p:nvSpPr>
          <p:cNvPr id="76803" name="Content Placeholder 2">
            <a:extLst>
              <a:ext uri="{FF2B5EF4-FFF2-40B4-BE49-F238E27FC236}">
                <a16:creationId xmlns:a16="http://schemas.microsoft.com/office/drawing/2014/main" id="{7C9CBC1C-15CB-F24F-8841-560534B14DA0}"/>
              </a:ext>
            </a:extLst>
          </p:cNvPr>
          <p:cNvSpPr>
            <a:spLocks noGrp="1"/>
          </p:cNvSpPr>
          <p:nvPr>
            <p:ph idx="1"/>
          </p:nvPr>
        </p:nvSpPr>
        <p:spPr>
          <a:xfrm>
            <a:off x="628650" y="1417638"/>
            <a:ext cx="6065838" cy="4071937"/>
          </a:xfrm>
        </p:spPr>
        <p:txBody>
          <a:bodyPr/>
          <a:lstStyle/>
          <a:p>
            <a:pPr marL="0" indent="0">
              <a:buFont typeface="Arial" panose="020B0604020202020204" pitchFamily="34" charset="0"/>
              <a:buNone/>
            </a:pPr>
            <a:r>
              <a:rPr lang="en-US" altLang="en-US" sz="4000">
                <a:latin typeface="Adobe Gothic Std B"/>
                <a:ea typeface="Adobe Gothic Std B"/>
                <a:cs typeface="Adobe Gothic Std B"/>
              </a:rPr>
              <a:t>We are working to gather and provide research and tips for practitioners working with OSY that have been affected by ACEs and traumatic stress reactions.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a:extLst>
              <a:ext uri="{FF2B5EF4-FFF2-40B4-BE49-F238E27FC236}">
                <a16:creationId xmlns:a16="http://schemas.microsoft.com/office/drawing/2014/main" id="{27224B2B-2515-9543-A398-B1C01585F794}"/>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77826" name="Picture 4">
            <a:extLst>
              <a:ext uri="{FF2B5EF4-FFF2-40B4-BE49-F238E27FC236}">
                <a16:creationId xmlns:a16="http://schemas.microsoft.com/office/drawing/2014/main" id="{A257B945-9B31-BA41-B341-D9ED8A55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a:extLst>
              <a:ext uri="{FF2B5EF4-FFF2-40B4-BE49-F238E27FC236}">
                <a16:creationId xmlns:a16="http://schemas.microsoft.com/office/drawing/2014/main" id="{BCBA9D6A-EE65-6046-9A21-1E01C0C7AD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7025" y="1219200"/>
            <a:ext cx="36544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F8EB65E-CC18-494A-B9C7-C25A3118A4E3}"/>
              </a:ext>
            </a:extLst>
          </p:cNvPr>
          <p:cNvSpPr>
            <a:spLocks noGrp="1"/>
          </p:cNvSpPr>
          <p:nvPr>
            <p:ph type="title"/>
          </p:nvPr>
        </p:nvSpPr>
        <p:spPr/>
        <p:txBody>
          <a:bodyPr>
            <a:normAutofit/>
          </a:bodyPr>
          <a:lstStyle/>
          <a:p>
            <a:pPr>
              <a:defRPr/>
            </a:pPr>
            <a:r>
              <a:rPr lang="en-US" sz="4950" dirty="0">
                <a:latin typeface="Adobe Gothic Std B" panose="020B0800000000000000" pitchFamily="34" charset="-128"/>
                <a:ea typeface="Adobe Gothic Std B" panose="020B0800000000000000" pitchFamily="34" charset="-128"/>
              </a:rPr>
              <a:t>Timeline</a:t>
            </a:r>
          </a:p>
        </p:txBody>
      </p:sp>
      <p:sp>
        <p:nvSpPr>
          <p:cNvPr id="78851" name="Content Placeholder 2">
            <a:extLst>
              <a:ext uri="{FF2B5EF4-FFF2-40B4-BE49-F238E27FC236}">
                <a16:creationId xmlns:a16="http://schemas.microsoft.com/office/drawing/2014/main" id="{0F00F99E-FDC5-B044-9DE3-C43FA28C97EF}"/>
              </a:ext>
            </a:extLst>
          </p:cNvPr>
          <p:cNvSpPr>
            <a:spLocks noGrp="1"/>
          </p:cNvSpPr>
          <p:nvPr>
            <p:ph idx="1"/>
          </p:nvPr>
        </p:nvSpPr>
        <p:spPr>
          <a:xfrm>
            <a:off x="457200" y="1417638"/>
            <a:ext cx="5151438" cy="4071937"/>
          </a:xfrm>
        </p:spPr>
        <p:txBody>
          <a:bodyPr/>
          <a:lstStyle/>
          <a:p>
            <a:pPr marL="0" indent="0">
              <a:buFont typeface="Arial" panose="020B0604020202020204" pitchFamily="34" charset="0"/>
              <a:buNone/>
            </a:pPr>
            <a:r>
              <a:rPr lang="en-US" altLang="en-US" sz="3600">
                <a:latin typeface="Adobe Gothic Std B"/>
                <a:ea typeface="Adobe Gothic Std B"/>
                <a:cs typeface="Adobe Gothic Std B"/>
              </a:rPr>
              <a:t>We expect to have a draft to share with the TST in November and will also have some visual chapter PowerPoint summaries available on the website later this year.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9BD6F7-1D21-644C-89FD-2D41B3AEB076}"/>
              </a:ext>
            </a:extLst>
          </p:cNvPr>
          <p:cNvSpPr>
            <a:spLocks noGrp="1"/>
          </p:cNvSpPr>
          <p:nvPr>
            <p:ph type="title"/>
          </p:nvPr>
        </p:nvSpPr>
        <p:spPr>
          <a:xfrm>
            <a:off x="457200" y="274638"/>
            <a:ext cx="8229600" cy="1020762"/>
          </a:xfrm>
        </p:spPr>
        <p:txBody>
          <a:bodyPr rtlCol="0">
            <a:normAutofit/>
          </a:bodyPr>
          <a:lstStyle/>
          <a:p>
            <a:pPr algn="r" eaLnBrk="1" fontAlgn="auto" hangingPunct="1">
              <a:spcAft>
                <a:spcPts val="0"/>
              </a:spcAft>
              <a:defRPr/>
            </a:pPr>
            <a:r>
              <a:rPr lang="en-US" dirty="0">
                <a:latin typeface="+mn-lt"/>
              </a:rPr>
              <a:t>Dissemination Event Planning</a:t>
            </a:r>
          </a:p>
        </p:txBody>
      </p:sp>
      <p:sp>
        <p:nvSpPr>
          <p:cNvPr id="79874" name="Content Placeholder 6">
            <a:extLst>
              <a:ext uri="{FF2B5EF4-FFF2-40B4-BE49-F238E27FC236}">
                <a16:creationId xmlns:a16="http://schemas.microsoft.com/office/drawing/2014/main" id="{DB9FEC57-3705-6648-895A-9C75C2C3C1F3}"/>
              </a:ext>
            </a:extLst>
          </p:cNvPr>
          <p:cNvSpPr>
            <a:spLocks noGrp="1"/>
          </p:cNvSpPr>
          <p:nvPr>
            <p:ph sz="half" idx="1"/>
          </p:nvPr>
        </p:nvSpPr>
        <p:spPr>
          <a:xfrm>
            <a:off x="457200" y="1600200"/>
            <a:ext cx="5105400" cy="3937000"/>
          </a:xfrm>
          <a:extLst>
            <a:ext uri="{91240B29-F687-4F45-9708-019B960494DF}">
              <a14:hiddenLine xmlns:a14="http://schemas.microsoft.com/office/drawing/2010/main" w="76200">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altLang="en-US" sz="4400" b="1" i="1">
                <a:ea typeface="ＭＳ Ｐゴシック" panose="020B0600070205080204" pitchFamily="34" charset="-128"/>
              </a:rPr>
              <a:t>SOSOSY </a:t>
            </a:r>
          </a:p>
          <a:p>
            <a:pPr marL="0" indent="0">
              <a:spcBef>
                <a:spcPct val="0"/>
              </a:spcBef>
              <a:buFont typeface="Arial" panose="020B0604020202020204" pitchFamily="34" charset="0"/>
              <a:buNone/>
            </a:pPr>
            <a:r>
              <a:rPr lang="en-US" altLang="en-US" sz="3600" b="1">
                <a:ea typeface="ＭＳ Ｐゴシック" panose="020B0600070205080204" pitchFamily="34" charset="-128"/>
              </a:rPr>
              <a:t>2014</a:t>
            </a:r>
          </a:p>
          <a:p>
            <a:pPr marL="0" indent="0">
              <a:spcBef>
                <a:spcPct val="0"/>
              </a:spcBef>
              <a:buFont typeface="Arial" panose="020B0604020202020204" pitchFamily="34" charset="0"/>
              <a:buNone/>
            </a:pPr>
            <a:r>
              <a:rPr lang="en-US" altLang="en-US" sz="3600" b="1">
                <a:ea typeface="ＭＳ Ｐゴシック" panose="020B0600070205080204" pitchFamily="34" charset="-128"/>
              </a:rPr>
              <a:t>Dissemination </a:t>
            </a:r>
          </a:p>
          <a:p>
            <a:pPr marL="0" indent="0">
              <a:spcBef>
                <a:spcPct val="0"/>
              </a:spcBef>
              <a:buFont typeface="Arial" panose="020B0604020202020204" pitchFamily="34" charset="0"/>
              <a:buNone/>
            </a:pPr>
            <a:r>
              <a:rPr lang="en-US" altLang="en-US" sz="3600" b="1">
                <a:ea typeface="ＭＳ Ｐゴシック" panose="020B0600070205080204" pitchFamily="34" charset="-128"/>
              </a:rPr>
              <a:t>Event </a:t>
            </a:r>
          </a:p>
          <a:p>
            <a:pPr marL="0" indent="0">
              <a:spcBef>
                <a:spcPct val="0"/>
              </a:spcBef>
              <a:buFont typeface="Arial" panose="020B0604020202020204" pitchFamily="34" charset="0"/>
              <a:buNone/>
            </a:pPr>
            <a:r>
              <a:rPr lang="en-US" altLang="en-US" sz="3600" b="1">
                <a:ea typeface="ＭＳ Ｐゴシック" panose="020B0600070205080204" pitchFamily="34" charset="-128"/>
              </a:rPr>
              <a:t>feedback</a:t>
            </a:r>
          </a:p>
          <a:p>
            <a:pPr marL="0" indent="0">
              <a:spcBef>
                <a:spcPct val="0"/>
              </a:spcBef>
              <a:buFont typeface="Arial" panose="020B0604020202020204" pitchFamily="34" charset="0"/>
              <a:buNone/>
            </a:pPr>
            <a:r>
              <a:rPr lang="en-US" altLang="en-US" sz="3600" b="1">
                <a:ea typeface="ＭＳ Ｐゴシック" panose="020B0600070205080204" pitchFamily="34" charset="-128"/>
              </a:rPr>
              <a:t>and discussion</a:t>
            </a:r>
          </a:p>
          <a:p>
            <a:pPr marL="0" indent="0" eaLnBrk="1" hangingPunct="1">
              <a:buFont typeface="Arial" panose="020B0604020202020204" pitchFamily="34" charset="0"/>
              <a:buNone/>
            </a:pPr>
            <a:endParaRPr lang="en-US" altLang="en-US" sz="3600" b="1">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83D5D09E-D260-3C42-9458-39DBA8F239F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0839C680-CD9E-D242-86F6-730BE8DA1A6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9877" name="Picture 9">
            <a:extLst>
              <a:ext uri="{FF2B5EF4-FFF2-40B4-BE49-F238E27FC236}">
                <a16:creationId xmlns:a16="http://schemas.microsoft.com/office/drawing/2014/main" id="{BEA4676C-33CF-2544-B7F6-FE5487DAF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Elbow Connector 2">
            <a:extLst>
              <a:ext uri="{FF2B5EF4-FFF2-40B4-BE49-F238E27FC236}">
                <a16:creationId xmlns:a16="http://schemas.microsoft.com/office/drawing/2014/main" id="{D41FBE8F-BF45-F142-AA56-C373F733DF54}"/>
              </a:ext>
            </a:extLst>
          </p:cNvPr>
          <p:cNvCxnSpPr/>
          <p:nvPr/>
        </p:nvCxnSpPr>
        <p:spPr>
          <a:xfrm flipV="1">
            <a:off x="3429000" y="2616200"/>
            <a:ext cx="2133600" cy="2133600"/>
          </a:xfrm>
          <a:prstGeom prst="bentConnector3">
            <a:avLst/>
          </a:prstGeom>
          <a:ln w="762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79879" name="TextBox 4">
            <a:extLst>
              <a:ext uri="{FF2B5EF4-FFF2-40B4-BE49-F238E27FC236}">
                <a16:creationId xmlns:a16="http://schemas.microsoft.com/office/drawing/2014/main" id="{B9CFB08E-4D28-094B-A093-4D7CEAAB3C60}"/>
              </a:ext>
            </a:extLst>
          </p:cNvPr>
          <p:cNvSpPr txBox="1">
            <a:spLocks noChangeArrowheads="1"/>
          </p:cNvSpPr>
          <p:nvPr/>
        </p:nvSpPr>
        <p:spPr bwMode="auto">
          <a:xfrm>
            <a:off x="5562600" y="2146300"/>
            <a:ext cx="3505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600" b="1"/>
              <a:t>Even</a:t>
            </a:r>
          </a:p>
          <a:p>
            <a:pPr>
              <a:spcBef>
                <a:spcPct val="0"/>
              </a:spcBef>
              <a:buFontTx/>
              <a:buNone/>
            </a:pPr>
            <a:r>
              <a:rPr lang="en-US" altLang="en-US" sz="3600" b="1"/>
              <a:t>better</a:t>
            </a:r>
          </a:p>
          <a:p>
            <a:pPr>
              <a:spcBef>
                <a:spcPct val="0"/>
              </a:spcBef>
              <a:buFontTx/>
              <a:buNone/>
            </a:pPr>
            <a:r>
              <a:rPr lang="en-US" altLang="en-US" sz="4400" b="1" i="1"/>
              <a:t>GOSOSY </a:t>
            </a:r>
          </a:p>
          <a:p>
            <a:pPr>
              <a:spcBef>
                <a:spcPct val="0"/>
              </a:spcBef>
              <a:buFontTx/>
              <a:buNone/>
            </a:pPr>
            <a:r>
              <a:rPr lang="en-US" altLang="en-US" sz="3600" b="1"/>
              <a:t>2018</a:t>
            </a:r>
          </a:p>
          <a:p>
            <a:pPr>
              <a:spcBef>
                <a:spcPct val="0"/>
              </a:spcBef>
              <a:buFontTx/>
              <a:buNone/>
            </a:pPr>
            <a:r>
              <a:rPr lang="en-US" altLang="en-US" sz="3600" b="1"/>
              <a:t>Dissemination Event</a:t>
            </a:r>
          </a:p>
          <a:p>
            <a:pPr>
              <a:spcBef>
                <a:spcPct val="0"/>
              </a:spcBef>
              <a:buFontTx/>
              <a:buNone/>
            </a:pPr>
            <a:endParaRPr lang="en-US" altLang="en-US" sz="3600">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22">
            <a:extLst>
              <a:ext uri="{FF2B5EF4-FFF2-40B4-BE49-F238E27FC236}">
                <a16:creationId xmlns:a16="http://schemas.microsoft.com/office/drawing/2014/main" id="{F2BA2FAC-D7D8-DD42-B4DF-20D3EAB36BAD}"/>
              </a:ext>
            </a:extLst>
          </p:cNvPr>
          <p:cNvSpPr>
            <a:spLocks noGrp="1"/>
          </p:cNvSpPr>
          <p:nvPr>
            <p:ph type="title"/>
          </p:nvPr>
        </p:nvSpPr>
        <p:spPr/>
        <p:txBody>
          <a:bodyPr/>
          <a:lstStyle/>
          <a:p>
            <a:pPr algn="r" eaLnBrk="1" hangingPunct="1"/>
            <a:r>
              <a:rPr lang="en-US" altLang="en-US">
                <a:ea typeface="ＭＳ Ｐゴシック" panose="020B0600070205080204" pitchFamily="34" charset="-128"/>
              </a:rPr>
              <a:t>Dissemination Event Planning</a:t>
            </a:r>
          </a:p>
        </p:txBody>
      </p:sp>
      <p:sp>
        <p:nvSpPr>
          <p:cNvPr id="80898" name="Text Placeholder 25">
            <a:extLst>
              <a:ext uri="{FF2B5EF4-FFF2-40B4-BE49-F238E27FC236}">
                <a16:creationId xmlns:a16="http://schemas.microsoft.com/office/drawing/2014/main" id="{2F4D5869-2316-0A43-9870-9F32B5F181B4}"/>
              </a:ext>
            </a:extLst>
          </p:cNvPr>
          <p:cNvSpPr>
            <a:spLocks noGrp="1"/>
          </p:cNvSpPr>
          <p:nvPr>
            <p:ph type="body" sz="quarter" idx="3"/>
          </p:nvPr>
        </p:nvSpPr>
        <p:spPr>
          <a:xfrm>
            <a:off x="4873625" y="4151313"/>
            <a:ext cx="4041775" cy="563562"/>
          </a:xfrm>
        </p:spPr>
        <p:txBody>
          <a:bodyPr/>
          <a:lstStyle/>
          <a:p>
            <a:pPr eaLnBrk="1" hangingPunct="1"/>
            <a:r>
              <a:rPr lang="en-US" altLang="en-US">
                <a:ea typeface="ＭＳ Ｐゴシック" panose="020B0600070205080204" pitchFamily="34" charset="-128"/>
              </a:rPr>
              <a:t>What needs improvement?</a:t>
            </a:r>
          </a:p>
        </p:txBody>
      </p:sp>
      <p:sp>
        <p:nvSpPr>
          <p:cNvPr id="80899" name="Content Placeholder 26">
            <a:extLst>
              <a:ext uri="{FF2B5EF4-FFF2-40B4-BE49-F238E27FC236}">
                <a16:creationId xmlns:a16="http://schemas.microsoft.com/office/drawing/2014/main" id="{DD786F3E-C5C5-8A4B-8A98-A2CCB7D69E2E}"/>
              </a:ext>
            </a:extLst>
          </p:cNvPr>
          <p:cNvSpPr>
            <a:spLocks noGrp="1"/>
          </p:cNvSpPr>
          <p:nvPr>
            <p:ph sz="quarter" idx="4"/>
          </p:nvPr>
        </p:nvSpPr>
        <p:spPr>
          <a:xfrm>
            <a:off x="4873625" y="4643438"/>
            <a:ext cx="3813175" cy="1325562"/>
          </a:xfrm>
        </p:spPr>
        <p:txBody>
          <a:bodyPr/>
          <a:lstStyle/>
          <a:p>
            <a:pPr eaLnBrk="1" hangingPunct="1"/>
            <a:r>
              <a:rPr lang="en-US" altLang="en-US" sz="2800">
                <a:ea typeface="ＭＳ Ｐゴシック" panose="020B0600070205080204" pitchFamily="34" charset="-128"/>
              </a:rPr>
              <a:t>Networking and discussion time</a:t>
            </a:r>
          </a:p>
        </p:txBody>
      </p:sp>
      <p:cxnSp>
        <p:nvCxnSpPr>
          <p:cNvPr id="10" name="Straight Connector 9">
            <a:extLst>
              <a:ext uri="{FF2B5EF4-FFF2-40B4-BE49-F238E27FC236}">
                <a16:creationId xmlns:a16="http://schemas.microsoft.com/office/drawing/2014/main" id="{9051088D-8F64-404B-BFA1-EC49578B1A3D}"/>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5F100FB9-D339-174A-B1BA-D66BDC45E794}"/>
              </a:ext>
            </a:extLst>
          </p:cNvPr>
          <p:cNvCxnSpPr/>
          <p:nvPr/>
        </p:nvCxnSpPr>
        <p:spPr>
          <a:xfrm>
            <a:off x="4572000" y="1524000"/>
            <a:ext cx="0" cy="47244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34867E7-01E3-C940-BD27-06A27538CE8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0903" name="Picture 9">
            <a:extLst>
              <a:ext uri="{FF2B5EF4-FFF2-40B4-BE49-F238E27FC236}">
                <a16:creationId xmlns:a16="http://schemas.microsoft.com/office/drawing/2014/main" id="{66A655F7-1363-2341-AE89-752C481EC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938"/>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1">
            <a:extLst>
              <a:ext uri="{FF2B5EF4-FFF2-40B4-BE49-F238E27FC236}">
                <a16:creationId xmlns:a16="http://schemas.microsoft.com/office/drawing/2014/main" id="{DD9F1809-6FCF-B946-ACD0-D6586BFCA1AA}"/>
              </a:ext>
            </a:extLst>
          </p:cNvPr>
          <p:cNvSpPr>
            <a:spLocks noChangeArrowheads="1"/>
          </p:cNvSpPr>
          <p:nvPr/>
        </p:nvSpPr>
        <p:spPr bwMode="auto">
          <a:xfrm>
            <a:off x="4873625" y="2921000"/>
            <a:ext cx="3813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a:p>
            <a:pPr eaLnBrk="1" hangingPunct="1">
              <a:spcBef>
                <a:spcPct val="0"/>
              </a:spcBef>
            </a:pPr>
            <a:r>
              <a:rPr lang="en-US" altLang="en-US" sz="2800"/>
              <a:t>Registration process</a:t>
            </a:r>
          </a:p>
          <a:p>
            <a:pPr eaLnBrk="1" hangingPunct="1">
              <a:spcBef>
                <a:spcPct val="0"/>
              </a:spcBef>
            </a:pPr>
            <a:r>
              <a:rPr lang="en-US" altLang="en-US" sz="2800"/>
              <a:t>Opening session</a:t>
            </a:r>
          </a:p>
        </p:txBody>
      </p:sp>
      <p:sp>
        <p:nvSpPr>
          <p:cNvPr id="3" name="Rectangle 2">
            <a:extLst>
              <a:ext uri="{FF2B5EF4-FFF2-40B4-BE49-F238E27FC236}">
                <a16:creationId xmlns:a16="http://schemas.microsoft.com/office/drawing/2014/main" id="{01CFBAE7-0479-F643-9721-A120533D1A72}"/>
              </a:ext>
            </a:extLst>
          </p:cNvPr>
          <p:cNvSpPr/>
          <p:nvPr/>
        </p:nvSpPr>
        <p:spPr>
          <a:xfrm>
            <a:off x="4840288" y="2770188"/>
            <a:ext cx="2674937" cy="461962"/>
          </a:xfrm>
          <a:prstGeom prst="rect">
            <a:avLst/>
          </a:prstGeom>
        </p:spPr>
        <p:txBody>
          <a:bodyPr wrap="none">
            <a:spAutoFit/>
          </a:bodyPr>
          <a:lstStyle/>
          <a:p>
            <a:pPr eaLnBrk="1" hangingPunct="1">
              <a:defRPr/>
            </a:pPr>
            <a:r>
              <a:rPr lang="en-US" altLang="en-US" sz="2400" b="1" dirty="0">
                <a:latin typeface="+mn-lt"/>
                <a:ea typeface="ＭＳ Ｐゴシック" charset="-128"/>
              </a:rPr>
              <a:t>What worked best?</a:t>
            </a:r>
          </a:p>
        </p:txBody>
      </p:sp>
      <p:sp>
        <p:nvSpPr>
          <p:cNvPr id="80906" name="Rectangle 3">
            <a:extLst>
              <a:ext uri="{FF2B5EF4-FFF2-40B4-BE49-F238E27FC236}">
                <a16:creationId xmlns:a16="http://schemas.microsoft.com/office/drawing/2014/main" id="{0A5B6CE9-C955-A94A-B309-4BD69516130E}"/>
              </a:ext>
            </a:extLst>
          </p:cNvPr>
          <p:cNvSpPr>
            <a:spLocks noChangeArrowheads="1"/>
          </p:cNvSpPr>
          <p:nvPr/>
        </p:nvSpPr>
        <p:spPr bwMode="auto">
          <a:xfrm>
            <a:off x="5099050" y="1698625"/>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b="1" i="1">
                <a:latin typeface="Arial" panose="020B0604020202020204" pitchFamily="34" charset="0"/>
              </a:rPr>
              <a:t>Overall rating was 4.7 out of 5</a:t>
            </a:r>
            <a:r>
              <a:rPr lang="en-US" altLang="en-US" sz="2400">
                <a:latin typeface="Arial" panose="020B0604020202020204" pitchFamily="34" charset="0"/>
              </a:rPr>
              <a:t>.</a:t>
            </a:r>
          </a:p>
        </p:txBody>
      </p:sp>
      <p:sp>
        <p:nvSpPr>
          <p:cNvPr id="7" name="Rectangle 6">
            <a:extLst>
              <a:ext uri="{FF2B5EF4-FFF2-40B4-BE49-F238E27FC236}">
                <a16:creationId xmlns:a16="http://schemas.microsoft.com/office/drawing/2014/main" id="{ED8950D1-696B-6844-9C1A-CB6786F6D6D4}"/>
              </a:ext>
            </a:extLst>
          </p:cNvPr>
          <p:cNvSpPr/>
          <p:nvPr/>
        </p:nvSpPr>
        <p:spPr>
          <a:xfrm>
            <a:off x="381000" y="1594958"/>
            <a:ext cx="4076699" cy="4247317"/>
          </a:xfrm>
          <a:prstGeom prst="rect">
            <a:avLst/>
          </a:prstGeom>
          <a:noFill/>
        </p:spPr>
        <p:txBody>
          <a:bodyPr anchor="ctr">
            <a:spAutoFit/>
          </a:bodyPr>
          <a:lstStyle/>
          <a:p>
            <a:pPr algn="ctr">
              <a:defRPr/>
            </a:pP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2014</a:t>
            </a:r>
          </a:p>
          <a:p>
            <a:pPr algn="ctr">
              <a:defRPr/>
            </a:pP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Dissemination</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 Event</a:t>
            </a:r>
          </a:p>
          <a:p>
            <a:pPr algn="ctr">
              <a:defRPr/>
            </a:pP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Feedback</a:t>
            </a:r>
          </a:p>
          <a:p>
            <a:pPr algn="ctr">
              <a:defRPr/>
            </a:pP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endParaRPr>
          </a:p>
        </p:txBody>
      </p:sp>
      <p:sp>
        <p:nvSpPr>
          <p:cNvPr id="8" name="Chevron 7">
            <a:extLst>
              <a:ext uri="{FF2B5EF4-FFF2-40B4-BE49-F238E27FC236}">
                <a16:creationId xmlns:a16="http://schemas.microsoft.com/office/drawing/2014/main" id="{301FF5FF-4A00-3C4A-89B2-F1E509A1249A}"/>
              </a:ext>
            </a:extLst>
          </p:cNvPr>
          <p:cNvSpPr/>
          <p:nvPr/>
        </p:nvSpPr>
        <p:spPr>
          <a:xfrm>
            <a:off x="585788" y="5165725"/>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19" name="Chevron 18">
            <a:extLst>
              <a:ext uri="{FF2B5EF4-FFF2-40B4-BE49-F238E27FC236}">
                <a16:creationId xmlns:a16="http://schemas.microsoft.com/office/drawing/2014/main" id="{CC2336E1-28AE-4D44-AF68-3A4D11B8B821}"/>
              </a:ext>
            </a:extLst>
          </p:cNvPr>
          <p:cNvSpPr/>
          <p:nvPr/>
        </p:nvSpPr>
        <p:spPr>
          <a:xfrm>
            <a:off x="1344613" y="5165725"/>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20" name="Chevron 19">
            <a:extLst>
              <a:ext uri="{FF2B5EF4-FFF2-40B4-BE49-F238E27FC236}">
                <a16:creationId xmlns:a16="http://schemas.microsoft.com/office/drawing/2014/main" id="{5BC1B02D-CF40-4142-8238-F50A642028CF}"/>
              </a:ext>
            </a:extLst>
          </p:cNvPr>
          <p:cNvSpPr/>
          <p:nvPr/>
        </p:nvSpPr>
        <p:spPr>
          <a:xfrm>
            <a:off x="2122488" y="5165725"/>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21" name="Chevron 20">
            <a:extLst>
              <a:ext uri="{FF2B5EF4-FFF2-40B4-BE49-F238E27FC236}">
                <a16:creationId xmlns:a16="http://schemas.microsoft.com/office/drawing/2014/main" id="{685A5A76-C2C1-3645-96AD-08DB64C796F4}"/>
              </a:ext>
            </a:extLst>
          </p:cNvPr>
          <p:cNvSpPr/>
          <p:nvPr/>
        </p:nvSpPr>
        <p:spPr>
          <a:xfrm>
            <a:off x="2900363" y="5165725"/>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22" name="Chevron 21">
            <a:extLst>
              <a:ext uri="{FF2B5EF4-FFF2-40B4-BE49-F238E27FC236}">
                <a16:creationId xmlns:a16="http://schemas.microsoft.com/office/drawing/2014/main" id="{D3D2B6BB-603D-614B-862C-D49E308074FC}"/>
              </a:ext>
            </a:extLst>
          </p:cNvPr>
          <p:cNvSpPr/>
          <p:nvPr/>
        </p:nvSpPr>
        <p:spPr>
          <a:xfrm>
            <a:off x="3643313" y="5165725"/>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87840510-4B1D-FC4A-B697-3EA10D33FAA1}"/>
              </a:ext>
            </a:extLst>
          </p:cNvPr>
          <p:cNvSpPr>
            <a:spLocks noGrp="1"/>
          </p:cNvSpPr>
          <p:nvPr>
            <p:ph type="title"/>
          </p:nvPr>
        </p:nvSpPr>
        <p:spPr>
          <a:solidFill>
            <a:schemeClr val="accent3">
              <a:lumMod val="20000"/>
              <a:lumOff val="80000"/>
            </a:schemeClr>
          </a:solidFill>
        </p:spPr>
        <p:txBody>
          <a:bodyPr/>
          <a:lstStyle/>
          <a:p>
            <a:pPr eaLnBrk="1" hangingPunct="1">
              <a:defRPr/>
            </a:pPr>
            <a:r>
              <a:rPr lang="en-US" dirty="0">
                <a:cs typeface="+mj-cs"/>
              </a:rPr>
              <a:t>Technical Support Team</a:t>
            </a:r>
          </a:p>
        </p:txBody>
      </p:sp>
      <p:sp>
        <p:nvSpPr>
          <p:cNvPr id="40962" name="Content Placeholder 10">
            <a:extLst>
              <a:ext uri="{FF2B5EF4-FFF2-40B4-BE49-F238E27FC236}">
                <a16:creationId xmlns:a16="http://schemas.microsoft.com/office/drawing/2014/main" id="{A70B2ED1-1EF5-584F-96F2-29DA157EA3F9}"/>
              </a:ext>
            </a:extLst>
          </p:cNvPr>
          <p:cNvSpPr>
            <a:spLocks noGrp="1"/>
          </p:cNvSpPr>
          <p:nvPr>
            <p:ph sz="half" idx="1"/>
          </p:nvPr>
        </p:nvSpPr>
        <p:spPr>
          <a:xfrm>
            <a:off x="457200" y="1447800"/>
            <a:ext cx="4038600" cy="4678363"/>
          </a:xfrm>
        </p:spPr>
        <p:txBody>
          <a:bodyPr/>
          <a:lstStyle/>
          <a:p>
            <a:pPr marL="0" indent="0" eaLnBrk="1" hangingPunct="1">
              <a:buFont typeface="Arial" charset="0"/>
              <a:buNone/>
              <a:defRPr/>
            </a:pPr>
            <a:r>
              <a:rPr lang="en-US" altLang="en-US" sz="2400" dirty="0">
                <a:ea typeface="ＭＳ Ｐゴシック" charset="-128"/>
              </a:rPr>
              <a:t>Expectations</a:t>
            </a:r>
          </a:p>
          <a:p>
            <a:pPr eaLnBrk="1" hangingPunct="1">
              <a:buFont typeface="Arial" charset="0"/>
              <a:buChar char="•"/>
              <a:defRPr/>
            </a:pPr>
            <a:r>
              <a:rPr lang="en-US" altLang="en-US" sz="2400" dirty="0">
                <a:ea typeface="ＭＳ Ｐゴシック" charset="-128"/>
              </a:rPr>
              <a:t>Membership</a:t>
            </a:r>
          </a:p>
          <a:p>
            <a:pPr eaLnBrk="1" hangingPunct="1">
              <a:buFont typeface="Arial" charset="0"/>
              <a:buChar char="•"/>
              <a:defRPr/>
            </a:pPr>
            <a:r>
              <a:rPr lang="en-US" altLang="en-US" sz="2400" dirty="0">
                <a:ea typeface="ＭＳ Ｐゴシック" charset="-128"/>
              </a:rPr>
              <a:t>State Director expectations</a:t>
            </a:r>
          </a:p>
          <a:p>
            <a:pPr eaLnBrk="1" hangingPunct="1">
              <a:buFont typeface="Arial" charset="0"/>
              <a:buChar char="•"/>
              <a:defRPr/>
            </a:pPr>
            <a:r>
              <a:rPr lang="en-US" altLang="en-US" sz="2400" dirty="0">
                <a:ea typeface="ＭＳ Ｐゴシック" charset="-128"/>
              </a:rPr>
              <a:t>Requirements</a:t>
            </a:r>
          </a:p>
          <a:p>
            <a:pPr lvl="1" eaLnBrk="1" hangingPunct="1">
              <a:buFont typeface="Arial" charset="0"/>
              <a:buChar char="–"/>
              <a:defRPr/>
            </a:pPr>
            <a:r>
              <a:rPr lang="en-US" altLang="en-US" sz="1800" dirty="0">
                <a:ea typeface="ＭＳ Ｐゴシック" charset="-128"/>
              </a:rPr>
              <a:t>3 meetings per year</a:t>
            </a:r>
          </a:p>
          <a:p>
            <a:pPr lvl="1" eaLnBrk="1" hangingPunct="1">
              <a:buFont typeface="Arial" charset="0"/>
              <a:buChar char="–"/>
              <a:defRPr/>
            </a:pPr>
            <a:r>
              <a:rPr lang="en-US" altLang="en-US" sz="1800" dirty="0">
                <a:ea typeface="ＭＳ Ｐゴシック" charset="-128"/>
              </a:rPr>
              <a:t>Conference calls</a:t>
            </a:r>
          </a:p>
          <a:p>
            <a:pPr lvl="1" eaLnBrk="1" hangingPunct="1">
              <a:buFont typeface="Arial" charset="0"/>
              <a:buChar char="–"/>
              <a:defRPr/>
            </a:pPr>
            <a:r>
              <a:rPr lang="en-US" altLang="en-US" sz="1800" dirty="0">
                <a:ea typeface="ＭＳ Ｐゴシック" charset="-128"/>
              </a:rPr>
              <a:t>Work assignments</a:t>
            </a:r>
          </a:p>
          <a:p>
            <a:pPr lvl="1" eaLnBrk="1" hangingPunct="1">
              <a:buFont typeface="Arial" charset="0"/>
              <a:buChar char="–"/>
              <a:defRPr/>
            </a:pPr>
            <a:r>
              <a:rPr lang="en-US" altLang="en-US" sz="1800" dirty="0">
                <a:ea typeface="ＭＳ Ｐゴシック" charset="-128"/>
              </a:rPr>
              <a:t>Team Lead meeting </a:t>
            </a:r>
          </a:p>
          <a:p>
            <a:pPr lvl="1" eaLnBrk="1" hangingPunct="1">
              <a:buFont typeface="Arial" charset="0"/>
              <a:buChar char="–"/>
              <a:defRPr/>
            </a:pPr>
            <a:r>
              <a:rPr lang="en-US" altLang="en-US" sz="1800" dirty="0">
                <a:ea typeface="ＭＳ Ｐゴシック" charset="-128"/>
              </a:rPr>
              <a:t>Collaboration and coordination across groups</a:t>
            </a:r>
          </a:p>
        </p:txBody>
      </p:sp>
      <p:sp>
        <p:nvSpPr>
          <p:cNvPr id="40963" name="Content Placeholder 1">
            <a:extLst>
              <a:ext uri="{FF2B5EF4-FFF2-40B4-BE49-F238E27FC236}">
                <a16:creationId xmlns:a16="http://schemas.microsoft.com/office/drawing/2014/main" id="{8CFAB519-7A8D-0C45-8D64-767A77E4549A}"/>
              </a:ext>
            </a:extLst>
          </p:cNvPr>
          <p:cNvSpPr>
            <a:spLocks noGrp="1"/>
          </p:cNvSpPr>
          <p:nvPr>
            <p:ph sz="half" idx="2"/>
          </p:nvPr>
        </p:nvSpPr>
        <p:spPr>
          <a:xfrm>
            <a:off x="4648200" y="1447800"/>
            <a:ext cx="4038600" cy="5410200"/>
          </a:xfrm>
        </p:spPr>
        <p:txBody>
          <a:bodyPr/>
          <a:lstStyle/>
          <a:p>
            <a:pPr marL="0" indent="0">
              <a:buFont typeface="Arial" charset="0"/>
              <a:buNone/>
              <a:defRPr/>
            </a:pPr>
            <a:r>
              <a:rPr lang="en-US" sz="2000" dirty="0">
                <a:ea typeface="ＭＳ Ｐゴシック" charset="-128"/>
              </a:rPr>
              <a:t>Work Norms</a:t>
            </a:r>
          </a:p>
          <a:p>
            <a:pPr marL="514350" indent="-514350">
              <a:buFont typeface="Arial" charset="0"/>
              <a:buAutoNum type="arabicPeriod"/>
              <a:defRPr/>
            </a:pPr>
            <a:r>
              <a:rPr lang="en-US" sz="1800" dirty="0"/>
              <a:t>Be fully committed to the work and will demonstrate this commitment by meeting agreed upon deadlines, participating/attending meetings and calls until outcomes/goals are fully met.</a:t>
            </a:r>
          </a:p>
          <a:p>
            <a:pPr marL="514350" indent="-514350">
              <a:buFont typeface="Arial" charset="0"/>
              <a:buAutoNum type="arabicPeriod"/>
              <a:defRPr/>
            </a:pPr>
            <a:r>
              <a:rPr lang="en-US" sz="1800" dirty="0"/>
              <a:t>Leave each meeting with tangible products/achievements synthesizing our meeting outcomes.</a:t>
            </a:r>
          </a:p>
          <a:p>
            <a:pPr marL="514350" indent="-514350">
              <a:buFont typeface="Arial" charset="0"/>
              <a:buAutoNum type="arabicPeriod"/>
              <a:defRPr/>
            </a:pPr>
            <a:r>
              <a:rPr lang="en-US" sz="1800" dirty="0"/>
              <a:t>Use included reflection time to promote spontaneous, creative discussion.</a:t>
            </a:r>
          </a:p>
          <a:p>
            <a:pPr eaLnBrk="1" hangingPunct="1">
              <a:buFont typeface="Arial" charset="0"/>
              <a:buChar char="•"/>
              <a:defRPr/>
            </a:pPr>
            <a:endParaRPr lang="en-US" dirty="0"/>
          </a:p>
          <a:p>
            <a:pPr marL="0" indent="0">
              <a:buFont typeface="Arial" charset="0"/>
              <a:buChar char="•"/>
              <a:defRPr/>
            </a:pPr>
            <a:endParaRPr lang="en-US" altLang="en-US" sz="2400" dirty="0">
              <a:ea typeface="ＭＳ Ｐゴシック" charset="-128"/>
            </a:endParaRPr>
          </a:p>
        </p:txBody>
      </p:sp>
      <p:cxnSp>
        <p:nvCxnSpPr>
          <p:cNvPr id="10" name="Straight Connector 9">
            <a:extLst>
              <a:ext uri="{FF2B5EF4-FFF2-40B4-BE49-F238E27FC236}">
                <a16:creationId xmlns:a16="http://schemas.microsoft.com/office/drawing/2014/main" id="{2CC0E44D-4C00-A94E-A499-9DCC87E98CB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5BE72B7-A255-F849-A63F-F349C256DAC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1510" name="Picture 9">
            <a:extLst>
              <a:ext uri="{FF2B5EF4-FFF2-40B4-BE49-F238E27FC236}">
                <a16:creationId xmlns:a16="http://schemas.microsoft.com/office/drawing/2014/main" id="{1F3F4B74-CC19-8847-BF0B-528C8111A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8">
            <a:extLst>
              <a:ext uri="{FF2B5EF4-FFF2-40B4-BE49-F238E27FC236}">
                <a16:creationId xmlns:a16="http://schemas.microsoft.com/office/drawing/2014/main" id="{381B881C-E3AF-B34C-9F48-3FB79FCA8C64}"/>
              </a:ext>
            </a:extLst>
          </p:cNvPr>
          <p:cNvSpPr>
            <a:spLocks noGrp="1"/>
          </p:cNvSpPr>
          <p:nvPr>
            <p:ph type="title"/>
          </p:nvPr>
        </p:nvSpPr>
        <p:spPr/>
        <p:txBody>
          <a:bodyPr/>
          <a:lstStyle/>
          <a:p>
            <a:pPr algn="r" eaLnBrk="1" hangingPunct="1"/>
            <a:r>
              <a:rPr lang="en-US" altLang="en-US">
                <a:ea typeface="ＭＳ Ｐゴシック" panose="020B0600070205080204" pitchFamily="34" charset="-128"/>
              </a:rPr>
              <a:t>Ideas We Are Working On</a:t>
            </a:r>
          </a:p>
        </p:txBody>
      </p:sp>
      <p:cxnSp>
        <p:nvCxnSpPr>
          <p:cNvPr id="10" name="Straight Connector 9">
            <a:extLst>
              <a:ext uri="{FF2B5EF4-FFF2-40B4-BE49-F238E27FC236}">
                <a16:creationId xmlns:a16="http://schemas.microsoft.com/office/drawing/2014/main" id="{9DC0AF0F-BBB9-EF40-B6C3-5101DF364AE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EE0B7D7-0FB5-A54C-AEE7-22BFC4FA230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2948" name="Picture 9">
            <a:extLst>
              <a:ext uri="{FF2B5EF4-FFF2-40B4-BE49-F238E27FC236}">
                <a16:creationId xmlns:a16="http://schemas.microsoft.com/office/drawing/2014/main" id="{662A2CF1-AAE4-2C4C-958F-9E06E5992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A025A2A-DB9B-174B-B947-BAF92E65CBFC}"/>
              </a:ext>
            </a:extLst>
          </p:cNvPr>
          <p:cNvSpPr/>
          <p:nvPr/>
        </p:nvSpPr>
        <p:spPr>
          <a:xfrm rot="224431">
            <a:off x="4431282" y="1857859"/>
            <a:ext cx="3993402" cy="1754326"/>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en-US" sz="5400" b="1" dirty="0">
                <a:ln/>
                <a:solidFill>
                  <a:schemeClr val="accent3"/>
                </a:solidFill>
                <a:latin typeface="Arial" charset="0"/>
                <a:ea typeface="ＭＳ Ｐゴシック" charset="-128"/>
              </a:rPr>
              <a:t>electronic </a:t>
            </a:r>
          </a:p>
          <a:p>
            <a:pPr algn="ctr">
              <a:defRPr/>
            </a:pPr>
            <a:r>
              <a:rPr lang="en-US" altLang="en-US" sz="5400" b="1" dirty="0">
                <a:ln/>
                <a:solidFill>
                  <a:schemeClr val="accent3"/>
                </a:solidFill>
                <a:latin typeface="Arial" charset="0"/>
                <a:ea typeface="ＭＳ Ｐゴシック" charset="-128"/>
              </a:rPr>
              <a:t>evaluations</a:t>
            </a:r>
            <a:endParaRPr lang="en-US" sz="5400" b="1" dirty="0">
              <a:ln/>
              <a:solidFill>
                <a:schemeClr val="accent3"/>
              </a:solidFill>
              <a:latin typeface="Arial" charset="0"/>
              <a:ea typeface="ＭＳ Ｐゴシック" charset="-128"/>
            </a:endParaRPr>
          </a:p>
        </p:txBody>
      </p:sp>
      <p:sp>
        <p:nvSpPr>
          <p:cNvPr id="6" name="Rectangle 5">
            <a:extLst>
              <a:ext uri="{FF2B5EF4-FFF2-40B4-BE49-F238E27FC236}">
                <a16:creationId xmlns:a16="http://schemas.microsoft.com/office/drawing/2014/main" id="{C7CA25D3-889A-934F-8DFB-ADDAB7A8CB5A}"/>
              </a:ext>
            </a:extLst>
          </p:cNvPr>
          <p:cNvSpPr/>
          <p:nvPr/>
        </p:nvSpPr>
        <p:spPr>
          <a:xfrm rot="20424655">
            <a:off x="226909" y="2231683"/>
            <a:ext cx="4454190" cy="2123658"/>
          </a:xfrm>
          <a:prstGeom prst="rect">
            <a:avLst/>
          </a:prstGeom>
          <a:noFill/>
          <a:ln>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4400" b="1" dirty="0">
                <a:ln/>
                <a:solidFill>
                  <a:schemeClr val="accent3"/>
                </a:solidFill>
                <a:latin typeface="Arial" charset="0"/>
                <a:ea typeface="ＭＳ Ｐゴシック" charset="-128"/>
              </a:rPr>
              <a:t>more time for</a:t>
            </a:r>
          </a:p>
          <a:p>
            <a:pPr algn="ctr">
              <a:defRPr/>
            </a:pPr>
            <a:r>
              <a:rPr lang="en-US" sz="4400" b="1" dirty="0">
                <a:ln/>
                <a:solidFill>
                  <a:schemeClr val="accent3"/>
                </a:solidFill>
                <a:latin typeface="Arial" charset="0"/>
                <a:ea typeface="ＭＳ Ｐゴシック" charset="-128"/>
              </a:rPr>
              <a:t>informal</a:t>
            </a:r>
          </a:p>
          <a:p>
            <a:pPr algn="ctr">
              <a:defRPr/>
            </a:pPr>
            <a:r>
              <a:rPr lang="en-US" sz="4400" b="1" dirty="0">
                <a:ln/>
                <a:solidFill>
                  <a:schemeClr val="accent3"/>
                </a:solidFill>
                <a:latin typeface="Arial" charset="0"/>
                <a:ea typeface="ＭＳ Ｐゴシック" charset="-128"/>
              </a:rPr>
              <a:t>networking</a:t>
            </a:r>
          </a:p>
        </p:txBody>
      </p:sp>
      <p:sp>
        <p:nvSpPr>
          <p:cNvPr id="9" name="Rectangle 8">
            <a:extLst>
              <a:ext uri="{FF2B5EF4-FFF2-40B4-BE49-F238E27FC236}">
                <a16:creationId xmlns:a16="http://schemas.microsoft.com/office/drawing/2014/main" id="{C7EB58E1-690D-F148-9D5B-41D183D5E4A6}"/>
              </a:ext>
            </a:extLst>
          </p:cNvPr>
          <p:cNvSpPr/>
          <p:nvPr/>
        </p:nvSpPr>
        <p:spPr>
          <a:xfrm>
            <a:off x="3810000" y="3869397"/>
            <a:ext cx="3390673" cy="1015663"/>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000" b="1" dirty="0">
                <a:ln/>
                <a:solidFill>
                  <a:schemeClr val="accent3"/>
                </a:solidFill>
                <a:latin typeface="Arial" charset="0"/>
                <a:ea typeface="ＭＳ Ｐゴシック" charset="-128"/>
              </a:rPr>
              <a:t> vendors</a:t>
            </a:r>
          </a:p>
        </p:txBody>
      </p:sp>
      <p:sp>
        <p:nvSpPr>
          <p:cNvPr id="16" name="Rectangle 15">
            <a:extLst>
              <a:ext uri="{FF2B5EF4-FFF2-40B4-BE49-F238E27FC236}">
                <a16:creationId xmlns:a16="http://schemas.microsoft.com/office/drawing/2014/main" id="{52C30160-4085-0248-9CF6-9B66DC673178}"/>
              </a:ext>
            </a:extLst>
          </p:cNvPr>
          <p:cNvSpPr/>
          <p:nvPr/>
        </p:nvSpPr>
        <p:spPr>
          <a:xfrm>
            <a:off x="1387860" y="4870831"/>
            <a:ext cx="7071167"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dirty="0">
                <a:ln/>
                <a:solidFill>
                  <a:schemeClr val="accent3"/>
                </a:solidFill>
                <a:latin typeface="Arial" charset="0"/>
                <a:ea typeface="ＭＳ Ｐゴシック" charset="-128"/>
              </a:rPr>
              <a:t>record presentations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2FBB4B84-76A0-BB4D-9354-32791B8879EC}"/>
              </a:ext>
            </a:extLst>
          </p:cNvPr>
          <p:cNvSpPr>
            <a:spLocks noGrp="1"/>
          </p:cNvSpPr>
          <p:nvPr>
            <p:ph type="title"/>
          </p:nvPr>
        </p:nvSpPr>
        <p:spPr/>
        <p:txBody>
          <a:bodyPr/>
          <a:lstStyle/>
          <a:p>
            <a:r>
              <a:rPr lang="en-US" altLang="en-US">
                <a:ea typeface="ＭＳ Ｐゴシック" panose="020B0600070205080204" pitchFamily="34" charset="-128"/>
              </a:rPr>
              <a:t>     Dissemination Event Planning Update</a:t>
            </a:r>
          </a:p>
        </p:txBody>
      </p:sp>
      <p:sp>
        <p:nvSpPr>
          <p:cNvPr id="83970" name="Content Placeholder 2">
            <a:extLst>
              <a:ext uri="{FF2B5EF4-FFF2-40B4-BE49-F238E27FC236}">
                <a16:creationId xmlns:a16="http://schemas.microsoft.com/office/drawing/2014/main" id="{3EC7BEC0-CEA7-A245-A191-4E90AF178BA7}"/>
              </a:ext>
            </a:extLst>
          </p:cNvPr>
          <p:cNvSpPr>
            <a:spLocks noGrp="1"/>
          </p:cNvSpPr>
          <p:nvPr>
            <p:ph sz="half" idx="1"/>
          </p:nvPr>
        </p:nvSpPr>
        <p:spPr>
          <a:xfrm>
            <a:off x="457200" y="1600200"/>
            <a:ext cx="4038600" cy="5105400"/>
          </a:xfrm>
        </p:spPr>
        <p:txBody>
          <a:bodyPr/>
          <a:lstStyle/>
          <a:p>
            <a:pPr marL="0" indent="0">
              <a:buFont typeface="Arial" panose="020B0604020202020204" pitchFamily="34" charset="0"/>
              <a:buNone/>
            </a:pPr>
            <a:r>
              <a:rPr lang="en-US" altLang="en-US" sz="2400">
                <a:ea typeface="ＭＳ Ｐゴシック" panose="020B0600070205080204" pitchFamily="34" charset="-128"/>
              </a:rPr>
              <a:t>Overall structure-</a:t>
            </a:r>
          </a:p>
          <a:p>
            <a:pPr lvl="1"/>
            <a:r>
              <a:rPr lang="en-US" altLang="en-US" sz="2000">
                <a:ea typeface="ＭＳ Ｐゴシック" panose="020B0600070205080204" pitchFamily="34" charset="-128"/>
              </a:rPr>
              <a:t>Length of GOSOSY portion/number of sessions</a:t>
            </a:r>
          </a:p>
          <a:p>
            <a:pPr lvl="1"/>
            <a:r>
              <a:rPr lang="en-US" altLang="en-US" sz="2000">
                <a:ea typeface="ＭＳ Ｐゴシック" panose="020B0600070205080204" pitchFamily="34" charset="-128"/>
              </a:rPr>
              <a:t>Collaborate with IRRC and PI</a:t>
            </a:r>
          </a:p>
          <a:p>
            <a:pPr lvl="1"/>
            <a:r>
              <a:rPr lang="en-US" altLang="en-US" sz="2000">
                <a:ea typeface="ＭＳ Ｐゴシック" panose="020B0600070205080204" pitchFamily="34" charset="-128"/>
              </a:rPr>
              <a:t>Combined keynote session</a:t>
            </a:r>
          </a:p>
          <a:p>
            <a:pPr lvl="1"/>
            <a:r>
              <a:rPr lang="en-US" altLang="en-US" sz="2000">
                <a:ea typeface="ＭＳ Ｐゴシック" panose="020B0600070205080204" pitchFamily="34" charset="-128"/>
              </a:rPr>
              <a:t>Registration process</a:t>
            </a:r>
          </a:p>
          <a:p>
            <a:pPr lvl="2"/>
            <a:r>
              <a:rPr lang="en-US" altLang="en-US" sz="1600">
                <a:ea typeface="ＭＳ Ｐゴシック" panose="020B0600070205080204" pitchFamily="34" charset="-128"/>
              </a:rPr>
              <a:t>Online process </a:t>
            </a:r>
          </a:p>
          <a:p>
            <a:pPr lvl="2"/>
            <a:r>
              <a:rPr lang="en-US" altLang="en-US" sz="1600">
                <a:ea typeface="ＭＳ Ｐゴシック" panose="020B0600070205080204" pitchFamily="34" charset="-128"/>
              </a:rPr>
              <a:t>Fee</a:t>
            </a:r>
          </a:p>
          <a:p>
            <a:pPr marL="0" indent="0">
              <a:buFont typeface="Arial" panose="020B0604020202020204" pitchFamily="34" charset="0"/>
              <a:buNone/>
            </a:pPr>
            <a:r>
              <a:rPr lang="en-US" altLang="en-US" sz="2400">
                <a:ea typeface="ＭＳ Ｐゴシック" panose="020B0600070205080204" pitchFamily="34" charset="-128"/>
              </a:rPr>
              <a:t> Keynote speaker-</a:t>
            </a:r>
          </a:p>
          <a:p>
            <a:pPr lvl="1"/>
            <a:r>
              <a:rPr lang="en-US" altLang="en-US" sz="2000">
                <a:ea typeface="ＭＳ Ｐゴシック" panose="020B0600070205080204" pitchFamily="34" charset="-128"/>
              </a:rPr>
              <a:t>Potential speakers</a:t>
            </a:r>
          </a:p>
        </p:txBody>
      </p:sp>
      <p:sp>
        <p:nvSpPr>
          <p:cNvPr id="2" name="Content Placeholder 1">
            <a:extLst>
              <a:ext uri="{FF2B5EF4-FFF2-40B4-BE49-F238E27FC236}">
                <a16:creationId xmlns:a16="http://schemas.microsoft.com/office/drawing/2014/main" id="{E0E32C97-4D1B-854C-B260-05267C9137DD}"/>
              </a:ext>
            </a:extLst>
          </p:cNvPr>
          <p:cNvSpPr>
            <a:spLocks noGrp="1"/>
          </p:cNvSpPr>
          <p:nvPr>
            <p:ph sz="half" idx="2"/>
          </p:nvPr>
        </p:nvSpPr>
        <p:spPr>
          <a:xfrm>
            <a:off x="4648200" y="1600200"/>
            <a:ext cx="4038600" cy="5105400"/>
          </a:xfrm>
        </p:spPr>
        <p:txBody>
          <a:bodyPr/>
          <a:lstStyle/>
          <a:p>
            <a:pPr marL="0" indent="0">
              <a:buFont typeface="Arial" charset="0"/>
              <a:buNone/>
              <a:defRPr/>
            </a:pPr>
            <a:r>
              <a:rPr lang="en-US" sz="2400" dirty="0"/>
              <a:t>OSY participation-</a:t>
            </a:r>
          </a:p>
          <a:p>
            <a:pPr lvl="1">
              <a:buFont typeface="Arial" charset="0"/>
              <a:buChar char="–"/>
              <a:defRPr/>
            </a:pPr>
            <a:r>
              <a:rPr lang="en-US" dirty="0"/>
              <a:t>Leadership institute  or strand of sessions/experiences for OSY throughout the event</a:t>
            </a:r>
          </a:p>
          <a:p>
            <a:pPr lvl="1">
              <a:buFont typeface="Arial" charset="0"/>
              <a:buChar char="–"/>
              <a:defRPr/>
            </a:pPr>
            <a:endParaRPr lang="en-US" dirty="0"/>
          </a:p>
          <a:p>
            <a:pPr lvl="1">
              <a:buFont typeface="Arial" charset="0"/>
              <a:buChar char="–"/>
              <a:defRPr/>
            </a:pPr>
            <a:r>
              <a:rPr lang="en-US" dirty="0"/>
              <a:t>Maximize the OSY panel </a:t>
            </a:r>
          </a:p>
          <a:p>
            <a:pPr lvl="1">
              <a:buFont typeface="Arial" charset="0"/>
              <a:buChar char="–"/>
              <a:defRPr/>
            </a:pPr>
            <a:endParaRPr lang="en-US" dirty="0"/>
          </a:p>
          <a:p>
            <a:pPr>
              <a:buFont typeface="Arial" charset="0"/>
              <a:buChar char="•"/>
              <a:defRPr/>
            </a:pPr>
            <a:r>
              <a:rPr lang="en-US" sz="2400" dirty="0"/>
              <a:t> What is non-negotiable?</a:t>
            </a:r>
          </a:p>
        </p:txBody>
      </p:sp>
      <p:cxnSp>
        <p:nvCxnSpPr>
          <p:cNvPr id="5" name="Straight Connector 4">
            <a:extLst>
              <a:ext uri="{FF2B5EF4-FFF2-40B4-BE49-F238E27FC236}">
                <a16:creationId xmlns:a16="http://schemas.microsoft.com/office/drawing/2014/main" id="{0AF58996-2623-1249-8AFC-7202298A39D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83973" name="Picture 9">
            <a:extLst>
              <a:ext uri="{FF2B5EF4-FFF2-40B4-BE49-F238E27FC236}">
                <a16:creationId xmlns:a16="http://schemas.microsoft.com/office/drawing/2014/main" id="{88D03130-8BBA-2D43-9A04-F38D501EA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8">
            <a:extLst>
              <a:ext uri="{FF2B5EF4-FFF2-40B4-BE49-F238E27FC236}">
                <a16:creationId xmlns:a16="http://schemas.microsoft.com/office/drawing/2014/main" id="{5A86A914-E3C1-9544-98C9-3F7C8F2DAFD4}"/>
              </a:ext>
            </a:extLst>
          </p:cNvPr>
          <p:cNvSpPr>
            <a:spLocks noGrp="1"/>
          </p:cNvSpPr>
          <p:nvPr>
            <p:ph type="title"/>
          </p:nvPr>
        </p:nvSpPr>
        <p:spPr/>
        <p:txBody>
          <a:bodyPr/>
          <a:lstStyle/>
          <a:p>
            <a:pPr eaLnBrk="1" hangingPunct="1"/>
            <a:r>
              <a:rPr lang="en-US" altLang="en-US">
                <a:ea typeface="ＭＳ Ｐゴシック" panose="020B0600070205080204" pitchFamily="34" charset="-128"/>
              </a:rPr>
              <a:t>CIG Collaboration</a:t>
            </a:r>
          </a:p>
        </p:txBody>
      </p:sp>
      <p:sp>
        <p:nvSpPr>
          <p:cNvPr id="86018" name="Content Placeholder 10">
            <a:extLst>
              <a:ext uri="{FF2B5EF4-FFF2-40B4-BE49-F238E27FC236}">
                <a16:creationId xmlns:a16="http://schemas.microsoft.com/office/drawing/2014/main" id="{A411975F-DCC6-6E46-872C-6EB7146E3AD9}"/>
              </a:ext>
            </a:extLst>
          </p:cNvPr>
          <p:cNvSpPr>
            <a:spLocks noGrp="1"/>
          </p:cNvSpPr>
          <p:nvPr>
            <p:ph idx="1"/>
          </p:nvPr>
        </p:nvSpPr>
        <p:spPr/>
        <p:txBody>
          <a:bodyPr/>
          <a:lstStyle/>
          <a:p>
            <a:pPr eaLnBrk="1" hangingPunct="1"/>
            <a:r>
              <a:rPr lang="en-US" altLang="en-US">
                <a:ea typeface="ＭＳ Ｐゴシック" panose="020B0600070205080204" pitchFamily="34" charset="-128"/>
              </a:rPr>
              <a:t>CIG Dissemination Event</a:t>
            </a:r>
          </a:p>
          <a:p>
            <a:pPr eaLnBrk="1" hangingPunct="1"/>
            <a:r>
              <a:rPr lang="en-US" altLang="en-US">
                <a:ea typeface="ＭＳ Ｐゴシック" panose="020B0600070205080204" pitchFamily="34" charset="-128"/>
              </a:rPr>
              <a:t>Common calendar</a:t>
            </a:r>
          </a:p>
          <a:p>
            <a:pPr eaLnBrk="1" hangingPunct="1"/>
            <a:r>
              <a:rPr lang="en-US" altLang="en-US">
                <a:ea typeface="ＭＳ Ｐゴシック" panose="020B0600070205080204" pitchFamily="34" charset="-128"/>
              </a:rPr>
              <a:t>Bridging activities</a:t>
            </a:r>
          </a:p>
          <a:p>
            <a:pPr eaLnBrk="1" hangingPunct="1"/>
            <a:r>
              <a:rPr lang="en-US" altLang="en-US">
                <a:ea typeface="ＭＳ Ｐゴシック" panose="020B0600070205080204" pitchFamily="34" charset="-128"/>
              </a:rPr>
              <a:t>NASDME presentation</a:t>
            </a:r>
          </a:p>
        </p:txBody>
      </p:sp>
      <p:cxnSp>
        <p:nvCxnSpPr>
          <p:cNvPr id="10" name="Straight Connector 9">
            <a:extLst>
              <a:ext uri="{FF2B5EF4-FFF2-40B4-BE49-F238E27FC236}">
                <a16:creationId xmlns:a16="http://schemas.microsoft.com/office/drawing/2014/main" id="{D16BC677-B747-844A-ABBD-B8EC950687B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6194127-5213-2944-8598-D86E3E49D86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6021" name="Picture 9">
            <a:extLst>
              <a:ext uri="{FF2B5EF4-FFF2-40B4-BE49-F238E27FC236}">
                <a16:creationId xmlns:a16="http://schemas.microsoft.com/office/drawing/2014/main" id="{4667D390-A0D1-BC42-81BF-0E584B226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EEC44E11-E282-2A43-BD71-9F6E0988B873}"/>
              </a:ext>
            </a:extLst>
          </p:cNvPr>
          <p:cNvSpPr>
            <a:spLocks noGrp="1"/>
          </p:cNvSpPr>
          <p:nvPr>
            <p:ph type="ctrTitle"/>
          </p:nvPr>
        </p:nvSpPr>
        <p:spPr/>
        <p:txBody>
          <a:bodyPr/>
          <a:lstStyle/>
          <a:p>
            <a:r>
              <a:rPr lang="en-US" altLang="en-US">
                <a:ea typeface="ＭＳ Ｐゴシック" panose="020B0600070205080204" pitchFamily="34" charset="-128"/>
              </a:rPr>
              <a:t>GOSOSY Evaluation Data Collection</a:t>
            </a:r>
          </a:p>
        </p:txBody>
      </p:sp>
      <p:sp>
        <p:nvSpPr>
          <p:cNvPr id="3" name="Subtitle 2">
            <a:extLst>
              <a:ext uri="{FF2B5EF4-FFF2-40B4-BE49-F238E27FC236}">
                <a16:creationId xmlns:a16="http://schemas.microsoft.com/office/drawing/2014/main" id="{40085E36-0295-284F-AB58-3E83B3EA0E10}"/>
              </a:ext>
            </a:extLst>
          </p:cNvPr>
          <p:cNvSpPr>
            <a:spLocks noGrp="1"/>
          </p:cNvSpPr>
          <p:nvPr>
            <p:ph type="subTitle" idx="1"/>
          </p:nvPr>
        </p:nvSpPr>
        <p:spPr/>
        <p:txBody>
          <a:bodyPr/>
          <a:lstStyle/>
          <a:p>
            <a:pPr>
              <a:buFont typeface="Arial" charset="0"/>
              <a:buNone/>
              <a:defRPr/>
            </a:pPr>
            <a:r>
              <a:rPr lang="en-US" dirty="0"/>
              <a:t>Marty Jacobson</a:t>
            </a:r>
          </a:p>
          <a:p>
            <a:pPr>
              <a:buFont typeface="Arial" charset="0"/>
              <a:buNone/>
              <a:defRPr/>
            </a:pPr>
            <a:r>
              <a:rPr lang="en-US" dirty="0"/>
              <a:t>META Associates</a:t>
            </a:r>
          </a:p>
        </p:txBody>
      </p:sp>
      <p:pic>
        <p:nvPicPr>
          <p:cNvPr id="87043" name="Picture 9">
            <a:extLst>
              <a:ext uri="{FF2B5EF4-FFF2-40B4-BE49-F238E27FC236}">
                <a16:creationId xmlns:a16="http://schemas.microsoft.com/office/drawing/2014/main" id="{59A79035-CEBE-8647-95ED-E76E1C234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E9F68C7-BBDE-584E-9C1F-A5983BFF509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368CEB4E-02FC-F940-8560-27BE5938626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253768D4-3E09-4A46-9E19-DCD5B88B5659}"/>
              </a:ext>
            </a:extLst>
          </p:cNvPr>
          <p:cNvSpPr>
            <a:spLocks noGrp="1"/>
          </p:cNvSpPr>
          <p:nvPr>
            <p:ph type="title"/>
          </p:nvPr>
        </p:nvSpPr>
        <p:spPr/>
        <p:txBody>
          <a:bodyPr>
            <a:normAutofit fontScale="90000"/>
          </a:bodyPr>
          <a:lstStyle/>
          <a:p>
            <a:pPr algn="l" eaLnBrk="1" hangingPunct="1">
              <a:defRPr/>
            </a:pPr>
            <a:r>
              <a:rPr lang="en-US" dirty="0">
                <a:cs typeface="+mj-cs"/>
              </a:rPr>
              <a:t>Objective 1: Achievement &amp; Learning Plans	</a:t>
            </a:r>
          </a:p>
        </p:txBody>
      </p:sp>
      <p:graphicFrame>
        <p:nvGraphicFramePr>
          <p:cNvPr id="2" name="Content Placeholder 1">
            <a:extLst>
              <a:ext uri="{FF2B5EF4-FFF2-40B4-BE49-F238E27FC236}">
                <a16:creationId xmlns:a16="http://schemas.microsoft.com/office/drawing/2014/main" id="{F80EDFF5-B3DD-5F45-8C24-ECC450FEF830}"/>
              </a:ext>
            </a:extLst>
          </p:cNvPr>
          <p:cNvGraphicFramePr>
            <a:graphicFrameLocks noGrp="1"/>
          </p:cNvGraphicFramePr>
          <p:nvPr>
            <p:ph idx="1"/>
          </p:nvPr>
        </p:nvGraphicFramePr>
        <p:xfrm>
          <a:off x="457200" y="1441450"/>
          <a:ext cx="8229600" cy="2657475"/>
        </p:xfrm>
        <a:graphic>
          <a:graphicData uri="http://schemas.openxmlformats.org/drawingml/2006/table">
            <a:tbl>
              <a:tblPr/>
              <a:tblGrid>
                <a:gridCol w="43434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14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Performance Measure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Results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5983">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1.1</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75% of OSY participating in project-directed instructional services will demonstrate a 20% gain between pre/post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88% made a 20% gain (4% increase from Year 1)</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2% more OSY received services compared to the baseline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18 states and 1,792 OSY used GOSOSY lessons (decreased from Year 1 because of very large decreases in a few states)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cxnSp>
        <p:nvCxnSpPr>
          <p:cNvPr id="10" name="Straight Connector 9">
            <a:extLst>
              <a:ext uri="{FF2B5EF4-FFF2-40B4-BE49-F238E27FC236}">
                <a16:creationId xmlns:a16="http://schemas.microsoft.com/office/drawing/2014/main" id="{9D967A0D-705D-7846-89A9-31F9C6CAC61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5BD69D0-9F8B-4C48-B819-A18C5E655AB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3ACC6EE7-3F6F-3B40-B851-051766F4CD2A}"/>
              </a:ext>
            </a:extLst>
          </p:cNvPr>
          <p:cNvSpPr>
            <a:spLocks noGrp="1"/>
          </p:cNvSpPr>
          <p:nvPr>
            <p:ph type="title"/>
          </p:nvPr>
        </p:nvSpPr>
        <p:spPr/>
        <p:txBody>
          <a:bodyPr>
            <a:normAutofit fontScale="90000"/>
          </a:bodyPr>
          <a:lstStyle/>
          <a:p>
            <a:pPr algn="l" eaLnBrk="1" hangingPunct="1">
              <a:defRPr/>
            </a:pPr>
            <a:r>
              <a:rPr lang="en-US" dirty="0">
                <a:cs typeface="+mj-cs"/>
              </a:rPr>
              <a:t>Objective 1: Achievement &amp; Learning Plans	</a:t>
            </a:r>
          </a:p>
        </p:txBody>
      </p:sp>
      <p:graphicFrame>
        <p:nvGraphicFramePr>
          <p:cNvPr id="2" name="Content Placeholder 1">
            <a:extLst>
              <a:ext uri="{FF2B5EF4-FFF2-40B4-BE49-F238E27FC236}">
                <a16:creationId xmlns:a16="http://schemas.microsoft.com/office/drawing/2014/main" id="{DBD50139-39E1-D943-9448-4A3481B1D795}"/>
              </a:ext>
            </a:extLst>
          </p:cNvPr>
          <p:cNvGraphicFramePr>
            <a:graphicFrameLocks noGrp="1"/>
          </p:cNvGraphicFramePr>
          <p:nvPr>
            <p:ph idx="1"/>
          </p:nvPr>
        </p:nvGraphicFramePr>
        <p:xfrm>
          <a:off x="457200" y="1441450"/>
          <a:ext cx="8229600" cy="3663950"/>
        </p:xfrm>
        <a:graphic>
          <a:graphicData uri="http://schemas.openxmlformats.org/drawingml/2006/table">
            <a:tbl>
              <a:tblPr/>
              <a:tblGrid>
                <a:gridCol w="4876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37155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Performance Measure</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Results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60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1.2</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75% of OSY with a Learning Plan (LP) will attain an average of 50% of the learning/achievement objectives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79% met half of the objectives.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Average LP had 4.1 goals and 2.7 were completed.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146318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1.3</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Attendance by 54 OSY (consortium wide) at Goal Setting Workshops and attain acceptable or above average score on GSW rubric</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161 attended with acceptable GSW rubric score, which was 83.4% of those attending.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11 states had 3 or more attending.</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914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1.4 </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Rating 4 or above on 95% of Year 1 FII activities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All activities were fully implemented</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cxnSp>
        <p:nvCxnSpPr>
          <p:cNvPr id="10" name="Straight Connector 9">
            <a:extLst>
              <a:ext uri="{FF2B5EF4-FFF2-40B4-BE49-F238E27FC236}">
                <a16:creationId xmlns:a16="http://schemas.microsoft.com/office/drawing/2014/main" id="{E3E0F648-9D7F-0543-8AD2-88319FB83C7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B4DA58E-4C1F-914D-AB01-96836683737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D870A133-819B-DD4E-9E34-EDDA0DED0DC5}"/>
              </a:ext>
            </a:extLst>
          </p:cNvPr>
          <p:cNvSpPr>
            <a:spLocks noGrp="1"/>
          </p:cNvSpPr>
          <p:nvPr>
            <p:ph type="title"/>
          </p:nvPr>
        </p:nvSpPr>
        <p:spPr/>
        <p:txBody>
          <a:bodyPr>
            <a:normAutofit fontScale="90000"/>
          </a:bodyPr>
          <a:lstStyle/>
          <a:p>
            <a:pPr algn="l" eaLnBrk="1" hangingPunct="1">
              <a:defRPr/>
            </a:pPr>
            <a:r>
              <a:rPr lang="en-US" dirty="0">
                <a:cs typeface="+mj-cs"/>
              </a:rPr>
              <a:t>Objective 2: Professional Development	</a:t>
            </a:r>
          </a:p>
        </p:txBody>
      </p:sp>
      <p:graphicFrame>
        <p:nvGraphicFramePr>
          <p:cNvPr id="2" name="Content Placeholder 1">
            <a:extLst>
              <a:ext uri="{FF2B5EF4-FFF2-40B4-BE49-F238E27FC236}">
                <a16:creationId xmlns:a16="http://schemas.microsoft.com/office/drawing/2014/main" id="{5AC71C93-F725-DE47-95F2-EC91886AB4F5}"/>
              </a:ext>
            </a:extLst>
          </p:cNvPr>
          <p:cNvGraphicFramePr>
            <a:graphicFrameLocks noGrp="1"/>
          </p:cNvGraphicFramePr>
          <p:nvPr>
            <p:ph idx="1"/>
          </p:nvPr>
        </p:nvGraphicFramePr>
        <p:xfrm>
          <a:off x="457200" y="1600200"/>
          <a:ext cx="8305800" cy="4714875"/>
        </p:xfrm>
        <a:graphic>
          <a:graphicData uri="http://schemas.openxmlformats.org/drawingml/2006/table">
            <a:tbl>
              <a:tblPr/>
              <a:tblGrid>
                <a:gridCol w="4716874">
                  <a:extLst>
                    <a:ext uri="{9D8B030D-6E8A-4147-A177-3AD203B41FA5}">
                      <a16:colId xmlns:a16="http://schemas.microsoft.com/office/drawing/2014/main" val="20000"/>
                    </a:ext>
                  </a:extLst>
                </a:gridCol>
                <a:gridCol w="3588926">
                  <a:extLst>
                    <a:ext uri="{9D8B030D-6E8A-4147-A177-3AD203B41FA5}">
                      <a16:colId xmlns:a16="http://schemas.microsoft.com/office/drawing/2014/main" val="20001"/>
                    </a:ext>
                  </a:extLst>
                </a:gridCol>
              </a:tblGrid>
              <a:tr h="37142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Performance Measure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Results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8872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2.1</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75% of staff completing PD increase skills by 10% between pre- and post-assessment </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77% made a 10% gain (8% decrease)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234 trainings in 18 states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2,862 participants trained (486 increase)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83001">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2.2</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75% of states average of 5 PD/mentoring collaborations </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100% had 5 or more collaborations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18872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2.3</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75% of recruiters tested achieve “proficient” on OSY ID&amp;R skills assessment </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85% were proficient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4 states did not report results for Year 2 (2 of those reported in Year 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98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2.4 </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Rating 4 or above on 95% of Year 1 FII activities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All activities were fully implemented</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cxnSp>
        <p:nvCxnSpPr>
          <p:cNvPr id="10" name="Straight Connector 9">
            <a:extLst>
              <a:ext uri="{FF2B5EF4-FFF2-40B4-BE49-F238E27FC236}">
                <a16:creationId xmlns:a16="http://schemas.microsoft.com/office/drawing/2014/main" id="{E87F826F-508D-A94C-B082-A11D9B1C680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D7CCBC4-FED5-E84B-AE7F-572C37E501B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8">
            <a:extLst>
              <a:ext uri="{FF2B5EF4-FFF2-40B4-BE49-F238E27FC236}">
                <a16:creationId xmlns:a16="http://schemas.microsoft.com/office/drawing/2014/main" id="{2D391B9C-C0B2-5B4A-B668-A5EBCE71B737}"/>
              </a:ext>
            </a:extLst>
          </p:cNvPr>
          <p:cNvSpPr>
            <a:spLocks noGrp="1"/>
          </p:cNvSpPr>
          <p:nvPr>
            <p:ph type="title"/>
          </p:nvPr>
        </p:nvSpPr>
        <p:spPr/>
        <p:txBody>
          <a:bodyPr/>
          <a:lstStyle/>
          <a:p>
            <a:pPr algn="l" eaLnBrk="1" hangingPunct="1"/>
            <a:r>
              <a:rPr lang="en-US" altLang="en-US">
                <a:ea typeface="ＭＳ Ｐゴシック" panose="020B0600070205080204" pitchFamily="34" charset="-128"/>
              </a:rPr>
              <a:t>Objective 3: State Processes	</a:t>
            </a:r>
          </a:p>
        </p:txBody>
      </p:sp>
      <p:graphicFrame>
        <p:nvGraphicFramePr>
          <p:cNvPr id="2" name="Content Placeholder 1">
            <a:extLst>
              <a:ext uri="{FF2B5EF4-FFF2-40B4-BE49-F238E27FC236}">
                <a16:creationId xmlns:a16="http://schemas.microsoft.com/office/drawing/2014/main" id="{E8017548-894D-6440-B5A6-A643D8DE13D2}"/>
              </a:ext>
            </a:extLst>
          </p:cNvPr>
          <p:cNvGraphicFramePr>
            <a:graphicFrameLocks noGrp="1"/>
          </p:cNvGraphicFramePr>
          <p:nvPr>
            <p:ph idx="1"/>
          </p:nvPr>
        </p:nvGraphicFramePr>
        <p:xfrm>
          <a:off x="457200" y="1600200"/>
          <a:ext cx="8305800" cy="3114675"/>
        </p:xfrm>
        <a:graphic>
          <a:graphicData uri="http://schemas.openxmlformats.org/drawingml/2006/table">
            <a:tbl>
              <a:tblPr/>
              <a:tblGrid>
                <a:gridCol w="4716874">
                  <a:extLst>
                    <a:ext uri="{9D8B030D-6E8A-4147-A177-3AD203B41FA5}">
                      <a16:colId xmlns:a16="http://schemas.microsoft.com/office/drawing/2014/main" val="20000"/>
                    </a:ext>
                  </a:extLst>
                </a:gridCol>
                <a:gridCol w="3588926">
                  <a:extLst>
                    <a:ext uri="{9D8B030D-6E8A-4147-A177-3AD203B41FA5}">
                      <a16:colId xmlns:a16="http://schemas.microsoft.com/office/drawing/2014/main" val="20001"/>
                    </a:ext>
                  </a:extLst>
                </a:gridCol>
              </a:tblGrid>
              <a:tr h="37147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Performance Measure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Results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4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3.1</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Five products developed/ adapted/vetted/adopted by 18 states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Year 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144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3.2</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 GOSOSY Dissemination Event (DE) for 200+ staff is planned, implemented, evaluated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Year 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ＭＳ Ｐゴシック" pitchFamily="34" charset="-128"/>
                        </a:rPr>
                        <a:t>3.3 </a:t>
                      </a: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Rating 4 or above on 95% of Year 1 FII activities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ＭＳ Ｐゴシック" pitchFamily="34" charset="-128"/>
                        </a:rPr>
                        <a:t>All activities were fully implemented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cxnSp>
        <p:nvCxnSpPr>
          <p:cNvPr id="10" name="Straight Connector 9">
            <a:extLst>
              <a:ext uri="{FF2B5EF4-FFF2-40B4-BE49-F238E27FC236}">
                <a16:creationId xmlns:a16="http://schemas.microsoft.com/office/drawing/2014/main" id="{5406E985-003E-7446-84A3-4DEE57E821C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52A3EBAA-947E-7E46-93A8-ACA2BC9B808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8">
            <a:extLst>
              <a:ext uri="{FF2B5EF4-FFF2-40B4-BE49-F238E27FC236}">
                <a16:creationId xmlns:a16="http://schemas.microsoft.com/office/drawing/2014/main" id="{2AD67C64-79AE-294C-9CF8-0B812EDC0312}"/>
              </a:ext>
            </a:extLst>
          </p:cNvPr>
          <p:cNvSpPr>
            <a:spLocks noGrp="1"/>
          </p:cNvSpPr>
          <p:nvPr>
            <p:ph type="title"/>
          </p:nvPr>
        </p:nvSpPr>
        <p:spPr/>
        <p:txBody>
          <a:bodyPr/>
          <a:lstStyle/>
          <a:p>
            <a:pPr eaLnBrk="1" hangingPunct="1"/>
            <a:r>
              <a:rPr lang="en-US" altLang="en-US">
                <a:ea typeface="ＭＳ Ｐゴシック" panose="020B0600070205080204" pitchFamily="34" charset="-128"/>
              </a:rPr>
              <a:t>Cover Sheets</a:t>
            </a:r>
          </a:p>
        </p:txBody>
      </p:sp>
      <p:sp>
        <p:nvSpPr>
          <p:cNvPr id="96258" name="Content Placeholder 10">
            <a:extLst>
              <a:ext uri="{FF2B5EF4-FFF2-40B4-BE49-F238E27FC236}">
                <a16:creationId xmlns:a16="http://schemas.microsoft.com/office/drawing/2014/main" id="{6CAD2D51-8A7F-344D-BE05-C6AA6C9A80A9}"/>
              </a:ext>
            </a:extLst>
          </p:cNvPr>
          <p:cNvSpPr>
            <a:spLocks noGrp="1"/>
          </p:cNvSpPr>
          <p:nvPr>
            <p:ph idx="1"/>
          </p:nvPr>
        </p:nvSpPr>
        <p:spPr/>
        <p:txBody>
          <a:bodyPr/>
          <a:lstStyle/>
          <a:p>
            <a:pPr eaLnBrk="1" hangingPunct="1"/>
            <a:r>
              <a:rPr lang="en-US" altLang="en-US">
                <a:ea typeface="ＭＳ Ｐゴシック" panose="020B0600070205080204" pitchFamily="34" charset="-128"/>
              </a:rPr>
              <a:t>All states will have a copy of the performance report and cover sheet by 10/27</a:t>
            </a:r>
          </a:p>
          <a:p>
            <a:pPr eaLnBrk="1" hangingPunct="1"/>
            <a:r>
              <a:rPr lang="en-US" altLang="en-US">
                <a:ea typeface="ＭＳ Ｐゴシック" panose="020B0600070205080204" pitchFamily="34" charset="-128"/>
              </a:rPr>
              <a:t>The only thing states need to complete is the signature and date</a:t>
            </a:r>
          </a:p>
          <a:p>
            <a:pPr eaLnBrk="1" hangingPunct="1"/>
            <a:r>
              <a:rPr lang="en-US" altLang="en-US">
                <a:ea typeface="ＭＳ Ｐゴシック" panose="020B0600070205080204" pitchFamily="34" charset="-128"/>
              </a:rPr>
              <a:t>Please start the process immediately upon receipt to avoid holiday vacations</a:t>
            </a:r>
          </a:p>
          <a:p>
            <a:pPr eaLnBrk="1" hangingPunct="1"/>
            <a:r>
              <a:rPr lang="en-US" altLang="en-US">
                <a:ea typeface="ＭＳ Ｐゴシック" panose="020B0600070205080204" pitchFamily="34" charset="-128"/>
              </a:rPr>
              <a:t>Cover sheets should be sent UPS or FedEx to arrive by Friday December 1, 2017</a:t>
            </a:r>
          </a:p>
        </p:txBody>
      </p:sp>
      <p:cxnSp>
        <p:nvCxnSpPr>
          <p:cNvPr id="10" name="Straight Connector 9">
            <a:extLst>
              <a:ext uri="{FF2B5EF4-FFF2-40B4-BE49-F238E27FC236}">
                <a16:creationId xmlns:a16="http://schemas.microsoft.com/office/drawing/2014/main" id="{BA4C9911-C162-ED4B-8031-CF5F899F754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EEAFE42-7B86-B84B-8DE0-F9442121CC0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96261" name="Picture 9">
            <a:extLst>
              <a:ext uri="{FF2B5EF4-FFF2-40B4-BE49-F238E27FC236}">
                <a16:creationId xmlns:a16="http://schemas.microsoft.com/office/drawing/2014/main" id="{24AC710C-D0E4-0144-BED7-B37F03B86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8">
            <a:extLst>
              <a:ext uri="{FF2B5EF4-FFF2-40B4-BE49-F238E27FC236}">
                <a16:creationId xmlns:a16="http://schemas.microsoft.com/office/drawing/2014/main" id="{D5405E8C-3ECC-5041-B860-2DA8EA6829F4}"/>
              </a:ext>
            </a:extLst>
          </p:cNvPr>
          <p:cNvSpPr>
            <a:spLocks noGrp="1"/>
          </p:cNvSpPr>
          <p:nvPr>
            <p:ph type="title"/>
          </p:nvPr>
        </p:nvSpPr>
        <p:spPr/>
        <p:txBody>
          <a:bodyPr/>
          <a:lstStyle/>
          <a:p>
            <a:pPr eaLnBrk="1" hangingPunct="1"/>
            <a:r>
              <a:rPr lang="en-US" altLang="en-US">
                <a:ea typeface="ＭＳ Ｐゴシック" panose="020B0600070205080204" pitchFamily="34" charset="-128"/>
              </a:rPr>
              <a:t>What’s New in Year 3</a:t>
            </a:r>
          </a:p>
        </p:txBody>
      </p:sp>
      <p:sp>
        <p:nvSpPr>
          <p:cNvPr id="43011" name="Content Placeholder 10">
            <a:extLst>
              <a:ext uri="{FF2B5EF4-FFF2-40B4-BE49-F238E27FC236}">
                <a16:creationId xmlns:a16="http://schemas.microsoft.com/office/drawing/2014/main" id="{8D442DE5-7C5A-6D40-8601-1330F0D0E157}"/>
              </a:ext>
            </a:extLst>
          </p:cNvPr>
          <p:cNvSpPr>
            <a:spLocks noGrp="1"/>
          </p:cNvSpPr>
          <p:nvPr>
            <p:ph idx="1"/>
          </p:nvPr>
        </p:nvSpPr>
        <p:spPr/>
        <p:txBody>
          <a:bodyPr>
            <a:normAutofit fontScale="85000" lnSpcReduction="20000"/>
          </a:bodyPr>
          <a:lstStyle/>
          <a:p>
            <a:pPr eaLnBrk="1" hangingPunct="1">
              <a:buFont typeface="Arial" charset="0"/>
              <a:buChar char="•"/>
              <a:defRPr/>
            </a:pPr>
            <a:r>
              <a:rPr lang="en-US" altLang="en-US" dirty="0">
                <a:ea typeface="ＭＳ Ｐゴシック" panose="020B0600070205080204" pitchFamily="34" charset="-128"/>
              </a:rPr>
              <a:t>New Fidelity of Implementation Index (FII)</a:t>
            </a:r>
          </a:p>
          <a:p>
            <a:pPr eaLnBrk="1" hangingPunct="1">
              <a:buFont typeface="Arial" charset="0"/>
              <a:buChar char="•"/>
              <a:defRPr/>
            </a:pPr>
            <a:r>
              <a:rPr lang="en-US" altLang="en-US" dirty="0">
                <a:ea typeface="ＭＳ Ｐゴシック" panose="020B0600070205080204" pitchFamily="34" charset="-128"/>
              </a:rPr>
              <a:t>1.1g </a:t>
            </a:r>
            <a:r>
              <a:rPr lang="en-CA" dirty="0"/>
              <a:t>Disseminate lists of ESL materials and provide tips for use</a:t>
            </a:r>
          </a:p>
          <a:p>
            <a:pPr eaLnBrk="1" hangingPunct="1">
              <a:buFont typeface="Arial" charset="0"/>
              <a:buChar char="•"/>
              <a:defRPr/>
            </a:pPr>
            <a:r>
              <a:rPr lang="en-CA" altLang="en-US" dirty="0">
                <a:ea typeface="ＭＳ Ｐゴシック" panose="020B0600070205080204" pitchFamily="34" charset="-128"/>
              </a:rPr>
              <a:t>3.1a Disseminate catalog of materials for</a:t>
            </a:r>
            <a:r>
              <a:rPr lang="en-US" dirty="0"/>
              <a:t> selection and adoption of 5 products</a:t>
            </a:r>
            <a:endParaRPr lang="en-CA" altLang="en-US" dirty="0">
              <a:ea typeface="ＭＳ Ｐゴシック" panose="020B0600070205080204" pitchFamily="34" charset="-128"/>
            </a:endParaRPr>
          </a:p>
          <a:p>
            <a:pPr eaLnBrk="1" hangingPunct="1">
              <a:buFont typeface="Arial" charset="0"/>
              <a:buChar char="•"/>
              <a:defRPr/>
            </a:pPr>
            <a:r>
              <a:rPr lang="en-CA" altLang="en-US" dirty="0">
                <a:ea typeface="ＭＳ Ｐゴシック" panose="020B0600070205080204" pitchFamily="34" charset="-128"/>
              </a:rPr>
              <a:t>3.1b disseminate the lit review on OSY research/promising practices</a:t>
            </a:r>
          </a:p>
          <a:p>
            <a:pPr eaLnBrk="1" hangingPunct="1">
              <a:buFont typeface="Arial" charset="0"/>
              <a:buChar char="•"/>
              <a:defRPr/>
            </a:pPr>
            <a:r>
              <a:rPr lang="en-CA" altLang="en-US" dirty="0">
                <a:ea typeface="ＭＳ Ｐゴシック" panose="020B0600070205080204" pitchFamily="34" charset="-128"/>
              </a:rPr>
              <a:t>3.2b Carry out logistics for the GOSOSY Dissemination Event</a:t>
            </a:r>
          </a:p>
          <a:p>
            <a:pPr eaLnBrk="1" hangingPunct="1">
              <a:buFont typeface="Arial" charset="0"/>
              <a:buChar char="•"/>
              <a:defRPr/>
            </a:pPr>
            <a:r>
              <a:rPr lang="en-CA" altLang="en-US" dirty="0">
                <a:ea typeface="ＭＳ Ｐゴシック" panose="020B0600070205080204" pitchFamily="34" charset="-128"/>
              </a:rPr>
              <a:t>3.2d Participate and present at the GOSOSY Dissemination Event</a:t>
            </a:r>
            <a:endParaRPr lang="en-US" altLang="en-US" dirty="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89EFA6A1-0955-EF41-A41F-164E2034C4A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E19D165-BA9F-9847-A64F-219B2C2A270A}"/>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97285" name="Picture 9">
            <a:extLst>
              <a:ext uri="{FF2B5EF4-FFF2-40B4-BE49-F238E27FC236}">
                <a16:creationId xmlns:a16="http://schemas.microsoft.com/office/drawing/2014/main" id="{A0D23687-88DA-1840-9BC1-BFB06FB58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8">
            <a:extLst>
              <a:ext uri="{FF2B5EF4-FFF2-40B4-BE49-F238E27FC236}">
                <a16:creationId xmlns:a16="http://schemas.microsoft.com/office/drawing/2014/main" id="{ED3C7393-B1AA-C04C-A144-D3BBEE5E59AB}"/>
              </a:ext>
            </a:extLst>
          </p:cNvPr>
          <p:cNvSpPr>
            <a:spLocks noGrp="1"/>
          </p:cNvSpPr>
          <p:nvPr>
            <p:ph type="title"/>
          </p:nvPr>
        </p:nvSpPr>
        <p:spPr/>
        <p:txBody>
          <a:bodyPr/>
          <a:lstStyle/>
          <a:p>
            <a:pPr eaLnBrk="1" hangingPunct="1"/>
            <a:r>
              <a:rPr lang="en-US" altLang="en-US">
                <a:ea typeface="ＭＳ Ｐゴシック" panose="020B0600070205080204" pitchFamily="34" charset="-128"/>
              </a:rPr>
              <a:t>GOSOSY Updates</a:t>
            </a:r>
          </a:p>
        </p:txBody>
      </p:sp>
      <p:sp>
        <p:nvSpPr>
          <p:cNvPr id="23554" name="Content Placeholder 10">
            <a:extLst>
              <a:ext uri="{FF2B5EF4-FFF2-40B4-BE49-F238E27FC236}">
                <a16:creationId xmlns:a16="http://schemas.microsoft.com/office/drawing/2014/main" id="{E874BE18-C7ED-A243-B579-01E74B04A11D}"/>
              </a:ext>
            </a:extLst>
          </p:cNvPr>
          <p:cNvSpPr>
            <a:spLocks noGrp="1"/>
          </p:cNvSpPr>
          <p:nvPr>
            <p:ph idx="1"/>
          </p:nvPr>
        </p:nvSpPr>
        <p:spPr/>
        <p:txBody>
          <a:bodyPr/>
          <a:lstStyle/>
          <a:p>
            <a:pPr eaLnBrk="1" hangingPunct="1"/>
            <a:r>
              <a:rPr lang="en-US" altLang="en-US">
                <a:ea typeface="ＭＳ Ｐゴシック" panose="020B0600070205080204" pitchFamily="34" charset="-128"/>
              </a:rPr>
              <a:t>OME quarterly monitoring</a:t>
            </a:r>
          </a:p>
          <a:p>
            <a:pPr eaLnBrk="1" hangingPunct="1"/>
            <a:r>
              <a:rPr lang="en-US" altLang="en-US">
                <a:ea typeface="ＭＳ Ｐゴシック" panose="020B0600070205080204" pitchFamily="34" charset="-128"/>
              </a:rPr>
              <a:t>Fall TST meeting</a:t>
            </a:r>
          </a:p>
          <a:p>
            <a:pPr eaLnBrk="1" hangingPunct="1"/>
            <a:r>
              <a:rPr lang="en-US" altLang="en-US">
                <a:ea typeface="ＭＳ Ｐゴシック" panose="020B0600070205080204" pitchFamily="34" charset="-128"/>
              </a:rPr>
              <a:t>GOSOSY newsletter</a:t>
            </a:r>
          </a:p>
          <a:p>
            <a:pPr lvl="1" eaLnBrk="1" hangingPunct="1"/>
            <a:r>
              <a:rPr lang="en-US" altLang="en-US">
                <a:ea typeface="ＭＳ Ｐゴシック" panose="020B0600070205080204" pitchFamily="34" charset="-128"/>
              </a:rPr>
              <a:t>Fall newsletter published in November</a:t>
            </a:r>
          </a:p>
          <a:p>
            <a:pPr lvl="1" eaLnBrk="1" hangingPunct="1"/>
            <a:r>
              <a:rPr lang="en-US" altLang="en-US">
                <a:ea typeface="ＭＳ Ｐゴシック" panose="020B0600070205080204" pitchFamily="34" charset="-128"/>
              </a:rPr>
              <a:t>State articles</a:t>
            </a:r>
          </a:p>
          <a:p>
            <a:pPr lvl="1" eaLnBrk="1" hangingPunct="1"/>
            <a:r>
              <a:rPr lang="en-US" altLang="en-US">
                <a:ea typeface="ＭＳ Ｐゴシック" panose="020B0600070205080204" pitchFamily="34" charset="-128"/>
              </a:rPr>
              <a:t>State Spotlight</a:t>
            </a:r>
          </a:p>
          <a:p>
            <a:pPr eaLnBrk="1" hangingPunct="1"/>
            <a:r>
              <a:rPr lang="en-US" altLang="en-US">
                <a:ea typeface="ＭＳ Ｐゴシック" panose="020B0600070205080204" pitchFamily="34" charset="-128"/>
              </a:rPr>
              <a:t>Google analytics </a:t>
            </a:r>
          </a:p>
        </p:txBody>
      </p:sp>
      <p:cxnSp>
        <p:nvCxnSpPr>
          <p:cNvPr id="10" name="Straight Connector 9">
            <a:extLst>
              <a:ext uri="{FF2B5EF4-FFF2-40B4-BE49-F238E27FC236}">
                <a16:creationId xmlns:a16="http://schemas.microsoft.com/office/drawing/2014/main" id="{6EE9A596-5D5C-0A44-8CA8-C232A19C19B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B822254-3731-BF46-9008-109C56EE429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3557" name="Picture 9">
            <a:extLst>
              <a:ext uri="{FF2B5EF4-FFF2-40B4-BE49-F238E27FC236}">
                <a16:creationId xmlns:a16="http://schemas.microsoft.com/office/drawing/2014/main" id="{3B08E1FE-647D-4541-BA10-757DE6B45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8">
            <a:extLst>
              <a:ext uri="{FF2B5EF4-FFF2-40B4-BE49-F238E27FC236}">
                <a16:creationId xmlns:a16="http://schemas.microsoft.com/office/drawing/2014/main" id="{99F5B801-97E1-2047-81DF-4168D26D8E90}"/>
              </a:ext>
            </a:extLst>
          </p:cNvPr>
          <p:cNvSpPr>
            <a:spLocks noGrp="1"/>
          </p:cNvSpPr>
          <p:nvPr>
            <p:ph type="title"/>
          </p:nvPr>
        </p:nvSpPr>
        <p:spPr/>
        <p:txBody>
          <a:bodyPr/>
          <a:lstStyle/>
          <a:p>
            <a:pPr eaLnBrk="1" hangingPunct="1"/>
            <a:r>
              <a:rPr lang="en-US" altLang="en-US">
                <a:ea typeface="ＭＳ Ｐゴシック" panose="020B0600070205080204" pitchFamily="34" charset="-128"/>
              </a:rPr>
              <a:t>Product Pilot Review</a:t>
            </a:r>
          </a:p>
        </p:txBody>
      </p:sp>
      <p:sp>
        <p:nvSpPr>
          <p:cNvPr id="98306" name="Content Placeholder 10">
            <a:extLst>
              <a:ext uri="{FF2B5EF4-FFF2-40B4-BE49-F238E27FC236}">
                <a16:creationId xmlns:a16="http://schemas.microsoft.com/office/drawing/2014/main" id="{12D82DC2-0D46-B74D-B9B6-6ACD836680F8}"/>
              </a:ext>
            </a:extLst>
          </p:cNvPr>
          <p:cNvSpPr>
            <a:spLocks noGrp="1"/>
          </p:cNvSpPr>
          <p:nvPr>
            <p:ph idx="1"/>
          </p:nvPr>
        </p:nvSpPr>
        <p:spPr/>
        <p:txBody>
          <a:bodyPr/>
          <a:lstStyle/>
          <a:p>
            <a:pPr eaLnBrk="1" hangingPunct="1"/>
            <a:r>
              <a:rPr lang="en-US" altLang="en-US">
                <a:ea typeface="ＭＳ Ｐゴシック" panose="020B0600070205080204" pitchFamily="34" charset="-128"/>
              </a:rPr>
              <a:t>Lists all products developed by GOSOSY</a:t>
            </a:r>
          </a:p>
          <a:p>
            <a:pPr eaLnBrk="1" hangingPunct="1"/>
            <a:r>
              <a:rPr lang="en-US" altLang="en-US">
                <a:ea typeface="ＭＳ Ｐゴシック" panose="020B0600070205080204" pitchFamily="34" charset="-128"/>
              </a:rPr>
              <a:t>States are asked to adopt or adapt 5 by the end of the project</a:t>
            </a:r>
            <a:endParaRPr lang="en-CA" altLang="en-US">
              <a:ea typeface="ＭＳ Ｐゴシック" panose="020B0600070205080204" pitchFamily="34" charset="-128"/>
            </a:endParaRPr>
          </a:p>
          <a:p>
            <a:pPr eaLnBrk="1" hangingPunct="1"/>
            <a:r>
              <a:rPr lang="en-US" altLang="en-US">
                <a:ea typeface="ＭＳ Ｐゴシック" panose="020B0600070205080204" pitchFamily="34" charset="-128"/>
              </a:rPr>
              <a:t>20 possible products are listed on the Pilot Product Review Form</a:t>
            </a:r>
            <a:endParaRPr lang="en-CA" altLang="en-US">
              <a:ea typeface="ＭＳ Ｐゴシック" panose="020B0600070205080204" pitchFamily="34" charset="-128"/>
            </a:endParaRPr>
          </a:p>
          <a:p>
            <a:pPr eaLnBrk="1" hangingPunct="1"/>
            <a:r>
              <a:rPr lang="en-CA" altLang="en-US">
                <a:ea typeface="ＭＳ Ｐゴシック" panose="020B0600070205080204" pitchFamily="34" charset="-128"/>
              </a:rPr>
              <a:t>We will send this form to all states in the spring</a:t>
            </a:r>
          </a:p>
          <a:p>
            <a:pPr eaLnBrk="1" hangingPunct="1"/>
            <a:r>
              <a:rPr lang="en-CA" altLang="en-US">
                <a:ea typeface="ＭＳ Ｐゴシック" panose="020B0600070205080204" pitchFamily="34" charset="-128"/>
              </a:rPr>
              <a:t>Each state will submit ONE form</a:t>
            </a:r>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9D8CD7F8-ECF6-4F43-9BFF-E177D03CC662}"/>
              </a:ext>
            </a:extLst>
          </p:cNvPr>
          <p:cNvCxnSpPr/>
          <p:nvPr/>
        </p:nvCxnSpPr>
        <p:spPr>
          <a:xfrm>
            <a:off x="457200" y="1417638"/>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74A67E48-747F-D743-9864-6F7671187A0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98309" name="Picture 9">
            <a:extLst>
              <a:ext uri="{FF2B5EF4-FFF2-40B4-BE49-F238E27FC236}">
                <a16:creationId xmlns:a16="http://schemas.microsoft.com/office/drawing/2014/main" id="{2A6A411A-1B06-E348-9D0C-62F410A47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8">
            <a:extLst>
              <a:ext uri="{FF2B5EF4-FFF2-40B4-BE49-F238E27FC236}">
                <a16:creationId xmlns:a16="http://schemas.microsoft.com/office/drawing/2014/main" id="{470DF687-055C-CD47-BD9F-9CD9FFA5580F}"/>
              </a:ext>
            </a:extLst>
          </p:cNvPr>
          <p:cNvSpPr>
            <a:spLocks noGrp="1"/>
          </p:cNvSpPr>
          <p:nvPr>
            <p:ph type="title"/>
          </p:nvPr>
        </p:nvSpPr>
        <p:spPr>
          <a:xfrm>
            <a:off x="628650" y="1008063"/>
            <a:ext cx="7886700" cy="912812"/>
          </a:xfrm>
        </p:spPr>
        <p:txBody>
          <a:bodyPr/>
          <a:lstStyle/>
          <a:p>
            <a:pPr algn="r" eaLnBrk="1" hangingPunct="1"/>
            <a:r>
              <a:rPr lang="en-US" altLang="en-US">
                <a:ea typeface="ＭＳ Ｐゴシック" panose="020B0600070205080204" pitchFamily="34" charset="-128"/>
              </a:rPr>
              <a:t>GOSOSY Year 3 FII</a:t>
            </a:r>
          </a:p>
        </p:txBody>
      </p:sp>
      <p:pic>
        <p:nvPicPr>
          <p:cNvPr id="99330" name="Content Placeholder 1">
            <a:extLst>
              <a:ext uri="{FF2B5EF4-FFF2-40B4-BE49-F238E27FC236}">
                <a16:creationId xmlns:a16="http://schemas.microsoft.com/office/drawing/2014/main" id="{C639A1E8-1D07-F343-9F1D-B44552A0D29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616075"/>
            <a:ext cx="8210550" cy="5241925"/>
          </a:xfrm>
        </p:spPr>
      </p:pic>
      <p:cxnSp>
        <p:nvCxnSpPr>
          <p:cNvPr id="10" name="Straight Connector 9">
            <a:extLst>
              <a:ext uri="{FF2B5EF4-FFF2-40B4-BE49-F238E27FC236}">
                <a16:creationId xmlns:a16="http://schemas.microsoft.com/office/drawing/2014/main" id="{4E2FDC90-28E8-6A43-8DE6-7BAF9105828E}"/>
              </a:ext>
            </a:extLst>
          </p:cNvPr>
          <p:cNvCxnSpPr/>
          <p:nvPr/>
        </p:nvCxnSpPr>
        <p:spPr>
          <a:xfrm>
            <a:off x="628650" y="1851025"/>
            <a:ext cx="7989888" cy="7938"/>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99332" name="Picture 9">
            <a:extLst>
              <a:ext uri="{FF2B5EF4-FFF2-40B4-BE49-F238E27FC236}">
                <a16:creationId xmlns:a16="http://schemas.microsoft.com/office/drawing/2014/main" id="{1B462CF5-1F57-214E-804C-78ABD2537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1085850"/>
            <a:ext cx="6937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8">
            <a:extLst>
              <a:ext uri="{FF2B5EF4-FFF2-40B4-BE49-F238E27FC236}">
                <a16:creationId xmlns:a16="http://schemas.microsoft.com/office/drawing/2014/main" id="{482A287D-EE03-3B42-B5BF-71D6C976D1A3}"/>
              </a:ext>
            </a:extLst>
          </p:cNvPr>
          <p:cNvSpPr>
            <a:spLocks noGrp="1"/>
          </p:cNvSpPr>
          <p:nvPr>
            <p:ph type="title"/>
          </p:nvPr>
        </p:nvSpPr>
        <p:spPr/>
        <p:txBody>
          <a:bodyPr/>
          <a:lstStyle/>
          <a:p>
            <a:pPr eaLnBrk="1" hangingPunct="1"/>
            <a:r>
              <a:rPr lang="en-US" altLang="en-US">
                <a:ea typeface="ＭＳ Ｐゴシック" panose="020B0600070205080204" pitchFamily="34" charset="-128"/>
              </a:rPr>
              <a:t>Planning for the Future</a:t>
            </a:r>
          </a:p>
        </p:txBody>
      </p:sp>
      <p:sp>
        <p:nvSpPr>
          <p:cNvPr id="100354" name="Content Placeholder 10">
            <a:extLst>
              <a:ext uri="{FF2B5EF4-FFF2-40B4-BE49-F238E27FC236}">
                <a16:creationId xmlns:a16="http://schemas.microsoft.com/office/drawing/2014/main" id="{A34D1725-4FB1-2F40-AFAF-9FA952DC09E0}"/>
              </a:ext>
            </a:extLst>
          </p:cNvPr>
          <p:cNvSpPr>
            <a:spLocks noGrp="1"/>
          </p:cNvSpPr>
          <p:nvPr>
            <p:ph idx="1"/>
          </p:nvPr>
        </p:nvSpPr>
        <p:spPr/>
        <p:txBody>
          <a:bodyPr/>
          <a:lstStyle/>
          <a:p>
            <a:pPr eaLnBrk="1" hangingPunct="1"/>
            <a:r>
              <a:rPr lang="en-US" altLang="en-US">
                <a:ea typeface="ＭＳ Ｐゴシック" panose="020B0600070205080204" pitchFamily="34" charset="-128"/>
              </a:rPr>
              <a:t>New CIG competition in 2018</a:t>
            </a:r>
          </a:p>
          <a:p>
            <a:pPr eaLnBrk="1" hangingPunct="1"/>
            <a:r>
              <a:rPr lang="en-US" altLang="en-US">
                <a:ea typeface="ＭＳ Ｐゴシック" panose="020B0600070205080204" pitchFamily="34" charset="-128"/>
              </a:rPr>
              <a:t>Reviewing draft objectives today</a:t>
            </a:r>
            <a:endParaRPr lang="en-CA" altLang="en-US">
              <a:ea typeface="ＭＳ Ｐゴシック" panose="020B0600070205080204" pitchFamily="34" charset="-128"/>
            </a:endParaRPr>
          </a:p>
          <a:p>
            <a:pPr eaLnBrk="1" hangingPunct="1"/>
            <a:r>
              <a:rPr lang="en-US" altLang="en-US">
                <a:ea typeface="ＭＳ Ｐゴシック" panose="020B0600070205080204" pitchFamily="34" charset="-128"/>
              </a:rPr>
              <a:t>Call with all interested states to finalize participation expectations, timelines, and objectives in November or December</a:t>
            </a:r>
            <a:endParaRPr lang="en-CA"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C257FE83-6F9C-1947-AC41-719491559F87}"/>
              </a:ext>
            </a:extLst>
          </p:cNvPr>
          <p:cNvCxnSpPr/>
          <p:nvPr/>
        </p:nvCxnSpPr>
        <p:spPr>
          <a:xfrm>
            <a:off x="457200" y="1417638"/>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AD70E7D-74D9-8E4E-85B9-BFD89BA3334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100357" name="Picture 9">
            <a:extLst>
              <a:ext uri="{FF2B5EF4-FFF2-40B4-BE49-F238E27FC236}">
                <a16:creationId xmlns:a16="http://schemas.microsoft.com/office/drawing/2014/main" id="{E473064C-7173-574D-82BF-A5A9F0366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8">
            <a:extLst>
              <a:ext uri="{FF2B5EF4-FFF2-40B4-BE49-F238E27FC236}">
                <a16:creationId xmlns:a16="http://schemas.microsoft.com/office/drawing/2014/main" id="{9410B176-D31F-464C-8E6C-BDD53BCDD8E1}"/>
              </a:ext>
            </a:extLst>
          </p:cNvPr>
          <p:cNvSpPr>
            <a:spLocks noGrp="1"/>
          </p:cNvSpPr>
          <p:nvPr>
            <p:ph type="title"/>
          </p:nvPr>
        </p:nvSpPr>
        <p:spPr/>
        <p:txBody>
          <a:bodyPr/>
          <a:lstStyle/>
          <a:p>
            <a:pPr eaLnBrk="1" hangingPunct="1"/>
            <a:r>
              <a:rPr lang="en-US" altLang="en-US">
                <a:ea typeface="ＭＳ Ｐゴシック" panose="020B0600070205080204" pitchFamily="34" charset="-128"/>
              </a:rPr>
              <a:t>Future Meeting Dates</a:t>
            </a:r>
          </a:p>
        </p:txBody>
      </p:sp>
      <p:sp>
        <p:nvSpPr>
          <p:cNvPr id="101378" name="Content Placeholder 10">
            <a:extLst>
              <a:ext uri="{FF2B5EF4-FFF2-40B4-BE49-F238E27FC236}">
                <a16:creationId xmlns:a16="http://schemas.microsoft.com/office/drawing/2014/main" id="{DD38B6F9-AE77-664F-98A1-05E3A9B2A50C}"/>
              </a:ext>
            </a:extLst>
          </p:cNvPr>
          <p:cNvSpPr>
            <a:spLocks noGrp="1"/>
          </p:cNvSpPr>
          <p:nvPr>
            <p:ph idx="1"/>
          </p:nvPr>
        </p:nvSpPr>
        <p:spPr/>
        <p:txBody>
          <a:bodyPr/>
          <a:lstStyle/>
          <a:p>
            <a:pPr eaLnBrk="1" hangingPunct="1"/>
            <a:r>
              <a:rPr lang="en-US" altLang="en-US">
                <a:ea typeface="ＭＳ Ｐゴシック" panose="020B0600070205080204" pitchFamily="34" charset="-128"/>
              </a:rPr>
              <a:t>TST Meeting Dates</a:t>
            </a:r>
          </a:p>
          <a:p>
            <a:pPr lvl="1" eaLnBrk="1" hangingPunct="1"/>
            <a:r>
              <a:rPr lang="en-US" altLang="en-US">
                <a:ea typeface="ＭＳ Ｐゴシック" panose="020B0600070205080204" pitchFamily="34" charset="-128"/>
              </a:rPr>
              <a:t>November 2-3, 2017 in Louisville, KY</a:t>
            </a:r>
          </a:p>
          <a:p>
            <a:pPr lvl="1" eaLnBrk="1" hangingPunct="1"/>
            <a:r>
              <a:rPr lang="en-US" altLang="en-US">
                <a:ea typeface="ＭＳ Ｐゴシック" panose="020B0600070205080204" pitchFamily="34" charset="-128"/>
              </a:rPr>
              <a:t>April 11-12, 2018 in Saratoga Springs, NY</a:t>
            </a:r>
          </a:p>
          <a:p>
            <a:pPr lvl="1"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SST Meeting during ADM</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362A259E-BC2F-524B-80C3-E7EF94C23FC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5045019-1777-D044-A9C5-3E2F20D0FC3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01381" name="Picture 9">
            <a:extLst>
              <a:ext uri="{FF2B5EF4-FFF2-40B4-BE49-F238E27FC236}">
                <a16:creationId xmlns:a16="http://schemas.microsoft.com/office/drawing/2014/main" id="{2188F9E8-FED4-BC4E-97C3-FD7FA7EA9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C73032FE-9F29-8C46-9371-C677DE863601}"/>
              </a:ext>
            </a:extLst>
          </p:cNvPr>
          <p:cNvSpPr>
            <a:spLocks noGrp="1"/>
          </p:cNvSpPr>
          <p:nvPr>
            <p:ph type="ctrTitle"/>
          </p:nvPr>
        </p:nvSpPr>
        <p:spPr/>
        <p:txBody>
          <a:bodyPr/>
          <a:lstStyle/>
          <a:p>
            <a:r>
              <a:rPr lang="en-US" altLang="en-US">
                <a:ea typeface="ＭＳ Ｐゴシック" panose="020B0600070205080204" pitchFamily="34" charset="-128"/>
              </a:rPr>
              <a:t>OSYMigrant.net</a:t>
            </a:r>
            <a:br>
              <a:rPr lang="en-US" altLang="en-US">
                <a:ea typeface="ＭＳ Ｐゴシック" panose="020B0600070205080204" pitchFamily="34" charset="-128"/>
              </a:rPr>
            </a:br>
            <a:r>
              <a:rPr lang="en-US" altLang="en-US">
                <a:ea typeface="ＭＳ Ｐゴシック" panose="020B0600070205080204" pitchFamily="34" charset="-128"/>
              </a:rPr>
              <a:t>Google Analytics</a:t>
            </a:r>
          </a:p>
        </p:txBody>
      </p:sp>
      <p:sp>
        <p:nvSpPr>
          <p:cNvPr id="3" name="Subtitle 2">
            <a:extLst>
              <a:ext uri="{FF2B5EF4-FFF2-40B4-BE49-F238E27FC236}">
                <a16:creationId xmlns:a16="http://schemas.microsoft.com/office/drawing/2014/main" id="{6180623C-AA15-C749-A9ED-3E8E57F366CD}"/>
              </a:ext>
            </a:extLst>
          </p:cNvPr>
          <p:cNvSpPr>
            <a:spLocks noGrp="1"/>
          </p:cNvSpPr>
          <p:nvPr>
            <p:ph type="subTitle" idx="1"/>
          </p:nvPr>
        </p:nvSpPr>
        <p:spPr/>
        <p:txBody>
          <a:bodyPr/>
          <a:lstStyle/>
          <a:p>
            <a:pPr>
              <a:buFont typeface="Arial" charset="0"/>
              <a:buNone/>
              <a:defRPr/>
            </a:pPr>
            <a:r>
              <a:rPr lang="en-US" dirty="0">
                <a:cs typeface="+mn-cs"/>
              </a:rPr>
              <a:t>January 1 – September 14, 2017</a:t>
            </a:r>
          </a:p>
        </p:txBody>
      </p:sp>
      <p:cxnSp>
        <p:nvCxnSpPr>
          <p:cNvPr id="10" name="Straight Connector 9">
            <a:extLst>
              <a:ext uri="{FF2B5EF4-FFF2-40B4-BE49-F238E27FC236}">
                <a16:creationId xmlns:a16="http://schemas.microsoft.com/office/drawing/2014/main" id="{24CB019F-E7FD-B640-BC87-52C753B62E9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B717EAA-928A-BF4E-BE0F-AFC2BC148E8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4581" name="Picture 9">
            <a:extLst>
              <a:ext uri="{FF2B5EF4-FFF2-40B4-BE49-F238E27FC236}">
                <a16:creationId xmlns:a16="http://schemas.microsoft.com/office/drawing/2014/main" id="{3D62F3F0-1381-0D47-9E72-729218B59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F51F579A-A566-F94B-8D75-105727FC46DF}"/>
              </a:ext>
            </a:extLst>
          </p:cNvPr>
          <p:cNvSpPr>
            <a:spLocks noGrp="1"/>
          </p:cNvSpPr>
          <p:nvPr>
            <p:ph type="title"/>
          </p:nvPr>
        </p:nvSpPr>
        <p:spPr/>
        <p:txBody>
          <a:bodyPr/>
          <a:lstStyle/>
          <a:p>
            <a:r>
              <a:rPr lang="en-US" altLang="en-US" sz="5400">
                <a:ea typeface="ＭＳ Ｐゴシック" panose="020B0600070205080204" pitchFamily="34" charset="-128"/>
              </a:rPr>
              <a:t>Visitors</a:t>
            </a:r>
          </a:p>
        </p:txBody>
      </p:sp>
      <p:pic>
        <p:nvPicPr>
          <p:cNvPr id="25602" name="Picture 9">
            <a:extLst>
              <a:ext uri="{FF2B5EF4-FFF2-40B4-BE49-F238E27FC236}">
                <a16:creationId xmlns:a16="http://schemas.microsoft.com/office/drawing/2014/main" id="{CAE6180E-2E84-774E-9671-EBC60C2AF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D7DA901-1F2C-3149-B749-5E0DBA26BF41}"/>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5037D61A-7D93-9747-8275-A219BC1619B3}"/>
              </a:ext>
            </a:extLst>
          </p:cNvPr>
          <p:cNvSpPr txBox="1"/>
          <p:nvPr/>
        </p:nvSpPr>
        <p:spPr>
          <a:xfrm>
            <a:off x="457200" y="609441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5605" name="Picture 3">
            <a:extLst>
              <a:ext uri="{FF2B5EF4-FFF2-40B4-BE49-F238E27FC236}">
                <a16:creationId xmlns:a16="http://schemas.microsoft.com/office/drawing/2014/main" id="{CCCBFA21-99FD-CA43-BF57-AE0E4B209F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1013"/>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a:extLst>
              <a:ext uri="{FF2B5EF4-FFF2-40B4-BE49-F238E27FC236}">
                <a16:creationId xmlns:a16="http://schemas.microsoft.com/office/drawing/2014/main" id="{40D7AB24-718B-434F-9933-98349F15EA05}"/>
              </a:ext>
            </a:extLst>
          </p:cNvPr>
          <p:cNvSpPr txBox="1">
            <a:spLocks noChangeArrowheads="1"/>
          </p:cNvSpPr>
          <p:nvPr/>
        </p:nvSpPr>
        <p:spPr bwMode="auto">
          <a:xfrm>
            <a:off x="2232025" y="5357813"/>
            <a:ext cx="4800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a:latin typeface="Arial" panose="020B0604020202020204" pitchFamily="34" charset="0"/>
              </a:rPr>
              <a:t>2,737 total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4097</Words>
  <Application>Microsoft Macintosh PowerPoint</Application>
  <PresentationFormat>On-screen Show (4:3)</PresentationFormat>
  <Paragraphs>606</Paragraphs>
  <Slides>73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ＭＳ Ｐゴシック</vt:lpstr>
      <vt:lpstr>Calibri</vt:lpstr>
      <vt:lpstr>Century Gothic</vt:lpstr>
      <vt:lpstr>Adobe Gothic Std B</vt:lpstr>
      <vt:lpstr>Office Theme</vt:lpstr>
      <vt:lpstr>GOSOSY State Steering Team </vt:lpstr>
      <vt:lpstr>GOSOSY SST Meeting</vt:lpstr>
      <vt:lpstr>Agenda</vt:lpstr>
      <vt:lpstr>Member States</vt:lpstr>
      <vt:lpstr>Partner States</vt:lpstr>
      <vt:lpstr>Technical Support Team</vt:lpstr>
      <vt:lpstr>GOSOSY Updates</vt:lpstr>
      <vt:lpstr>OSYMigrant.net Google Analytics</vt:lpstr>
      <vt:lpstr>Visitors</vt:lpstr>
      <vt:lpstr>Overview</vt:lpstr>
      <vt:lpstr>Statistics</vt:lpstr>
      <vt:lpstr>Pages</vt:lpstr>
      <vt:lpstr>Work Groups</vt:lpstr>
      <vt:lpstr>OSY Learning Plan </vt:lpstr>
      <vt:lpstr>Goal Setting Workshop</vt:lpstr>
      <vt:lpstr>Professional Development</vt:lpstr>
      <vt:lpstr>Professional Development Video </vt:lpstr>
      <vt:lpstr>Professional Development</vt:lpstr>
      <vt:lpstr>Acknowledgements</vt:lpstr>
      <vt:lpstr>Statement of Purpose</vt:lpstr>
      <vt:lpstr>PowerPoint Presentation</vt:lpstr>
      <vt:lpstr>Learner Characteristics</vt:lpstr>
      <vt:lpstr>Learner Characteristics</vt:lpstr>
      <vt:lpstr>Working with English Learners:  Before the Lesson</vt:lpstr>
      <vt:lpstr>Working with English Learners:  Before the Lesson</vt:lpstr>
      <vt:lpstr>Working with English Learners:  During the Lesson</vt:lpstr>
      <vt:lpstr>Working with English Learners:  During the Lesson</vt:lpstr>
      <vt:lpstr>Checking for Understanding</vt:lpstr>
      <vt:lpstr>Working with English Learners:  After the Lesson</vt:lpstr>
      <vt:lpstr>Participant Feedback</vt:lpstr>
      <vt:lpstr>Materials &amp; Curriculum</vt:lpstr>
      <vt:lpstr>Identification &amp; Recruitment</vt:lpstr>
      <vt:lpstr>Literature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Focus</vt:lpstr>
      <vt:lpstr>PowerPoint Presentation</vt:lpstr>
      <vt:lpstr>Timeline</vt:lpstr>
      <vt:lpstr>Dissemination Event Planning</vt:lpstr>
      <vt:lpstr>Dissemination Event Planning</vt:lpstr>
      <vt:lpstr>Ideas We Are Working On</vt:lpstr>
      <vt:lpstr>     Dissemination Event Planning Update</vt:lpstr>
      <vt:lpstr>CIG Collaboration</vt:lpstr>
      <vt:lpstr>GOSOSY Evaluation Data Collection</vt:lpstr>
      <vt:lpstr>Objective 1: Achievement &amp; Learning Plans </vt:lpstr>
      <vt:lpstr>Objective 1: Achievement &amp; Learning Plans </vt:lpstr>
      <vt:lpstr>Objective 2: Professional Development </vt:lpstr>
      <vt:lpstr>Objective 3: State Processes </vt:lpstr>
      <vt:lpstr>Cover Sheets</vt:lpstr>
      <vt:lpstr>What’s New in Year 3</vt:lpstr>
      <vt:lpstr>Product Pilot Review</vt:lpstr>
      <vt:lpstr>GOSOSY Year 3 FII</vt:lpstr>
      <vt:lpstr>Planning for the Future</vt:lpstr>
      <vt:lpstr>Future Meeting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GOSOSY State Steering Team </dc:title>
  <dc:creator>Microsoft Office User</dc:creator>
  <cp:lastModifiedBy>Susanna Bartee</cp:lastModifiedBy>
  <cp:revision>33</cp:revision>
  <dcterms:created xsi:type="dcterms:W3CDTF">2016-12-12T22:16:46Z</dcterms:created>
  <dcterms:modified xsi:type="dcterms:W3CDTF">2021-04-20T21:23:50Z</dcterms:modified>
</cp:coreProperties>
</file>