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75" r:id="rId4"/>
    <p:sldId id="282" r:id="rId5"/>
    <p:sldId id="372" r:id="rId6"/>
    <p:sldId id="373" r:id="rId7"/>
    <p:sldId id="374" r:id="rId8"/>
    <p:sldId id="375" r:id="rId9"/>
    <p:sldId id="376" r:id="rId10"/>
    <p:sldId id="377" r:id="rId11"/>
    <p:sldId id="378" r:id="rId12"/>
    <p:sldId id="379" r:id="rId13"/>
    <p:sldId id="380" r:id="rId14"/>
    <p:sldId id="381" r:id="rId15"/>
    <p:sldId id="382" r:id="rId16"/>
    <p:sldId id="319" r:id="rId17"/>
    <p:sldId id="320" r:id="rId18"/>
    <p:sldId id="384" r:id="rId19"/>
    <p:sldId id="385" r:id="rId20"/>
    <p:sldId id="391" r:id="rId21"/>
    <p:sldId id="386" r:id="rId22"/>
    <p:sldId id="383" r:id="rId23"/>
    <p:sldId id="288" r:id="rId24"/>
    <p:sldId id="360" r:id="rId25"/>
    <p:sldId id="362" r:id="rId26"/>
    <p:sldId id="365" r:id="rId27"/>
    <p:sldId id="364" r:id="rId28"/>
    <p:sldId id="369" r:id="rId29"/>
    <p:sldId id="314" r:id="rId30"/>
    <p:sldId id="315" r:id="rId31"/>
    <p:sldId id="357" r:id="rId32"/>
    <p:sldId id="337" r:id="rId33"/>
    <p:sldId id="359" r:id="rId34"/>
    <p:sldId id="370" r:id="rId35"/>
    <p:sldId id="371" r:id="rId36"/>
    <p:sldId id="353" r:id="rId37"/>
    <p:sldId id="3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19" autoAdjust="0"/>
    <p:restoredTop sz="94694" autoAdjust="0"/>
  </p:normalViewPr>
  <p:slideViewPr>
    <p:cSldViewPr>
      <p:cViewPr varScale="1">
        <p:scale>
          <a:sx n="121" d="100"/>
          <a:sy n="121" d="100"/>
        </p:scale>
        <p:origin x="1744" y="176"/>
      </p:cViewPr>
      <p:guideLst>
        <p:guide orient="horz" pos="2160"/>
        <p:guide pos="2880"/>
      </p:guideLst>
    </p:cSldViewPr>
  </p:slideViewPr>
  <p:notesTextViewPr>
    <p:cViewPr>
      <p:scale>
        <a:sx n="1" d="1"/>
        <a:sy n="1" d="1"/>
      </p:scale>
      <p:origin x="0" y="0"/>
    </p:cViewPr>
  </p:notesTextViewPr>
  <p:sorterViewPr>
    <p:cViewPr>
      <p:scale>
        <a:sx n="100" d="100"/>
        <a:sy n="100" d="100"/>
      </p:scale>
      <p:origin x="0" y="4950"/>
    </p:cViewPr>
  </p:sorterViewPr>
  <p:notesViewPr>
    <p:cSldViewPr>
      <p:cViewPr>
        <p:scale>
          <a:sx n="100" d="100"/>
          <a:sy n="100" d="100"/>
        </p:scale>
        <p:origin x="-25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7EC64-E914-424A-8E73-3A714FC3FCE3}" type="datetimeFigureOut">
              <a:rPr lang="en-US" smtClean="0"/>
              <a:t>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E33C6-F2EB-4743-9E7E-3AC58F79C738}" type="slidenum">
              <a:rPr lang="en-US" smtClean="0"/>
              <a:t>‹#›</a:t>
            </a:fld>
            <a:endParaRPr lang="en-US"/>
          </a:p>
        </p:txBody>
      </p:sp>
    </p:spTree>
    <p:extLst>
      <p:ext uri="{BB962C8B-B14F-4D97-AF65-F5344CB8AC3E}">
        <p14:creationId xmlns:p14="http://schemas.microsoft.com/office/powerpoint/2010/main" val="2154854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E33C6-F2EB-4743-9E7E-3AC58F79C738}" type="slidenum">
              <a:rPr lang="en-US" smtClean="0"/>
              <a:t>1</a:t>
            </a:fld>
            <a:endParaRPr lang="en-US" dirty="0"/>
          </a:p>
        </p:txBody>
      </p:sp>
    </p:spTree>
    <p:extLst>
      <p:ext uri="{BB962C8B-B14F-4D97-AF65-F5344CB8AC3E}">
        <p14:creationId xmlns:p14="http://schemas.microsoft.com/office/powerpoint/2010/main" val="334424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Opening activity:</a:t>
            </a:r>
            <a:r>
              <a:rPr lang="en-US" baseline="0" dirty="0"/>
              <a:t> reflect on one Out of school youth  in your state. How did you make a difference in his/her life? Share with the person next to you. </a:t>
            </a:r>
            <a:endParaRPr lang="en-US" dirty="0"/>
          </a:p>
        </p:txBody>
      </p:sp>
      <p:sp>
        <p:nvSpPr>
          <p:cNvPr id="4" name="Slide Number Placeholder 3"/>
          <p:cNvSpPr>
            <a:spLocks noGrp="1"/>
          </p:cNvSpPr>
          <p:nvPr>
            <p:ph type="sldNum" sz="quarter" idx="10"/>
          </p:nvPr>
        </p:nvSpPr>
        <p:spPr/>
        <p:txBody>
          <a:bodyPr/>
          <a:lstStyle/>
          <a:p>
            <a:fld id="{EF3E33C6-F2EB-4743-9E7E-3AC58F79C738}" type="slidenum">
              <a:rPr lang="en-US" smtClean="0"/>
              <a:t>2</a:t>
            </a:fld>
            <a:endParaRPr lang="en-US" dirty="0"/>
          </a:p>
        </p:txBody>
      </p:sp>
    </p:spTree>
    <p:extLst>
      <p:ext uri="{BB962C8B-B14F-4D97-AF65-F5344CB8AC3E}">
        <p14:creationId xmlns:p14="http://schemas.microsoft.com/office/powerpoint/2010/main" val="338632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Pay for 2 trainers hotel and per diem.</a:t>
            </a:r>
          </a:p>
          <a:p>
            <a:r>
              <a:rPr lang="en-US" dirty="0"/>
              <a:t>DE: pay for state director and one presenter/designee from each state travel and per diem</a:t>
            </a:r>
          </a:p>
        </p:txBody>
      </p:sp>
      <p:sp>
        <p:nvSpPr>
          <p:cNvPr id="4" name="Slide Number Placeholder 3"/>
          <p:cNvSpPr>
            <a:spLocks noGrp="1"/>
          </p:cNvSpPr>
          <p:nvPr>
            <p:ph type="sldNum" sz="quarter" idx="10"/>
          </p:nvPr>
        </p:nvSpPr>
        <p:spPr/>
        <p:txBody>
          <a:bodyPr/>
          <a:lstStyle/>
          <a:p>
            <a:fld id="{EF3E33C6-F2EB-4743-9E7E-3AC58F79C738}" type="slidenum">
              <a:rPr lang="en-US" smtClean="0"/>
              <a:t>3</a:t>
            </a:fld>
            <a:endParaRPr lang="en-US" dirty="0"/>
          </a:p>
        </p:txBody>
      </p:sp>
    </p:spTree>
    <p:extLst>
      <p:ext uri="{BB962C8B-B14F-4D97-AF65-F5344CB8AC3E}">
        <p14:creationId xmlns:p14="http://schemas.microsoft.com/office/powerpoint/2010/main" val="3027695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Pilot</a:t>
            </a:r>
            <a:r>
              <a:rPr lang="en-US" dirty="0"/>
              <a:t>: Operationally defined for Year 2 of SOSY as the review and evaluation of a material produced through SOSY. </a:t>
            </a:r>
          </a:p>
          <a:p>
            <a:endParaRPr lang="en-US" dirty="0"/>
          </a:p>
        </p:txBody>
      </p:sp>
      <p:sp>
        <p:nvSpPr>
          <p:cNvPr id="4" name="Slide Number Placeholder 3"/>
          <p:cNvSpPr>
            <a:spLocks noGrp="1"/>
          </p:cNvSpPr>
          <p:nvPr>
            <p:ph type="sldNum" sz="quarter" idx="10"/>
          </p:nvPr>
        </p:nvSpPr>
        <p:spPr/>
        <p:txBody>
          <a:bodyPr/>
          <a:lstStyle/>
          <a:p>
            <a:fld id="{EF3E33C6-F2EB-4743-9E7E-3AC58F79C738}" type="slidenum">
              <a:rPr lang="en-US" smtClean="0"/>
              <a:t>16</a:t>
            </a:fld>
            <a:endParaRPr lang="en-US"/>
          </a:p>
        </p:txBody>
      </p:sp>
    </p:spTree>
    <p:extLst>
      <p:ext uri="{BB962C8B-B14F-4D97-AF65-F5344CB8AC3E}">
        <p14:creationId xmlns:p14="http://schemas.microsoft.com/office/powerpoint/2010/main" val="2595827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NEED A BETTER TITLE– Suggestions? </a:t>
            </a:r>
          </a:p>
          <a:p>
            <a:r>
              <a:rPr lang="en-US" sz="1200" b="1" kern="1200" dirty="0">
                <a:solidFill>
                  <a:schemeClr val="tx1"/>
                </a:solidFill>
                <a:effectLst/>
                <a:latin typeface="+mn-lt"/>
                <a:ea typeface="+mn-ea"/>
                <a:cs typeface="+mn-cs"/>
              </a:rPr>
              <a:t>Objective 3 – Increased number of OSY who met performance standards on State-identified achievement assessments and/or identified education or career goals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FII Indicator 3.9       Summarize research and promising practices on OSY into tip sheets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OSY Literature Review will be updated and then made accessible online in chapters as well as in its entirety. This will allow people to access the information they want without having to search the entire document.</a:t>
            </a:r>
          </a:p>
          <a:p>
            <a:r>
              <a:rPr lang="en-US" sz="1200" kern="1200" dirty="0">
                <a:solidFill>
                  <a:schemeClr val="tx1"/>
                </a:solidFill>
                <a:effectLst/>
                <a:latin typeface="+mn-lt"/>
                <a:ea typeface="+mn-ea"/>
                <a:cs typeface="+mn-cs"/>
              </a:rPr>
              <a:t>The OSY Tip Sheets will present an extension of the research base but in the context of OSY services and strategies.  The OSY Tip Sheets will be one-two page documents that highlight current research and specific state examples of the topics included in the OSY Literature Review. These tip sheets will be even more accessible than the Lit Review, and they will contain examples of what states are currently doing in regard to these topics to provide appropriate services to Out-of-School Youth.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F3E33C6-F2EB-4743-9E7E-3AC58F79C738}" type="slidenum">
              <a:rPr lang="en-US" smtClean="0"/>
              <a:t>20</a:t>
            </a:fld>
            <a:endParaRPr lang="en-US"/>
          </a:p>
        </p:txBody>
      </p:sp>
    </p:spTree>
    <p:extLst>
      <p:ext uri="{BB962C8B-B14F-4D97-AF65-F5344CB8AC3E}">
        <p14:creationId xmlns:p14="http://schemas.microsoft.com/office/powerpoint/2010/main" val="36609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ECA0E5-8814-4558-AC9E-749605418CF0}" type="datetime1">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199862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DD8B2F-FE0F-4EDC-B167-52BD1986C6C1}" type="datetime1">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313930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55BDED-6E10-4CDE-B5EF-515C18FDA2D5}" type="datetime1">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96761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BC9E27-CB18-496E-B14F-419655028F4B}" type="datetime1">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123570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B03B27-EDDC-4D5A-A6D3-E4C30D9576E7}" type="datetime1">
              <a:rPr lang="en-US" smtClean="0"/>
              <a:t>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4176681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28F76B-CA1B-47C2-8C12-ABB372FBD911}" type="datetime1">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249484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47853A-4193-4BF9-8A52-E4C704CD2FA8}" type="datetime1">
              <a:rPr lang="en-US" smtClean="0"/>
              <a:t>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429168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580A52-AD0F-4DFE-A5C4-DC486E3477B5}" type="datetime1">
              <a:rPr lang="en-US" smtClean="0"/>
              <a:t>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118632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48572-62BB-4C29-8DCA-25976CB0B8F6}" type="datetime1">
              <a:rPr lang="en-US" smtClean="0"/>
              <a:t>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249614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5225AB-17A0-4411-A981-B91ABF4E3CE4}" type="datetime1">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197574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98FE76-56D6-436B-8FB3-8BAE4E2F0E95}" type="datetime1">
              <a:rPr lang="en-US" smtClean="0"/>
              <a:t>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F47EF-2ABC-486D-A529-4CFBC626FC64}" type="slidenum">
              <a:rPr lang="en-US" smtClean="0"/>
              <a:t>‹#›</a:t>
            </a:fld>
            <a:endParaRPr lang="en-US"/>
          </a:p>
        </p:txBody>
      </p:sp>
    </p:spTree>
    <p:extLst>
      <p:ext uri="{BB962C8B-B14F-4D97-AF65-F5344CB8AC3E}">
        <p14:creationId xmlns:p14="http://schemas.microsoft.com/office/powerpoint/2010/main" val="205585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50325-B25B-4C44-9D8C-C839A160B328}" type="datetime1">
              <a:rPr lang="en-US" smtClean="0"/>
              <a:t>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F47EF-2ABC-486D-A529-4CFBC626FC64}" type="slidenum">
              <a:rPr lang="en-US" smtClean="0"/>
              <a:t>‹#›</a:t>
            </a:fld>
            <a:endParaRPr lang="en-US"/>
          </a:p>
        </p:txBody>
      </p:sp>
    </p:spTree>
    <p:extLst>
      <p:ext uri="{BB962C8B-B14F-4D97-AF65-F5344CB8AC3E}">
        <p14:creationId xmlns:p14="http://schemas.microsoft.com/office/powerpoint/2010/main" val="347640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State Steering Support Team Meeting</a:t>
            </a:r>
            <a:br>
              <a:rPr lang="en-US" dirty="0"/>
            </a:br>
            <a:endParaRPr lang="en-US" dirty="0"/>
          </a:p>
        </p:txBody>
      </p:sp>
      <p:sp>
        <p:nvSpPr>
          <p:cNvPr id="3" name="Subtitle 2"/>
          <p:cNvSpPr>
            <a:spLocks noGrp="1"/>
          </p:cNvSpPr>
          <p:nvPr>
            <p:ph type="subTitle" idx="1"/>
          </p:nvPr>
        </p:nvSpPr>
        <p:spPr/>
        <p:txBody>
          <a:bodyPr/>
          <a:lstStyle/>
          <a:p>
            <a:r>
              <a:rPr lang="en-US" dirty="0"/>
              <a:t>May 1, 2012</a:t>
            </a:r>
          </a:p>
          <a:p>
            <a:r>
              <a:rPr lang="en-US" dirty="0"/>
              <a:t>Portland, OR</a:t>
            </a:r>
          </a:p>
        </p:txBody>
      </p:sp>
      <p:pic>
        <p:nvPicPr>
          <p:cNvPr id="1026" name="Picture 2" descr="C:\Users\Public\Documents\Logo and Materials\SOSY as Jpe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83120"/>
            <a:ext cx="8915399" cy="195048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45F47EF-2ABC-486D-A529-4CFBC626FC64}" type="slidenum">
              <a:rPr lang="en-US" smtClean="0"/>
              <a:t>1</a:t>
            </a:fld>
            <a:endParaRPr lang="en-US"/>
          </a:p>
        </p:txBody>
      </p:sp>
    </p:spTree>
    <p:extLst>
      <p:ext uri="{BB962C8B-B14F-4D97-AF65-F5344CB8AC3E}">
        <p14:creationId xmlns:p14="http://schemas.microsoft.com/office/powerpoint/2010/main" val="2954395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Measurable Objectives</a:t>
            </a:r>
          </a:p>
        </p:txBody>
      </p:sp>
      <p:sp>
        <p:nvSpPr>
          <p:cNvPr id="3" name="Content Placeholder 2"/>
          <p:cNvSpPr>
            <a:spLocks noGrp="1"/>
          </p:cNvSpPr>
          <p:nvPr>
            <p:ph idx="1"/>
          </p:nvPr>
        </p:nvSpPr>
        <p:spPr>
          <a:xfrm>
            <a:off x="457200" y="990600"/>
            <a:ext cx="8229600" cy="4754563"/>
          </a:xfrm>
        </p:spPr>
        <p:txBody>
          <a:bodyPr>
            <a:noAutofit/>
          </a:bodyPr>
          <a:lstStyle/>
          <a:p>
            <a:r>
              <a:rPr lang="en-US" sz="2800" b="1" u="sng" dirty="0">
                <a:solidFill>
                  <a:srgbClr val="008000"/>
                </a:solidFill>
              </a:rPr>
              <a:t>Professional Development</a:t>
            </a:r>
            <a:r>
              <a:rPr lang="en-US" sz="2800" dirty="0"/>
              <a:t>: 90% of staff will report an increased capacity to deliver SOSOSY services between baseline and the end of the project.</a:t>
            </a:r>
          </a:p>
          <a:p>
            <a:r>
              <a:rPr lang="en-US" sz="2800" b="1" u="sng" dirty="0">
                <a:solidFill>
                  <a:srgbClr val="008000"/>
                </a:solidFill>
              </a:rPr>
              <a:t>Services</a:t>
            </a:r>
            <a:r>
              <a:rPr lang="en-US" sz="2800" dirty="0"/>
              <a:t>: 25% more services will be delivered between baseline and project end to OSY enrolled in programs leading to graduation and GED and/or services to meet identified education or career goals.</a:t>
            </a:r>
          </a:p>
          <a:p>
            <a:r>
              <a:rPr lang="en-US" sz="2800" b="1" u="sng" dirty="0">
                <a:solidFill>
                  <a:srgbClr val="008000"/>
                </a:solidFill>
              </a:rPr>
              <a:t>Achievement</a:t>
            </a:r>
            <a:r>
              <a:rPr lang="en-US" sz="2800" dirty="0"/>
              <a:t>: 25% more OSY that participate in instructional services will demonstrate a 10% gain between pre- and post on a content-based assessment.</a:t>
            </a:r>
          </a:p>
        </p:txBody>
      </p:sp>
      <p:sp>
        <p:nvSpPr>
          <p:cNvPr id="5" name="Slide Number Placeholder 4"/>
          <p:cNvSpPr>
            <a:spLocks noGrp="1"/>
          </p:cNvSpPr>
          <p:nvPr>
            <p:ph type="sldNum" sz="quarter" idx="12"/>
          </p:nvPr>
        </p:nvSpPr>
        <p:spPr/>
        <p:txBody>
          <a:bodyPr/>
          <a:lstStyle/>
          <a:p>
            <a:fld id="{445F47EF-2ABC-486D-A529-4CFBC626FC64}" type="slidenum">
              <a:rPr lang="en-US" smtClean="0"/>
              <a:t>10</a:t>
            </a:fld>
            <a:endParaRPr lang="en-US"/>
          </a:p>
        </p:txBody>
      </p:sp>
    </p:spTree>
    <p:extLst>
      <p:ext uri="{BB962C8B-B14F-4D97-AF65-F5344CB8AC3E}">
        <p14:creationId xmlns:p14="http://schemas.microsoft.com/office/powerpoint/2010/main" val="370547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a:t>
            </a:r>
          </a:p>
        </p:txBody>
      </p:sp>
      <p:sp>
        <p:nvSpPr>
          <p:cNvPr id="3" name="Content Placeholder 2"/>
          <p:cNvSpPr>
            <a:spLocks noGrp="1"/>
          </p:cNvSpPr>
          <p:nvPr>
            <p:ph idx="1"/>
          </p:nvPr>
        </p:nvSpPr>
        <p:spPr/>
        <p:txBody>
          <a:bodyPr>
            <a:normAutofit fontScale="92500" lnSpcReduction="20000"/>
          </a:bodyPr>
          <a:lstStyle/>
          <a:p>
            <a:r>
              <a:rPr lang="en-US" dirty="0"/>
              <a:t>Development of new </a:t>
            </a:r>
            <a:r>
              <a:rPr lang="en-US" b="1" dirty="0">
                <a:solidFill>
                  <a:srgbClr val="008000"/>
                </a:solidFill>
              </a:rPr>
              <a:t>assessments and evaluation methods </a:t>
            </a:r>
            <a:r>
              <a:rPr lang="en-US" dirty="0"/>
              <a:t>for both WOSY and ROSY.</a:t>
            </a:r>
          </a:p>
          <a:p>
            <a:r>
              <a:rPr lang="en-US" dirty="0"/>
              <a:t>Use of </a:t>
            </a:r>
            <a:r>
              <a:rPr lang="en-US" b="1" dirty="0">
                <a:solidFill>
                  <a:srgbClr val="008000"/>
                </a:solidFill>
              </a:rPr>
              <a:t>technology-based learning </a:t>
            </a:r>
            <a:r>
              <a:rPr lang="en-US" dirty="0"/>
              <a:t>through Skype, MP3 players w/apps, curriculum-loaded MP3 players, “virtual school” materials, I-PAD applications, etc.</a:t>
            </a:r>
          </a:p>
          <a:p>
            <a:r>
              <a:rPr lang="en-US" dirty="0"/>
              <a:t>Development and dissemination of </a:t>
            </a:r>
            <a:r>
              <a:rPr lang="en-US" b="1" dirty="0">
                <a:solidFill>
                  <a:srgbClr val="008000"/>
                </a:solidFill>
              </a:rPr>
              <a:t>products </a:t>
            </a:r>
            <a:r>
              <a:rPr lang="en-US" dirty="0"/>
              <a:t>(e.g., updated website, successful/promising programs and practices briefs) at TOTs, 2-day SOSOSY event, on the website, at </a:t>
            </a:r>
            <a:r>
              <a:rPr lang="en-US" dirty="0" err="1"/>
              <a:t>mtgs</a:t>
            </a:r>
            <a:r>
              <a:rPr lang="en-US" dirty="0"/>
              <a:t> and conferences, and through the TST and SSST. </a:t>
            </a:r>
          </a:p>
        </p:txBody>
      </p:sp>
      <p:sp>
        <p:nvSpPr>
          <p:cNvPr id="5" name="Slide Number Placeholder 4"/>
          <p:cNvSpPr>
            <a:spLocks noGrp="1"/>
          </p:cNvSpPr>
          <p:nvPr>
            <p:ph type="sldNum" sz="quarter" idx="12"/>
          </p:nvPr>
        </p:nvSpPr>
        <p:spPr/>
        <p:txBody>
          <a:bodyPr/>
          <a:lstStyle/>
          <a:p>
            <a:fld id="{445F47EF-2ABC-486D-A529-4CFBC626FC64}" type="slidenum">
              <a:rPr lang="en-US" smtClean="0"/>
              <a:t>11</a:t>
            </a:fld>
            <a:endParaRPr lang="en-US"/>
          </a:p>
        </p:txBody>
      </p:sp>
    </p:spTree>
    <p:extLst>
      <p:ext uri="{BB962C8B-B14F-4D97-AF65-F5344CB8AC3E}">
        <p14:creationId xmlns:p14="http://schemas.microsoft.com/office/powerpoint/2010/main" val="243530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SOSOSY Products/Deliverables</a:t>
            </a:r>
          </a:p>
        </p:txBody>
      </p:sp>
      <p:sp>
        <p:nvSpPr>
          <p:cNvPr id="3" name="Content Placeholder 2"/>
          <p:cNvSpPr>
            <a:spLocks noGrp="1"/>
          </p:cNvSpPr>
          <p:nvPr>
            <p:ph sz="half" idx="2"/>
          </p:nvPr>
        </p:nvSpPr>
        <p:spPr>
          <a:xfrm>
            <a:off x="304800" y="1676400"/>
            <a:ext cx="4343400" cy="4953000"/>
          </a:xfrm>
        </p:spPr>
        <p:txBody>
          <a:bodyPr>
            <a:normAutofit/>
          </a:bodyPr>
          <a:lstStyle/>
          <a:p>
            <a:r>
              <a:rPr lang="en-US" sz="2800" dirty="0"/>
              <a:t>Tip sheets on OSY topics</a:t>
            </a:r>
          </a:p>
          <a:p>
            <a:r>
              <a:rPr lang="en-US" sz="2800" dirty="0"/>
              <a:t>Power Points and handouts on OSY topics</a:t>
            </a:r>
          </a:p>
          <a:p>
            <a:r>
              <a:rPr lang="en-US" sz="2800" dirty="0"/>
              <a:t>OSY lit review update</a:t>
            </a:r>
          </a:p>
          <a:p>
            <a:r>
              <a:rPr lang="en-US" sz="2800" dirty="0"/>
              <a:t>Agricultural Trends newsletter</a:t>
            </a:r>
          </a:p>
          <a:p>
            <a:r>
              <a:rPr lang="en-US" sz="2800" dirty="0"/>
              <a:t>Quarterly Newsletter</a:t>
            </a:r>
          </a:p>
        </p:txBody>
      </p:sp>
      <p:sp>
        <p:nvSpPr>
          <p:cNvPr id="7" name="Content Placeholder 6"/>
          <p:cNvSpPr>
            <a:spLocks noGrp="1"/>
          </p:cNvSpPr>
          <p:nvPr>
            <p:ph sz="quarter" idx="4"/>
          </p:nvPr>
        </p:nvSpPr>
        <p:spPr>
          <a:xfrm>
            <a:off x="4572000" y="1524000"/>
            <a:ext cx="4041775" cy="3951288"/>
          </a:xfrm>
        </p:spPr>
        <p:txBody>
          <a:bodyPr>
            <a:normAutofit/>
          </a:bodyPr>
          <a:lstStyle/>
          <a:p>
            <a:r>
              <a:rPr lang="en-US" sz="2800" dirty="0"/>
              <a:t>Topical booklets for OSY  </a:t>
            </a:r>
          </a:p>
          <a:p>
            <a:r>
              <a:rPr lang="en-US" sz="2800" dirty="0"/>
              <a:t>Needs assessment tools</a:t>
            </a:r>
          </a:p>
          <a:p>
            <a:r>
              <a:rPr lang="en-US" sz="2800" dirty="0"/>
              <a:t>List of state/Federal resources for OSY</a:t>
            </a:r>
          </a:p>
          <a:p>
            <a:r>
              <a:rPr lang="en-US" sz="2800" dirty="0"/>
              <a:t>Lessons/apps to work on multiple media</a:t>
            </a:r>
          </a:p>
          <a:p>
            <a:r>
              <a:rPr lang="en-US" sz="2800" dirty="0"/>
              <a:t>Updated SOSOSY website</a:t>
            </a:r>
          </a:p>
        </p:txBody>
      </p:sp>
      <p:pic>
        <p:nvPicPr>
          <p:cNvPr id="4098" name="Picture 2" descr="C:\Users\Susan\AppData\Local\Microsoft\Windows\Temporary Internet Files\Content.IE5\WYNLM3PN\MC9003039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5121003"/>
            <a:ext cx="1459382" cy="155899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45F47EF-2ABC-486D-A529-4CFBC626FC64}" type="slidenum">
              <a:rPr lang="en-US" smtClean="0"/>
              <a:t>12</a:t>
            </a:fld>
            <a:endParaRPr lang="en-US"/>
          </a:p>
        </p:txBody>
      </p:sp>
    </p:spTree>
    <p:extLst>
      <p:ext uri="{BB962C8B-B14F-4D97-AF65-F5344CB8AC3E}">
        <p14:creationId xmlns:p14="http://schemas.microsoft.com/office/powerpoint/2010/main" val="85762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SOSOSY Products/Deliverables</a:t>
            </a:r>
            <a:br>
              <a:rPr lang="en-US" b="1" dirty="0"/>
            </a:br>
            <a:r>
              <a:rPr lang="en-US" sz="3600" dirty="0"/>
              <a:t>(</a:t>
            </a:r>
            <a:r>
              <a:rPr lang="en-US" sz="3600" dirty="0" err="1"/>
              <a:t>con’t</a:t>
            </a:r>
            <a:r>
              <a:rPr lang="en-US" sz="3600" dirty="0"/>
              <a:t>)</a:t>
            </a:r>
          </a:p>
        </p:txBody>
      </p:sp>
      <p:sp>
        <p:nvSpPr>
          <p:cNvPr id="3" name="Content Placeholder 2"/>
          <p:cNvSpPr>
            <a:spLocks noGrp="1"/>
          </p:cNvSpPr>
          <p:nvPr>
            <p:ph sz="half" idx="2"/>
          </p:nvPr>
        </p:nvSpPr>
        <p:spPr>
          <a:xfrm>
            <a:off x="304800" y="1676400"/>
            <a:ext cx="4038600" cy="4800600"/>
          </a:xfrm>
        </p:spPr>
        <p:txBody>
          <a:bodyPr>
            <a:normAutofit/>
          </a:bodyPr>
          <a:lstStyle/>
          <a:p>
            <a:r>
              <a:rPr lang="en-US" sz="2800" dirty="0"/>
              <a:t>Other assessments for OSY</a:t>
            </a:r>
          </a:p>
          <a:p>
            <a:r>
              <a:rPr lang="en-US" sz="2800" dirty="0"/>
              <a:t>Audio enhancements to the health mini-lessons</a:t>
            </a:r>
          </a:p>
          <a:p>
            <a:r>
              <a:rPr lang="en-US" sz="2800" dirty="0"/>
              <a:t>Pre GED-writing series</a:t>
            </a:r>
          </a:p>
          <a:p>
            <a:r>
              <a:rPr lang="en-US" sz="2800" dirty="0"/>
              <a:t>TST Work Groups </a:t>
            </a:r>
          </a:p>
          <a:p>
            <a:r>
              <a:rPr lang="en-US" sz="2800" dirty="0"/>
              <a:t>Plazas </a:t>
            </a:r>
            <a:r>
              <a:rPr lang="en-US" sz="2800" dirty="0" err="1"/>
              <a:t>Comunitarias</a:t>
            </a:r>
            <a:endParaRPr lang="en-US" sz="2800" dirty="0"/>
          </a:p>
          <a:p>
            <a:pPr marL="0" indent="0">
              <a:buNone/>
            </a:pPr>
            <a:endParaRPr lang="en-US" dirty="0"/>
          </a:p>
        </p:txBody>
      </p:sp>
      <p:sp>
        <p:nvSpPr>
          <p:cNvPr id="6" name="Content Placeholder 5"/>
          <p:cNvSpPr>
            <a:spLocks noGrp="1"/>
          </p:cNvSpPr>
          <p:nvPr>
            <p:ph sz="quarter" idx="4"/>
          </p:nvPr>
        </p:nvSpPr>
        <p:spPr>
          <a:xfrm>
            <a:off x="4419600" y="1676400"/>
            <a:ext cx="4419600" cy="4495800"/>
          </a:xfrm>
        </p:spPr>
        <p:txBody>
          <a:bodyPr>
            <a:normAutofit/>
          </a:bodyPr>
          <a:lstStyle/>
          <a:p>
            <a:r>
              <a:rPr lang="en-US" sz="2800" dirty="0"/>
              <a:t>TA model with tiered system of support for OSY</a:t>
            </a:r>
          </a:p>
          <a:p>
            <a:r>
              <a:rPr lang="en-US" sz="2800" dirty="0"/>
              <a:t>Training-of-trainers materials</a:t>
            </a:r>
          </a:p>
          <a:p>
            <a:r>
              <a:rPr lang="en-US" sz="2800" dirty="0"/>
              <a:t>Lead on inter-CIG collaboration</a:t>
            </a:r>
          </a:p>
          <a:p>
            <a:r>
              <a:rPr lang="en-US" sz="2800" dirty="0"/>
              <a:t>National dissemination event to distribute products </a:t>
            </a:r>
          </a:p>
          <a:p>
            <a:pPr marL="0" indent="0">
              <a:buNone/>
            </a:pPr>
            <a:endParaRPr lang="en-US" dirty="0"/>
          </a:p>
          <a:p>
            <a:endParaRPr lang="en-US" dirty="0"/>
          </a:p>
        </p:txBody>
      </p:sp>
      <p:pic>
        <p:nvPicPr>
          <p:cNvPr id="5" name="Picture 2" descr="C:\Users\Susan\AppData\Local\Microsoft\Windows\Temporary Internet Files\Content.IE5\WYNLM3PN\MC9003039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5114925"/>
            <a:ext cx="1459382" cy="155899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445F47EF-2ABC-486D-A529-4CFBC626FC64}" type="slidenum">
              <a:rPr lang="en-US" smtClean="0"/>
              <a:t>13</a:t>
            </a:fld>
            <a:endParaRPr lang="en-US"/>
          </a:p>
        </p:txBody>
      </p:sp>
    </p:spTree>
    <p:extLst>
      <p:ext uri="{BB962C8B-B14F-4D97-AF65-F5344CB8AC3E}">
        <p14:creationId xmlns:p14="http://schemas.microsoft.com/office/powerpoint/2010/main" val="153997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p:spPr>
        <p:txBody>
          <a:bodyPr/>
          <a:lstStyle/>
          <a:p>
            <a:r>
              <a:rPr lang="en-US" b="1" dirty="0"/>
              <a:t>Performance Measures</a:t>
            </a:r>
          </a:p>
        </p:txBody>
      </p:sp>
      <p:pic>
        <p:nvPicPr>
          <p:cNvPr id="3074" name="Picture 2" descr="C:\Users\Susan\AppData\Local\Microsoft\Windows\Temporary Internet Files\Content.IE5\VU2C0IOG\MC9002873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228600"/>
            <a:ext cx="1363724" cy="1990353"/>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a:xfrm>
            <a:off x="457200" y="2174875"/>
            <a:ext cx="7848600" cy="3951288"/>
          </a:xfrm>
        </p:spPr>
        <p:txBody>
          <a:bodyPr>
            <a:normAutofit/>
          </a:bodyPr>
          <a:lstStyle/>
          <a:p>
            <a:r>
              <a:rPr lang="en-US" sz="3600" dirty="0">
                <a:solidFill>
                  <a:srgbClr val="00B050"/>
                </a:solidFill>
              </a:rPr>
              <a:t>Decrease in the % of secondary-aged students who drop out of school</a:t>
            </a:r>
          </a:p>
          <a:p>
            <a:r>
              <a:rPr lang="en-US" sz="3600" dirty="0"/>
              <a:t>Increase in the % of secondary-aged students who graduate from high school</a:t>
            </a:r>
          </a:p>
        </p:txBody>
      </p:sp>
      <p:sp>
        <p:nvSpPr>
          <p:cNvPr id="8" name="Text Placeholder 7"/>
          <p:cNvSpPr>
            <a:spLocks noGrp="1"/>
          </p:cNvSpPr>
          <p:nvPr>
            <p:ph type="body" idx="1"/>
          </p:nvPr>
        </p:nvSpPr>
        <p:spPr/>
        <p:txBody>
          <a:bodyPr>
            <a:noAutofit/>
          </a:bodyPr>
          <a:lstStyle/>
          <a:p>
            <a:r>
              <a:rPr lang="en-US" sz="4000" dirty="0">
                <a:solidFill>
                  <a:srgbClr val="008000"/>
                </a:solidFill>
              </a:rPr>
              <a:t>GPRA</a:t>
            </a:r>
          </a:p>
        </p:txBody>
      </p:sp>
      <p:sp>
        <p:nvSpPr>
          <p:cNvPr id="4" name="Slide Number Placeholder 3"/>
          <p:cNvSpPr>
            <a:spLocks noGrp="1"/>
          </p:cNvSpPr>
          <p:nvPr>
            <p:ph type="sldNum" sz="quarter" idx="12"/>
          </p:nvPr>
        </p:nvSpPr>
        <p:spPr/>
        <p:txBody>
          <a:bodyPr/>
          <a:lstStyle/>
          <a:p>
            <a:fld id="{445F47EF-2ABC-486D-A529-4CFBC626FC64}" type="slidenum">
              <a:rPr lang="en-US" smtClean="0"/>
              <a:t>14</a:t>
            </a:fld>
            <a:endParaRPr lang="en-US"/>
          </a:p>
        </p:txBody>
      </p:sp>
    </p:spTree>
    <p:extLst>
      <p:ext uri="{BB962C8B-B14F-4D97-AF65-F5344CB8AC3E}">
        <p14:creationId xmlns:p14="http://schemas.microsoft.com/office/powerpoint/2010/main" val="2875465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Performance Measures</a:t>
            </a:r>
          </a:p>
        </p:txBody>
      </p:sp>
      <p:sp>
        <p:nvSpPr>
          <p:cNvPr id="3" name="Text Placeholder 2"/>
          <p:cNvSpPr>
            <a:spLocks noGrp="1"/>
          </p:cNvSpPr>
          <p:nvPr>
            <p:ph type="body" idx="1"/>
          </p:nvPr>
        </p:nvSpPr>
        <p:spPr>
          <a:xfrm>
            <a:off x="457200" y="1143000"/>
            <a:ext cx="4040188" cy="639762"/>
          </a:xfrm>
        </p:spPr>
        <p:txBody>
          <a:bodyPr>
            <a:noAutofit/>
          </a:bodyPr>
          <a:lstStyle/>
          <a:p>
            <a:r>
              <a:rPr lang="en-US" sz="3600" dirty="0">
                <a:solidFill>
                  <a:srgbClr val="008000"/>
                </a:solidFill>
              </a:rPr>
              <a:t>PROJECT</a:t>
            </a:r>
          </a:p>
        </p:txBody>
      </p:sp>
      <p:sp>
        <p:nvSpPr>
          <p:cNvPr id="4" name="Content Placeholder 3"/>
          <p:cNvSpPr>
            <a:spLocks noGrp="1"/>
          </p:cNvSpPr>
          <p:nvPr>
            <p:ph sz="half" idx="2"/>
          </p:nvPr>
        </p:nvSpPr>
        <p:spPr>
          <a:xfrm>
            <a:off x="457200" y="1752600"/>
            <a:ext cx="8145524" cy="5105400"/>
          </a:xfrm>
        </p:spPr>
        <p:txBody>
          <a:bodyPr>
            <a:normAutofit lnSpcReduction="10000"/>
          </a:bodyPr>
          <a:lstStyle/>
          <a:p>
            <a:r>
              <a:rPr lang="en-US" sz="2800" dirty="0"/>
              <a:t>Increased % of staff reporting increased                       professional capacity to serve OSY</a:t>
            </a:r>
          </a:p>
          <a:p>
            <a:r>
              <a:rPr lang="en-US" sz="2800" dirty="0"/>
              <a:t>Increased % of staff reporting that products and services were of value</a:t>
            </a:r>
          </a:p>
          <a:p>
            <a:r>
              <a:rPr lang="en-US" sz="2800" dirty="0"/>
              <a:t>Larger % of OSY identified, enrolled in programs, and pursuing identified career goals</a:t>
            </a:r>
          </a:p>
          <a:p>
            <a:r>
              <a:rPr lang="en-US" sz="2800" dirty="0"/>
              <a:t>3 new materials developed and piloted</a:t>
            </a:r>
          </a:p>
          <a:p>
            <a:r>
              <a:rPr lang="en-US" sz="2800" dirty="0"/>
              <a:t>Increased percentage of OSY meeting performance standards/goals </a:t>
            </a:r>
          </a:p>
          <a:p>
            <a:r>
              <a:rPr lang="en-US" sz="2800" dirty="0"/>
              <a:t>Completion rating (Level 4) on 95% of FII activities</a:t>
            </a:r>
          </a:p>
          <a:p>
            <a:r>
              <a:rPr lang="en-US" sz="2800" dirty="0"/>
              <a:t>Increased SEA capacity to serve OSY</a:t>
            </a:r>
          </a:p>
          <a:p>
            <a:endParaRPr lang="en-US" dirty="0"/>
          </a:p>
        </p:txBody>
      </p:sp>
      <p:pic>
        <p:nvPicPr>
          <p:cNvPr id="3074" name="Picture 2" descr="C:\Users\Susan\AppData\Local\Microsoft\Windows\Temporary Internet Files\Content.IE5\VU2C0IOG\MC9002873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609600"/>
            <a:ext cx="1363724" cy="199035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445F47EF-2ABC-486D-A529-4CFBC626FC64}" type="slidenum">
              <a:rPr lang="en-US" smtClean="0"/>
              <a:t>15</a:t>
            </a:fld>
            <a:endParaRPr lang="en-US"/>
          </a:p>
        </p:txBody>
      </p:sp>
    </p:spTree>
    <p:extLst>
      <p:ext uri="{BB962C8B-B14F-4D97-AF65-F5344CB8AC3E}">
        <p14:creationId xmlns:p14="http://schemas.microsoft.com/office/powerpoint/2010/main" val="1984377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SOSY Pilot of ID&amp; R Materials</a:t>
            </a:r>
          </a:p>
        </p:txBody>
      </p:sp>
      <p:sp>
        <p:nvSpPr>
          <p:cNvPr id="3" name="Content Placeholder 2"/>
          <p:cNvSpPr>
            <a:spLocks noGrp="1"/>
          </p:cNvSpPr>
          <p:nvPr>
            <p:ph idx="1"/>
          </p:nvPr>
        </p:nvSpPr>
        <p:spPr/>
        <p:txBody>
          <a:bodyPr/>
          <a:lstStyle/>
          <a:p>
            <a:r>
              <a:rPr lang="en-US" dirty="0"/>
              <a:t>ID&amp;R Tips Sheet</a:t>
            </a:r>
          </a:p>
          <a:p>
            <a:r>
              <a:rPr lang="en-US" dirty="0"/>
              <a:t>ID&amp;R Field Recruiting Guide</a:t>
            </a:r>
          </a:p>
          <a:p>
            <a:r>
              <a:rPr lang="en-US" dirty="0"/>
              <a:t>Agricultural Trends Newsletter</a:t>
            </a:r>
          </a:p>
          <a:p>
            <a:r>
              <a:rPr lang="en-US" dirty="0"/>
              <a:t>Surveys will be sent in June</a:t>
            </a:r>
          </a:p>
          <a:p>
            <a:r>
              <a:rPr lang="en-US" dirty="0"/>
              <a:t>Materials need to be piloted by August</a:t>
            </a:r>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15686"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16</a:t>
            </a:fld>
            <a:endParaRPr lang="en-US"/>
          </a:p>
        </p:txBody>
      </p:sp>
    </p:spTree>
    <p:extLst>
      <p:ext uri="{BB962C8B-B14F-4D97-AF65-F5344CB8AC3E}">
        <p14:creationId xmlns:p14="http://schemas.microsoft.com/office/powerpoint/2010/main" val="71442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Survey Monkey example</a:t>
            </a:r>
          </a:p>
        </p:txBody>
      </p:sp>
      <p:sp>
        <p:nvSpPr>
          <p:cNvPr id="3" name="Content Placeholder 2"/>
          <p:cNvSpPr>
            <a:spLocks noGrp="1"/>
          </p:cNvSpPr>
          <p:nvPr>
            <p:ph idx="1"/>
          </p:nvPr>
        </p:nvSpPr>
        <p:spPr/>
        <p:txBody>
          <a:bodyPr>
            <a:normAutofit fontScale="85000" lnSpcReduction="10000"/>
          </a:bodyPr>
          <a:lstStyle/>
          <a:p>
            <a:pPr marL="0" marR="0" indent="0">
              <a:spcBef>
                <a:spcPts val="0"/>
              </a:spcBef>
              <a:spcAft>
                <a:spcPts val="0"/>
              </a:spcAft>
              <a:buNone/>
            </a:pPr>
            <a:r>
              <a:rPr lang="en-US" sz="2400" dirty="0">
                <a:latin typeface="Verdana"/>
                <a:ea typeface="Times New Roman"/>
              </a:rPr>
              <a:t> </a:t>
            </a:r>
            <a:endParaRPr lang="en-US" dirty="0">
              <a:latin typeface="Arial"/>
              <a:ea typeface="Times New Roman"/>
            </a:endParaRPr>
          </a:p>
          <a:p>
            <a:pPr marL="514350" lvl="0" indent="-514350" algn="just">
              <a:spcBef>
                <a:spcPts val="0"/>
              </a:spcBef>
              <a:buFont typeface="+mj-lt"/>
              <a:buAutoNum type="arabicPeriod"/>
            </a:pPr>
            <a:r>
              <a:rPr lang="en-US" dirty="0">
                <a:ea typeface="Times New Roman"/>
              </a:rPr>
              <a:t>The tip sheet provides information that is </a:t>
            </a:r>
            <a:r>
              <a:rPr lang="en-US" b="1" dirty="0">
                <a:ea typeface="Times New Roman"/>
              </a:rPr>
              <a:t>useful</a:t>
            </a:r>
            <a:r>
              <a:rPr lang="en-US" dirty="0">
                <a:ea typeface="Times New Roman"/>
              </a:rPr>
              <a:t> for recruiters in the field.</a:t>
            </a:r>
          </a:p>
          <a:p>
            <a:pPr marL="514350" marR="0" indent="-514350" algn="just">
              <a:spcBef>
                <a:spcPts val="0"/>
              </a:spcBef>
              <a:spcAft>
                <a:spcPts val="0"/>
              </a:spcAft>
              <a:buFont typeface="+mj-lt"/>
              <a:buAutoNum type="arabicPeriod"/>
            </a:pPr>
            <a:r>
              <a:rPr lang="en-US" dirty="0">
                <a:ea typeface="Times New Roman"/>
              </a:rPr>
              <a:t>The information provided in the tip sheet is </a:t>
            </a:r>
            <a:r>
              <a:rPr lang="en-US" b="1" dirty="0">
                <a:ea typeface="Times New Roman"/>
              </a:rPr>
              <a:t>current</a:t>
            </a:r>
            <a:r>
              <a:rPr lang="en-US" dirty="0">
                <a:ea typeface="Times New Roman"/>
              </a:rPr>
              <a:t> and </a:t>
            </a:r>
            <a:r>
              <a:rPr lang="en-US" b="1" dirty="0">
                <a:ea typeface="Times New Roman"/>
              </a:rPr>
              <a:t>accurate</a:t>
            </a:r>
            <a:r>
              <a:rPr lang="en-US" dirty="0">
                <a:ea typeface="Times New Roman"/>
              </a:rPr>
              <a:t>.</a:t>
            </a:r>
          </a:p>
          <a:p>
            <a:pPr marL="514350" marR="0" indent="-514350" algn="just">
              <a:spcBef>
                <a:spcPts val="0"/>
              </a:spcBef>
              <a:spcAft>
                <a:spcPts val="0"/>
              </a:spcAft>
              <a:buFont typeface="+mj-lt"/>
              <a:buAutoNum type="arabicPeriod"/>
            </a:pPr>
            <a:r>
              <a:rPr lang="en-US" dirty="0">
                <a:ea typeface="Times New Roman"/>
              </a:rPr>
              <a:t>The tip sheet is written at a reading level </a:t>
            </a:r>
            <a:r>
              <a:rPr lang="en-US" b="1" dirty="0">
                <a:ea typeface="Times New Roman"/>
              </a:rPr>
              <a:t>appropriate</a:t>
            </a:r>
            <a:r>
              <a:rPr lang="en-US" dirty="0">
                <a:ea typeface="Times New Roman"/>
              </a:rPr>
              <a:t> to the target audience.</a:t>
            </a:r>
          </a:p>
          <a:p>
            <a:pPr marL="514350" lvl="0" indent="-514350" algn="just">
              <a:spcBef>
                <a:spcPts val="0"/>
              </a:spcBef>
              <a:buFont typeface="+mj-lt"/>
              <a:buAutoNum type="arabicPeriod"/>
            </a:pPr>
            <a:r>
              <a:rPr lang="en-US" dirty="0">
                <a:ea typeface="Times New Roman"/>
              </a:rPr>
              <a:t>The format of the tip sheet is </a:t>
            </a:r>
            <a:r>
              <a:rPr lang="en-US" b="1" dirty="0">
                <a:ea typeface="Times New Roman"/>
              </a:rPr>
              <a:t>appealing</a:t>
            </a:r>
            <a:r>
              <a:rPr lang="en-US" dirty="0">
                <a:ea typeface="Times New Roman"/>
              </a:rPr>
              <a:t> and maintains the reader’s interest.</a:t>
            </a:r>
          </a:p>
          <a:p>
            <a:pPr marL="514350" marR="0" indent="-514350" algn="just">
              <a:spcBef>
                <a:spcPts val="0"/>
              </a:spcBef>
              <a:spcAft>
                <a:spcPts val="0"/>
              </a:spcAft>
              <a:buFont typeface="+mj-lt"/>
              <a:buAutoNum type="arabicPeriod"/>
            </a:pPr>
            <a:r>
              <a:rPr lang="en-US" dirty="0">
                <a:ea typeface="Times New Roman"/>
              </a:rPr>
              <a:t>How do you rate the </a:t>
            </a:r>
            <a:r>
              <a:rPr lang="en-US" b="1" dirty="0">
                <a:ea typeface="Times New Roman"/>
              </a:rPr>
              <a:t>overall quality</a:t>
            </a:r>
            <a:r>
              <a:rPr lang="en-US" dirty="0">
                <a:ea typeface="Times New Roman"/>
              </a:rPr>
              <a:t> of the tip sheet?</a:t>
            </a:r>
          </a:p>
          <a:p>
            <a:pPr marL="457200" marR="0" indent="-457200" algn="just">
              <a:spcBef>
                <a:spcPts val="0"/>
              </a:spcBef>
              <a:spcAft>
                <a:spcPts val="0"/>
              </a:spcAft>
              <a:buFont typeface="+mj-lt"/>
              <a:buAutoNum type="arabicPeriod"/>
            </a:pPr>
            <a:r>
              <a:rPr lang="en-US" sz="2400" dirty="0">
                <a:ea typeface="Times New Roman"/>
              </a:rPr>
              <a:t> </a:t>
            </a:r>
            <a:r>
              <a:rPr lang="en-US" dirty="0">
                <a:ea typeface="Times New Roman"/>
              </a:rPr>
              <a:t>Please provide your suggestions on how to improve the tip sheet.</a:t>
            </a:r>
          </a:p>
          <a:p>
            <a:pPr marL="0" indent="0">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04800"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17</a:t>
            </a:fld>
            <a:endParaRPr lang="en-US"/>
          </a:p>
        </p:txBody>
      </p:sp>
    </p:spTree>
    <p:extLst>
      <p:ext uri="{BB962C8B-B14F-4D97-AF65-F5344CB8AC3E}">
        <p14:creationId xmlns:p14="http://schemas.microsoft.com/office/powerpoint/2010/main" val="138911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Input on the Pilot Process </a:t>
            </a:r>
          </a:p>
        </p:txBody>
      </p:sp>
      <p:sp>
        <p:nvSpPr>
          <p:cNvPr id="3" name="Content Placeholder 2"/>
          <p:cNvSpPr>
            <a:spLocks noGrp="1"/>
          </p:cNvSpPr>
          <p:nvPr>
            <p:ph idx="1"/>
          </p:nvPr>
        </p:nvSpPr>
        <p:spPr>
          <a:xfrm>
            <a:off x="457200" y="1600200"/>
            <a:ext cx="8229600" cy="5410200"/>
          </a:xfrm>
        </p:spPr>
        <p:txBody>
          <a:bodyPr>
            <a:normAutofit/>
          </a:bodyPr>
          <a:lstStyle/>
          <a:p>
            <a:r>
              <a:rPr lang="en-US" dirty="0"/>
              <a:t>The pilot should include 3-12 surveys on Survey Monkey that are completed per state</a:t>
            </a:r>
          </a:p>
          <a:p>
            <a:r>
              <a:rPr lang="en-US" dirty="0"/>
              <a:t>Tool 1 (ID&amp;R Tip Sheet), Tool 2 (ID&amp;R Field Guide), Tool 3 (Newsletter) </a:t>
            </a:r>
          </a:p>
          <a:p>
            <a:r>
              <a:rPr lang="en-US" dirty="0"/>
              <a:t>Respondents will be asked to check how many newsletters they reviewed, reaction to the aspects of the newsletter, what they liked, why, how they used it □ training □ general information □ shared w/colleagues or parents </a:t>
            </a:r>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18</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124509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Input on the Pilot Process</a:t>
            </a:r>
          </a:p>
        </p:txBody>
      </p:sp>
      <p:sp>
        <p:nvSpPr>
          <p:cNvPr id="3" name="Content Placeholder 2"/>
          <p:cNvSpPr>
            <a:spLocks noGrp="1"/>
          </p:cNvSpPr>
          <p:nvPr>
            <p:ph idx="1"/>
          </p:nvPr>
        </p:nvSpPr>
        <p:spPr/>
        <p:txBody>
          <a:bodyPr>
            <a:normAutofit/>
          </a:bodyPr>
          <a:lstStyle/>
          <a:p>
            <a:r>
              <a:rPr lang="en-US" dirty="0"/>
              <a:t>Check boxes for  □ administrator, □ recruiter, □ instructional staff</a:t>
            </a:r>
          </a:p>
          <a:p>
            <a:r>
              <a:rPr lang="en-US" dirty="0"/>
              <a:t>Check boxes for years of service  □ &lt; 1 year    □ 1-2 years □ 3-5 years □ 6+ years</a:t>
            </a:r>
          </a:p>
        </p:txBody>
      </p:sp>
      <p:sp>
        <p:nvSpPr>
          <p:cNvPr id="5" name="Slide Number Placeholder 4"/>
          <p:cNvSpPr>
            <a:spLocks noGrp="1"/>
          </p:cNvSpPr>
          <p:nvPr>
            <p:ph type="sldNum" sz="quarter" idx="12"/>
          </p:nvPr>
        </p:nvSpPr>
        <p:spPr/>
        <p:txBody>
          <a:bodyPr/>
          <a:lstStyle/>
          <a:p>
            <a:fld id="{445F47EF-2ABC-486D-A529-4CFBC626FC64}" type="slidenum">
              <a:rPr lang="en-US" smtClean="0"/>
              <a:t>19</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362788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half" idx="1"/>
          </p:nvPr>
        </p:nvSpPr>
        <p:spPr/>
        <p:txBody>
          <a:bodyPr>
            <a:noAutofit/>
          </a:bodyPr>
          <a:lstStyle/>
          <a:p>
            <a:pPr marL="0" lvl="0" indent="0">
              <a:buNone/>
            </a:pPr>
            <a:r>
              <a:rPr lang="en-US" sz="2400" dirty="0"/>
              <a:t>Welcome and Introductions</a:t>
            </a:r>
          </a:p>
          <a:p>
            <a:pPr marL="0" lvl="0" indent="0">
              <a:buNone/>
            </a:pPr>
            <a:r>
              <a:rPr lang="en-US" sz="2400" dirty="0"/>
              <a:t>Performance Measures and Evaluation: Susan Duron</a:t>
            </a:r>
          </a:p>
          <a:p>
            <a:pPr marL="0" lvl="0" indent="0">
              <a:buNone/>
            </a:pPr>
            <a:r>
              <a:rPr lang="en-US" sz="2400" dirty="0"/>
              <a:t>CIG Application Update</a:t>
            </a:r>
          </a:p>
          <a:p>
            <a:pPr marL="0" lvl="0" indent="0">
              <a:buNone/>
            </a:pPr>
            <a:r>
              <a:rPr lang="en-US" sz="2400" dirty="0"/>
              <a:t>Technical Support Team Update:</a:t>
            </a:r>
          </a:p>
          <a:p>
            <a:r>
              <a:rPr lang="en-US" sz="2400" dirty="0"/>
              <a:t>SOSY Pilot Process</a:t>
            </a:r>
          </a:p>
          <a:p>
            <a:r>
              <a:rPr lang="en-US" sz="2400" dirty="0"/>
              <a:t>OSY Tip Sheets- Jessica Castaneda</a:t>
            </a:r>
          </a:p>
          <a:p>
            <a:r>
              <a:rPr lang="en-US" sz="2400" dirty="0"/>
              <a:t>OSY Data Element Work Group Update- Ray </a:t>
            </a:r>
            <a:r>
              <a:rPr lang="en-US" sz="2400" dirty="0" err="1"/>
              <a:t>Melecio</a:t>
            </a:r>
            <a:r>
              <a:rPr lang="en-US" sz="2400" dirty="0"/>
              <a:t> and Barb Patch</a:t>
            </a:r>
          </a:p>
        </p:txBody>
      </p:sp>
      <p:sp>
        <p:nvSpPr>
          <p:cNvPr id="4" name="Content Placeholder 3"/>
          <p:cNvSpPr>
            <a:spLocks noGrp="1"/>
          </p:cNvSpPr>
          <p:nvPr>
            <p:ph sz="half" idx="2"/>
          </p:nvPr>
        </p:nvSpPr>
        <p:spPr/>
        <p:txBody>
          <a:bodyPr>
            <a:normAutofit fontScale="92500" lnSpcReduction="20000"/>
          </a:bodyPr>
          <a:lstStyle/>
          <a:p>
            <a:r>
              <a:rPr lang="en-US" dirty="0"/>
              <a:t>Product Development- Bob Lynch and Brenda </a:t>
            </a:r>
            <a:r>
              <a:rPr lang="en-US" dirty="0" err="1"/>
              <a:t>Pessin</a:t>
            </a:r>
            <a:endParaRPr lang="en-US" dirty="0"/>
          </a:p>
          <a:p>
            <a:r>
              <a:rPr lang="en-US" dirty="0"/>
              <a:t>OSY Educational Outcomes Table- Erin Shea</a:t>
            </a:r>
          </a:p>
          <a:p>
            <a:r>
              <a:rPr lang="en-US" dirty="0"/>
              <a:t>TOT Planning Report- Emily Hoffman</a:t>
            </a:r>
            <a:endParaRPr lang="en-US" sz="2000" dirty="0"/>
          </a:p>
          <a:p>
            <a:r>
              <a:rPr lang="en-US" dirty="0"/>
              <a:t>Dissemination Event Planning Committee Report- Brenda </a:t>
            </a:r>
            <a:r>
              <a:rPr lang="en-US" dirty="0" err="1"/>
              <a:t>Pessin</a:t>
            </a:r>
            <a:endParaRPr lang="en-US" dirty="0"/>
          </a:p>
          <a:p>
            <a:r>
              <a:rPr lang="en-US" dirty="0"/>
              <a:t>Budget</a:t>
            </a:r>
          </a:p>
          <a:p>
            <a:pPr marL="0" indent="0">
              <a:buNone/>
            </a:pPr>
            <a:endParaRPr lang="en-US" dirty="0"/>
          </a:p>
          <a:p>
            <a:endParaRPr lang="en-US" sz="3200" dirty="0"/>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304800"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2</a:t>
            </a:fld>
            <a:endParaRPr lang="en-US" dirty="0"/>
          </a:p>
        </p:txBody>
      </p:sp>
    </p:spTree>
    <p:extLst>
      <p:ext uri="{BB962C8B-B14F-4D97-AF65-F5344CB8AC3E}">
        <p14:creationId xmlns:p14="http://schemas.microsoft.com/office/powerpoint/2010/main" val="3286415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OSY Literature Review and OSY Tip Sheets</a:t>
            </a:r>
          </a:p>
        </p:txBody>
      </p:sp>
      <p:sp>
        <p:nvSpPr>
          <p:cNvPr id="3" name="Content Placeholder 2"/>
          <p:cNvSpPr>
            <a:spLocks noGrp="1"/>
          </p:cNvSpPr>
          <p:nvPr>
            <p:ph idx="1"/>
          </p:nvPr>
        </p:nvSpPr>
        <p:spPr/>
        <p:txBody>
          <a:bodyPr>
            <a:normAutofit fontScale="70000" lnSpcReduction="20000"/>
          </a:bodyPr>
          <a:lstStyle/>
          <a:p>
            <a:pPr lvl="0"/>
            <a:r>
              <a:rPr lang="en-US" dirty="0"/>
              <a:t>Understanding adult learners with limited educational experiences or backgrounds</a:t>
            </a:r>
          </a:p>
          <a:p>
            <a:pPr lvl="0"/>
            <a:r>
              <a:rPr lang="en-US" dirty="0"/>
              <a:t>Effective strategies for teaching basic reading and writing to non-literate adults</a:t>
            </a:r>
          </a:p>
          <a:p>
            <a:pPr lvl="0"/>
            <a:r>
              <a:rPr lang="en-US" dirty="0"/>
              <a:t>Research regarding second language acquisition and strategies to use this research for beginning, middle and advanced language learners.</a:t>
            </a:r>
          </a:p>
          <a:p>
            <a:pPr lvl="0"/>
            <a:r>
              <a:rPr lang="en-US" dirty="0"/>
              <a:t>Helping disengaged youth learners to re-engage in education- (this could include strategies of current programs that work with youth of this nature and what works for them)</a:t>
            </a:r>
          </a:p>
          <a:p>
            <a:pPr lvl="0"/>
            <a:r>
              <a:rPr lang="en-US" dirty="0"/>
              <a:t>Health issues of at risk or drop out youth</a:t>
            </a:r>
          </a:p>
          <a:p>
            <a:pPr lvl="0"/>
            <a:r>
              <a:rPr lang="en-US" dirty="0"/>
              <a:t>Helping at risk youth or drop out youth make career and educational goals</a:t>
            </a:r>
          </a:p>
          <a:p>
            <a:pPr marL="0" indent="0">
              <a:buNone/>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04800"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20</a:t>
            </a:fld>
            <a:endParaRPr lang="en-US"/>
          </a:p>
        </p:txBody>
      </p:sp>
    </p:spTree>
    <p:extLst>
      <p:ext uri="{BB962C8B-B14F-4D97-AF65-F5344CB8AC3E}">
        <p14:creationId xmlns:p14="http://schemas.microsoft.com/office/powerpoint/2010/main" val="3481011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TST Meeting Updates and Reflection</a:t>
            </a:r>
          </a:p>
        </p:txBody>
      </p:sp>
      <p:sp>
        <p:nvSpPr>
          <p:cNvPr id="8" name="Content Placeholder 7"/>
          <p:cNvSpPr>
            <a:spLocks noGrp="1"/>
          </p:cNvSpPr>
          <p:nvPr>
            <p:ph idx="1"/>
          </p:nvPr>
        </p:nvSpPr>
        <p:spPr/>
        <p:txBody>
          <a:bodyPr>
            <a:normAutofit lnSpcReduction="10000"/>
          </a:bodyPr>
          <a:lstStyle/>
          <a:p>
            <a:r>
              <a:rPr lang="en-US" dirty="0"/>
              <a:t>April 11-12, 2012 in Denver, CO</a:t>
            </a:r>
          </a:p>
          <a:p>
            <a:r>
              <a:rPr lang="en-US" dirty="0"/>
              <a:t>Members were asked to refine and reflect on their work on the TST.</a:t>
            </a:r>
          </a:p>
          <a:p>
            <a:r>
              <a:rPr lang="en-US" dirty="0"/>
              <a:t>Input was sought to refine the group’s functioning for the future</a:t>
            </a:r>
          </a:p>
          <a:p>
            <a:pPr lvl="1"/>
            <a:r>
              <a:rPr lang="en-US" dirty="0"/>
              <a:t>Use technology for more participation for states with travel restrictions</a:t>
            </a:r>
          </a:p>
          <a:p>
            <a:pPr lvl="1"/>
            <a:r>
              <a:rPr lang="en-US" dirty="0"/>
              <a:t>Consistent membership</a:t>
            </a:r>
          </a:p>
          <a:p>
            <a:pPr lvl="1"/>
            <a:r>
              <a:rPr lang="en-US" dirty="0"/>
              <a:t>More transparency</a:t>
            </a:r>
          </a:p>
          <a:p>
            <a:pPr lvl="1"/>
            <a:endParaRPr lang="en-US" dirty="0"/>
          </a:p>
        </p:txBody>
      </p:sp>
      <p:sp>
        <p:nvSpPr>
          <p:cNvPr id="7" name="Slide Number Placeholder 6"/>
          <p:cNvSpPr>
            <a:spLocks noGrp="1"/>
          </p:cNvSpPr>
          <p:nvPr>
            <p:ph type="sldNum" sz="quarter" idx="12"/>
          </p:nvPr>
        </p:nvSpPr>
        <p:spPr/>
        <p:txBody>
          <a:bodyPr/>
          <a:lstStyle/>
          <a:p>
            <a:fld id="{445F47EF-2ABC-486D-A529-4CFBC626FC64}" type="slidenum">
              <a:rPr lang="en-US" smtClean="0"/>
              <a:t>21</a:t>
            </a:fld>
            <a:endParaRPr lang="en-US"/>
          </a:p>
        </p:txBody>
      </p:sp>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3554064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Group Reports</a:t>
            </a:r>
          </a:p>
        </p:txBody>
      </p:sp>
      <p:sp>
        <p:nvSpPr>
          <p:cNvPr id="3" name="Content Placeholder 2"/>
          <p:cNvSpPr>
            <a:spLocks noGrp="1"/>
          </p:cNvSpPr>
          <p:nvPr>
            <p:ph idx="1"/>
          </p:nvPr>
        </p:nvSpPr>
        <p:spPr/>
        <p:txBody>
          <a:bodyPr/>
          <a:lstStyle/>
          <a:p>
            <a:r>
              <a:rPr lang="en-US" dirty="0"/>
              <a:t>Curriculum and Material Development</a:t>
            </a:r>
          </a:p>
          <a:p>
            <a:r>
              <a:rPr lang="en-US" dirty="0"/>
              <a:t>OSY Data Element Work</a:t>
            </a:r>
          </a:p>
          <a:p>
            <a:r>
              <a:rPr lang="en-US" dirty="0"/>
              <a:t>Technical Assistance</a:t>
            </a:r>
          </a:p>
          <a:p>
            <a:r>
              <a:rPr lang="en-US" dirty="0"/>
              <a:t>Training of Trainers</a:t>
            </a:r>
          </a:p>
          <a:p>
            <a:r>
              <a:rPr lang="en-US" dirty="0"/>
              <a:t>Dissemination Event Planning Committee</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22</a:t>
            </a:fld>
            <a:endParaRPr lang="en-US"/>
          </a:p>
        </p:txBody>
      </p:sp>
    </p:spTree>
    <p:extLst>
      <p:ext uri="{BB962C8B-B14F-4D97-AF65-F5344CB8AC3E}">
        <p14:creationId xmlns:p14="http://schemas.microsoft.com/office/powerpoint/2010/main" val="285745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
        <p:nvSpPr>
          <p:cNvPr id="3" name="Title 2"/>
          <p:cNvSpPr>
            <a:spLocks noGrp="1"/>
          </p:cNvSpPr>
          <p:nvPr>
            <p:ph type="title"/>
          </p:nvPr>
        </p:nvSpPr>
        <p:spPr/>
        <p:txBody>
          <a:bodyPr>
            <a:normAutofit fontScale="90000"/>
          </a:bodyPr>
          <a:lstStyle/>
          <a:p>
            <a:pPr algn="l"/>
            <a:r>
              <a:rPr lang="en-US" dirty="0"/>
              <a:t>		</a:t>
            </a:r>
            <a:r>
              <a:rPr lang="en-US" sz="4000" dirty="0"/>
              <a:t>Curriculum and Material 				Development Work Group</a:t>
            </a:r>
          </a:p>
        </p:txBody>
      </p:sp>
      <p:sp>
        <p:nvSpPr>
          <p:cNvPr id="4" name="Content Placeholder 3"/>
          <p:cNvSpPr>
            <a:spLocks noGrp="1"/>
          </p:cNvSpPr>
          <p:nvPr>
            <p:ph idx="1"/>
          </p:nvPr>
        </p:nvSpPr>
        <p:spPr/>
        <p:txBody>
          <a:bodyPr/>
          <a:lstStyle/>
          <a:p>
            <a:r>
              <a:rPr lang="en-US" dirty="0"/>
              <a:t>Bob Lynch (NPC), Brenda </a:t>
            </a:r>
            <a:r>
              <a:rPr lang="en-US" dirty="0" err="1"/>
              <a:t>Pessin</a:t>
            </a:r>
            <a:r>
              <a:rPr lang="en-US" dirty="0"/>
              <a:t> (IL), Kelsey Williams (ID), Lupe </a:t>
            </a:r>
            <a:r>
              <a:rPr lang="en-US" dirty="0" err="1"/>
              <a:t>Ledesma</a:t>
            </a:r>
            <a:r>
              <a:rPr lang="en-US" dirty="0"/>
              <a:t> (WA), Danielle Anderson-Thomas (NJ), and Dee Condon (NE)</a:t>
            </a:r>
          </a:p>
          <a:p>
            <a:r>
              <a:rPr lang="en-US" dirty="0"/>
              <a:t>Legal Lessons</a:t>
            </a:r>
          </a:p>
          <a:p>
            <a:r>
              <a:rPr lang="en-US" dirty="0"/>
              <a:t>Career Exploration Lessons</a:t>
            </a:r>
          </a:p>
          <a:p>
            <a:r>
              <a:rPr lang="en-US" dirty="0"/>
              <a:t>Parent Lessons</a:t>
            </a:r>
          </a:p>
          <a:p>
            <a:r>
              <a:rPr lang="en-US" dirty="0"/>
              <a:t>Reading on the Move</a:t>
            </a:r>
          </a:p>
          <a:p>
            <a:r>
              <a:rPr lang="en-US" dirty="0"/>
              <a:t>Healthy House</a:t>
            </a:r>
          </a:p>
        </p:txBody>
      </p:sp>
      <p:sp>
        <p:nvSpPr>
          <p:cNvPr id="6" name="Slide Number Placeholder 5"/>
          <p:cNvSpPr>
            <a:spLocks noGrp="1"/>
          </p:cNvSpPr>
          <p:nvPr>
            <p:ph type="sldNum" sz="quarter" idx="12"/>
          </p:nvPr>
        </p:nvSpPr>
        <p:spPr/>
        <p:txBody>
          <a:bodyPr/>
          <a:lstStyle/>
          <a:p>
            <a:fld id="{445F47EF-2ABC-486D-A529-4CFBC626FC64}" type="slidenum">
              <a:rPr lang="en-US" smtClean="0"/>
              <a:t>23</a:t>
            </a:fld>
            <a:endParaRPr lang="en-US"/>
          </a:p>
        </p:txBody>
      </p:sp>
    </p:spTree>
    <p:extLst>
      <p:ext uri="{BB962C8B-B14F-4D97-AF65-F5344CB8AC3E}">
        <p14:creationId xmlns:p14="http://schemas.microsoft.com/office/powerpoint/2010/main" val="1487498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OSY Data Element Work                     Group</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Members: Ray </a:t>
            </a:r>
            <a:r>
              <a:rPr lang="en-US" dirty="0" err="1"/>
              <a:t>Melecio</a:t>
            </a:r>
            <a:r>
              <a:rPr lang="en-US" dirty="0"/>
              <a:t> (FL), John Farrell (KS), Barbie Patch (NH), Kiowa Rogers (NE), Jessica Castaneda (TN), Tim Thornton (KS), Kathleen Bibus (MN)</a:t>
            </a:r>
          </a:p>
          <a:p>
            <a:r>
              <a:rPr lang="en-US" dirty="0"/>
              <a:t>Review </a:t>
            </a:r>
            <a:r>
              <a:rPr lang="en-US" b="1" dirty="0"/>
              <a:t>OSY Profile </a:t>
            </a:r>
            <a:r>
              <a:rPr lang="en-US" dirty="0"/>
              <a:t>and discuss the minimum required data elements and make recommendations to take to the SSST</a:t>
            </a:r>
          </a:p>
          <a:p>
            <a:r>
              <a:rPr lang="en-US" dirty="0"/>
              <a:t>Discuss </a:t>
            </a:r>
            <a:r>
              <a:rPr lang="en-US" b="1" dirty="0"/>
              <a:t>data collection </a:t>
            </a:r>
            <a:r>
              <a:rPr lang="en-US" dirty="0"/>
              <a:t>and any possible recommendations </a:t>
            </a:r>
          </a:p>
          <a:p>
            <a:r>
              <a:rPr lang="en-US" dirty="0"/>
              <a:t>Discuss OSY </a:t>
            </a:r>
            <a:r>
              <a:rPr lang="en-US" b="1" dirty="0"/>
              <a:t>definitions</a:t>
            </a:r>
            <a:r>
              <a:rPr lang="en-US" dirty="0"/>
              <a:t> and make recommendations to SSST</a:t>
            </a:r>
          </a:p>
          <a:p>
            <a:r>
              <a:rPr lang="en-US" dirty="0"/>
              <a:t>Review </a:t>
            </a:r>
            <a:r>
              <a:rPr lang="en-US" b="1" dirty="0"/>
              <a:t>surveys</a:t>
            </a:r>
            <a:r>
              <a:rPr lang="en-US" dirty="0"/>
              <a:t>: Evaluations/pilots</a:t>
            </a:r>
          </a:p>
        </p:txBody>
      </p:sp>
      <p:sp>
        <p:nvSpPr>
          <p:cNvPr id="5" name="Slide Number Placeholder 4"/>
          <p:cNvSpPr>
            <a:spLocks noGrp="1"/>
          </p:cNvSpPr>
          <p:nvPr>
            <p:ph type="sldNum" sz="quarter" idx="12"/>
          </p:nvPr>
        </p:nvSpPr>
        <p:spPr/>
        <p:txBody>
          <a:bodyPr/>
          <a:lstStyle/>
          <a:p>
            <a:fld id="{445F47EF-2ABC-486D-A529-4CFBC626FC64}" type="slidenum">
              <a:rPr lang="en-US" smtClean="0"/>
              <a:t>24</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813292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OSY Profile Workgroup Recommendations</a:t>
            </a:r>
          </a:p>
        </p:txBody>
      </p:sp>
      <p:sp>
        <p:nvSpPr>
          <p:cNvPr id="3" name="Content Placeholder 2"/>
          <p:cNvSpPr>
            <a:spLocks noGrp="1"/>
          </p:cNvSpPr>
          <p:nvPr>
            <p:ph idx="1"/>
          </p:nvPr>
        </p:nvSpPr>
        <p:spPr>
          <a:xfrm>
            <a:off x="457200" y="1600200"/>
            <a:ext cx="8382000" cy="4525963"/>
          </a:xfrm>
        </p:spPr>
        <p:txBody>
          <a:bodyPr>
            <a:normAutofit lnSpcReduction="10000"/>
          </a:bodyPr>
          <a:lstStyle/>
          <a:p>
            <a:pPr marL="514350" indent="-514350">
              <a:buAutoNum type="arabicParenR"/>
            </a:pPr>
            <a:r>
              <a:rPr lang="en-US" u="sng" dirty="0"/>
              <a:t>OSY Student Profile Form</a:t>
            </a:r>
          </a:p>
          <a:p>
            <a:pPr defTabSz="520700">
              <a:buFontTx/>
              <a:buChar char="-"/>
            </a:pPr>
            <a:r>
              <a:rPr lang="en-US" dirty="0"/>
              <a:t>Revise to Understands English (oral proficiency) &amp; add Check boxes: □ yes □ no </a:t>
            </a:r>
            <a:r>
              <a:rPr lang="en-US" sz="2400" dirty="0"/>
              <a:t>(</a:t>
            </a:r>
            <a:r>
              <a:rPr lang="en-US" sz="2400" i="1" dirty="0"/>
              <a:t>Note: OSY self report</a:t>
            </a:r>
            <a:r>
              <a:rPr lang="en-US" sz="2400" dirty="0"/>
              <a:t>)</a:t>
            </a:r>
            <a:endParaRPr lang="en-US" dirty="0"/>
          </a:p>
          <a:p>
            <a:pPr defTabSz="520700">
              <a:buFontTx/>
              <a:buChar char="-"/>
            </a:pPr>
            <a:r>
              <a:rPr lang="en-US" dirty="0"/>
              <a:t>How long is youth planning on being in the area? □ 0-3 months   □ 4 or more months ADD BOX FOR I DON”T KNOW ADD</a:t>
            </a:r>
          </a:p>
          <a:p>
            <a:pPr defTabSz="520700">
              <a:buFontTx/>
              <a:buChar char="-"/>
            </a:pPr>
            <a:r>
              <a:rPr lang="en-US" dirty="0"/>
              <a:t>Delete: Based on information collected above, the youth is   □ Here-to-work    □ Recovery</a:t>
            </a:r>
            <a:endParaRPr lang="en-US" u="sng" dirty="0"/>
          </a:p>
          <a:p>
            <a:pPr defTabSz="520700">
              <a:buFontTx/>
              <a:buChar char="-"/>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25</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4212568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a:t>	OSY Tracking Form - Recommended Revisions</a:t>
            </a:r>
          </a:p>
        </p:txBody>
      </p:sp>
      <p:sp>
        <p:nvSpPr>
          <p:cNvPr id="3" name="Content Placeholder 2"/>
          <p:cNvSpPr>
            <a:spLocks noGrp="1"/>
          </p:cNvSpPr>
          <p:nvPr>
            <p:ph idx="1"/>
          </p:nvPr>
        </p:nvSpPr>
        <p:spPr>
          <a:xfrm>
            <a:off x="457200" y="1905000"/>
            <a:ext cx="8382000" cy="4800600"/>
          </a:xfrm>
        </p:spPr>
        <p:txBody>
          <a:bodyPr>
            <a:normAutofit/>
          </a:bodyPr>
          <a:lstStyle/>
          <a:p>
            <a:pPr>
              <a:buFontTx/>
              <a:buChar char="-"/>
            </a:pPr>
            <a:r>
              <a:rPr lang="en-US" dirty="0"/>
              <a:t>Under “Status”, delete HTW and DO columns on the far left</a:t>
            </a:r>
          </a:p>
          <a:p>
            <a:pPr>
              <a:buFontTx/>
              <a:buChar char="-"/>
            </a:pPr>
            <a:r>
              <a:rPr lang="en-US" dirty="0"/>
              <a:t>Revise the definitions, deleting HTW and Recovery </a:t>
            </a:r>
          </a:p>
        </p:txBody>
      </p:sp>
      <p:sp>
        <p:nvSpPr>
          <p:cNvPr id="5" name="Slide Number Placeholder 4"/>
          <p:cNvSpPr>
            <a:spLocks noGrp="1"/>
          </p:cNvSpPr>
          <p:nvPr>
            <p:ph type="sldNum" sz="quarter" idx="12"/>
          </p:nvPr>
        </p:nvSpPr>
        <p:spPr/>
        <p:txBody>
          <a:bodyPr/>
          <a:lstStyle/>
          <a:p>
            <a:fld id="{445F47EF-2ABC-486D-A529-4CFBC626FC64}" type="slidenum">
              <a:rPr lang="en-US" smtClean="0"/>
              <a:t>26</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1038738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endParaRPr lang="en-US" u="sng" dirty="0"/>
          </a:p>
          <a:p>
            <a:r>
              <a:rPr lang="en-US" u="sng" dirty="0"/>
              <a:t>SOSY-sponsored PD</a:t>
            </a:r>
            <a:r>
              <a:rPr lang="en-US" dirty="0"/>
              <a:t>: Technical assistance, professional development event, or training activity performed by SOSY staff or designee, or by an SSST or TST member or designee that covers a SOSY-related topic.</a:t>
            </a:r>
          </a:p>
          <a:p>
            <a:r>
              <a:rPr lang="en-US" u="sng" dirty="0"/>
              <a:t>OSY</a:t>
            </a:r>
            <a:r>
              <a:rPr lang="en-US" dirty="0"/>
              <a:t>:  Small group will be pulled together to examine this in more depth.</a:t>
            </a:r>
          </a:p>
          <a:p>
            <a:r>
              <a:rPr lang="en-US" u="sng" dirty="0"/>
              <a:t>Pilot</a:t>
            </a:r>
            <a:r>
              <a:rPr lang="en-US" dirty="0"/>
              <a:t>: Operationally defined for Year 2 of SOSY as the review and evaluation of a material produced through SOSY. </a:t>
            </a:r>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27</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352501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Other Recommendations</a:t>
            </a:r>
          </a:p>
        </p:txBody>
      </p:sp>
      <p:sp>
        <p:nvSpPr>
          <p:cNvPr id="3" name="Content Placeholder 2"/>
          <p:cNvSpPr>
            <a:spLocks noGrp="1"/>
          </p:cNvSpPr>
          <p:nvPr>
            <p:ph idx="1"/>
          </p:nvPr>
        </p:nvSpPr>
        <p:spPr/>
        <p:txBody>
          <a:bodyPr>
            <a:normAutofit lnSpcReduction="10000"/>
          </a:bodyPr>
          <a:lstStyle/>
          <a:p>
            <a:r>
              <a:rPr lang="en-US" dirty="0"/>
              <a:t>Share what constitutes “services” in the different states. Put together a template for states that describes what’s been effective, how they reach students, and how barriers are overcome. This would allow states to map their assets, be analytical, and learn from one another.</a:t>
            </a:r>
          </a:p>
          <a:p>
            <a:r>
              <a:rPr lang="en-US" dirty="0"/>
              <a:t>Susan Duron and Tracie Kalic will work on a draft template for states.</a:t>
            </a:r>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28</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479730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Technical Assistance Work Group Update </a:t>
            </a:r>
          </a:p>
        </p:txBody>
      </p:sp>
      <p:sp>
        <p:nvSpPr>
          <p:cNvPr id="3" name="Content Placeholder 2"/>
          <p:cNvSpPr>
            <a:spLocks noGrp="1"/>
          </p:cNvSpPr>
          <p:nvPr>
            <p:ph idx="1"/>
          </p:nvPr>
        </p:nvSpPr>
        <p:spPr/>
        <p:txBody>
          <a:bodyPr>
            <a:normAutofit fontScale="92500"/>
          </a:bodyPr>
          <a:lstStyle/>
          <a:p>
            <a:pPr marL="0" indent="0">
              <a:buNone/>
            </a:pPr>
            <a:r>
              <a:rPr lang="en-US" dirty="0"/>
              <a:t>Members: Erin Shea (VT), Jorge </a:t>
            </a:r>
            <a:r>
              <a:rPr lang="en-US" dirty="0" err="1"/>
              <a:t>Echegaray</a:t>
            </a:r>
            <a:r>
              <a:rPr lang="en-US" dirty="0"/>
              <a:t> (FL), Margarita </a:t>
            </a:r>
            <a:r>
              <a:rPr lang="en-US" dirty="0" err="1"/>
              <a:t>Colindres</a:t>
            </a:r>
            <a:r>
              <a:rPr lang="en-US" dirty="0"/>
              <a:t> (CO), and Rosa Coronado (CA)</a:t>
            </a:r>
          </a:p>
          <a:p>
            <a:r>
              <a:rPr lang="en-US" dirty="0"/>
              <a:t>Finalize the OSY Educational Outcomes Table and Introduction. </a:t>
            </a:r>
          </a:p>
          <a:p>
            <a:r>
              <a:rPr lang="en-US" dirty="0"/>
              <a:t>The table provides various educational inputs, curriculum and resource examples to attain that states can use the service delivery examples provided or they can come up with their own.</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29</a:t>
            </a:fld>
            <a:endParaRPr lang="en-US"/>
          </a:p>
        </p:txBody>
      </p:sp>
    </p:spTree>
    <p:extLst>
      <p:ext uri="{BB962C8B-B14F-4D97-AF65-F5344CB8AC3E}">
        <p14:creationId xmlns:p14="http://schemas.microsoft.com/office/powerpoint/2010/main" val="331654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Update on SOSY Activities</a:t>
            </a:r>
          </a:p>
        </p:txBody>
      </p:sp>
      <p:sp>
        <p:nvSpPr>
          <p:cNvPr id="3" name="Content Placeholder 2"/>
          <p:cNvSpPr>
            <a:spLocks noGrp="1"/>
          </p:cNvSpPr>
          <p:nvPr>
            <p:ph idx="1"/>
          </p:nvPr>
        </p:nvSpPr>
        <p:spPr/>
        <p:txBody>
          <a:bodyPr>
            <a:noAutofit/>
          </a:bodyPr>
          <a:lstStyle/>
          <a:p>
            <a:r>
              <a:rPr lang="en-US" sz="2800" dirty="0"/>
              <a:t>SOSY Collaboration with Migrant Health- Alicia González, NCFH</a:t>
            </a:r>
          </a:p>
          <a:p>
            <a:r>
              <a:rPr lang="en-US" sz="2800" dirty="0"/>
              <a:t>Technical Support Team meeting- April 11-12</a:t>
            </a:r>
          </a:p>
          <a:p>
            <a:r>
              <a:rPr lang="en-US" sz="2800" dirty="0"/>
              <a:t>3 sessions at NASDME</a:t>
            </a:r>
          </a:p>
          <a:p>
            <a:r>
              <a:rPr lang="en-US" sz="2800" dirty="0"/>
              <a:t>SOSY OSY Tip Sheets</a:t>
            </a:r>
          </a:p>
          <a:p>
            <a:r>
              <a:rPr lang="en-US" sz="2800" dirty="0"/>
              <a:t>OSY Educational Outcomes Table</a:t>
            </a:r>
          </a:p>
          <a:p>
            <a:r>
              <a:rPr lang="en-US" sz="2800" dirty="0"/>
              <a:t>Curriculum development</a:t>
            </a:r>
          </a:p>
          <a:p>
            <a:r>
              <a:rPr lang="en-US" sz="2800" dirty="0"/>
              <a:t>Presentations and Trainings</a:t>
            </a:r>
          </a:p>
          <a:p>
            <a:r>
              <a:rPr lang="en-US" sz="2800" dirty="0"/>
              <a:t>TOT and Dissemination Event </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15686"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3</a:t>
            </a:fld>
            <a:endParaRPr lang="en-US"/>
          </a:p>
        </p:txBody>
      </p:sp>
    </p:spTree>
    <p:extLst>
      <p:ext uri="{BB962C8B-B14F-4D97-AF65-F5344CB8AC3E}">
        <p14:creationId xmlns:p14="http://schemas.microsoft.com/office/powerpoint/2010/main" val="3073430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Training Work Group Update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Members: Emily Hoffman (MA), Sonja Williams (NC), TJ Sparling (NY), Lysandra Lopez-Medina (PA), and Claude Christian (KY)</a:t>
            </a:r>
          </a:p>
          <a:p>
            <a:r>
              <a:rPr lang="en-US" dirty="0"/>
              <a:t>Training- Review current materials, develop trainer guides and develop timeline for remaining work</a:t>
            </a:r>
          </a:p>
          <a:p>
            <a:pPr lvl="1"/>
            <a:r>
              <a:rPr lang="en-US" dirty="0"/>
              <a:t>Work on the introduction</a:t>
            </a:r>
          </a:p>
          <a:p>
            <a:pPr lvl="1"/>
            <a:r>
              <a:rPr lang="en-US" dirty="0"/>
              <a:t>Work on training materials/hyperlinks</a:t>
            </a:r>
          </a:p>
          <a:p>
            <a:pPr lvl="1"/>
            <a:r>
              <a:rPr lang="en-US" dirty="0"/>
              <a:t>Dates for PPT completion</a:t>
            </a:r>
          </a:p>
          <a:p>
            <a:pPr lvl="1"/>
            <a:r>
              <a:rPr lang="en-US" dirty="0"/>
              <a:t>Pre/post assessments</a:t>
            </a:r>
          </a:p>
          <a:p>
            <a:pPr lvl="1"/>
            <a:r>
              <a:rPr lang="en-US" dirty="0"/>
              <a:t>Outline for training (how will trainers model, what will this look like)</a:t>
            </a:r>
          </a:p>
          <a:p>
            <a:pPr lvl="1"/>
            <a:r>
              <a:rPr lang="en-US" dirty="0"/>
              <a:t>TOT certificate design</a:t>
            </a:r>
          </a:p>
          <a:p>
            <a:pPr marL="0" indent="0">
              <a:buNone/>
            </a:pPr>
            <a:r>
              <a:rPr lang="en-US" dirty="0"/>
              <a:t> </a:t>
            </a:r>
          </a:p>
          <a:p>
            <a:pPr lvl="1"/>
            <a:endParaRPr lang="en-US"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30</a:t>
            </a:fld>
            <a:endParaRPr lang="en-US"/>
          </a:p>
        </p:txBody>
      </p:sp>
    </p:spTree>
    <p:extLst>
      <p:ext uri="{BB962C8B-B14F-4D97-AF65-F5344CB8AC3E}">
        <p14:creationId xmlns:p14="http://schemas.microsoft.com/office/powerpoint/2010/main" val="3720412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Workgroup</a:t>
            </a:r>
          </a:p>
        </p:txBody>
      </p:sp>
      <p:sp>
        <p:nvSpPr>
          <p:cNvPr id="4" name="Content Placeholder 3"/>
          <p:cNvSpPr>
            <a:spLocks noGrp="1"/>
          </p:cNvSpPr>
          <p:nvPr>
            <p:ph sz="half" idx="2"/>
          </p:nvPr>
        </p:nvSpPr>
        <p:spPr>
          <a:xfrm>
            <a:off x="457200" y="1600200"/>
            <a:ext cx="4040188" cy="4525963"/>
          </a:xfrm>
        </p:spPr>
        <p:txBody>
          <a:bodyPr>
            <a:normAutofit lnSpcReduction="10000"/>
          </a:bodyPr>
          <a:lstStyle/>
          <a:p>
            <a:r>
              <a:rPr lang="en-US" dirty="0"/>
              <a:t>Used information/materials from other workgroups</a:t>
            </a:r>
          </a:p>
          <a:p>
            <a:r>
              <a:rPr lang="en-US" dirty="0"/>
              <a:t>Looking at all aspects of OSY programming </a:t>
            </a:r>
          </a:p>
          <a:p>
            <a:r>
              <a:rPr lang="en-US" dirty="0"/>
              <a:t>Program evaluation audience will be SEA administrators</a:t>
            </a:r>
          </a:p>
          <a:p>
            <a:r>
              <a:rPr lang="en-US" dirty="0"/>
              <a:t>7 modules</a:t>
            </a:r>
          </a:p>
          <a:p>
            <a:pPr marL="0" indent="0">
              <a:buNone/>
            </a:pPr>
            <a:r>
              <a:rPr lang="en-US" dirty="0"/>
              <a:t>1) Introduction to OSY, 2) ID&amp;R of OSY (field-based recruiting), 3) cultural competency &amp; professionalism,</a:t>
            </a:r>
          </a:p>
        </p:txBody>
      </p:sp>
      <p:sp>
        <p:nvSpPr>
          <p:cNvPr id="6" name="Content Placeholder 5"/>
          <p:cNvSpPr>
            <a:spLocks noGrp="1"/>
          </p:cNvSpPr>
          <p:nvPr>
            <p:ph sz="quarter" idx="4"/>
          </p:nvPr>
        </p:nvSpPr>
        <p:spPr>
          <a:xfrm>
            <a:off x="4645025" y="1600200"/>
            <a:ext cx="4041775" cy="4525963"/>
          </a:xfrm>
        </p:spPr>
        <p:txBody>
          <a:bodyPr/>
          <a:lstStyle/>
          <a:p>
            <a:pPr marL="0" indent="0">
              <a:buNone/>
            </a:pPr>
            <a:r>
              <a:rPr lang="en-US" dirty="0"/>
              <a:t>4) advocacy and network, 5) data management, </a:t>
            </a:r>
          </a:p>
          <a:p>
            <a:pPr marL="0" indent="0">
              <a:buNone/>
            </a:pPr>
            <a:r>
              <a:rPr lang="en-US" dirty="0"/>
              <a:t>6) curriculum, 7) goal setting/path ways (for OSY)  </a:t>
            </a:r>
          </a:p>
          <a:p>
            <a:pPr marL="0" indent="0">
              <a:buNone/>
            </a:pPr>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31</a:t>
            </a:fld>
            <a:endParaRPr lang="en-US"/>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978051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Dissemination Event Planning Committee</a:t>
            </a:r>
          </a:p>
        </p:txBody>
      </p:sp>
      <p:sp>
        <p:nvSpPr>
          <p:cNvPr id="3" name="Content Placeholder 2"/>
          <p:cNvSpPr>
            <a:spLocks noGrp="1"/>
          </p:cNvSpPr>
          <p:nvPr>
            <p:ph idx="1"/>
          </p:nvPr>
        </p:nvSpPr>
        <p:spPr/>
        <p:txBody>
          <a:bodyPr>
            <a:normAutofit/>
          </a:bodyPr>
          <a:lstStyle/>
          <a:p>
            <a:pPr marL="0" indent="0">
              <a:buNone/>
            </a:pPr>
            <a:r>
              <a:rPr lang="en-US" sz="2000" dirty="0"/>
              <a:t>Members: John Farrell (KS), Cindy Bartelsmeyer (FSCC), Jennifer Quick (FSCC), Tim Thornton (KS), Sonja Williams (NC), Jessica Castaneda (TN), Mary Lou Wells (ID), Kelsey Williams (ID), Kiowa Rogers (NE), Dee Condon (NE), Ray </a:t>
            </a:r>
            <a:r>
              <a:rPr lang="en-US" sz="2000" dirty="0" err="1"/>
              <a:t>Melecio</a:t>
            </a:r>
            <a:r>
              <a:rPr lang="en-US" sz="2000" dirty="0"/>
              <a:t> (FL), Jorge </a:t>
            </a:r>
            <a:r>
              <a:rPr lang="en-US" sz="2000" dirty="0" err="1"/>
              <a:t>Echegary</a:t>
            </a:r>
            <a:r>
              <a:rPr lang="en-US" sz="2000" dirty="0"/>
              <a:t> (FL), Brenda </a:t>
            </a:r>
            <a:r>
              <a:rPr lang="en-US" sz="2000" dirty="0" err="1"/>
              <a:t>Pessin</a:t>
            </a:r>
            <a:r>
              <a:rPr lang="en-US" sz="2000" dirty="0"/>
              <a:t> (IL), Bob Lynch (NPC)</a:t>
            </a:r>
          </a:p>
          <a:p>
            <a:r>
              <a:rPr lang="en-US" dirty="0"/>
              <a:t>Potential topics </a:t>
            </a:r>
          </a:p>
          <a:p>
            <a:r>
              <a:rPr lang="en-US" dirty="0"/>
              <a:t>Proposed strands</a:t>
            </a:r>
          </a:p>
          <a:p>
            <a:r>
              <a:rPr lang="en-US" dirty="0"/>
              <a:t>Potential presenters</a:t>
            </a:r>
          </a:p>
          <a:p>
            <a:r>
              <a:rPr lang="en-US" dirty="0"/>
              <a:t>Opening/Closing Keynotes</a:t>
            </a:r>
          </a:p>
          <a:p>
            <a:r>
              <a:rPr lang="en-US" dirty="0"/>
              <a:t>OSY Panel with facilitator </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04800"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32</a:t>
            </a:fld>
            <a:endParaRPr lang="en-US"/>
          </a:p>
        </p:txBody>
      </p:sp>
    </p:spTree>
    <p:extLst>
      <p:ext uri="{BB962C8B-B14F-4D97-AF65-F5344CB8AC3E}">
        <p14:creationId xmlns:p14="http://schemas.microsoft.com/office/powerpoint/2010/main" val="951379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Dissemination Event Workgroup</a:t>
            </a:r>
          </a:p>
        </p:txBody>
      </p:sp>
      <p:sp>
        <p:nvSpPr>
          <p:cNvPr id="4" name="Content Placeholder 3"/>
          <p:cNvSpPr>
            <a:spLocks noGrp="1"/>
          </p:cNvSpPr>
          <p:nvPr>
            <p:ph sz="half" idx="2"/>
          </p:nvPr>
        </p:nvSpPr>
        <p:spPr>
          <a:xfrm>
            <a:off x="457200" y="1447800"/>
            <a:ext cx="4040188" cy="5181600"/>
          </a:xfrm>
        </p:spPr>
        <p:txBody>
          <a:bodyPr>
            <a:normAutofit/>
          </a:bodyPr>
          <a:lstStyle/>
          <a:p>
            <a:r>
              <a:rPr lang="en-US" dirty="0"/>
              <a:t>Based on evaluations, lots of positive feedback so not a lot of changes to format</a:t>
            </a:r>
          </a:p>
          <a:p>
            <a:r>
              <a:rPr lang="en-US" dirty="0"/>
              <a:t>4 session breakouts for each session time</a:t>
            </a:r>
          </a:p>
          <a:p>
            <a:r>
              <a:rPr lang="en-US" dirty="0"/>
              <a:t>Opening session, 1 Breakout 2 sessions, social networking event</a:t>
            </a:r>
          </a:p>
          <a:p>
            <a:r>
              <a:rPr lang="en-US" dirty="0"/>
              <a:t>Opening session, 1 breakout, closing session, debrief with SSST. Finishes at noon</a:t>
            </a:r>
          </a:p>
        </p:txBody>
      </p:sp>
      <p:sp>
        <p:nvSpPr>
          <p:cNvPr id="6" name="Content Placeholder 5"/>
          <p:cNvSpPr>
            <a:spLocks noGrp="1"/>
          </p:cNvSpPr>
          <p:nvPr>
            <p:ph sz="quarter" idx="4"/>
          </p:nvPr>
        </p:nvSpPr>
        <p:spPr>
          <a:xfrm>
            <a:off x="4645025" y="1447800"/>
            <a:ext cx="4041775" cy="5105400"/>
          </a:xfrm>
        </p:spPr>
        <p:txBody>
          <a:bodyPr>
            <a:normAutofit lnSpcReduction="10000"/>
          </a:bodyPr>
          <a:lstStyle/>
          <a:p>
            <a:r>
              <a:rPr lang="en-US" dirty="0"/>
              <a:t> Dr. </a:t>
            </a:r>
            <a:r>
              <a:rPr lang="en-US" dirty="0" err="1"/>
              <a:t>Alexa</a:t>
            </a:r>
            <a:r>
              <a:rPr lang="en-US" dirty="0"/>
              <a:t> </a:t>
            </a:r>
            <a:r>
              <a:rPr lang="en-US" dirty="0" err="1"/>
              <a:t>Posny</a:t>
            </a:r>
            <a:r>
              <a:rPr lang="en-US" dirty="0"/>
              <a:t> as keynote speaker (virtually)</a:t>
            </a:r>
          </a:p>
          <a:p>
            <a:r>
              <a:rPr lang="en-US" dirty="0"/>
              <a:t>Opening session (welcome, Carol </a:t>
            </a:r>
            <a:r>
              <a:rPr lang="en-US" dirty="0" err="1"/>
              <a:t>Gagliano</a:t>
            </a:r>
            <a:r>
              <a:rPr lang="en-US" dirty="0"/>
              <a:t>., TK; keynote; revised website walkthrough)</a:t>
            </a:r>
          </a:p>
          <a:p>
            <a:r>
              <a:rPr lang="en-US" dirty="0"/>
              <a:t>Have a contingency in case the technology doesn’t work (DVD of </a:t>
            </a:r>
            <a:r>
              <a:rPr lang="en-US" dirty="0" err="1"/>
              <a:t>Alexa</a:t>
            </a:r>
            <a:r>
              <a:rPr lang="en-US" dirty="0"/>
              <a:t>)</a:t>
            </a:r>
          </a:p>
          <a:p>
            <a:r>
              <a:rPr lang="en-US" dirty="0"/>
              <a:t>Closing session (student panel; Christine Chavez)</a:t>
            </a:r>
          </a:p>
          <a:p>
            <a:r>
              <a:rPr lang="en-US" dirty="0"/>
              <a:t>Send information on a student for the panel to Tracie</a:t>
            </a:r>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33</a:t>
            </a:fld>
            <a:endParaRPr lang="en-US"/>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2501585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Sessions</a:t>
            </a:r>
          </a:p>
        </p:txBody>
      </p:sp>
      <p:sp>
        <p:nvSpPr>
          <p:cNvPr id="3" name="Content Placeholder 2"/>
          <p:cNvSpPr>
            <a:spLocks noGrp="1"/>
          </p:cNvSpPr>
          <p:nvPr>
            <p:ph sz="half" idx="1"/>
          </p:nvPr>
        </p:nvSpPr>
        <p:spPr>
          <a:xfrm>
            <a:off x="457200" y="1295400"/>
            <a:ext cx="4038600" cy="5334000"/>
          </a:xfrm>
        </p:spPr>
        <p:txBody>
          <a:bodyPr>
            <a:normAutofit fontScale="70000" lnSpcReduction="20000"/>
          </a:bodyPr>
          <a:lstStyle/>
          <a:p>
            <a:endParaRPr lang="en-US" dirty="0"/>
          </a:p>
          <a:p>
            <a:r>
              <a:rPr lang="en-US" dirty="0"/>
              <a:t>HTW and Recovery</a:t>
            </a:r>
          </a:p>
          <a:p>
            <a:r>
              <a:rPr lang="en-US" dirty="0"/>
              <a:t>Emphasis on service delivery</a:t>
            </a:r>
          </a:p>
          <a:p>
            <a:r>
              <a:rPr lang="en-US" dirty="0"/>
              <a:t>Living in America </a:t>
            </a:r>
            <a:r>
              <a:rPr lang="en-US" sz="2400" dirty="0"/>
              <a:t>(orientation to curriculum and how to use it)</a:t>
            </a:r>
          </a:p>
          <a:p>
            <a:r>
              <a:rPr lang="en-US" dirty="0"/>
              <a:t>ALRC audio enhancements &amp; walkthrough curriculum</a:t>
            </a:r>
          </a:p>
          <a:p>
            <a:r>
              <a:rPr lang="en-US" dirty="0"/>
              <a:t>Health lessons (ALRC, NCFH)</a:t>
            </a:r>
          </a:p>
          <a:p>
            <a:r>
              <a:rPr lang="en-US" dirty="0"/>
              <a:t>Health collaboration</a:t>
            </a:r>
          </a:p>
          <a:p>
            <a:r>
              <a:rPr lang="en-US" dirty="0"/>
              <a:t>Legal lessons (3 done) and legal services (Legal Assist.)</a:t>
            </a:r>
          </a:p>
          <a:p>
            <a:r>
              <a:rPr lang="en-US" dirty="0"/>
              <a:t>Life Skills mini-lessons</a:t>
            </a:r>
          </a:p>
          <a:p>
            <a:r>
              <a:rPr lang="en-US" dirty="0"/>
              <a:t>TOT Manual</a:t>
            </a:r>
          </a:p>
          <a:p>
            <a:r>
              <a:rPr lang="en-US" dirty="0"/>
              <a:t>Technology/digital media (videos, cellphone </a:t>
            </a:r>
            <a:r>
              <a:rPr lang="en-US" dirty="0" err="1"/>
              <a:t>photog</a:t>
            </a:r>
            <a:r>
              <a:rPr lang="en-US" dirty="0"/>
              <a:t> &amp; literacy, Skype GED, Google Chat—NH Barbie or Rachel + others)</a:t>
            </a:r>
          </a:p>
        </p:txBody>
      </p:sp>
      <p:sp>
        <p:nvSpPr>
          <p:cNvPr id="4" name="Content Placeholder 3"/>
          <p:cNvSpPr>
            <a:spLocks noGrp="1"/>
          </p:cNvSpPr>
          <p:nvPr>
            <p:ph sz="half" idx="2"/>
          </p:nvPr>
        </p:nvSpPr>
        <p:spPr>
          <a:xfrm>
            <a:off x="4648200" y="1219200"/>
            <a:ext cx="4038600" cy="5334000"/>
          </a:xfrm>
        </p:spPr>
        <p:txBody>
          <a:bodyPr>
            <a:normAutofit fontScale="70000" lnSpcReduction="20000"/>
          </a:bodyPr>
          <a:lstStyle/>
          <a:p>
            <a:endParaRPr lang="en-US" dirty="0"/>
          </a:p>
          <a:p>
            <a:r>
              <a:rPr lang="en-US" dirty="0"/>
              <a:t>ESL audio print materials</a:t>
            </a:r>
          </a:p>
          <a:p>
            <a:r>
              <a:rPr lang="en-US" dirty="0"/>
              <a:t>Reading on the Move</a:t>
            </a:r>
          </a:p>
          <a:p>
            <a:r>
              <a:rPr lang="en-US" dirty="0"/>
              <a:t>Math Pre-GED (NPC) and MOM, Math for Living</a:t>
            </a:r>
          </a:p>
          <a:p>
            <a:r>
              <a:rPr lang="en-US" dirty="0"/>
              <a:t>2 sessions on ID&amp;R (Field-based recruiting guide)</a:t>
            </a:r>
          </a:p>
          <a:p>
            <a:r>
              <a:rPr lang="en-US" dirty="0"/>
              <a:t>2 sessions on the OSY Profile and the Educational Outcomes Tool</a:t>
            </a:r>
          </a:p>
          <a:p>
            <a:r>
              <a:rPr lang="en-US" dirty="0"/>
              <a:t>Use of data, reporting requirements, alignment w/CSPR (Data workgroup)</a:t>
            </a:r>
          </a:p>
          <a:p>
            <a:r>
              <a:rPr lang="en-US" dirty="0"/>
              <a:t>Program evaluation</a:t>
            </a:r>
          </a:p>
          <a:p>
            <a:r>
              <a:rPr lang="en-US" dirty="0"/>
              <a:t>Assessment/evaluation (Erin &amp; Kelsey)</a:t>
            </a:r>
          </a:p>
          <a:p>
            <a:r>
              <a:rPr lang="en-US" dirty="0"/>
              <a:t>Sharing session of OSY promising practices</a:t>
            </a:r>
          </a:p>
        </p:txBody>
      </p:sp>
      <p:sp>
        <p:nvSpPr>
          <p:cNvPr id="6" name="Slide Number Placeholder 5"/>
          <p:cNvSpPr>
            <a:spLocks noGrp="1"/>
          </p:cNvSpPr>
          <p:nvPr>
            <p:ph type="sldNum" sz="quarter" idx="12"/>
          </p:nvPr>
        </p:nvSpPr>
        <p:spPr/>
        <p:txBody>
          <a:bodyPr/>
          <a:lstStyle/>
          <a:p>
            <a:fld id="{445F47EF-2ABC-486D-A529-4CFBC626FC64}" type="slidenum">
              <a:rPr lang="en-US" smtClean="0"/>
              <a:t>34</a:t>
            </a:fld>
            <a:endParaRPr lang="en-US"/>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25400" y="-47171"/>
            <a:ext cx="1600200" cy="1524000"/>
          </a:xfrm>
          <a:prstGeom prst="rect">
            <a:avLst/>
          </a:prstGeom>
        </p:spPr>
      </p:pic>
    </p:spTree>
    <p:extLst>
      <p:ext uri="{BB962C8B-B14F-4D97-AF65-F5344CB8AC3E}">
        <p14:creationId xmlns:p14="http://schemas.microsoft.com/office/powerpoint/2010/main" val="2481210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Dissemination Event (</a:t>
            </a:r>
            <a:r>
              <a:rPr lang="en-US" dirty="0" err="1"/>
              <a:t>con’t</a:t>
            </a:r>
            <a:r>
              <a:rPr lang="en-US" dirty="0"/>
              <a:t>)</a:t>
            </a:r>
          </a:p>
        </p:txBody>
      </p:sp>
      <p:sp>
        <p:nvSpPr>
          <p:cNvPr id="3" name="Content Placeholder 2"/>
          <p:cNvSpPr>
            <a:spLocks noGrp="1"/>
          </p:cNvSpPr>
          <p:nvPr>
            <p:ph sz="half" idx="1"/>
          </p:nvPr>
        </p:nvSpPr>
        <p:spPr/>
        <p:txBody>
          <a:bodyPr>
            <a:normAutofit fontScale="92500" lnSpcReduction="10000"/>
          </a:bodyPr>
          <a:lstStyle/>
          <a:p>
            <a:r>
              <a:rPr lang="en-US" dirty="0"/>
              <a:t>Newcomer center for OSY (CO-Margarita Project READY)</a:t>
            </a:r>
          </a:p>
          <a:p>
            <a:r>
              <a:rPr lang="en-US" dirty="0"/>
              <a:t>Plan on about 200 people</a:t>
            </a:r>
          </a:p>
          <a:p>
            <a:r>
              <a:rPr lang="en-US" dirty="0"/>
              <a:t>Cultural competency  session can be part of a general session</a:t>
            </a:r>
          </a:p>
          <a:p>
            <a:r>
              <a:rPr lang="en-US" dirty="0"/>
              <a:t>Utilizing volunteers</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t>Timelines: Invitation to submit a proposal. Due back end of May.</a:t>
            </a:r>
          </a:p>
          <a:p>
            <a:r>
              <a:rPr lang="en-US" dirty="0"/>
              <a:t>August deadline for materials.</a:t>
            </a:r>
          </a:p>
          <a:p>
            <a:r>
              <a:rPr lang="en-US" dirty="0"/>
              <a:t>TK will have a sample template for PPT and people. </a:t>
            </a:r>
          </a:p>
          <a:p>
            <a:r>
              <a:rPr lang="en-US" dirty="0"/>
              <a:t>Registration of $50 through July, $75 August, and $100? onsite</a:t>
            </a:r>
          </a:p>
        </p:txBody>
      </p:sp>
      <p:sp>
        <p:nvSpPr>
          <p:cNvPr id="6" name="Slide Number Placeholder 5"/>
          <p:cNvSpPr>
            <a:spLocks noGrp="1"/>
          </p:cNvSpPr>
          <p:nvPr>
            <p:ph type="sldNum" sz="quarter" idx="12"/>
          </p:nvPr>
        </p:nvSpPr>
        <p:spPr/>
        <p:txBody>
          <a:bodyPr/>
          <a:lstStyle/>
          <a:p>
            <a:fld id="{445F47EF-2ABC-486D-A529-4CFBC626FC64}" type="slidenum">
              <a:rPr lang="en-US" smtClean="0"/>
              <a:t>35</a:t>
            </a:fld>
            <a:endParaRPr lang="en-US"/>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Tree>
    <p:extLst>
      <p:ext uri="{BB962C8B-B14F-4D97-AF65-F5344CB8AC3E}">
        <p14:creationId xmlns:p14="http://schemas.microsoft.com/office/powerpoint/2010/main" val="1949432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Reflection on Our Work </a:t>
            </a:r>
          </a:p>
        </p:txBody>
      </p:sp>
      <p:sp>
        <p:nvSpPr>
          <p:cNvPr id="3" name="Content Placeholder 2"/>
          <p:cNvSpPr>
            <a:spLocks noGrp="1"/>
          </p:cNvSpPr>
          <p:nvPr>
            <p:ph idx="1"/>
          </p:nvPr>
        </p:nvSpPr>
        <p:spPr/>
        <p:txBody>
          <a:bodyPr/>
          <a:lstStyle/>
          <a:p>
            <a:r>
              <a:rPr lang="en-US" dirty="0"/>
              <a:t>Reflect back on the work in your state over the last year.</a:t>
            </a:r>
          </a:p>
          <a:p>
            <a:r>
              <a:rPr lang="en-US" dirty="0"/>
              <a:t>How has your state supported its OSY population? </a:t>
            </a:r>
          </a:p>
          <a:p>
            <a:r>
              <a:rPr lang="en-US" dirty="0"/>
              <a:t>How have you supported the work of the SOSY in your state?</a:t>
            </a:r>
          </a:p>
          <a:p>
            <a:pPr marL="0" indent="0">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57200" y="-21771"/>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36</a:t>
            </a:fld>
            <a:endParaRPr lang="en-US"/>
          </a:p>
        </p:txBody>
      </p:sp>
    </p:spTree>
    <p:extLst>
      <p:ext uri="{BB962C8B-B14F-4D97-AF65-F5344CB8AC3E}">
        <p14:creationId xmlns:p14="http://schemas.microsoft.com/office/powerpoint/2010/main" val="104144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Dates to Remember</a:t>
            </a:r>
          </a:p>
        </p:txBody>
      </p:sp>
      <p:sp>
        <p:nvSpPr>
          <p:cNvPr id="3" name="Content Placeholder 2"/>
          <p:cNvSpPr>
            <a:spLocks noGrp="1"/>
          </p:cNvSpPr>
          <p:nvPr>
            <p:ph idx="1"/>
          </p:nvPr>
        </p:nvSpPr>
        <p:spPr/>
        <p:txBody>
          <a:bodyPr>
            <a:normAutofit/>
          </a:bodyPr>
          <a:lstStyle/>
          <a:p>
            <a:r>
              <a:rPr lang="en-US" sz="3600" dirty="0"/>
              <a:t>September 10-11, 2012 Training of Trainers</a:t>
            </a:r>
          </a:p>
          <a:p>
            <a:r>
              <a:rPr lang="en-US" sz="3600" dirty="0"/>
              <a:t>September 12-13, 2012	Dissemination Event</a:t>
            </a:r>
          </a:p>
          <a:p>
            <a:r>
              <a:rPr lang="en-US" sz="3600" dirty="0"/>
              <a:t>September 13: State Steering team will meet to debrief and plan. </a:t>
            </a:r>
          </a:p>
        </p:txBody>
      </p:sp>
      <p:sp>
        <p:nvSpPr>
          <p:cNvPr id="4" name="Slide Number Placeholder 3"/>
          <p:cNvSpPr>
            <a:spLocks noGrp="1"/>
          </p:cNvSpPr>
          <p:nvPr>
            <p:ph type="sldNum" sz="quarter" idx="12"/>
          </p:nvPr>
        </p:nvSpPr>
        <p:spPr/>
        <p:txBody>
          <a:bodyPr/>
          <a:lstStyle/>
          <a:p>
            <a:fld id="{445F47EF-2ABC-486D-A529-4CFBC626FC64}" type="slidenum">
              <a:rPr lang="en-US" smtClean="0"/>
              <a:t>37</a:t>
            </a:fld>
            <a:endParaRPr lang="en-US"/>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600200" cy="1524000"/>
          </a:xfrm>
          <a:prstGeom prst="rect">
            <a:avLst/>
          </a:prstGeom>
        </p:spPr>
      </p:pic>
    </p:spTree>
    <p:extLst>
      <p:ext uri="{BB962C8B-B14F-4D97-AF65-F5344CB8AC3E}">
        <p14:creationId xmlns:p14="http://schemas.microsoft.com/office/powerpoint/2010/main" val="71440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		Performance Measures</a:t>
            </a:r>
          </a:p>
        </p:txBody>
      </p:sp>
      <p:sp>
        <p:nvSpPr>
          <p:cNvPr id="3" name="Content Placeholder 2"/>
          <p:cNvSpPr>
            <a:spLocks noGrp="1"/>
          </p:cNvSpPr>
          <p:nvPr>
            <p:ph idx="1"/>
          </p:nvPr>
        </p:nvSpPr>
        <p:spPr/>
        <p:txBody>
          <a:bodyPr>
            <a:normAutofit fontScale="77500" lnSpcReduction="20000"/>
          </a:bodyPr>
          <a:lstStyle/>
          <a:p>
            <a:pPr>
              <a:defRPr/>
            </a:pPr>
            <a:r>
              <a:rPr lang="en-US" sz="4000" dirty="0"/>
              <a:t>16,827 OSY identified and recruited</a:t>
            </a:r>
          </a:p>
          <a:p>
            <a:pPr>
              <a:defRPr/>
            </a:pPr>
            <a:r>
              <a:rPr lang="en-US" sz="4000" dirty="0"/>
              <a:t>13,403 OSY served through instructional and/or supportive services</a:t>
            </a:r>
          </a:p>
          <a:p>
            <a:pPr>
              <a:defRPr/>
            </a:pPr>
            <a:r>
              <a:rPr lang="en-US" sz="4000" dirty="0"/>
              <a:t>1,088 OSY enrolled in a program leading to high school graduation or a GED</a:t>
            </a:r>
          </a:p>
          <a:p>
            <a:pPr>
              <a:defRPr/>
            </a:pPr>
            <a:r>
              <a:rPr lang="en-US" sz="4000" dirty="0"/>
              <a:t>2,844 OSY enrolled in a program leading to life management skills</a:t>
            </a:r>
          </a:p>
          <a:p>
            <a:pPr>
              <a:defRPr/>
            </a:pPr>
            <a:r>
              <a:rPr lang="en-US" sz="4000" dirty="0"/>
              <a:t>1,302  OSY enrolled in a program to pursue identified career goals.</a:t>
            </a:r>
          </a:p>
          <a:p>
            <a:pPr marL="69850" indent="0">
              <a:buFont typeface="Wingdings 3" pitchFamily="18" charset="2"/>
              <a:buNone/>
              <a:defRPr/>
            </a:pPr>
            <a:r>
              <a:rPr lang="en-US" sz="4000" dirty="0"/>
              <a:t> </a:t>
            </a:r>
          </a:p>
          <a:p>
            <a:endParaRPr lang="en-US" sz="40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04800" y="0"/>
            <a:ext cx="1600200" cy="1524000"/>
          </a:xfrm>
          <a:prstGeom prst="rect">
            <a:avLst/>
          </a:prstGeom>
        </p:spPr>
      </p:pic>
      <p:sp>
        <p:nvSpPr>
          <p:cNvPr id="6" name="Slide Number Placeholder 5"/>
          <p:cNvSpPr>
            <a:spLocks noGrp="1"/>
          </p:cNvSpPr>
          <p:nvPr>
            <p:ph type="sldNum" sz="quarter" idx="12"/>
          </p:nvPr>
        </p:nvSpPr>
        <p:spPr/>
        <p:txBody>
          <a:bodyPr/>
          <a:lstStyle/>
          <a:p>
            <a:fld id="{445F47EF-2ABC-486D-A529-4CFBC626FC64}" type="slidenum">
              <a:rPr lang="en-US" smtClean="0"/>
              <a:t>4</a:t>
            </a:fld>
            <a:endParaRPr lang="en-US"/>
          </a:p>
        </p:txBody>
      </p:sp>
    </p:spTree>
    <p:extLst>
      <p:ext uri="{BB962C8B-B14F-4D97-AF65-F5344CB8AC3E}">
        <p14:creationId xmlns:p14="http://schemas.microsoft.com/office/powerpoint/2010/main" val="167745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133600"/>
          </a:xfrm>
        </p:spPr>
        <p:txBody>
          <a:bodyPr>
            <a:normAutofit fontScale="90000"/>
          </a:bodyPr>
          <a:lstStyle/>
          <a:p>
            <a:r>
              <a:rPr lang="en-US" b="1" u="sng" dirty="0"/>
              <a:t>S</a:t>
            </a:r>
            <a:r>
              <a:rPr lang="en-US" dirty="0"/>
              <a:t>trategies, </a:t>
            </a:r>
            <a:r>
              <a:rPr lang="en-US" b="1" u="sng" dirty="0"/>
              <a:t>O</a:t>
            </a:r>
            <a:r>
              <a:rPr lang="en-US" dirty="0"/>
              <a:t>pportunities, and </a:t>
            </a:r>
            <a:r>
              <a:rPr lang="en-US" b="1" u="sng" dirty="0"/>
              <a:t>S</a:t>
            </a:r>
            <a:r>
              <a:rPr lang="en-US" dirty="0"/>
              <a:t>ervices for </a:t>
            </a:r>
            <a:r>
              <a:rPr lang="en-US" b="1" u="sng" dirty="0"/>
              <a:t>O</a:t>
            </a:r>
            <a:r>
              <a:rPr lang="en-US" dirty="0"/>
              <a:t>ut-of-</a:t>
            </a:r>
            <a:r>
              <a:rPr lang="en-US" b="1" u="sng" dirty="0"/>
              <a:t>S</a:t>
            </a:r>
            <a:r>
              <a:rPr lang="en-US" dirty="0"/>
              <a:t>chool </a:t>
            </a:r>
            <a:r>
              <a:rPr lang="en-US" b="1" u="sng" dirty="0"/>
              <a:t>Y</a:t>
            </a:r>
            <a:r>
              <a:rPr lang="en-US" dirty="0"/>
              <a:t>outh</a:t>
            </a:r>
            <a:br>
              <a:rPr lang="en-US" dirty="0"/>
            </a:br>
            <a:r>
              <a:rPr lang="en-US" dirty="0"/>
              <a:t>(</a:t>
            </a:r>
            <a:r>
              <a:rPr lang="en-US" b="1" dirty="0"/>
              <a:t>SOSOSY</a:t>
            </a:r>
            <a:r>
              <a:rPr lang="en-US" dirty="0"/>
              <a:t>)</a:t>
            </a:r>
            <a:br>
              <a:rPr lang="en-US" dirty="0"/>
            </a:br>
            <a:endParaRPr lang="en-US" dirty="0"/>
          </a:p>
        </p:txBody>
      </p:sp>
      <p:sp>
        <p:nvSpPr>
          <p:cNvPr id="3" name="Subtitle 2"/>
          <p:cNvSpPr>
            <a:spLocks noGrp="1"/>
          </p:cNvSpPr>
          <p:nvPr>
            <p:ph type="subTitle" idx="1"/>
          </p:nvPr>
        </p:nvSpPr>
        <p:spPr>
          <a:xfrm>
            <a:off x="3087624" y="3048000"/>
            <a:ext cx="5827776" cy="2514600"/>
          </a:xfrm>
        </p:spPr>
        <p:txBody>
          <a:bodyPr>
            <a:normAutofit fontScale="92500"/>
          </a:bodyPr>
          <a:lstStyle/>
          <a:p>
            <a:r>
              <a:rPr lang="en-US" b="1" dirty="0">
                <a:solidFill>
                  <a:srgbClr val="008000"/>
                </a:solidFill>
              </a:rPr>
              <a:t>CIG States: </a:t>
            </a:r>
            <a:r>
              <a:rPr lang="en-US" dirty="0">
                <a:solidFill>
                  <a:srgbClr val="008000"/>
                </a:solidFill>
              </a:rPr>
              <a:t>AL, CO, FL, ID, IL, KS KY, MD, MA, MN, MS, NE, NH, </a:t>
            </a:r>
            <a:r>
              <a:rPr lang="en-US" dirty="0">
                <a:solidFill>
                  <a:srgbClr val="669900"/>
                </a:solidFill>
              </a:rPr>
              <a:t>NJ</a:t>
            </a:r>
            <a:r>
              <a:rPr lang="en-US" dirty="0">
                <a:solidFill>
                  <a:srgbClr val="008000"/>
                </a:solidFill>
              </a:rPr>
              <a:t>, NY, NC, PA, SC, TN, VT, WI (21 States)</a:t>
            </a:r>
          </a:p>
          <a:p>
            <a:r>
              <a:rPr lang="en-US" sz="3000" b="1" dirty="0">
                <a:solidFill>
                  <a:srgbClr val="008000"/>
                </a:solidFill>
              </a:rPr>
              <a:t>Partners: </a:t>
            </a:r>
            <a:r>
              <a:rPr lang="en-US" sz="3000" dirty="0">
                <a:solidFill>
                  <a:srgbClr val="008000"/>
                </a:solidFill>
              </a:rPr>
              <a:t>AK, AR, </a:t>
            </a:r>
            <a:r>
              <a:rPr lang="en-US" sz="3000" dirty="0">
                <a:solidFill>
                  <a:schemeClr val="tx1"/>
                </a:solidFill>
              </a:rPr>
              <a:t>CA,</a:t>
            </a:r>
            <a:r>
              <a:rPr lang="en-US" sz="3000" dirty="0">
                <a:solidFill>
                  <a:srgbClr val="008000"/>
                </a:solidFill>
              </a:rPr>
              <a:t> GA, MO, MT, WA</a:t>
            </a:r>
            <a:endParaRPr lang="en-US" dirty="0">
              <a:solidFill>
                <a:srgbClr val="008000"/>
              </a:solidFill>
            </a:endParaRPr>
          </a:p>
        </p:txBody>
      </p:sp>
      <p:pic>
        <p:nvPicPr>
          <p:cNvPr id="1032" name="Picture 8" descr="C:\Users\Susan\AppData\Local\Microsoft\Windows\Temporary Internet Files\Content.IE5\L7THJSA2\MP90022746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2401824" cy="36576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445F47EF-2ABC-486D-A529-4CFBC626FC64}" type="slidenum">
              <a:rPr lang="en-US" smtClean="0"/>
              <a:t>5</a:t>
            </a:fld>
            <a:endParaRPr lang="en-US"/>
          </a:p>
        </p:txBody>
      </p:sp>
    </p:spTree>
    <p:extLst>
      <p:ext uri="{BB962C8B-B14F-4D97-AF65-F5344CB8AC3E}">
        <p14:creationId xmlns:p14="http://schemas.microsoft.com/office/powerpoint/2010/main" val="162655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159" y="228600"/>
            <a:ext cx="6795942" cy="650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5029200"/>
            <a:ext cx="1828800" cy="369332"/>
          </a:xfrm>
          <a:prstGeom prst="rect">
            <a:avLst/>
          </a:prstGeom>
          <a:noFill/>
        </p:spPr>
        <p:txBody>
          <a:bodyPr wrap="square" rtlCol="0">
            <a:spAutoFit/>
          </a:bodyPr>
          <a:lstStyle/>
          <a:p>
            <a:r>
              <a:rPr lang="en-US" b="1" dirty="0">
                <a:solidFill>
                  <a:srgbClr val="FF0000"/>
                </a:solidFill>
              </a:rPr>
              <a:t>6+ Partner States</a:t>
            </a:r>
          </a:p>
        </p:txBody>
      </p:sp>
      <p:sp>
        <p:nvSpPr>
          <p:cNvPr id="3" name="Slide Number Placeholder 2"/>
          <p:cNvSpPr>
            <a:spLocks noGrp="1"/>
          </p:cNvSpPr>
          <p:nvPr>
            <p:ph type="sldNum" sz="quarter" idx="12"/>
          </p:nvPr>
        </p:nvSpPr>
        <p:spPr/>
        <p:txBody>
          <a:bodyPr/>
          <a:lstStyle/>
          <a:p>
            <a:fld id="{445F47EF-2ABC-486D-A529-4CFBC626FC64}" type="slidenum">
              <a:rPr lang="en-US" smtClean="0"/>
              <a:t>6</a:t>
            </a:fld>
            <a:endParaRPr lang="en-US"/>
          </a:p>
        </p:txBody>
      </p:sp>
    </p:spTree>
    <p:extLst>
      <p:ext uri="{BB962C8B-B14F-4D97-AF65-F5344CB8AC3E}">
        <p14:creationId xmlns:p14="http://schemas.microsoft.com/office/powerpoint/2010/main" val="413052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09861" cy="1143000"/>
          </a:xfrm>
        </p:spPr>
        <p:txBody>
          <a:bodyPr/>
          <a:lstStyle/>
          <a:p>
            <a:r>
              <a:rPr lang="en-US" b="1" dirty="0"/>
              <a:t>Organizing Framework</a:t>
            </a:r>
          </a:p>
        </p:txBody>
      </p:sp>
      <p:sp>
        <p:nvSpPr>
          <p:cNvPr id="3" name="Content Placeholder 2"/>
          <p:cNvSpPr>
            <a:spLocks noGrp="1"/>
          </p:cNvSpPr>
          <p:nvPr>
            <p:ph idx="1"/>
          </p:nvPr>
        </p:nvSpPr>
        <p:spPr>
          <a:xfrm>
            <a:off x="304800" y="1905000"/>
            <a:ext cx="8229600" cy="5181600"/>
          </a:xfrm>
        </p:spPr>
        <p:txBody>
          <a:bodyPr>
            <a:normAutofit/>
          </a:bodyPr>
          <a:lstStyle/>
          <a:p>
            <a:r>
              <a:rPr lang="en-US" dirty="0"/>
              <a:t>Focuses on </a:t>
            </a:r>
            <a:r>
              <a:rPr lang="en-US" b="1" dirty="0"/>
              <a:t>systems</a:t>
            </a:r>
            <a:r>
              <a:rPr lang="en-US" dirty="0"/>
              <a:t> to serve migrant                          OSY and the MEP staff that support them</a:t>
            </a:r>
          </a:p>
          <a:p>
            <a:r>
              <a:rPr lang="en-US" dirty="0"/>
              <a:t>Uses innovative </a:t>
            </a:r>
            <a:r>
              <a:rPr lang="en-US" b="1" dirty="0"/>
              <a:t>technology</a:t>
            </a:r>
            <a:r>
              <a:rPr lang="en-US" dirty="0"/>
              <a:t> across all                   aspects of the design including an enhanced </a:t>
            </a:r>
            <a:r>
              <a:rPr lang="en-US" b="1" dirty="0"/>
              <a:t>website</a:t>
            </a:r>
            <a:r>
              <a:rPr lang="en-US" dirty="0"/>
              <a:t> with hyperlinks, audio and video files, lessons, and resources</a:t>
            </a:r>
          </a:p>
          <a:p>
            <a:r>
              <a:rPr lang="en-US" dirty="0"/>
              <a:t>Provides packaged materials, strategies, PD, TA, and services for </a:t>
            </a:r>
            <a:r>
              <a:rPr lang="en-US" b="1" dirty="0"/>
              <a:t>state capacity building </a:t>
            </a:r>
          </a:p>
        </p:txBody>
      </p:sp>
      <p:pic>
        <p:nvPicPr>
          <p:cNvPr id="2051" name="Picture 3" descr="C:\Users\Susan\AppData\Local\Microsoft\Windows\Temporary Internet Files\Content.IE5\L7THJSA2\MC90012893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0123" y="228600"/>
            <a:ext cx="1953877" cy="27288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315200" y="304800"/>
            <a:ext cx="1371600" cy="1107996"/>
          </a:xfrm>
          <a:prstGeom prst="rect">
            <a:avLst/>
          </a:prstGeom>
          <a:solidFill>
            <a:schemeClr val="accent3"/>
          </a:solidFill>
        </p:spPr>
        <p:txBody>
          <a:bodyPr wrap="square" rtlCol="0">
            <a:spAutoFit/>
          </a:bodyPr>
          <a:lstStyle/>
          <a:p>
            <a:endParaRPr lang="en-US" sz="1400" b="1" dirty="0"/>
          </a:p>
          <a:p>
            <a:r>
              <a:rPr lang="en-US" sz="2800" b="1" dirty="0"/>
              <a:t>SOSOSY</a:t>
            </a:r>
          </a:p>
          <a:p>
            <a:endParaRPr lang="en-US" sz="2400" b="1" dirty="0"/>
          </a:p>
        </p:txBody>
      </p:sp>
      <p:sp>
        <p:nvSpPr>
          <p:cNvPr id="6" name="Slide Number Placeholder 5"/>
          <p:cNvSpPr>
            <a:spLocks noGrp="1"/>
          </p:cNvSpPr>
          <p:nvPr>
            <p:ph type="sldNum" sz="quarter" idx="12"/>
          </p:nvPr>
        </p:nvSpPr>
        <p:spPr/>
        <p:txBody>
          <a:bodyPr/>
          <a:lstStyle/>
          <a:p>
            <a:fld id="{445F47EF-2ABC-486D-A529-4CFBC626FC64}" type="slidenum">
              <a:rPr lang="en-US" smtClean="0"/>
              <a:t>7</a:t>
            </a:fld>
            <a:endParaRPr lang="en-US"/>
          </a:p>
        </p:txBody>
      </p:sp>
    </p:spTree>
    <p:extLst>
      <p:ext uri="{BB962C8B-B14F-4D97-AF65-F5344CB8AC3E}">
        <p14:creationId xmlns:p14="http://schemas.microsoft.com/office/powerpoint/2010/main" val="536390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Needs</a:t>
            </a:r>
          </a:p>
        </p:txBody>
      </p:sp>
      <p:sp>
        <p:nvSpPr>
          <p:cNvPr id="3" name="Content Placeholder 2"/>
          <p:cNvSpPr>
            <a:spLocks noGrp="1"/>
          </p:cNvSpPr>
          <p:nvPr>
            <p:ph idx="1"/>
          </p:nvPr>
        </p:nvSpPr>
        <p:spPr>
          <a:xfrm>
            <a:off x="457200" y="1341437"/>
            <a:ext cx="8229600" cy="4830763"/>
          </a:xfrm>
        </p:spPr>
        <p:txBody>
          <a:bodyPr>
            <a:normAutofit lnSpcReduction="10000"/>
          </a:bodyPr>
          <a:lstStyle/>
          <a:p>
            <a:pPr marL="0" indent="0">
              <a:buNone/>
            </a:pPr>
            <a:r>
              <a:rPr lang="en-US" i="1" u="sng" dirty="0"/>
              <a:t>There is little research or information on OSY. What we do know</a:t>
            </a:r>
            <a:r>
              <a:rPr lang="en-US" dirty="0"/>
              <a:t>:</a:t>
            </a:r>
          </a:p>
          <a:p>
            <a:r>
              <a:rPr lang="en-US" dirty="0"/>
              <a:t>OSY not seeking diploma or GED</a:t>
            </a:r>
          </a:p>
          <a:p>
            <a:r>
              <a:rPr lang="en-US" dirty="0"/>
              <a:t>Few credit accrual services for OSY</a:t>
            </a:r>
          </a:p>
          <a:p>
            <a:r>
              <a:rPr lang="en-US" dirty="0"/>
              <a:t>OSY lack English proficiency</a:t>
            </a:r>
          </a:p>
          <a:p>
            <a:r>
              <a:rPr lang="en-US" dirty="0"/>
              <a:t>Few services directed toward OSY</a:t>
            </a:r>
          </a:p>
          <a:p>
            <a:r>
              <a:rPr lang="en-US" dirty="0"/>
              <a:t>Few instructional tools to meet OSY needs</a:t>
            </a:r>
          </a:p>
          <a:p>
            <a:r>
              <a:rPr lang="en-US" dirty="0"/>
              <a:t>States experiencing increases in OSY</a:t>
            </a:r>
          </a:p>
          <a:p>
            <a:r>
              <a:rPr lang="en-US" dirty="0"/>
              <a:t>OSY are highly mobile</a:t>
            </a:r>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8</a:t>
            </a:fld>
            <a:endParaRPr lang="en-US"/>
          </a:p>
        </p:txBody>
      </p:sp>
    </p:spTree>
    <p:extLst>
      <p:ext uri="{BB962C8B-B14F-4D97-AF65-F5344CB8AC3E}">
        <p14:creationId xmlns:p14="http://schemas.microsoft.com/office/powerpoint/2010/main" val="246453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Interstate Collaboration</a:t>
            </a:r>
          </a:p>
        </p:txBody>
      </p:sp>
      <p:sp>
        <p:nvSpPr>
          <p:cNvPr id="3" name="Content Placeholder 2"/>
          <p:cNvSpPr>
            <a:spLocks noGrp="1"/>
          </p:cNvSpPr>
          <p:nvPr>
            <p:ph idx="1"/>
          </p:nvPr>
        </p:nvSpPr>
        <p:spPr/>
        <p:txBody>
          <a:bodyPr/>
          <a:lstStyle/>
          <a:p>
            <a:r>
              <a:rPr lang="en-US" dirty="0"/>
              <a:t>Almost </a:t>
            </a:r>
            <a:r>
              <a:rPr lang="en-US" b="1" dirty="0"/>
              <a:t>60%</a:t>
            </a:r>
            <a:r>
              <a:rPr lang="en-US" dirty="0"/>
              <a:t> of all States operating MEPs bring considerable resources to SOSOSY</a:t>
            </a:r>
          </a:p>
          <a:p>
            <a:r>
              <a:rPr lang="en-US" dirty="0"/>
              <a:t>Work-focused </a:t>
            </a:r>
            <a:r>
              <a:rPr lang="en-US" b="1" dirty="0"/>
              <a:t>Technical Support Team </a:t>
            </a:r>
            <a:r>
              <a:rPr lang="en-US" dirty="0"/>
              <a:t>brings expertise and experience with OSY</a:t>
            </a:r>
          </a:p>
          <a:p>
            <a:r>
              <a:rPr lang="en-US" b="1" dirty="0"/>
              <a:t>Partners</a:t>
            </a:r>
            <a:r>
              <a:rPr lang="en-US" dirty="0"/>
              <a:t>: ALRC, Fort Scott CC, National HEP/ CAMP </a:t>
            </a:r>
            <a:r>
              <a:rPr lang="en-US" dirty="0" err="1"/>
              <a:t>Assn</a:t>
            </a:r>
            <a:r>
              <a:rPr lang="en-US" dirty="0"/>
              <a:t>, NCFH, National PASS Center</a:t>
            </a:r>
          </a:p>
          <a:p>
            <a:r>
              <a:rPr lang="en-US" dirty="0"/>
              <a:t>Policy making </a:t>
            </a:r>
            <a:r>
              <a:rPr lang="en-US" b="1" dirty="0"/>
              <a:t>State Steering Support Team</a:t>
            </a:r>
            <a:r>
              <a:rPr lang="en-US" dirty="0"/>
              <a:t> includes 22 MEP Directors or their designee</a:t>
            </a:r>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445F47EF-2ABC-486D-A529-4CFBC626FC64}" type="slidenum">
              <a:rPr lang="en-US" smtClean="0"/>
              <a:t>9</a:t>
            </a:fld>
            <a:endParaRPr lang="en-US"/>
          </a:p>
        </p:txBody>
      </p:sp>
    </p:spTree>
    <p:extLst>
      <p:ext uri="{BB962C8B-B14F-4D97-AF65-F5344CB8AC3E}">
        <p14:creationId xmlns:p14="http://schemas.microsoft.com/office/powerpoint/2010/main" val="100326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2761</TotalTime>
  <Words>2629</Words>
  <Application>Microsoft Macintosh PowerPoint</Application>
  <PresentationFormat>On-screen Show (4:3)</PresentationFormat>
  <Paragraphs>300</Paragraphs>
  <Slides>37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Verdana</vt:lpstr>
      <vt:lpstr>Wingdings 3</vt:lpstr>
      <vt:lpstr>Office Theme</vt:lpstr>
      <vt:lpstr> State Steering Support Team Meeting </vt:lpstr>
      <vt:lpstr>Agenda</vt:lpstr>
      <vt:lpstr>      Update on SOSY Activities</vt:lpstr>
      <vt:lpstr>  Performance Measures</vt:lpstr>
      <vt:lpstr>Strategies, Opportunities, and Services for Out-of-School Youth (SOSOSY) </vt:lpstr>
      <vt:lpstr>PowerPoint Presentation</vt:lpstr>
      <vt:lpstr>Organizing Framework</vt:lpstr>
      <vt:lpstr>Needs</vt:lpstr>
      <vt:lpstr>Interstate Collaboration</vt:lpstr>
      <vt:lpstr>Measurable Objectives</vt:lpstr>
      <vt:lpstr>Activities</vt:lpstr>
      <vt:lpstr>SOSOSY Products/Deliverables</vt:lpstr>
      <vt:lpstr>SOSOSY Products/Deliverables (con’t)</vt:lpstr>
      <vt:lpstr>Performance Measures</vt:lpstr>
      <vt:lpstr>Performance Measures</vt:lpstr>
      <vt:lpstr>  SOSY Pilot of ID&amp; R Materials</vt:lpstr>
      <vt:lpstr> Survey Monkey example</vt:lpstr>
      <vt:lpstr>       Input on the Pilot Process </vt:lpstr>
      <vt:lpstr>       Input on the Pilot Process</vt:lpstr>
      <vt:lpstr>  OSY Literature Review and OSY Tip Sheets</vt:lpstr>
      <vt:lpstr> TST Meeting Updates and Reflection</vt:lpstr>
      <vt:lpstr>Work Group Reports</vt:lpstr>
      <vt:lpstr>  Curriculum and Material     Development Work Group</vt:lpstr>
      <vt:lpstr> OSY Data Element Work                     Group</vt:lpstr>
      <vt:lpstr>OSY Profile Workgroup Recommendations</vt:lpstr>
      <vt:lpstr> OSY Tracking Form - Recommended Revisions</vt:lpstr>
      <vt:lpstr>Definitions</vt:lpstr>
      <vt:lpstr> Other Recommendations</vt:lpstr>
      <vt:lpstr>  Technical Assistance Work Group Update </vt:lpstr>
      <vt:lpstr>  Training Work Group Update</vt:lpstr>
      <vt:lpstr>Training Workgroup</vt:lpstr>
      <vt:lpstr>  Dissemination Event Planning Committee</vt:lpstr>
      <vt:lpstr>  Dissemination Event Workgroup</vt:lpstr>
      <vt:lpstr>Breakout Sessions</vt:lpstr>
      <vt:lpstr>   Dissemination Event (con’t)</vt:lpstr>
      <vt:lpstr> Reflection on Our Work </vt:lpstr>
      <vt:lpstr>Dates to Remember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Support Team Meeting</dc:title>
  <dc:creator>Tracie</dc:creator>
  <cp:lastModifiedBy>Susanna Bartee</cp:lastModifiedBy>
  <cp:revision>137</cp:revision>
  <dcterms:created xsi:type="dcterms:W3CDTF">2011-01-12T15:21:23Z</dcterms:created>
  <dcterms:modified xsi:type="dcterms:W3CDTF">2021-04-20T21:12:26Z</dcterms:modified>
</cp:coreProperties>
</file>