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93" r:id="rId2"/>
    <p:sldId id="394" r:id="rId3"/>
    <p:sldId id="395" r:id="rId4"/>
    <p:sldId id="396" r:id="rId5"/>
    <p:sldId id="397" r:id="rId6"/>
    <p:sldId id="398" r:id="rId7"/>
    <p:sldId id="399" r:id="rId8"/>
    <p:sldId id="400" r:id="rId9"/>
    <p:sldId id="401" r:id="rId10"/>
    <p:sldId id="402" r:id="rId11"/>
    <p:sldId id="403" r:id="rId12"/>
    <p:sldId id="404" r:id="rId13"/>
    <p:sldId id="405" r:id="rId14"/>
    <p:sldId id="406" r:id="rId15"/>
    <p:sldId id="407" r:id="rId16"/>
    <p:sldId id="408" r:id="rId17"/>
    <p:sldId id="409" r:id="rId18"/>
    <p:sldId id="410" r:id="rId19"/>
    <p:sldId id="411" r:id="rId20"/>
    <p:sldId id="412" r:id="rId21"/>
    <p:sldId id="413" r:id="rId22"/>
    <p:sldId id="414" r:id="rId23"/>
    <p:sldId id="415" r:id="rId24"/>
    <p:sldId id="416" r:id="rId25"/>
    <p:sldId id="434" r:id="rId2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09" autoAdjust="0"/>
    <p:restoredTop sz="94660" autoAdjust="0"/>
  </p:normalViewPr>
  <p:slideViewPr>
    <p:cSldViewPr snapToGrid="0">
      <p:cViewPr varScale="1">
        <p:scale>
          <a:sx n="88" d="100"/>
          <a:sy n="88" d="100"/>
        </p:scale>
        <p:origin x="856" y="176"/>
      </p:cViewPr>
      <p:guideLst>
        <p:guide orient="horz" pos="2160"/>
        <p:guide pos="3840"/>
      </p:guideLst>
    </p:cSldViewPr>
  </p:slideViewPr>
  <p:outlineViewPr>
    <p:cViewPr>
      <p:scale>
        <a:sx n="33" d="100"/>
        <a:sy n="33" d="100"/>
      </p:scale>
      <p:origin x="120" y="38376"/>
    </p:cViewPr>
  </p:outlineViewPr>
  <p:notesTextViewPr>
    <p:cViewPr>
      <p:scale>
        <a:sx n="1" d="1"/>
        <a:sy n="1" d="1"/>
      </p:scale>
      <p:origin x="0" y="0"/>
    </p:cViewPr>
  </p:notesTextViewPr>
  <p:notesViewPr>
    <p:cSldViewPr snapToGrid="0">
      <p:cViewPr varScale="1">
        <p:scale>
          <a:sx n="55" d="100"/>
          <a:sy n="55" d="100"/>
        </p:scale>
        <p:origin x="-2832" y="-10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71C2C400-F5C9-4B04-A2B5-5FFCA7260CA1}" type="datetimeFigureOut">
              <a:rPr lang="en-US" smtClean="0"/>
              <a:t>4/8/21</a:t>
            </a:fld>
            <a:endParaRPr lang="en-US"/>
          </a:p>
        </p:txBody>
      </p:sp>
      <p:sp>
        <p:nvSpPr>
          <p:cNvPr id="4" name="Slide Image Placeholder 3"/>
          <p:cNvSpPr>
            <a:spLocks noGrp="1" noRot="1" noChangeAspect="1"/>
          </p:cNvSpPr>
          <p:nvPr>
            <p:ph type="sldImg" idx="2"/>
          </p:nvPr>
        </p:nvSpPr>
        <p:spPr>
          <a:xfrm>
            <a:off x="427038" y="692150"/>
            <a:ext cx="61563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9ED93DFD-E5B7-4EC0-9D4D-E02712A00473}" type="slidenum">
              <a:rPr lang="en-US" smtClean="0"/>
              <a:t>‹#›</a:t>
            </a:fld>
            <a:endParaRPr lang="en-US"/>
          </a:p>
        </p:txBody>
      </p:sp>
    </p:spTree>
    <p:extLst>
      <p:ext uri="{BB962C8B-B14F-4D97-AF65-F5344CB8AC3E}">
        <p14:creationId xmlns:p14="http://schemas.microsoft.com/office/powerpoint/2010/main" val="3083219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0F536-E242-7743-8D4A-D82E8F59C8FA}" type="slidenum">
              <a:rPr lang="en-US" smtClean="0"/>
              <a:t>1</a:t>
            </a:fld>
            <a:endParaRPr lang="en-US"/>
          </a:p>
        </p:txBody>
      </p:sp>
    </p:spTree>
    <p:extLst>
      <p:ext uri="{BB962C8B-B14F-4D97-AF65-F5344CB8AC3E}">
        <p14:creationId xmlns:p14="http://schemas.microsoft.com/office/powerpoint/2010/main" val="2166894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0F536-E242-7743-8D4A-D82E8F59C8FA}" type="slidenum">
              <a:rPr lang="en-US" smtClean="0"/>
              <a:t>10</a:t>
            </a:fld>
            <a:endParaRPr lang="en-US"/>
          </a:p>
        </p:txBody>
      </p:sp>
    </p:spTree>
    <p:extLst>
      <p:ext uri="{BB962C8B-B14F-4D97-AF65-F5344CB8AC3E}">
        <p14:creationId xmlns:p14="http://schemas.microsoft.com/office/powerpoint/2010/main" val="2752208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0F536-E242-7743-8D4A-D82E8F59C8FA}" type="slidenum">
              <a:rPr lang="en-US" smtClean="0"/>
              <a:t>11</a:t>
            </a:fld>
            <a:endParaRPr lang="en-US"/>
          </a:p>
        </p:txBody>
      </p:sp>
    </p:spTree>
    <p:extLst>
      <p:ext uri="{BB962C8B-B14F-4D97-AF65-F5344CB8AC3E}">
        <p14:creationId xmlns:p14="http://schemas.microsoft.com/office/powerpoint/2010/main" val="1465386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0F536-E242-7743-8D4A-D82E8F59C8FA}" type="slidenum">
              <a:rPr lang="en-US" smtClean="0"/>
              <a:t>12</a:t>
            </a:fld>
            <a:endParaRPr lang="en-US"/>
          </a:p>
        </p:txBody>
      </p:sp>
    </p:spTree>
    <p:extLst>
      <p:ext uri="{BB962C8B-B14F-4D97-AF65-F5344CB8AC3E}">
        <p14:creationId xmlns:p14="http://schemas.microsoft.com/office/powerpoint/2010/main" val="3131371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0F536-E242-7743-8D4A-D82E8F59C8FA}" type="slidenum">
              <a:rPr lang="en-US" smtClean="0"/>
              <a:t>13</a:t>
            </a:fld>
            <a:endParaRPr lang="en-US"/>
          </a:p>
        </p:txBody>
      </p:sp>
    </p:spTree>
    <p:extLst>
      <p:ext uri="{BB962C8B-B14F-4D97-AF65-F5344CB8AC3E}">
        <p14:creationId xmlns:p14="http://schemas.microsoft.com/office/powerpoint/2010/main" val="2493605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0F536-E242-7743-8D4A-D82E8F59C8FA}" type="slidenum">
              <a:rPr lang="en-US" smtClean="0"/>
              <a:t>14</a:t>
            </a:fld>
            <a:endParaRPr lang="en-US"/>
          </a:p>
        </p:txBody>
      </p:sp>
    </p:spTree>
    <p:extLst>
      <p:ext uri="{BB962C8B-B14F-4D97-AF65-F5344CB8AC3E}">
        <p14:creationId xmlns:p14="http://schemas.microsoft.com/office/powerpoint/2010/main" val="2638490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0F536-E242-7743-8D4A-D82E8F59C8FA}" type="slidenum">
              <a:rPr lang="en-US" smtClean="0"/>
              <a:t>15</a:t>
            </a:fld>
            <a:endParaRPr lang="en-US"/>
          </a:p>
        </p:txBody>
      </p:sp>
    </p:spTree>
    <p:extLst>
      <p:ext uri="{BB962C8B-B14F-4D97-AF65-F5344CB8AC3E}">
        <p14:creationId xmlns:p14="http://schemas.microsoft.com/office/powerpoint/2010/main" val="3019796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0F536-E242-7743-8D4A-D82E8F59C8FA}" type="slidenum">
              <a:rPr lang="en-US" smtClean="0"/>
              <a:t>16</a:t>
            </a:fld>
            <a:endParaRPr lang="en-US"/>
          </a:p>
        </p:txBody>
      </p:sp>
    </p:spTree>
    <p:extLst>
      <p:ext uri="{BB962C8B-B14F-4D97-AF65-F5344CB8AC3E}">
        <p14:creationId xmlns:p14="http://schemas.microsoft.com/office/powerpoint/2010/main" val="3841508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0F536-E242-7743-8D4A-D82E8F59C8FA}" type="slidenum">
              <a:rPr lang="en-US" smtClean="0"/>
              <a:t>17</a:t>
            </a:fld>
            <a:endParaRPr lang="en-US"/>
          </a:p>
        </p:txBody>
      </p:sp>
    </p:spTree>
    <p:extLst>
      <p:ext uri="{BB962C8B-B14F-4D97-AF65-F5344CB8AC3E}">
        <p14:creationId xmlns:p14="http://schemas.microsoft.com/office/powerpoint/2010/main" val="2608757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0F536-E242-7743-8D4A-D82E8F59C8FA}" type="slidenum">
              <a:rPr lang="en-US" smtClean="0"/>
              <a:t>18</a:t>
            </a:fld>
            <a:endParaRPr lang="en-US"/>
          </a:p>
        </p:txBody>
      </p:sp>
    </p:spTree>
    <p:extLst>
      <p:ext uri="{BB962C8B-B14F-4D97-AF65-F5344CB8AC3E}">
        <p14:creationId xmlns:p14="http://schemas.microsoft.com/office/powerpoint/2010/main" val="1388863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0F536-E242-7743-8D4A-D82E8F59C8FA}" type="slidenum">
              <a:rPr lang="en-US" smtClean="0"/>
              <a:t>19</a:t>
            </a:fld>
            <a:endParaRPr lang="en-US"/>
          </a:p>
        </p:txBody>
      </p:sp>
    </p:spTree>
    <p:extLst>
      <p:ext uri="{BB962C8B-B14F-4D97-AF65-F5344CB8AC3E}">
        <p14:creationId xmlns:p14="http://schemas.microsoft.com/office/powerpoint/2010/main" val="4071848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0F536-E242-7743-8D4A-D82E8F59C8FA}" type="slidenum">
              <a:rPr lang="en-US" smtClean="0"/>
              <a:t>2</a:t>
            </a:fld>
            <a:endParaRPr lang="en-US"/>
          </a:p>
        </p:txBody>
      </p:sp>
    </p:spTree>
    <p:extLst>
      <p:ext uri="{BB962C8B-B14F-4D97-AF65-F5344CB8AC3E}">
        <p14:creationId xmlns:p14="http://schemas.microsoft.com/office/powerpoint/2010/main" val="1215225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0F536-E242-7743-8D4A-D82E8F59C8FA}" type="slidenum">
              <a:rPr lang="en-US" smtClean="0"/>
              <a:t>20</a:t>
            </a:fld>
            <a:endParaRPr lang="en-US"/>
          </a:p>
        </p:txBody>
      </p:sp>
    </p:spTree>
    <p:extLst>
      <p:ext uri="{BB962C8B-B14F-4D97-AF65-F5344CB8AC3E}">
        <p14:creationId xmlns:p14="http://schemas.microsoft.com/office/powerpoint/2010/main" val="3520414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0F536-E242-7743-8D4A-D82E8F59C8FA}" type="slidenum">
              <a:rPr lang="en-US" smtClean="0"/>
              <a:t>21</a:t>
            </a:fld>
            <a:endParaRPr lang="en-US"/>
          </a:p>
        </p:txBody>
      </p:sp>
    </p:spTree>
    <p:extLst>
      <p:ext uri="{BB962C8B-B14F-4D97-AF65-F5344CB8AC3E}">
        <p14:creationId xmlns:p14="http://schemas.microsoft.com/office/powerpoint/2010/main" val="76693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0F536-E242-7743-8D4A-D82E8F59C8FA}" type="slidenum">
              <a:rPr lang="en-US" smtClean="0"/>
              <a:t>22</a:t>
            </a:fld>
            <a:endParaRPr lang="en-US"/>
          </a:p>
        </p:txBody>
      </p:sp>
    </p:spTree>
    <p:extLst>
      <p:ext uri="{BB962C8B-B14F-4D97-AF65-F5344CB8AC3E}">
        <p14:creationId xmlns:p14="http://schemas.microsoft.com/office/powerpoint/2010/main" val="68761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0F536-E242-7743-8D4A-D82E8F59C8FA}" type="slidenum">
              <a:rPr lang="en-US" smtClean="0"/>
              <a:t>23</a:t>
            </a:fld>
            <a:endParaRPr lang="en-US"/>
          </a:p>
        </p:txBody>
      </p:sp>
    </p:spTree>
    <p:extLst>
      <p:ext uri="{BB962C8B-B14F-4D97-AF65-F5344CB8AC3E}">
        <p14:creationId xmlns:p14="http://schemas.microsoft.com/office/powerpoint/2010/main" val="3306459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0F536-E242-7743-8D4A-D82E8F59C8FA}" type="slidenum">
              <a:rPr lang="en-US" smtClean="0"/>
              <a:t>24</a:t>
            </a:fld>
            <a:endParaRPr lang="en-US"/>
          </a:p>
        </p:txBody>
      </p:sp>
    </p:spTree>
    <p:extLst>
      <p:ext uri="{BB962C8B-B14F-4D97-AF65-F5344CB8AC3E}">
        <p14:creationId xmlns:p14="http://schemas.microsoft.com/office/powerpoint/2010/main" val="1656840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0F536-E242-7743-8D4A-D82E8F59C8FA}" type="slidenum">
              <a:rPr lang="en-US" smtClean="0"/>
              <a:t>25</a:t>
            </a:fld>
            <a:endParaRPr lang="en-US"/>
          </a:p>
        </p:txBody>
      </p:sp>
    </p:spTree>
    <p:extLst>
      <p:ext uri="{BB962C8B-B14F-4D97-AF65-F5344CB8AC3E}">
        <p14:creationId xmlns:p14="http://schemas.microsoft.com/office/powerpoint/2010/main" val="1345953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0F536-E242-7743-8D4A-D82E8F59C8FA}" type="slidenum">
              <a:rPr lang="en-US" smtClean="0"/>
              <a:t>3</a:t>
            </a:fld>
            <a:endParaRPr lang="en-US"/>
          </a:p>
        </p:txBody>
      </p:sp>
    </p:spTree>
    <p:extLst>
      <p:ext uri="{BB962C8B-B14F-4D97-AF65-F5344CB8AC3E}">
        <p14:creationId xmlns:p14="http://schemas.microsoft.com/office/powerpoint/2010/main" val="3318973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0F536-E242-7743-8D4A-D82E8F59C8FA}" type="slidenum">
              <a:rPr lang="en-US" smtClean="0"/>
              <a:t>4</a:t>
            </a:fld>
            <a:endParaRPr lang="en-US"/>
          </a:p>
        </p:txBody>
      </p:sp>
    </p:spTree>
    <p:extLst>
      <p:ext uri="{BB962C8B-B14F-4D97-AF65-F5344CB8AC3E}">
        <p14:creationId xmlns:p14="http://schemas.microsoft.com/office/powerpoint/2010/main" val="893045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0F536-E242-7743-8D4A-D82E8F59C8FA}" type="slidenum">
              <a:rPr lang="en-US" smtClean="0"/>
              <a:t>5</a:t>
            </a:fld>
            <a:endParaRPr lang="en-US"/>
          </a:p>
        </p:txBody>
      </p:sp>
    </p:spTree>
    <p:extLst>
      <p:ext uri="{BB962C8B-B14F-4D97-AF65-F5344CB8AC3E}">
        <p14:creationId xmlns:p14="http://schemas.microsoft.com/office/powerpoint/2010/main" val="3843775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0F536-E242-7743-8D4A-D82E8F59C8FA}" type="slidenum">
              <a:rPr lang="en-US" smtClean="0"/>
              <a:t>6</a:t>
            </a:fld>
            <a:endParaRPr lang="en-US"/>
          </a:p>
        </p:txBody>
      </p:sp>
    </p:spTree>
    <p:extLst>
      <p:ext uri="{BB962C8B-B14F-4D97-AF65-F5344CB8AC3E}">
        <p14:creationId xmlns:p14="http://schemas.microsoft.com/office/powerpoint/2010/main" val="459804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0F536-E242-7743-8D4A-D82E8F59C8FA}" type="slidenum">
              <a:rPr lang="en-US" smtClean="0"/>
              <a:t>7</a:t>
            </a:fld>
            <a:endParaRPr lang="en-US"/>
          </a:p>
        </p:txBody>
      </p:sp>
    </p:spTree>
    <p:extLst>
      <p:ext uri="{BB962C8B-B14F-4D97-AF65-F5344CB8AC3E}">
        <p14:creationId xmlns:p14="http://schemas.microsoft.com/office/powerpoint/2010/main" val="513318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0F536-E242-7743-8D4A-D82E8F59C8FA}" type="slidenum">
              <a:rPr lang="en-US" smtClean="0"/>
              <a:t>8</a:t>
            </a:fld>
            <a:endParaRPr lang="en-US"/>
          </a:p>
        </p:txBody>
      </p:sp>
    </p:spTree>
    <p:extLst>
      <p:ext uri="{BB962C8B-B14F-4D97-AF65-F5344CB8AC3E}">
        <p14:creationId xmlns:p14="http://schemas.microsoft.com/office/powerpoint/2010/main" val="2439421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0F536-E242-7743-8D4A-D82E8F59C8FA}" type="slidenum">
              <a:rPr lang="en-US" smtClean="0"/>
              <a:t>9</a:t>
            </a:fld>
            <a:endParaRPr lang="en-US"/>
          </a:p>
        </p:txBody>
      </p:sp>
    </p:spTree>
    <p:extLst>
      <p:ext uri="{BB962C8B-B14F-4D97-AF65-F5344CB8AC3E}">
        <p14:creationId xmlns:p14="http://schemas.microsoft.com/office/powerpoint/2010/main" val="3471614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A2AD8E6-A917-483C-A55C-18FFF485C9B6}" type="datetimeFigureOut">
              <a:rPr lang="en-US" smtClean="0"/>
              <a:t>4/8/21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CB498-E618-4EC5-9DB9-5EE22362B2B4}" type="slidenum">
              <a:rPr lang="en-US" smtClean="0"/>
              <a:t>‹#›</a:t>
            </a:fld>
            <a:endParaRPr lang="en-US"/>
          </a:p>
        </p:txBody>
      </p:sp>
    </p:spTree>
    <p:extLst>
      <p:ext uri="{BB962C8B-B14F-4D97-AF65-F5344CB8AC3E}">
        <p14:creationId xmlns:p14="http://schemas.microsoft.com/office/powerpoint/2010/main" val="4153077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2AD8E6-A917-483C-A55C-18FFF485C9B6}" type="datetimeFigureOut">
              <a:rPr lang="en-US" smtClean="0"/>
              <a:t>4/8/21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CB498-E618-4EC5-9DB9-5EE22362B2B4}" type="slidenum">
              <a:rPr lang="en-US" smtClean="0"/>
              <a:t>‹#›</a:t>
            </a:fld>
            <a:endParaRPr lang="en-US"/>
          </a:p>
        </p:txBody>
      </p:sp>
    </p:spTree>
    <p:extLst>
      <p:ext uri="{BB962C8B-B14F-4D97-AF65-F5344CB8AC3E}">
        <p14:creationId xmlns:p14="http://schemas.microsoft.com/office/powerpoint/2010/main" val="1824880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2AD8E6-A917-483C-A55C-18FFF485C9B6}" type="datetimeFigureOut">
              <a:rPr lang="en-US" smtClean="0"/>
              <a:t>4/8/21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CB498-E618-4EC5-9DB9-5EE22362B2B4}" type="slidenum">
              <a:rPr lang="en-US" smtClean="0"/>
              <a:t>‹#›</a:t>
            </a:fld>
            <a:endParaRPr lang="en-US"/>
          </a:p>
        </p:txBody>
      </p:sp>
    </p:spTree>
    <p:extLst>
      <p:ext uri="{BB962C8B-B14F-4D97-AF65-F5344CB8AC3E}">
        <p14:creationId xmlns:p14="http://schemas.microsoft.com/office/powerpoint/2010/main" val="635142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2AD8E6-A917-483C-A55C-18FFF485C9B6}" type="datetimeFigureOut">
              <a:rPr lang="en-US" smtClean="0"/>
              <a:t>4/8/21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CB498-E618-4EC5-9DB9-5EE22362B2B4}" type="slidenum">
              <a:rPr lang="en-US" smtClean="0"/>
              <a:t>‹#›</a:t>
            </a:fld>
            <a:endParaRPr lang="en-US"/>
          </a:p>
        </p:txBody>
      </p:sp>
    </p:spTree>
    <p:extLst>
      <p:ext uri="{BB962C8B-B14F-4D97-AF65-F5344CB8AC3E}">
        <p14:creationId xmlns:p14="http://schemas.microsoft.com/office/powerpoint/2010/main" val="164944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2AD8E6-A917-483C-A55C-18FFF485C9B6}" type="datetimeFigureOut">
              <a:rPr lang="en-US" smtClean="0"/>
              <a:t>4/8/21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CB498-E618-4EC5-9DB9-5EE22362B2B4}" type="slidenum">
              <a:rPr lang="en-US" smtClean="0"/>
              <a:t>‹#›</a:t>
            </a:fld>
            <a:endParaRPr lang="en-US"/>
          </a:p>
        </p:txBody>
      </p:sp>
    </p:spTree>
    <p:extLst>
      <p:ext uri="{BB962C8B-B14F-4D97-AF65-F5344CB8AC3E}">
        <p14:creationId xmlns:p14="http://schemas.microsoft.com/office/powerpoint/2010/main" val="3864105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2AD8E6-A917-483C-A55C-18FFF485C9B6}" type="datetimeFigureOut">
              <a:rPr lang="en-US" smtClean="0"/>
              <a:t>4/8/21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CB498-E618-4EC5-9DB9-5EE22362B2B4}" type="slidenum">
              <a:rPr lang="en-US" smtClean="0"/>
              <a:t>‹#›</a:t>
            </a:fld>
            <a:endParaRPr lang="en-US"/>
          </a:p>
        </p:txBody>
      </p:sp>
    </p:spTree>
    <p:extLst>
      <p:ext uri="{BB962C8B-B14F-4D97-AF65-F5344CB8AC3E}">
        <p14:creationId xmlns:p14="http://schemas.microsoft.com/office/powerpoint/2010/main" val="4284136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2AD8E6-A917-483C-A55C-18FFF485C9B6}" type="datetimeFigureOut">
              <a:rPr lang="en-US" smtClean="0"/>
              <a:t>4/8/21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8CB498-E618-4EC5-9DB9-5EE22362B2B4}" type="slidenum">
              <a:rPr lang="en-US" smtClean="0"/>
              <a:t>‹#›</a:t>
            </a:fld>
            <a:endParaRPr lang="en-US"/>
          </a:p>
        </p:txBody>
      </p:sp>
    </p:spTree>
    <p:extLst>
      <p:ext uri="{BB962C8B-B14F-4D97-AF65-F5344CB8AC3E}">
        <p14:creationId xmlns:p14="http://schemas.microsoft.com/office/powerpoint/2010/main" val="651062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2AD8E6-A917-483C-A55C-18FFF485C9B6}" type="datetimeFigureOut">
              <a:rPr lang="en-US" smtClean="0"/>
              <a:t>4/8/21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8CB498-E618-4EC5-9DB9-5EE22362B2B4}" type="slidenum">
              <a:rPr lang="en-US" smtClean="0"/>
              <a:t>‹#›</a:t>
            </a:fld>
            <a:endParaRPr lang="en-US"/>
          </a:p>
        </p:txBody>
      </p:sp>
    </p:spTree>
    <p:extLst>
      <p:ext uri="{BB962C8B-B14F-4D97-AF65-F5344CB8AC3E}">
        <p14:creationId xmlns:p14="http://schemas.microsoft.com/office/powerpoint/2010/main" val="1251101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AD8E6-A917-483C-A55C-18FFF485C9B6}" type="datetimeFigureOut">
              <a:rPr lang="en-US" smtClean="0"/>
              <a:t>4/8/21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8CB498-E618-4EC5-9DB9-5EE22362B2B4}" type="slidenum">
              <a:rPr lang="en-US" smtClean="0"/>
              <a:t>‹#›</a:t>
            </a:fld>
            <a:endParaRPr lang="en-US"/>
          </a:p>
        </p:txBody>
      </p:sp>
    </p:spTree>
    <p:extLst>
      <p:ext uri="{BB962C8B-B14F-4D97-AF65-F5344CB8AC3E}">
        <p14:creationId xmlns:p14="http://schemas.microsoft.com/office/powerpoint/2010/main" val="3920883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2AD8E6-A917-483C-A55C-18FFF485C9B6}" type="datetimeFigureOut">
              <a:rPr lang="en-US" smtClean="0"/>
              <a:t>4/8/21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CB498-E618-4EC5-9DB9-5EE22362B2B4}" type="slidenum">
              <a:rPr lang="en-US" smtClean="0"/>
              <a:t>‹#›</a:t>
            </a:fld>
            <a:endParaRPr lang="en-US"/>
          </a:p>
        </p:txBody>
      </p:sp>
    </p:spTree>
    <p:extLst>
      <p:ext uri="{BB962C8B-B14F-4D97-AF65-F5344CB8AC3E}">
        <p14:creationId xmlns:p14="http://schemas.microsoft.com/office/powerpoint/2010/main" val="1066076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2AD8E6-A917-483C-A55C-18FFF485C9B6}" type="datetimeFigureOut">
              <a:rPr lang="en-US" smtClean="0"/>
              <a:t>4/8/21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CB498-E618-4EC5-9DB9-5EE22362B2B4}" type="slidenum">
              <a:rPr lang="en-US" smtClean="0"/>
              <a:t>‹#›</a:t>
            </a:fld>
            <a:endParaRPr lang="en-US"/>
          </a:p>
        </p:txBody>
      </p:sp>
    </p:spTree>
    <p:extLst>
      <p:ext uri="{BB962C8B-B14F-4D97-AF65-F5344CB8AC3E}">
        <p14:creationId xmlns:p14="http://schemas.microsoft.com/office/powerpoint/2010/main" val="2410895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2AD8E6-A917-483C-A55C-18FFF485C9B6}" type="datetimeFigureOut">
              <a:rPr lang="en-US" smtClean="0"/>
              <a:t>4/8/21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CB498-E618-4EC5-9DB9-5EE22362B2B4}" type="slidenum">
              <a:rPr lang="en-US" smtClean="0"/>
              <a:t>‹#›</a:t>
            </a:fld>
            <a:endParaRPr lang="en-US"/>
          </a:p>
        </p:txBody>
      </p:sp>
    </p:spTree>
    <p:extLst>
      <p:ext uri="{BB962C8B-B14F-4D97-AF65-F5344CB8AC3E}">
        <p14:creationId xmlns:p14="http://schemas.microsoft.com/office/powerpoint/2010/main" val="1915679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www.osymigrant.org/For%20Your%20Health%20back.pdf" TargetMode="Externa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http://osymigrant.org/For%20Your%20Health%20HealthyMouth.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hyperlink" Target="http://www.mobymax.com/" TargetMode="External"/><Relationship Id="rId4" Type="http://schemas.openxmlformats.org/officeDocument/2006/relationships/hyperlink" Target="https://www.sascurriculumpathways.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9.tiff"/><Relationship Id="rId5" Type="http://schemas.openxmlformats.org/officeDocument/2006/relationships/hyperlink" Target="https://www.edutopia.org/stw-differentiated-instruction-replication-tips" TargetMode="External"/><Relationship Id="rId4" Type="http://schemas.openxmlformats.org/officeDocument/2006/relationships/hyperlink" Target="https://www.cultofpedagogy.com/starter-kit-differentiated-instructio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3C32-67E6-614D-B0CE-9B293AFD8C5A}"/>
              </a:ext>
            </a:extLst>
          </p:cNvPr>
          <p:cNvSpPr>
            <a:spLocks noGrp="1"/>
          </p:cNvSpPr>
          <p:nvPr>
            <p:ph type="title"/>
          </p:nvPr>
        </p:nvSpPr>
        <p:spPr>
          <a:xfrm>
            <a:off x="1093303" y="228600"/>
            <a:ext cx="10515600" cy="1325563"/>
          </a:xfrm>
        </p:spPr>
        <p:txBody>
          <a:bodyPr/>
          <a:lstStyle/>
          <a:p>
            <a:pPr algn="r"/>
            <a:r>
              <a:rPr lang="en-US" sz="6000" dirty="0"/>
              <a:t>Professional Learning</a:t>
            </a:r>
            <a:endParaRPr lang="en-US" dirty="0"/>
          </a:p>
        </p:txBody>
      </p:sp>
      <p:pic>
        <p:nvPicPr>
          <p:cNvPr id="6" name="Picture 5" descr="A picture containing drawing&#10;&#10;Description automatically generated">
            <a:extLst>
              <a:ext uri="{FF2B5EF4-FFF2-40B4-BE49-F238E27FC236}">
                <a16:creationId xmlns:a16="http://schemas.microsoft.com/office/drawing/2014/main" id="{AA95B664-F9C7-1D4A-9463-50FD670A47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957" y="347871"/>
            <a:ext cx="2433249" cy="746490"/>
          </a:xfrm>
          <a:prstGeom prst="rect">
            <a:avLst/>
          </a:prstGeom>
        </p:spPr>
      </p:pic>
      <p:sp>
        <p:nvSpPr>
          <p:cNvPr id="7" name="TextBox 6">
            <a:extLst>
              <a:ext uri="{FF2B5EF4-FFF2-40B4-BE49-F238E27FC236}">
                <a16:creationId xmlns:a16="http://schemas.microsoft.com/office/drawing/2014/main" id="{1FF6F2CE-E66C-3141-B087-79BF8AC4D38F}"/>
              </a:ext>
            </a:extLst>
          </p:cNvPr>
          <p:cNvSpPr txBox="1"/>
          <p:nvPr/>
        </p:nvSpPr>
        <p:spPr>
          <a:xfrm>
            <a:off x="487017" y="6248400"/>
            <a:ext cx="11390244" cy="381000"/>
          </a:xfrm>
          <a:prstGeom prst="rect">
            <a:avLst/>
          </a:prstGeom>
          <a:solidFill>
            <a:srgbClr val="009051"/>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a:ln>
                  <a:solidFill>
                    <a:schemeClr val="bg1"/>
                  </a:solidFill>
                </a:ln>
                <a:solidFill>
                  <a:schemeClr val="bg1"/>
                </a:solidFill>
              </a:rPr>
              <a:t>www.osymigrant.org</a:t>
            </a:r>
          </a:p>
        </p:txBody>
      </p:sp>
      <p:cxnSp>
        <p:nvCxnSpPr>
          <p:cNvPr id="8" name="Straight Connector 7">
            <a:extLst>
              <a:ext uri="{FF2B5EF4-FFF2-40B4-BE49-F238E27FC236}">
                <a16:creationId xmlns:a16="http://schemas.microsoft.com/office/drawing/2014/main" id="{86DE528F-6964-4449-8F5D-194B6A070BC7}"/>
              </a:ext>
            </a:extLst>
          </p:cNvPr>
          <p:cNvCxnSpPr>
            <a:cxnSpLocks/>
          </p:cNvCxnSpPr>
          <p:nvPr/>
        </p:nvCxnSpPr>
        <p:spPr>
          <a:xfrm>
            <a:off x="487017" y="1232593"/>
            <a:ext cx="11121886" cy="0"/>
          </a:xfrm>
          <a:prstGeom prst="line">
            <a:avLst/>
          </a:prstGeom>
          <a:ln>
            <a:solidFill>
              <a:srgbClr val="009051"/>
            </a:solidFill>
          </a:ln>
        </p:spPr>
        <p:style>
          <a:lnRef idx="3">
            <a:schemeClr val="accent3"/>
          </a:lnRef>
          <a:fillRef idx="0">
            <a:schemeClr val="accent3"/>
          </a:fillRef>
          <a:effectRef idx="2">
            <a:schemeClr val="accent3"/>
          </a:effectRef>
          <a:fontRef idx="minor">
            <a:schemeClr val="tx1"/>
          </a:fontRef>
        </p:style>
      </p:cxnSp>
      <p:sp>
        <p:nvSpPr>
          <p:cNvPr id="13" name="Rectangle 12">
            <a:extLst>
              <a:ext uri="{FF2B5EF4-FFF2-40B4-BE49-F238E27FC236}">
                <a16:creationId xmlns:a16="http://schemas.microsoft.com/office/drawing/2014/main" id="{41544FB7-4BA6-BF4F-B726-32D1A2C5535D}"/>
              </a:ext>
            </a:extLst>
          </p:cNvPr>
          <p:cNvSpPr/>
          <p:nvPr/>
        </p:nvSpPr>
        <p:spPr>
          <a:xfrm>
            <a:off x="484965" y="2551837"/>
            <a:ext cx="11125994" cy="258532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Using Differentiation</a:t>
            </a:r>
          </a:p>
          <a:p>
            <a:pPr algn="ctr"/>
            <a:r>
              <a:rPr lang="en-US" sz="5400" b="1" cap="none" spc="0" dirty="0">
                <a:ln/>
                <a:solidFill>
                  <a:schemeClr val="accent4"/>
                </a:solidFill>
                <a:effectLst/>
              </a:rPr>
              <a:t>Strategies when Working with Various</a:t>
            </a:r>
          </a:p>
          <a:p>
            <a:pPr algn="ctr"/>
            <a:r>
              <a:rPr lang="en-US" sz="5400" b="1" dirty="0">
                <a:ln/>
                <a:solidFill>
                  <a:schemeClr val="accent4"/>
                </a:solidFill>
              </a:rPr>
              <a:t>Learning Styles</a:t>
            </a:r>
            <a:endParaRPr lang="en-US" sz="5400" b="1" cap="none" spc="0" dirty="0">
              <a:ln/>
              <a:solidFill>
                <a:schemeClr val="accent4"/>
              </a:solidFill>
              <a:effectLst/>
            </a:endParaRPr>
          </a:p>
        </p:txBody>
      </p:sp>
    </p:spTree>
    <p:extLst>
      <p:ext uri="{BB962C8B-B14F-4D97-AF65-F5344CB8AC3E}">
        <p14:creationId xmlns:p14="http://schemas.microsoft.com/office/powerpoint/2010/main" val="1716999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B12DE9F-A043-994C-A8CB-BBDCA53157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99332" y="3338267"/>
            <a:ext cx="4697256" cy="3130344"/>
          </a:xfrm>
          <a:prstGeom prst="rect">
            <a:avLst/>
          </a:prstGeom>
        </p:spPr>
      </p:pic>
      <p:sp>
        <p:nvSpPr>
          <p:cNvPr id="2" name="Title 1">
            <a:extLst>
              <a:ext uri="{FF2B5EF4-FFF2-40B4-BE49-F238E27FC236}">
                <a16:creationId xmlns:a16="http://schemas.microsoft.com/office/drawing/2014/main" id="{8E9B3C32-67E6-614D-B0CE-9B293AFD8C5A}"/>
              </a:ext>
            </a:extLst>
          </p:cNvPr>
          <p:cNvSpPr>
            <a:spLocks noGrp="1"/>
          </p:cNvSpPr>
          <p:nvPr>
            <p:ph type="title"/>
          </p:nvPr>
        </p:nvSpPr>
        <p:spPr>
          <a:xfrm>
            <a:off x="1093303" y="661481"/>
            <a:ext cx="10515600" cy="1325563"/>
          </a:xfrm>
        </p:spPr>
        <p:txBody>
          <a:bodyPr>
            <a:normAutofit fontScale="90000"/>
          </a:bodyPr>
          <a:lstStyle/>
          <a:p>
            <a:pPr algn="r"/>
            <a:r>
              <a:rPr lang="en-US" sz="4000" dirty="0"/>
              <a:t>During the Lesson: </a:t>
            </a:r>
            <a:br>
              <a:rPr lang="en-US" sz="4000" dirty="0"/>
            </a:br>
            <a:r>
              <a:rPr lang="en-US" sz="4000" dirty="0"/>
              <a:t>Strategy for Differentiation with Language Learners</a:t>
            </a:r>
            <a:br>
              <a:rPr lang="en-US" sz="5400" dirty="0"/>
            </a:br>
            <a:endParaRPr lang="en-US" dirty="0"/>
          </a:p>
        </p:txBody>
      </p:sp>
      <p:pic>
        <p:nvPicPr>
          <p:cNvPr id="6" name="Picture 5" descr="A picture containing drawing&#10;&#10;Description automatically generated">
            <a:extLst>
              <a:ext uri="{FF2B5EF4-FFF2-40B4-BE49-F238E27FC236}">
                <a16:creationId xmlns:a16="http://schemas.microsoft.com/office/drawing/2014/main" id="{AA95B664-F9C7-1D4A-9463-50FD670A47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964" y="228600"/>
            <a:ext cx="2433249" cy="746490"/>
          </a:xfrm>
          <a:prstGeom prst="rect">
            <a:avLst/>
          </a:prstGeom>
        </p:spPr>
      </p:pic>
      <p:sp>
        <p:nvSpPr>
          <p:cNvPr id="7" name="TextBox 6">
            <a:extLst>
              <a:ext uri="{FF2B5EF4-FFF2-40B4-BE49-F238E27FC236}">
                <a16:creationId xmlns:a16="http://schemas.microsoft.com/office/drawing/2014/main" id="{1FF6F2CE-E66C-3141-B087-79BF8AC4D38F}"/>
              </a:ext>
            </a:extLst>
          </p:cNvPr>
          <p:cNvSpPr txBox="1"/>
          <p:nvPr/>
        </p:nvSpPr>
        <p:spPr>
          <a:xfrm>
            <a:off x="487017" y="6248400"/>
            <a:ext cx="11390244" cy="381000"/>
          </a:xfrm>
          <a:prstGeom prst="rect">
            <a:avLst/>
          </a:prstGeom>
          <a:solidFill>
            <a:srgbClr val="009051"/>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a:ln>
                  <a:solidFill>
                    <a:schemeClr val="bg1"/>
                  </a:solidFill>
                </a:ln>
                <a:solidFill>
                  <a:schemeClr val="bg1"/>
                </a:solidFill>
              </a:rPr>
              <a:t>www.osymigrant.org</a:t>
            </a:r>
          </a:p>
        </p:txBody>
      </p:sp>
      <p:cxnSp>
        <p:nvCxnSpPr>
          <p:cNvPr id="8" name="Straight Connector 7">
            <a:extLst>
              <a:ext uri="{FF2B5EF4-FFF2-40B4-BE49-F238E27FC236}">
                <a16:creationId xmlns:a16="http://schemas.microsoft.com/office/drawing/2014/main" id="{86DE528F-6964-4449-8F5D-194B6A070BC7}"/>
              </a:ext>
            </a:extLst>
          </p:cNvPr>
          <p:cNvCxnSpPr>
            <a:cxnSpLocks/>
          </p:cNvCxnSpPr>
          <p:nvPr/>
        </p:nvCxnSpPr>
        <p:spPr>
          <a:xfrm>
            <a:off x="487017" y="1554163"/>
            <a:ext cx="11121886" cy="0"/>
          </a:xfrm>
          <a:prstGeom prst="line">
            <a:avLst/>
          </a:prstGeom>
          <a:ln>
            <a:solidFill>
              <a:srgbClr val="009051"/>
            </a:solidFill>
          </a:ln>
        </p:spPr>
        <p:style>
          <a:lnRef idx="3">
            <a:schemeClr val="accent3"/>
          </a:lnRef>
          <a:fillRef idx="0">
            <a:schemeClr val="accent3"/>
          </a:fillRef>
          <a:effectRef idx="2">
            <a:schemeClr val="accent3"/>
          </a:effectRef>
          <a:fontRef idx="minor">
            <a:schemeClr val="tx1"/>
          </a:fontRef>
        </p:style>
      </p:cxnSp>
      <p:sp>
        <p:nvSpPr>
          <p:cNvPr id="9" name="Content Placeholder 2">
            <a:extLst>
              <a:ext uri="{FF2B5EF4-FFF2-40B4-BE49-F238E27FC236}">
                <a16:creationId xmlns:a16="http://schemas.microsoft.com/office/drawing/2014/main" id="{11C0B6DD-225C-A84C-8234-1655C9DD2CFB}"/>
              </a:ext>
            </a:extLst>
          </p:cNvPr>
          <p:cNvSpPr>
            <a:spLocks noGrp="1"/>
          </p:cNvSpPr>
          <p:nvPr>
            <p:ph idx="1"/>
          </p:nvPr>
        </p:nvSpPr>
        <p:spPr>
          <a:xfrm>
            <a:off x="487018" y="1867772"/>
            <a:ext cx="11121886" cy="1803249"/>
          </a:xfrm>
        </p:spPr>
        <p:txBody>
          <a:bodyPr/>
          <a:lstStyle/>
          <a:p>
            <a:pPr marL="0" lvl="0" indent="0">
              <a:buNone/>
            </a:pPr>
            <a:r>
              <a:rPr lang="en-US" sz="2000" b="1" dirty="0">
                <a:cs typeface="Arial" panose="020B0604020202020204" pitchFamily="34" charset="0"/>
                <a:sym typeface="Wingdings 2" panose="05020102010507070707" pitchFamily="18" charset="2"/>
              </a:rPr>
              <a:t>Example Topic:</a:t>
            </a:r>
            <a:r>
              <a:rPr lang="en-US" sz="2000" dirty="0">
                <a:cs typeface="Arial" panose="020B0604020202020204" pitchFamily="34" charset="0"/>
                <a:sym typeface="Wingdings 2" panose="05020102010507070707" pitchFamily="18" charset="2"/>
              </a:rPr>
              <a:t> </a:t>
            </a:r>
            <a:r>
              <a:rPr lang="en-US" sz="2000" i="1" dirty="0">
                <a:cs typeface="Arial" panose="020B0604020202020204" pitchFamily="34" charset="0"/>
                <a:sym typeface="Wingdings 2" panose="05020102010507070707" pitchFamily="18" charset="2"/>
              </a:rPr>
              <a:t>Protect Your Back While Working </a:t>
            </a:r>
          </a:p>
          <a:p>
            <a:pPr marL="0" lvl="0" indent="0">
              <a:buNone/>
            </a:pPr>
            <a:r>
              <a:rPr lang="en-US" sz="2000" dirty="0">
                <a:cs typeface="Arial" panose="020B0604020202020204" pitchFamily="34" charset="0"/>
                <a:sym typeface="Wingdings 2" panose="05020102010507070707" pitchFamily="18" charset="2"/>
              </a:rPr>
              <a:t>Lesson can be found on the iSOSY website</a:t>
            </a:r>
            <a:r>
              <a:rPr lang="en-US" sz="2000" dirty="0">
                <a:latin typeface="Arial" panose="020B0604020202020204" pitchFamily="34" charset="0"/>
                <a:cs typeface="Arial" panose="020B0604020202020204" pitchFamily="34" charset="0"/>
                <a:sym typeface="Wingdings 2" panose="05020102010507070707" pitchFamily="18" charset="2"/>
              </a:rPr>
              <a:t>: </a:t>
            </a:r>
            <a:r>
              <a:rPr lang="en-US" sz="1600" dirty="0">
                <a:latin typeface="Arial" panose="020B0604020202020204" pitchFamily="34" charset="0"/>
                <a:cs typeface="Arial" panose="020B0604020202020204" pitchFamily="34" charset="0"/>
                <a:sym typeface="Wingdings 2" panose="05020102010507070707" pitchFamily="18" charset="2"/>
                <a:hlinkClick r:id="rId5"/>
              </a:rPr>
              <a:t>http://www.osymigrant.org/For%20Your%20Health%20back.pdf</a:t>
            </a:r>
            <a:endParaRPr lang="en-US" sz="1600" dirty="0">
              <a:latin typeface="Arial" panose="020B0604020202020204" pitchFamily="34" charset="0"/>
              <a:cs typeface="Arial" panose="020B0604020202020204" pitchFamily="34" charset="0"/>
              <a:sym typeface="Wingdings 2" panose="05020102010507070707" pitchFamily="18" charset="2"/>
            </a:endParaRPr>
          </a:p>
          <a:p>
            <a:pPr lvl="0"/>
            <a:endParaRPr lang="en-US" altLang="en-US" sz="1600" dirty="0">
              <a:latin typeface="Arial" panose="020B0604020202020204" pitchFamily="34" charset="0"/>
              <a:cs typeface="Arial" panose="020B0604020202020204" pitchFamily="34" charset="0"/>
            </a:endParaRPr>
          </a:p>
          <a:p>
            <a:pPr lvl="1">
              <a:buFont typeface="Arial" charset="0"/>
              <a:buChar char="•"/>
              <a:defRPr/>
            </a:pPr>
            <a:endParaRPr lang="en-US" altLang="en-US" sz="1400" dirty="0"/>
          </a:p>
          <a:p>
            <a:pPr lvl="1">
              <a:buFont typeface="Arial" charset="0"/>
              <a:buChar char="•"/>
              <a:defRPr/>
            </a:pPr>
            <a:endParaRPr lang="en-US" altLang="en-US" sz="1400" dirty="0"/>
          </a:p>
        </p:txBody>
      </p:sp>
      <p:sp>
        <p:nvSpPr>
          <p:cNvPr id="10" name="TextBox 11">
            <a:extLst>
              <a:ext uri="{FF2B5EF4-FFF2-40B4-BE49-F238E27FC236}">
                <a16:creationId xmlns:a16="http://schemas.microsoft.com/office/drawing/2014/main" id="{CFA7D5CF-89AC-5D4A-AEBE-4DFB7E1D55BD}"/>
              </a:ext>
            </a:extLst>
          </p:cNvPr>
          <p:cNvSpPr txBox="1">
            <a:spLocks noChangeArrowheads="1"/>
          </p:cNvSpPr>
          <p:nvPr/>
        </p:nvSpPr>
        <p:spPr bwMode="auto">
          <a:xfrm>
            <a:off x="1480809" y="2668477"/>
            <a:ext cx="913430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dirty="0">
                <a:latin typeface="+mn-lt"/>
              </a:rPr>
              <a:t>Teacher to student in silent period : “Lift the box.”</a:t>
            </a:r>
          </a:p>
          <a:p>
            <a:r>
              <a:rPr lang="en-US" altLang="en-US" sz="2000" b="1" dirty="0">
                <a:latin typeface="+mn-lt"/>
              </a:rPr>
              <a:t>Teacher to low beginner: “What is she doing?” </a:t>
            </a:r>
          </a:p>
          <a:p>
            <a:r>
              <a:rPr lang="en-US" altLang="en-US" sz="2000" b="1" dirty="0">
                <a:latin typeface="+mn-lt"/>
              </a:rPr>
              <a:t>Teacher to Intermediate student: “Why do we need to lift correctly?”</a:t>
            </a:r>
          </a:p>
        </p:txBody>
      </p:sp>
    </p:spTree>
    <p:extLst>
      <p:ext uri="{BB962C8B-B14F-4D97-AF65-F5344CB8AC3E}">
        <p14:creationId xmlns:p14="http://schemas.microsoft.com/office/powerpoint/2010/main" val="2906889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3C32-67E6-614D-B0CE-9B293AFD8C5A}"/>
              </a:ext>
            </a:extLst>
          </p:cNvPr>
          <p:cNvSpPr>
            <a:spLocks noGrp="1"/>
          </p:cNvSpPr>
          <p:nvPr>
            <p:ph type="title"/>
          </p:nvPr>
        </p:nvSpPr>
        <p:spPr>
          <a:xfrm>
            <a:off x="1093303" y="141856"/>
            <a:ext cx="10515600" cy="1325563"/>
          </a:xfrm>
        </p:spPr>
        <p:txBody>
          <a:bodyPr>
            <a:normAutofit fontScale="90000"/>
          </a:bodyPr>
          <a:lstStyle/>
          <a:p>
            <a:pPr algn="r"/>
            <a:br>
              <a:rPr lang="en-US" sz="4000" dirty="0"/>
            </a:br>
            <a:r>
              <a:rPr lang="en-US" sz="4000" dirty="0"/>
              <a:t>Strategies for Differentiated Instruction</a:t>
            </a:r>
            <a:br>
              <a:rPr lang="en-US" sz="5400" dirty="0"/>
            </a:br>
            <a:endParaRPr lang="en-US" dirty="0"/>
          </a:p>
        </p:txBody>
      </p:sp>
      <p:pic>
        <p:nvPicPr>
          <p:cNvPr id="6" name="Picture 5" descr="A picture containing drawing&#10;&#10;Description automatically generated">
            <a:extLst>
              <a:ext uri="{FF2B5EF4-FFF2-40B4-BE49-F238E27FC236}">
                <a16:creationId xmlns:a16="http://schemas.microsoft.com/office/drawing/2014/main" id="{AA95B664-F9C7-1D4A-9463-50FD670A47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964" y="228600"/>
            <a:ext cx="2433249" cy="746490"/>
          </a:xfrm>
          <a:prstGeom prst="rect">
            <a:avLst/>
          </a:prstGeom>
        </p:spPr>
      </p:pic>
      <p:sp>
        <p:nvSpPr>
          <p:cNvPr id="7" name="TextBox 6">
            <a:extLst>
              <a:ext uri="{FF2B5EF4-FFF2-40B4-BE49-F238E27FC236}">
                <a16:creationId xmlns:a16="http://schemas.microsoft.com/office/drawing/2014/main" id="{1FF6F2CE-E66C-3141-B087-79BF8AC4D38F}"/>
              </a:ext>
            </a:extLst>
          </p:cNvPr>
          <p:cNvSpPr txBox="1"/>
          <p:nvPr/>
        </p:nvSpPr>
        <p:spPr>
          <a:xfrm>
            <a:off x="487017" y="6248400"/>
            <a:ext cx="11390244" cy="381000"/>
          </a:xfrm>
          <a:prstGeom prst="rect">
            <a:avLst/>
          </a:prstGeom>
          <a:solidFill>
            <a:srgbClr val="009051"/>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a:ln>
                  <a:solidFill>
                    <a:schemeClr val="bg1"/>
                  </a:solidFill>
                </a:ln>
                <a:solidFill>
                  <a:schemeClr val="bg1"/>
                </a:solidFill>
              </a:rPr>
              <a:t>www.osymigrant.org</a:t>
            </a:r>
          </a:p>
        </p:txBody>
      </p:sp>
      <p:cxnSp>
        <p:nvCxnSpPr>
          <p:cNvPr id="8" name="Straight Connector 7">
            <a:extLst>
              <a:ext uri="{FF2B5EF4-FFF2-40B4-BE49-F238E27FC236}">
                <a16:creationId xmlns:a16="http://schemas.microsoft.com/office/drawing/2014/main" id="{86DE528F-6964-4449-8F5D-194B6A070BC7}"/>
              </a:ext>
            </a:extLst>
          </p:cNvPr>
          <p:cNvCxnSpPr>
            <a:cxnSpLocks/>
          </p:cNvCxnSpPr>
          <p:nvPr/>
        </p:nvCxnSpPr>
        <p:spPr>
          <a:xfrm>
            <a:off x="487017" y="1147763"/>
            <a:ext cx="11121886" cy="0"/>
          </a:xfrm>
          <a:prstGeom prst="line">
            <a:avLst/>
          </a:prstGeom>
          <a:ln>
            <a:solidFill>
              <a:srgbClr val="009051"/>
            </a:solidFill>
          </a:ln>
        </p:spPr>
        <p:style>
          <a:lnRef idx="3">
            <a:schemeClr val="accent3"/>
          </a:lnRef>
          <a:fillRef idx="0">
            <a:schemeClr val="accent3"/>
          </a:fillRef>
          <a:effectRef idx="2">
            <a:schemeClr val="accent3"/>
          </a:effectRef>
          <a:fontRef idx="minor">
            <a:schemeClr val="tx1"/>
          </a:fontRef>
        </p:style>
      </p:cxnSp>
      <p:sp>
        <p:nvSpPr>
          <p:cNvPr id="12" name="Content Placeholder 2">
            <a:extLst>
              <a:ext uri="{FF2B5EF4-FFF2-40B4-BE49-F238E27FC236}">
                <a16:creationId xmlns:a16="http://schemas.microsoft.com/office/drawing/2014/main" id="{2E1ADAE6-EE28-2244-B7FB-AD0D5B238639}"/>
              </a:ext>
            </a:extLst>
          </p:cNvPr>
          <p:cNvSpPr>
            <a:spLocks noGrp="1"/>
          </p:cNvSpPr>
          <p:nvPr>
            <p:ph idx="1"/>
          </p:nvPr>
        </p:nvSpPr>
        <p:spPr>
          <a:xfrm>
            <a:off x="534626" y="296752"/>
            <a:ext cx="11102410" cy="5201208"/>
          </a:xfrm>
        </p:spPr>
        <p:txBody>
          <a:bodyPr>
            <a:normAutofit lnSpcReduction="10000"/>
          </a:bodyPr>
          <a:lstStyle/>
          <a:p>
            <a:pPr>
              <a:lnSpc>
                <a:spcPct val="100000"/>
              </a:lnSpc>
              <a:spcBef>
                <a:spcPts val="0"/>
              </a:spcBef>
            </a:pPr>
            <a:endParaRPr lang="en-US" sz="2000" b="1" dirty="0">
              <a:latin typeface="Calibri body"/>
            </a:endParaRPr>
          </a:p>
          <a:p>
            <a:pPr marL="0" indent="0">
              <a:lnSpc>
                <a:spcPct val="100000"/>
              </a:lnSpc>
              <a:spcBef>
                <a:spcPts val="0"/>
              </a:spcBef>
              <a:buNone/>
            </a:pPr>
            <a:endParaRPr lang="en-US" sz="2000" dirty="0">
              <a:latin typeface="Calibri body"/>
            </a:endParaRPr>
          </a:p>
          <a:p>
            <a:pPr marL="0" indent="0">
              <a:lnSpc>
                <a:spcPct val="100000"/>
              </a:lnSpc>
              <a:spcBef>
                <a:spcPts val="0"/>
              </a:spcBef>
              <a:buNone/>
            </a:pPr>
            <a:endParaRPr lang="en-US" sz="2000" dirty="0">
              <a:latin typeface="Calibri body"/>
            </a:endParaRPr>
          </a:p>
          <a:p>
            <a:pPr marL="173037" indent="0">
              <a:lnSpc>
                <a:spcPct val="100000"/>
              </a:lnSpc>
              <a:spcBef>
                <a:spcPts val="0"/>
              </a:spcBef>
              <a:buNone/>
            </a:pPr>
            <a:r>
              <a:rPr lang="en-US" sz="2000" b="1" dirty="0">
                <a:latin typeface="Calibri body"/>
              </a:rPr>
              <a:t>RAFT – </a:t>
            </a:r>
            <a:r>
              <a:rPr lang="en-US" sz="2000" dirty="0">
                <a:latin typeface="Calibri body"/>
              </a:rPr>
              <a:t>is a writing strategy that can be used in all content areas and offers students a choice in how to focus and complete their writing assignment.  </a:t>
            </a:r>
          </a:p>
          <a:p>
            <a:pPr marL="173037" indent="0">
              <a:lnSpc>
                <a:spcPct val="100000"/>
              </a:lnSpc>
              <a:spcBef>
                <a:spcPts val="0"/>
              </a:spcBef>
              <a:buNone/>
            </a:pPr>
            <a:endParaRPr lang="en-US" sz="2000" dirty="0">
              <a:latin typeface="Calibri body"/>
            </a:endParaRPr>
          </a:p>
          <a:p>
            <a:pPr marL="0" indent="0">
              <a:lnSpc>
                <a:spcPct val="100000"/>
              </a:lnSpc>
              <a:spcBef>
                <a:spcPts val="0"/>
              </a:spcBef>
              <a:buNone/>
            </a:pPr>
            <a:r>
              <a:rPr lang="en-US" sz="2000" b="1" dirty="0">
                <a:latin typeface="Calibri body"/>
              </a:rPr>
              <a:t>                 R</a:t>
            </a:r>
            <a:r>
              <a:rPr lang="en-US" sz="2000" dirty="0">
                <a:latin typeface="Calibri body"/>
              </a:rPr>
              <a:t> is for Role – the person or thing that the students will become.</a:t>
            </a:r>
          </a:p>
          <a:p>
            <a:pPr marL="1433513" indent="-1433513">
              <a:lnSpc>
                <a:spcPct val="100000"/>
              </a:lnSpc>
              <a:spcBef>
                <a:spcPts val="0"/>
              </a:spcBef>
              <a:buNone/>
            </a:pPr>
            <a:r>
              <a:rPr lang="en-US" sz="2000" b="1" dirty="0">
                <a:latin typeface="Calibri body"/>
              </a:rPr>
              <a:t>                 A </a:t>
            </a:r>
            <a:r>
              <a:rPr lang="en-US" sz="2000" dirty="0">
                <a:latin typeface="Calibri body"/>
              </a:rPr>
              <a:t>is for Audience – the person or people who will be reading the finished product. </a:t>
            </a:r>
          </a:p>
          <a:p>
            <a:pPr marL="0" indent="0">
              <a:lnSpc>
                <a:spcPct val="100000"/>
              </a:lnSpc>
              <a:spcBef>
                <a:spcPts val="0"/>
              </a:spcBef>
              <a:buNone/>
            </a:pPr>
            <a:r>
              <a:rPr lang="en-US" sz="2000" dirty="0">
                <a:latin typeface="Calibri body"/>
              </a:rPr>
              <a:t>                 </a:t>
            </a:r>
            <a:r>
              <a:rPr lang="en-US" sz="2000" b="1" dirty="0">
                <a:latin typeface="Calibri body"/>
              </a:rPr>
              <a:t>F</a:t>
            </a:r>
            <a:r>
              <a:rPr lang="en-US" sz="2000" dirty="0">
                <a:latin typeface="Calibri body"/>
              </a:rPr>
              <a:t> is for Format – the way in which the writing will be done. Examples might include letter, 	    brochure, memo, speech, comic or advertisement.  </a:t>
            </a:r>
          </a:p>
          <a:p>
            <a:pPr marL="0" indent="0">
              <a:lnSpc>
                <a:spcPct val="100000"/>
              </a:lnSpc>
              <a:spcBef>
                <a:spcPts val="0"/>
              </a:spcBef>
              <a:buNone/>
            </a:pPr>
            <a:r>
              <a:rPr lang="en-US" dirty="0"/>
              <a:t>            </a:t>
            </a:r>
            <a:r>
              <a:rPr lang="en-US" sz="2000" b="1" dirty="0">
                <a:latin typeface="Calibri body"/>
              </a:rPr>
              <a:t>T </a:t>
            </a:r>
            <a:r>
              <a:rPr lang="en-US" sz="2000" dirty="0">
                <a:latin typeface="Calibri body"/>
              </a:rPr>
              <a:t>is for</a:t>
            </a:r>
            <a:r>
              <a:rPr lang="en-US" sz="2000" dirty="0"/>
              <a:t> </a:t>
            </a:r>
            <a:r>
              <a:rPr lang="en-US" sz="2000" dirty="0">
                <a:latin typeface="Calibri body"/>
              </a:rPr>
              <a:t>Topic – what the writing will discuss. Students can demonstrate their mastery of content 	    knowledge in this matter.</a:t>
            </a:r>
          </a:p>
          <a:p>
            <a:pPr marL="0" indent="0">
              <a:lnSpc>
                <a:spcPct val="100000"/>
              </a:lnSpc>
              <a:spcBef>
                <a:spcPts val="0"/>
              </a:spcBef>
              <a:buNone/>
            </a:pPr>
            <a:r>
              <a:rPr lang="en-US" sz="2000" dirty="0">
                <a:latin typeface="Calibri body"/>
              </a:rPr>
              <a:t> </a:t>
            </a:r>
          </a:p>
          <a:p>
            <a:pPr marL="0" indent="0">
              <a:buNone/>
            </a:pPr>
            <a:r>
              <a:rPr lang="en-US" sz="2000" b="1" dirty="0">
                <a:latin typeface="Calibri body"/>
              </a:rPr>
              <a:t>RAFT </a:t>
            </a:r>
            <a:r>
              <a:rPr lang="en-US" sz="2000" dirty="0">
                <a:latin typeface="Calibri body"/>
              </a:rPr>
              <a:t>allows for differentiated instruction because students get </a:t>
            </a:r>
          </a:p>
          <a:p>
            <a:pPr marL="0" indent="0">
              <a:buNone/>
            </a:pPr>
            <a:r>
              <a:rPr lang="en-US" sz="2000" dirty="0">
                <a:latin typeface="Calibri body"/>
              </a:rPr>
              <a:t>a choice in their assignment based on their interest and </a:t>
            </a:r>
          </a:p>
          <a:p>
            <a:pPr marL="0" indent="0">
              <a:buNone/>
            </a:pPr>
            <a:r>
              <a:rPr lang="en-US" sz="2000" dirty="0">
                <a:latin typeface="Calibri body"/>
              </a:rPr>
              <a:t>preferred style of learning.</a:t>
            </a:r>
          </a:p>
          <a:p>
            <a:pPr marL="0" indent="0">
              <a:buNone/>
            </a:pPr>
            <a:endParaRPr lang="en-US" sz="2000" dirty="0">
              <a:latin typeface="Calibri body"/>
            </a:endParaRPr>
          </a:p>
          <a:p>
            <a:endParaRPr lang="en-US" dirty="0"/>
          </a:p>
          <a:p>
            <a:endParaRPr lang="en-US" dirty="0"/>
          </a:p>
          <a:p>
            <a:endParaRPr lang="en-US" dirty="0"/>
          </a:p>
          <a:p>
            <a:endParaRPr lang="en-US" dirty="0"/>
          </a:p>
        </p:txBody>
      </p:sp>
      <p:pic>
        <p:nvPicPr>
          <p:cNvPr id="13" name="Picture 2" descr="Rafting, Whitewater, Challenge, Action">
            <a:extLst>
              <a:ext uri="{FF2B5EF4-FFF2-40B4-BE49-F238E27FC236}">
                <a16:creationId xmlns:a16="http://schemas.microsoft.com/office/drawing/2014/main" id="{FA689BC9-39A9-EB40-85E9-48344540659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392019" y="3601388"/>
            <a:ext cx="3813010" cy="254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20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3C32-67E6-614D-B0CE-9B293AFD8C5A}"/>
              </a:ext>
            </a:extLst>
          </p:cNvPr>
          <p:cNvSpPr>
            <a:spLocks noGrp="1"/>
          </p:cNvSpPr>
          <p:nvPr>
            <p:ph type="title"/>
          </p:nvPr>
        </p:nvSpPr>
        <p:spPr>
          <a:xfrm>
            <a:off x="1093303" y="141856"/>
            <a:ext cx="10515600" cy="1325563"/>
          </a:xfrm>
        </p:spPr>
        <p:txBody>
          <a:bodyPr>
            <a:normAutofit/>
          </a:bodyPr>
          <a:lstStyle/>
          <a:p>
            <a:pPr algn="r"/>
            <a:r>
              <a:rPr lang="en-US" sz="4000" dirty="0"/>
              <a:t>An Example of RAFT</a:t>
            </a:r>
            <a:endParaRPr lang="en-US" dirty="0"/>
          </a:p>
        </p:txBody>
      </p:sp>
      <p:pic>
        <p:nvPicPr>
          <p:cNvPr id="6" name="Picture 5" descr="A picture containing drawing&#10;&#10;Description automatically generated">
            <a:extLst>
              <a:ext uri="{FF2B5EF4-FFF2-40B4-BE49-F238E27FC236}">
                <a16:creationId xmlns:a16="http://schemas.microsoft.com/office/drawing/2014/main" id="{AA95B664-F9C7-1D4A-9463-50FD670A47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964" y="228600"/>
            <a:ext cx="2433249" cy="746490"/>
          </a:xfrm>
          <a:prstGeom prst="rect">
            <a:avLst/>
          </a:prstGeom>
        </p:spPr>
      </p:pic>
      <p:sp>
        <p:nvSpPr>
          <p:cNvPr id="7" name="TextBox 6">
            <a:extLst>
              <a:ext uri="{FF2B5EF4-FFF2-40B4-BE49-F238E27FC236}">
                <a16:creationId xmlns:a16="http://schemas.microsoft.com/office/drawing/2014/main" id="{1FF6F2CE-E66C-3141-B087-79BF8AC4D38F}"/>
              </a:ext>
            </a:extLst>
          </p:cNvPr>
          <p:cNvSpPr txBox="1"/>
          <p:nvPr/>
        </p:nvSpPr>
        <p:spPr>
          <a:xfrm>
            <a:off x="487017" y="6248400"/>
            <a:ext cx="11390244" cy="381000"/>
          </a:xfrm>
          <a:prstGeom prst="rect">
            <a:avLst/>
          </a:prstGeom>
          <a:solidFill>
            <a:srgbClr val="009051"/>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a:ln>
                  <a:solidFill>
                    <a:schemeClr val="bg1"/>
                  </a:solidFill>
                </a:ln>
                <a:solidFill>
                  <a:schemeClr val="bg1"/>
                </a:solidFill>
              </a:rPr>
              <a:t>www.osymigrant.org</a:t>
            </a:r>
          </a:p>
        </p:txBody>
      </p:sp>
      <p:cxnSp>
        <p:nvCxnSpPr>
          <p:cNvPr id="8" name="Straight Connector 7">
            <a:extLst>
              <a:ext uri="{FF2B5EF4-FFF2-40B4-BE49-F238E27FC236}">
                <a16:creationId xmlns:a16="http://schemas.microsoft.com/office/drawing/2014/main" id="{86DE528F-6964-4449-8F5D-194B6A070BC7}"/>
              </a:ext>
            </a:extLst>
          </p:cNvPr>
          <p:cNvCxnSpPr>
            <a:cxnSpLocks/>
          </p:cNvCxnSpPr>
          <p:nvPr/>
        </p:nvCxnSpPr>
        <p:spPr>
          <a:xfrm>
            <a:off x="487017" y="1147763"/>
            <a:ext cx="11121886" cy="0"/>
          </a:xfrm>
          <a:prstGeom prst="line">
            <a:avLst/>
          </a:prstGeom>
          <a:ln>
            <a:solidFill>
              <a:srgbClr val="009051"/>
            </a:solidFill>
          </a:ln>
        </p:spPr>
        <p:style>
          <a:lnRef idx="3">
            <a:schemeClr val="accent3"/>
          </a:lnRef>
          <a:fillRef idx="0">
            <a:schemeClr val="accent3"/>
          </a:fillRef>
          <a:effectRef idx="2">
            <a:schemeClr val="accent3"/>
          </a:effectRef>
          <a:fontRef idx="minor">
            <a:schemeClr val="tx1"/>
          </a:fontRef>
        </p:style>
      </p:cxnSp>
      <p:sp>
        <p:nvSpPr>
          <p:cNvPr id="10" name="Rectangle 9">
            <a:extLst>
              <a:ext uri="{FF2B5EF4-FFF2-40B4-BE49-F238E27FC236}">
                <a16:creationId xmlns:a16="http://schemas.microsoft.com/office/drawing/2014/main" id="{A84D2918-6C0A-D549-BC3B-C3E6E9750915}"/>
              </a:ext>
            </a:extLst>
          </p:cNvPr>
          <p:cNvSpPr/>
          <p:nvPr/>
        </p:nvSpPr>
        <p:spPr>
          <a:xfrm>
            <a:off x="874642" y="1420812"/>
            <a:ext cx="10270435" cy="4955203"/>
          </a:xfrm>
          <a:prstGeom prst="rect">
            <a:avLst/>
          </a:prstGeom>
        </p:spPr>
        <p:txBody>
          <a:bodyPr wrap="square">
            <a:spAutoFit/>
          </a:bodyPr>
          <a:lstStyle/>
          <a:p>
            <a:pPr lvl="0"/>
            <a:r>
              <a:rPr lang="en-US" sz="2000" b="1" dirty="0">
                <a:solidFill>
                  <a:prstClr val="black"/>
                </a:solidFill>
                <a:latin typeface="Calibri body"/>
                <a:sym typeface="Wingdings 2" panose="05020102010507070707" pitchFamily="18" charset="2"/>
              </a:rPr>
              <a:t>Example Topic:</a:t>
            </a:r>
            <a:r>
              <a:rPr lang="en-US" sz="2000" dirty="0">
                <a:solidFill>
                  <a:prstClr val="black"/>
                </a:solidFill>
                <a:latin typeface="Calibri body"/>
                <a:sym typeface="Wingdings 2" panose="05020102010507070707" pitchFamily="18" charset="2"/>
              </a:rPr>
              <a:t> </a:t>
            </a:r>
            <a:r>
              <a:rPr lang="en-US" sz="2000" i="1" dirty="0">
                <a:solidFill>
                  <a:prstClr val="black"/>
                </a:solidFill>
                <a:latin typeface="Calibri body"/>
                <a:sym typeface="Wingdings 2" panose="05020102010507070707" pitchFamily="18" charset="2"/>
              </a:rPr>
              <a:t>A Popular Place </a:t>
            </a:r>
          </a:p>
          <a:p>
            <a:pPr lvl="0"/>
            <a:r>
              <a:rPr lang="en-US" sz="2000" dirty="0">
                <a:solidFill>
                  <a:prstClr val="black"/>
                </a:solidFill>
                <a:latin typeface="Calibri body"/>
                <a:sym typeface="Wingdings 2" panose="05020102010507070707" pitchFamily="18" charset="2"/>
              </a:rPr>
              <a:t>Teacher reads aloud to all students, a paragraph on a popular place they all said they want to visit, sharing important facts about the location.  </a:t>
            </a:r>
          </a:p>
          <a:p>
            <a:pPr lvl="0"/>
            <a:endParaRPr lang="en-US" sz="2000" dirty="0">
              <a:solidFill>
                <a:prstClr val="black"/>
              </a:solidFill>
              <a:latin typeface="Calibri body"/>
              <a:sym typeface="Wingdings 2" panose="05020102010507070707" pitchFamily="18" charset="2"/>
            </a:endParaRPr>
          </a:p>
          <a:p>
            <a:r>
              <a:rPr lang="en-US" sz="2000" dirty="0">
                <a:solidFill>
                  <a:prstClr val="black"/>
                </a:solidFill>
                <a:latin typeface="Calibri body"/>
                <a:sym typeface="Wingdings 2" panose="05020102010507070707" pitchFamily="18" charset="2"/>
              </a:rPr>
              <a:t>RAFT activity:</a:t>
            </a:r>
          </a:p>
          <a:p>
            <a:endParaRPr lang="en-US" sz="2000" dirty="0">
              <a:solidFill>
                <a:prstClr val="black"/>
              </a:solidFill>
              <a:latin typeface="Calibri body"/>
              <a:sym typeface="Wingdings 2" panose="05020102010507070707" pitchFamily="18" charset="2"/>
            </a:endParaRPr>
          </a:p>
          <a:p>
            <a:r>
              <a:rPr lang="en-US" sz="2000" u="sng" dirty="0">
                <a:solidFill>
                  <a:prstClr val="black"/>
                </a:solidFill>
                <a:latin typeface="Calibri body"/>
                <a:sym typeface="Wingdings 2" panose="05020102010507070707" pitchFamily="18" charset="2"/>
              </a:rPr>
              <a:t>Advanced students </a:t>
            </a:r>
            <a:r>
              <a:rPr lang="en-US" sz="2000" dirty="0">
                <a:solidFill>
                  <a:prstClr val="black"/>
                </a:solidFill>
                <a:latin typeface="Calibri body"/>
                <a:sym typeface="Wingdings 2" panose="05020102010507070707" pitchFamily="18" charset="2"/>
              </a:rPr>
              <a:t>-  take the </a:t>
            </a:r>
            <a:r>
              <a:rPr lang="en-US" sz="2000" b="1" dirty="0">
                <a:solidFill>
                  <a:prstClr val="black"/>
                </a:solidFill>
                <a:latin typeface="Calibri body"/>
                <a:sym typeface="Wingdings 2" panose="05020102010507070707" pitchFamily="18" charset="2"/>
              </a:rPr>
              <a:t>role</a:t>
            </a:r>
            <a:r>
              <a:rPr lang="en-US" sz="2000" dirty="0">
                <a:solidFill>
                  <a:prstClr val="black"/>
                </a:solidFill>
                <a:latin typeface="Calibri body"/>
                <a:sym typeface="Wingdings 2" panose="05020102010507070707" pitchFamily="18" charset="2"/>
              </a:rPr>
              <a:t> of a travel agent and the </a:t>
            </a:r>
            <a:r>
              <a:rPr lang="en-US" sz="2000" b="1" dirty="0">
                <a:solidFill>
                  <a:prstClr val="black"/>
                </a:solidFill>
                <a:latin typeface="Calibri body"/>
                <a:sym typeface="Wingdings 2" panose="05020102010507070707" pitchFamily="18" charset="2"/>
              </a:rPr>
              <a:t>format</a:t>
            </a:r>
            <a:r>
              <a:rPr lang="en-US" sz="2000" dirty="0">
                <a:solidFill>
                  <a:prstClr val="black"/>
                </a:solidFill>
                <a:latin typeface="Calibri body"/>
                <a:sym typeface="Wingdings 2" panose="05020102010507070707" pitchFamily="18" charset="2"/>
              </a:rPr>
              <a:t> of creating a travel brochure for an </a:t>
            </a:r>
            <a:r>
              <a:rPr lang="en-US" sz="2000" b="1" dirty="0">
                <a:solidFill>
                  <a:prstClr val="black"/>
                </a:solidFill>
                <a:latin typeface="Calibri body"/>
                <a:sym typeface="Wingdings 2" panose="05020102010507070707" pitchFamily="18" charset="2"/>
              </a:rPr>
              <a:t>audience</a:t>
            </a:r>
            <a:r>
              <a:rPr lang="en-US" sz="2000" dirty="0">
                <a:solidFill>
                  <a:prstClr val="black"/>
                </a:solidFill>
                <a:latin typeface="Calibri body"/>
                <a:sym typeface="Wingdings 2" panose="05020102010507070707" pitchFamily="18" charset="2"/>
              </a:rPr>
              <a:t> of tourists.</a:t>
            </a:r>
          </a:p>
          <a:p>
            <a:endParaRPr lang="en-US" sz="2000" dirty="0">
              <a:solidFill>
                <a:prstClr val="black"/>
              </a:solidFill>
              <a:latin typeface="Calibri body"/>
              <a:sym typeface="Wingdings 2" panose="05020102010507070707" pitchFamily="18" charset="2"/>
            </a:endParaRPr>
          </a:p>
          <a:p>
            <a:r>
              <a:rPr lang="en-US" sz="2000" u="sng" dirty="0">
                <a:solidFill>
                  <a:prstClr val="black"/>
                </a:solidFill>
                <a:latin typeface="Calibri body"/>
                <a:sym typeface="Wingdings 2" panose="05020102010507070707" pitchFamily="18" charset="2"/>
              </a:rPr>
              <a:t>Intermediate students </a:t>
            </a:r>
            <a:r>
              <a:rPr lang="en-US" sz="2000" dirty="0">
                <a:solidFill>
                  <a:prstClr val="black"/>
                </a:solidFill>
                <a:latin typeface="Calibri body"/>
                <a:sym typeface="Wingdings 2" panose="05020102010507070707" pitchFamily="18" charset="2"/>
              </a:rPr>
              <a:t>- take the </a:t>
            </a:r>
            <a:r>
              <a:rPr lang="en-US" sz="2000" b="1" dirty="0">
                <a:solidFill>
                  <a:prstClr val="black"/>
                </a:solidFill>
                <a:latin typeface="Calibri body"/>
                <a:sym typeface="Wingdings 2" panose="05020102010507070707" pitchFamily="18" charset="2"/>
              </a:rPr>
              <a:t>role</a:t>
            </a:r>
            <a:r>
              <a:rPr lang="en-US" sz="2000" dirty="0">
                <a:solidFill>
                  <a:prstClr val="black"/>
                </a:solidFill>
                <a:latin typeface="Calibri body"/>
                <a:sym typeface="Wingdings 2" panose="05020102010507070707" pitchFamily="18" charset="2"/>
              </a:rPr>
              <a:t> of a tourist writing and addressing the </a:t>
            </a:r>
            <a:r>
              <a:rPr lang="en-US" sz="2000" b="1" dirty="0">
                <a:solidFill>
                  <a:prstClr val="black"/>
                </a:solidFill>
                <a:latin typeface="Calibri body"/>
                <a:sym typeface="Wingdings 2" panose="05020102010507070707" pitchFamily="18" charset="2"/>
              </a:rPr>
              <a:t>format</a:t>
            </a:r>
            <a:r>
              <a:rPr lang="en-US" sz="2000" dirty="0">
                <a:solidFill>
                  <a:prstClr val="black"/>
                </a:solidFill>
                <a:latin typeface="Calibri body"/>
                <a:sym typeface="Wingdings 2" panose="05020102010507070707" pitchFamily="18" charset="2"/>
              </a:rPr>
              <a:t> of a postcard to the </a:t>
            </a:r>
            <a:r>
              <a:rPr lang="en-US" sz="2000" b="1" dirty="0">
                <a:solidFill>
                  <a:prstClr val="black"/>
                </a:solidFill>
                <a:latin typeface="Calibri body"/>
                <a:sym typeface="Wingdings 2" panose="05020102010507070707" pitchFamily="18" charset="2"/>
              </a:rPr>
              <a:t>audience</a:t>
            </a:r>
            <a:r>
              <a:rPr lang="en-US" sz="2000" dirty="0">
                <a:solidFill>
                  <a:prstClr val="black"/>
                </a:solidFill>
                <a:latin typeface="Calibri body"/>
                <a:sym typeface="Wingdings 2" panose="05020102010507070707" pitchFamily="18" charset="2"/>
              </a:rPr>
              <a:t> of friends.</a:t>
            </a:r>
          </a:p>
          <a:p>
            <a:endParaRPr lang="en-US" sz="2000" dirty="0">
              <a:solidFill>
                <a:prstClr val="black"/>
              </a:solidFill>
              <a:latin typeface="Calibri body"/>
              <a:sym typeface="Wingdings 2" panose="05020102010507070707" pitchFamily="18" charset="2"/>
            </a:endParaRPr>
          </a:p>
          <a:p>
            <a:r>
              <a:rPr lang="en-US" sz="2000" u="sng" dirty="0">
                <a:solidFill>
                  <a:prstClr val="black"/>
                </a:solidFill>
                <a:latin typeface="Calibri body"/>
                <a:sym typeface="Wingdings 2" panose="05020102010507070707" pitchFamily="18" charset="2"/>
              </a:rPr>
              <a:t>Beginner students </a:t>
            </a:r>
            <a:r>
              <a:rPr lang="en-US" sz="2000" dirty="0">
                <a:solidFill>
                  <a:prstClr val="black"/>
                </a:solidFill>
                <a:latin typeface="Calibri body"/>
                <a:sym typeface="Wingdings 2" panose="05020102010507070707" pitchFamily="18" charset="2"/>
              </a:rPr>
              <a:t>– take the </a:t>
            </a:r>
            <a:r>
              <a:rPr lang="en-US" sz="2000" b="1" dirty="0">
                <a:solidFill>
                  <a:prstClr val="black"/>
                </a:solidFill>
                <a:latin typeface="Calibri body"/>
                <a:sym typeface="Wingdings 2" panose="05020102010507070707" pitchFamily="18" charset="2"/>
              </a:rPr>
              <a:t>role</a:t>
            </a:r>
            <a:r>
              <a:rPr lang="en-US" sz="2000" dirty="0">
                <a:solidFill>
                  <a:prstClr val="black"/>
                </a:solidFill>
                <a:latin typeface="Calibri body"/>
                <a:sym typeface="Wingdings 2" panose="05020102010507070707" pitchFamily="18" charset="2"/>
              </a:rPr>
              <a:t> of the interesting place creating the </a:t>
            </a:r>
            <a:r>
              <a:rPr lang="en-US" sz="2000" b="1" dirty="0">
                <a:solidFill>
                  <a:prstClr val="black"/>
                </a:solidFill>
                <a:latin typeface="Calibri body"/>
                <a:sym typeface="Wingdings 2" panose="05020102010507070707" pitchFamily="18" charset="2"/>
              </a:rPr>
              <a:t>format</a:t>
            </a:r>
            <a:r>
              <a:rPr lang="en-US" sz="2000" dirty="0">
                <a:solidFill>
                  <a:prstClr val="black"/>
                </a:solidFill>
                <a:latin typeface="Calibri body"/>
                <a:sym typeface="Wingdings 2" panose="05020102010507070707" pitchFamily="18" charset="2"/>
              </a:rPr>
              <a:t> of a poster to encourage the </a:t>
            </a:r>
            <a:r>
              <a:rPr lang="en-US" sz="2000" b="1" dirty="0">
                <a:solidFill>
                  <a:prstClr val="black"/>
                </a:solidFill>
                <a:latin typeface="Calibri body"/>
                <a:sym typeface="Wingdings 2" panose="05020102010507070707" pitchFamily="18" charset="2"/>
              </a:rPr>
              <a:t>audience</a:t>
            </a:r>
            <a:r>
              <a:rPr lang="en-US" sz="2000" dirty="0">
                <a:solidFill>
                  <a:prstClr val="black"/>
                </a:solidFill>
                <a:latin typeface="Calibri body"/>
                <a:sym typeface="Wingdings 2" panose="05020102010507070707" pitchFamily="18" charset="2"/>
              </a:rPr>
              <a:t> of potential tourists to visit.</a:t>
            </a:r>
          </a:p>
          <a:p>
            <a:endParaRPr lang="en-US" dirty="0">
              <a:solidFill>
                <a:prstClr val="black"/>
              </a:solidFill>
              <a:latin typeface="Calibri body"/>
              <a:sym typeface="Wingdings 2" panose="05020102010507070707" pitchFamily="18" charset="2"/>
            </a:endParaRPr>
          </a:p>
          <a:p>
            <a:pPr lvl="0"/>
            <a:endParaRPr lang="en-US" dirty="0"/>
          </a:p>
        </p:txBody>
      </p:sp>
    </p:spTree>
    <p:extLst>
      <p:ext uri="{BB962C8B-B14F-4D97-AF65-F5344CB8AC3E}">
        <p14:creationId xmlns:p14="http://schemas.microsoft.com/office/powerpoint/2010/main" val="363603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3C32-67E6-614D-B0CE-9B293AFD8C5A}"/>
              </a:ext>
            </a:extLst>
          </p:cNvPr>
          <p:cNvSpPr>
            <a:spLocks noGrp="1"/>
          </p:cNvSpPr>
          <p:nvPr>
            <p:ph type="title"/>
          </p:nvPr>
        </p:nvSpPr>
        <p:spPr>
          <a:xfrm>
            <a:off x="1093303" y="141856"/>
            <a:ext cx="10515600" cy="1325563"/>
          </a:xfrm>
        </p:spPr>
        <p:txBody>
          <a:bodyPr>
            <a:normAutofit/>
          </a:bodyPr>
          <a:lstStyle/>
          <a:p>
            <a:pPr algn="r"/>
            <a:r>
              <a:rPr lang="en-US" sz="4000" dirty="0"/>
              <a:t>An Example of RAFT with iSOSY Lesson</a:t>
            </a:r>
            <a:endParaRPr lang="en-US" dirty="0"/>
          </a:p>
        </p:txBody>
      </p:sp>
      <p:pic>
        <p:nvPicPr>
          <p:cNvPr id="6" name="Picture 5" descr="A picture containing drawing&#10;&#10;Description automatically generated">
            <a:extLst>
              <a:ext uri="{FF2B5EF4-FFF2-40B4-BE49-F238E27FC236}">
                <a16:creationId xmlns:a16="http://schemas.microsoft.com/office/drawing/2014/main" id="{AA95B664-F9C7-1D4A-9463-50FD670A47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964" y="228600"/>
            <a:ext cx="2433249" cy="746490"/>
          </a:xfrm>
          <a:prstGeom prst="rect">
            <a:avLst/>
          </a:prstGeom>
        </p:spPr>
      </p:pic>
      <p:sp>
        <p:nvSpPr>
          <p:cNvPr id="7" name="TextBox 6">
            <a:extLst>
              <a:ext uri="{FF2B5EF4-FFF2-40B4-BE49-F238E27FC236}">
                <a16:creationId xmlns:a16="http://schemas.microsoft.com/office/drawing/2014/main" id="{1FF6F2CE-E66C-3141-B087-79BF8AC4D38F}"/>
              </a:ext>
            </a:extLst>
          </p:cNvPr>
          <p:cNvSpPr txBox="1"/>
          <p:nvPr/>
        </p:nvSpPr>
        <p:spPr>
          <a:xfrm>
            <a:off x="487017" y="6248400"/>
            <a:ext cx="11390244" cy="381000"/>
          </a:xfrm>
          <a:prstGeom prst="rect">
            <a:avLst/>
          </a:prstGeom>
          <a:solidFill>
            <a:srgbClr val="009051"/>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a:ln>
                  <a:solidFill>
                    <a:schemeClr val="bg1"/>
                  </a:solidFill>
                </a:ln>
                <a:solidFill>
                  <a:schemeClr val="bg1"/>
                </a:solidFill>
              </a:rPr>
              <a:t>www.osymigrant.org</a:t>
            </a:r>
          </a:p>
        </p:txBody>
      </p:sp>
      <p:cxnSp>
        <p:nvCxnSpPr>
          <p:cNvPr id="8" name="Straight Connector 7">
            <a:extLst>
              <a:ext uri="{FF2B5EF4-FFF2-40B4-BE49-F238E27FC236}">
                <a16:creationId xmlns:a16="http://schemas.microsoft.com/office/drawing/2014/main" id="{86DE528F-6964-4449-8F5D-194B6A070BC7}"/>
              </a:ext>
            </a:extLst>
          </p:cNvPr>
          <p:cNvCxnSpPr>
            <a:cxnSpLocks/>
          </p:cNvCxnSpPr>
          <p:nvPr/>
        </p:nvCxnSpPr>
        <p:spPr>
          <a:xfrm>
            <a:off x="487017" y="1147763"/>
            <a:ext cx="11121886" cy="0"/>
          </a:xfrm>
          <a:prstGeom prst="line">
            <a:avLst/>
          </a:prstGeom>
          <a:ln>
            <a:solidFill>
              <a:srgbClr val="009051"/>
            </a:solidFill>
          </a:ln>
        </p:spPr>
        <p:style>
          <a:lnRef idx="3">
            <a:schemeClr val="accent3"/>
          </a:lnRef>
          <a:fillRef idx="0">
            <a:schemeClr val="accent3"/>
          </a:fillRef>
          <a:effectRef idx="2">
            <a:schemeClr val="accent3"/>
          </a:effectRef>
          <a:fontRef idx="minor">
            <a:schemeClr val="tx1"/>
          </a:fontRef>
        </p:style>
      </p:cxnSp>
      <p:sp>
        <p:nvSpPr>
          <p:cNvPr id="9" name="Rectangle 8">
            <a:extLst>
              <a:ext uri="{FF2B5EF4-FFF2-40B4-BE49-F238E27FC236}">
                <a16:creationId xmlns:a16="http://schemas.microsoft.com/office/drawing/2014/main" id="{D33A4287-1F1A-2E4B-8B1A-3B1E0CEADA42}"/>
              </a:ext>
            </a:extLst>
          </p:cNvPr>
          <p:cNvSpPr/>
          <p:nvPr/>
        </p:nvSpPr>
        <p:spPr>
          <a:xfrm>
            <a:off x="874642" y="1420812"/>
            <a:ext cx="10270435" cy="4955203"/>
          </a:xfrm>
          <a:prstGeom prst="rect">
            <a:avLst/>
          </a:prstGeom>
        </p:spPr>
        <p:txBody>
          <a:bodyPr wrap="square">
            <a:spAutoFit/>
          </a:bodyPr>
          <a:lstStyle/>
          <a:p>
            <a:pPr lvl="0"/>
            <a:r>
              <a:rPr lang="en-US" sz="2000" b="1" dirty="0">
                <a:solidFill>
                  <a:prstClr val="black"/>
                </a:solidFill>
                <a:latin typeface="Calibri body"/>
                <a:sym typeface="Wingdings 2" panose="05020102010507070707" pitchFamily="18" charset="2"/>
              </a:rPr>
              <a:t>Example Topic:</a:t>
            </a:r>
            <a:r>
              <a:rPr lang="en-US" sz="2000" i="1" dirty="0">
                <a:solidFill>
                  <a:prstClr val="black"/>
                </a:solidFill>
                <a:latin typeface="Calibri body"/>
                <a:sym typeface="Wingdings 2" panose="05020102010507070707" pitchFamily="18" charset="2"/>
              </a:rPr>
              <a:t> A Healthy Mouth Life Skill Lesson</a:t>
            </a:r>
          </a:p>
          <a:p>
            <a:pPr lvl="0"/>
            <a:r>
              <a:rPr lang="en-US" sz="2000" dirty="0">
                <a:solidFill>
                  <a:prstClr val="black"/>
                </a:solidFill>
                <a:latin typeface="Calibri body"/>
                <a:sym typeface="Wingdings 2" panose="05020102010507070707" pitchFamily="18" charset="2"/>
              </a:rPr>
              <a:t>Lesson can be found: </a:t>
            </a:r>
            <a:r>
              <a:rPr lang="en-US" sz="2000" dirty="0">
                <a:solidFill>
                  <a:prstClr val="black"/>
                </a:solidFill>
                <a:latin typeface="Calibri body"/>
                <a:sym typeface="Wingdings 2" panose="05020102010507070707" pitchFamily="18" charset="2"/>
                <a:hlinkClick r:id="rId4"/>
              </a:rPr>
              <a:t>http://osymigrant.org/For%20Your%20Health%20HealthyMouth.pdf</a:t>
            </a:r>
            <a:endParaRPr lang="en-US" sz="2000" dirty="0">
              <a:solidFill>
                <a:prstClr val="black"/>
              </a:solidFill>
              <a:latin typeface="Calibri body"/>
              <a:sym typeface="Wingdings 2" panose="05020102010507070707" pitchFamily="18" charset="2"/>
            </a:endParaRPr>
          </a:p>
          <a:p>
            <a:pPr lvl="0"/>
            <a:endParaRPr lang="en-US" sz="2000" dirty="0">
              <a:solidFill>
                <a:prstClr val="black"/>
              </a:solidFill>
              <a:latin typeface="Calibri body"/>
              <a:sym typeface="Wingdings 2" panose="05020102010507070707" pitchFamily="18" charset="2"/>
            </a:endParaRPr>
          </a:p>
          <a:p>
            <a:r>
              <a:rPr lang="en-US" sz="2000" dirty="0">
                <a:solidFill>
                  <a:prstClr val="black"/>
                </a:solidFill>
                <a:latin typeface="Calibri body"/>
                <a:sym typeface="Wingdings 2" panose="05020102010507070707" pitchFamily="18" charset="2"/>
              </a:rPr>
              <a:t>RAFT activity:</a:t>
            </a:r>
          </a:p>
          <a:p>
            <a:endParaRPr lang="en-US" sz="2000" dirty="0">
              <a:solidFill>
                <a:prstClr val="black"/>
              </a:solidFill>
              <a:latin typeface="Calibri body"/>
              <a:sym typeface="Wingdings 2" panose="05020102010507070707" pitchFamily="18" charset="2"/>
            </a:endParaRPr>
          </a:p>
          <a:p>
            <a:r>
              <a:rPr lang="en-US" sz="2000" u="sng" dirty="0">
                <a:solidFill>
                  <a:prstClr val="black"/>
                </a:solidFill>
                <a:latin typeface="Calibri body"/>
                <a:sym typeface="Wingdings 2" panose="05020102010507070707" pitchFamily="18" charset="2"/>
              </a:rPr>
              <a:t>Advanced students – </a:t>
            </a:r>
            <a:r>
              <a:rPr lang="en-US" sz="2000" dirty="0">
                <a:solidFill>
                  <a:prstClr val="black"/>
                </a:solidFill>
                <a:latin typeface="Calibri body"/>
                <a:sym typeface="Wingdings 2" panose="05020102010507070707" pitchFamily="18" charset="2"/>
              </a:rPr>
              <a:t>take the </a:t>
            </a:r>
            <a:r>
              <a:rPr lang="en-US" sz="2000" b="1" dirty="0">
                <a:solidFill>
                  <a:prstClr val="black"/>
                </a:solidFill>
                <a:latin typeface="Calibri body"/>
                <a:sym typeface="Wingdings 2" panose="05020102010507070707" pitchFamily="18" charset="2"/>
              </a:rPr>
              <a:t>role</a:t>
            </a:r>
            <a:r>
              <a:rPr lang="en-US" sz="2000" dirty="0">
                <a:solidFill>
                  <a:prstClr val="black"/>
                </a:solidFill>
                <a:latin typeface="Calibri body"/>
                <a:sym typeface="Wingdings 2" panose="05020102010507070707" pitchFamily="18" charset="2"/>
              </a:rPr>
              <a:t> of a dentist with the </a:t>
            </a:r>
            <a:r>
              <a:rPr lang="en-US" sz="2000" b="1" dirty="0">
                <a:solidFill>
                  <a:prstClr val="black"/>
                </a:solidFill>
                <a:latin typeface="Calibri body"/>
                <a:sym typeface="Wingdings 2" panose="05020102010507070707" pitchFamily="18" charset="2"/>
              </a:rPr>
              <a:t>format</a:t>
            </a:r>
            <a:r>
              <a:rPr lang="en-US" sz="2000" dirty="0">
                <a:solidFill>
                  <a:prstClr val="black"/>
                </a:solidFill>
                <a:latin typeface="Calibri body"/>
                <a:sym typeface="Wingdings 2" panose="05020102010507070707" pitchFamily="18" charset="2"/>
              </a:rPr>
              <a:t> of writing a small brochure highlighting instructions on proper dental hygiene for an </a:t>
            </a:r>
            <a:r>
              <a:rPr lang="en-US" sz="2000" b="1" dirty="0">
                <a:solidFill>
                  <a:prstClr val="black"/>
                </a:solidFill>
                <a:latin typeface="Calibri body"/>
                <a:sym typeface="Wingdings 2" panose="05020102010507070707" pitchFamily="18" charset="2"/>
              </a:rPr>
              <a:t>audience</a:t>
            </a:r>
            <a:r>
              <a:rPr lang="en-US" sz="2000" dirty="0">
                <a:solidFill>
                  <a:prstClr val="black"/>
                </a:solidFill>
                <a:latin typeface="Calibri body"/>
                <a:sym typeface="Wingdings 2" panose="05020102010507070707" pitchFamily="18" charset="2"/>
              </a:rPr>
              <a:t> of patients.</a:t>
            </a:r>
          </a:p>
          <a:p>
            <a:endParaRPr lang="en-US" sz="2000" dirty="0">
              <a:solidFill>
                <a:prstClr val="black"/>
              </a:solidFill>
              <a:latin typeface="Calibri body"/>
              <a:sym typeface="Wingdings 2" panose="05020102010507070707" pitchFamily="18" charset="2"/>
            </a:endParaRPr>
          </a:p>
          <a:p>
            <a:r>
              <a:rPr lang="en-US" sz="2000" u="sng" dirty="0">
                <a:solidFill>
                  <a:prstClr val="black"/>
                </a:solidFill>
                <a:latin typeface="Calibri body"/>
                <a:sym typeface="Wingdings 2" panose="05020102010507070707" pitchFamily="18" charset="2"/>
              </a:rPr>
              <a:t>Intermediate students – </a:t>
            </a:r>
            <a:r>
              <a:rPr lang="en-US" sz="2000" dirty="0">
                <a:solidFill>
                  <a:prstClr val="black"/>
                </a:solidFill>
                <a:latin typeface="Calibri body"/>
                <a:sym typeface="Wingdings 2" panose="05020102010507070707" pitchFamily="18" charset="2"/>
              </a:rPr>
              <a:t>take the </a:t>
            </a:r>
            <a:r>
              <a:rPr lang="en-US" sz="2000" b="1" dirty="0">
                <a:solidFill>
                  <a:prstClr val="black"/>
                </a:solidFill>
                <a:latin typeface="Calibri body"/>
                <a:sym typeface="Wingdings 2" panose="05020102010507070707" pitchFamily="18" charset="2"/>
              </a:rPr>
              <a:t>role</a:t>
            </a:r>
            <a:r>
              <a:rPr lang="en-US" sz="2000" dirty="0">
                <a:solidFill>
                  <a:prstClr val="black"/>
                </a:solidFill>
                <a:latin typeface="Calibri body"/>
                <a:sym typeface="Wingdings 2" panose="05020102010507070707" pitchFamily="18" charset="2"/>
              </a:rPr>
              <a:t> of a patient with the </a:t>
            </a:r>
            <a:r>
              <a:rPr lang="en-US" sz="2000" b="1" dirty="0">
                <a:solidFill>
                  <a:prstClr val="black"/>
                </a:solidFill>
                <a:latin typeface="Calibri body"/>
                <a:sym typeface="Wingdings 2" panose="05020102010507070707" pitchFamily="18" charset="2"/>
              </a:rPr>
              <a:t>format</a:t>
            </a:r>
            <a:r>
              <a:rPr lang="en-US" sz="2000" dirty="0">
                <a:solidFill>
                  <a:prstClr val="black"/>
                </a:solidFill>
                <a:latin typeface="Calibri body"/>
                <a:sym typeface="Wingdings 2" panose="05020102010507070707" pitchFamily="18" charset="2"/>
              </a:rPr>
              <a:t> of a written list of questions to be asked of the dentist, their </a:t>
            </a:r>
            <a:r>
              <a:rPr lang="en-US" sz="2000" b="1" dirty="0">
                <a:solidFill>
                  <a:prstClr val="black"/>
                </a:solidFill>
                <a:latin typeface="Calibri body"/>
                <a:sym typeface="Wingdings 2" panose="05020102010507070707" pitchFamily="18" charset="2"/>
              </a:rPr>
              <a:t>audience.</a:t>
            </a:r>
          </a:p>
          <a:p>
            <a:endParaRPr lang="en-US" sz="2000" dirty="0">
              <a:solidFill>
                <a:prstClr val="black"/>
              </a:solidFill>
              <a:latin typeface="Calibri body"/>
              <a:sym typeface="Wingdings 2" panose="05020102010507070707" pitchFamily="18" charset="2"/>
            </a:endParaRPr>
          </a:p>
          <a:p>
            <a:r>
              <a:rPr lang="en-US" sz="2000" u="sng" dirty="0">
                <a:solidFill>
                  <a:prstClr val="black"/>
                </a:solidFill>
                <a:latin typeface="Calibri body"/>
                <a:sym typeface="Wingdings 2" panose="05020102010507070707" pitchFamily="18" charset="2"/>
              </a:rPr>
              <a:t>Beginner students </a:t>
            </a:r>
            <a:r>
              <a:rPr lang="en-US" sz="2000" dirty="0">
                <a:solidFill>
                  <a:prstClr val="black"/>
                </a:solidFill>
                <a:latin typeface="Calibri body"/>
                <a:sym typeface="Wingdings 2" panose="05020102010507070707" pitchFamily="18" charset="2"/>
              </a:rPr>
              <a:t>– take the </a:t>
            </a:r>
            <a:r>
              <a:rPr lang="en-US" sz="2000" b="1" dirty="0">
                <a:solidFill>
                  <a:prstClr val="black"/>
                </a:solidFill>
                <a:latin typeface="Calibri body"/>
                <a:sym typeface="Wingdings 2" panose="05020102010507070707" pitchFamily="18" charset="2"/>
              </a:rPr>
              <a:t>role</a:t>
            </a:r>
            <a:r>
              <a:rPr lang="en-US" sz="2000" dirty="0">
                <a:solidFill>
                  <a:prstClr val="black"/>
                </a:solidFill>
                <a:latin typeface="Calibri body"/>
                <a:sym typeface="Wingdings 2" panose="05020102010507070707" pitchFamily="18" charset="2"/>
              </a:rPr>
              <a:t> of the instructor and create the </a:t>
            </a:r>
            <a:r>
              <a:rPr lang="en-US" sz="2000" b="1" dirty="0">
                <a:solidFill>
                  <a:prstClr val="black"/>
                </a:solidFill>
                <a:latin typeface="Calibri body"/>
                <a:sym typeface="Wingdings 2" panose="05020102010507070707" pitchFamily="18" charset="2"/>
              </a:rPr>
              <a:t>format</a:t>
            </a:r>
            <a:r>
              <a:rPr lang="en-US" sz="2000" dirty="0">
                <a:solidFill>
                  <a:prstClr val="black"/>
                </a:solidFill>
                <a:latin typeface="Calibri body"/>
                <a:sym typeface="Wingdings 2" panose="05020102010507070707" pitchFamily="18" charset="2"/>
              </a:rPr>
              <a:t> of a poster with labels of the parts of the mouth to show proper dental hygiene to their roommates or other OSY as their </a:t>
            </a:r>
            <a:r>
              <a:rPr lang="en-US" sz="2000" b="1" dirty="0">
                <a:solidFill>
                  <a:prstClr val="black"/>
                </a:solidFill>
                <a:latin typeface="Calibri body"/>
                <a:sym typeface="Wingdings 2" panose="05020102010507070707" pitchFamily="18" charset="2"/>
              </a:rPr>
              <a:t>audience.</a:t>
            </a:r>
            <a:endParaRPr lang="en-US" sz="2000" dirty="0">
              <a:solidFill>
                <a:prstClr val="black"/>
              </a:solidFill>
              <a:latin typeface="Calibri body"/>
              <a:sym typeface="Wingdings 2" panose="05020102010507070707" pitchFamily="18" charset="2"/>
            </a:endParaRPr>
          </a:p>
          <a:p>
            <a:endParaRPr lang="en-US" dirty="0">
              <a:solidFill>
                <a:prstClr val="black"/>
              </a:solidFill>
              <a:latin typeface="Calibri body"/>
              <a:sym typeface="Wingdings 2" panose="05020102010507070707" pitchFamily="18" charset="2"/>
            </a:endParaRPr>
          </a:p>
          <a:p>
            <a:pPr lvl="0"/>
            <a:endParaRPr lang="en-US" dirty="0"/>
          </a:p>
        </p:txBody>
      </p:sp>
      <p:pic>
        <p:nvPicPr>
          <p:cNvPr id="11" name="Picture 2" descr="Dental Care, Dental, Mascot, Teeth">
            <a:extLst>
              <a:ext uri="{FF2B5EF4-FFF2-40B4-BE49-F238E27FC236}">
                <a16:creationId xmlns:a16="http://schemas.microsoft.com/office/drawing/2014/main" id="{0C34E93B-82FB-AD41-8B1E-6B91EF4770D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508293" y="1420812"/>
            <a:ext cx="1273568" cy="1273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85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3C32-67E6-614D-B0CE-9B293AFD8C5A}"/>
              </a:ext>
            </a:extLst>
          </p:cNvPr>
          <p:cNvSpPr>
            <a:spLocks noGrp="1"/>
          </p:cNvSpPr>
          <p:nvPr>
            <p:ph type="title"/>
          </p:nvPr>
        </p:nvSpPr>
        <p:spPr>
          <a:xfrm>
            <a:off x="1093303" y="141856"/>
            <a:ext cx="10515600" cy="1325563"/>
          </a:xfrm>
        </p:spPr>
        <p:txBody>
          <a:bodyPr>
            <a:normAutofit/>
          </a:bodyPr>
          <a:lstStyle/>
          <a:p>
            <a:pPr algn="r"/>
            <a:r>
              <a:rPr lang="en-US" sz="4000" dirty="0"/>
              <a:t>Strategies for Differentiated Instruction </a:t>
            </a:r>
            <a:br>
              <a:rPr lang="en-US" sz="4000" dirty="0"/>
            </a:br>
            <a:r>
              <a:rPr lang="en-US" sz="4000" dirty="0" err="1"/>
              <a:t>cont</a:t>
            </a:r>
            <a:r>
              <a:rPr lang="en-US" sz="4000" dirty="0"/>
              <a:t>…</a:t>
            </a:r>
            <a:endParaRPr lang="en-US" dirty="0"/>
          </a:p>
        </p:txBody>
      </p:sp>
      <p:pic>
        <p:nvPicPr>
          <p:cNvPr id="6" name="Picture 5" descr="A picture containing drawing&#10;&#10;Description automatically generated">
            <a:extLst>
              <a:ext uri="{FF2B5EF4-FFF2-40B4-BE49-F238E27FC236}">
                <a16:creationId xmlns:a16="http://schemas.microsoft.com/office/drawing/2014/main" id="{AA95B664-F9C7-1D4A-9463-50FD670A47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964" y="228600"/>
            <a:ext cx="2433249" cy="746490"/>
          </a:xfrm>
          <a:prstGeom prst="rect">
            <a:avLst/>
          </a:prstGeom>
        </p:spPr>
      </p:pic>
      <p:sp>
        <p:nvSpPr>
          <p:cNvPr id="7" name="TextBox 6">
            <a:extLst>
              <a:ext uri="{FF2B5EF4-FFF2-40B4-BE49-F238E27FC236}">
                <a16:creationId xmlns:a16="http://schemas.microsoft.com/office/drawing/2014/main" id="{1FF6F2CE-E66C-3141-B087-79BF8AC4D38F}"/>
              </a:ext>
            </a:extLst>
          </p:cNvPr>
          <p:cNvSpPr txBox="1"/>
          <p:nvPr/>
        </p:nvSpPr>
        <p:spPr>
          <a:xfrm>
            <a:off x="487017" y="6248400"/>
            <a:ext cx="11390244" cy="381000"/>
          </a:xfrm>
          <a:prstGeom prst="rect">
            <a:avLst/>
          </a:prstGeom>
          <a:solidFill>
            <a:srgbClr val="009051"/>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a:ln>
                  <a:solidFill>
                    <a:schemeClr val="bg1"/>
                  </a:solidFill>
                </a:ln>
                <a:solidFill>
                  <a:schemeClr val="bg1"/>
                </a:solidFill>
              </a:rPr>
              <a:t>www.osymigrant.org</a:t>
            </a:r>
          </a:p>
        </p:txBody>
      </p:sp>
      <p:cxnSp>
        <p:nvCxnSpPr>
          <p:cNvPr id="8" name="Straight Connector 7">
            <a:extLst>
              <a:ext uri="{FF2B5EF4-FFF2-40B4-BE49-F238E27FC236}">
                <a16:creationId xmlns:a16="http://schemas.microsoft.com/office/drawing/2014/main" id="{86DE528F-6964-4449-8F5D-194B6A070BC7}"/>
              </a:ext>
            </a:extLst>
          </p:cNvPr>
          <p:cNvCxnSpPr>
            <a:cxnSpLocks/>
          </p:cNvCxnSpPr>
          <p:nvPr/>
        </p:nvCxnSpPr>
        <p:spPr>
          <a:xfrm>
            <a:off x="487017" y="1307420"/>
            <a:ext cx="11121886" cy="0"/>
          </a:xfrm>
          <a:prstGeom prst="line">
            <a:avLst/>
          </a:prstGeom>
          <a:ln>
            <a:solidFill>
              <a:srgbClr val="009051"/>
            </a:solidFill>
          </a:ln>
        </p:spPr>
        <p:style>
          <a:lnRef idx="3">
            <a:schemeClr val="accent3"/>
          </a:lnRef>
          <a:fillRef idx="0">
            <a:schemeClr val="accent3"/>
          </a:fillRef>
          <a:effectRef idx="2">
            <a:schemeClr val="accent3"/>
          </a:effectRef>
          <a:fontRef idx="minor">
            <a:schemeClr val="tx1"/>
          </a:fontRef>
        </p:style>
      </p:cxnSp>
      <p:sp>
        <p:nvSpPr>
          <p:cNvPr id="10" name="Content Placeholder 2">
            <a:extLst>
              <a:ext uri="{FF2B5EF4-FFF2-40B4-BE49-F238E27FC236}">
                <a16:creationId xmlns:a16="http://schemas.microsoft.com/office/drawing/2014/main" id="{2F33F647-464C-B345-BAEB-B31B2C98EA08}"/>
              </a:ext>
            </a:extLst>
          </p:cNvPr>
          <p:cNvSpPr>
            <a:spLocks noGrp="1"/>
          </p:cNvSpPr>
          <p:nvPr>
            <p:ph idx="1"/>
          </p:nvPr>
        </p:nvSpPr>
        <p:spPr>
          <a:xfrm>
            <a:off x="1034473" y="1483108"/>
            <a:ext cx="10617949" cy="4993892"/>
          </a:xfrm>
        </p:spPr>
        <p:txBody>
          <a:bodyPr>
            <a:normAutofit/>
          </a:bodyPr>
          <a:lstStyle/>
          <a:p>
            <a:pPr marL="111125" indent="-111125">
              <a:lnSpc>
                <a:spcPct val="100000"/>
              </a:lnSpc>
              <a:spcBef>
                <a:spcPts val="0"/>
              </a:spcBef>
              <a:buNone/>
            </a:pPr>
            <a:r>
              <a:rPr lang="en-US" sz="2200" b="1" dirty="0">
                <a:latin typeface="Calibri body"/>
                <a:sym typeface="Wingdings 2" panose="05020102010507070707" pitchFamily="18" charset="2"/>
              </a:rPr>
              <a:t>Graphic Organizer </a:t>
            </a:r>
            <a:r>
              <a:rPr lang="en-US" sz="2200" dirty="0">
                <a:latin typeface="Calibri body"/>
                <a:sym typeface="Wingdings 2" panose="05020102010507070707" pitchFamily="18" charset="2"/>
              </a:rPr>
              <a:t>- uses visual symbols to give information, concepts, thoughts, or ideas and show the relationship between them.</a:t>
            </a:r>
          </a:p>
          <a:p>
            <a:pPr marL="111125" indent="-111125">
              <a:lnSpc>
                <a:spcPct val="100000"/>
              </a:lnSpc>
              <a:spcBef>
                <a:spcPts val="0"/>
              </a:spcBef>
              <a:buNone/>
            </a:pPr>
            <a:endParaRPr lang="en-US" sz="2200" dirty="0">
              <a:latin typeface="Calibri body"/>
              <a:sym typeface="Wingdings 2" panose="05020102010507070707" pitchFamily="18" charset="2"/>
            </a:endParaRPr>
          </a:p>
          <a:p>
            <a:pPr marL="111125" indent="-111125">
              <a:lnSpc>
                <a:spcPct val="100000"/>
              </a:lnSpc>
              <a:spcBef>
                <a:spcPts val="0"/>
              </a:spcBef>
              <a:buNone/>
            </a:pPr>
            <a:r>
              <a:rPr lang="en-US" sz="2200" dirty="0">
                <a:latin typeface="Calibri body"/>
                <a:sym typeface="Wingdings 2" panose="05020102010507070707" pitchFamily="18" charset="2"/>
              </a:rPr>
              <a:t>Example:         </a:t>
            </a:r>
          </a:p>
          <a:p>
            <a:pPr marL="111125" indent="-111125">
              <a:lnSpc>
                <a:spcPct val="100000"/>
              </a:lnSpc>
              <a:spcBef>
                <a:spcPts val="0"/>
              </a:spcBef>
              <a:buNone/>
            </a:pPr>
            <a:r>
              <a:rPr lang="en-US" sz="2200" dirty="0">
                <a:latin typeface="Calibri body"/>
                <a:sym typeface="Wingdings 2" panose="05020102010507070707" pitchFamily="18" charset="2"/>
              </a:rPr>
              <a:t>A Venn diagram is a drawing that shows the relationship between and among sets or groups of objects that share something in common.</a:t>
            </a:r>
          </a:p>
          <a:p>
            <a:pPr marL="111125" indent="-111125">
              <a:lnSpc>
                <a:spcPct val="100000"/>
              </a:lnSpc>
              <a:spcBef>
                <a:spcPts val="0"/>
              </a:spcBef>
              <a:buNone/>
            </a:pPr>
            <a:r>
              <a:rPr lang="en-US" sz="2000" b="1" dirty="0">
                <a:latin typeface="Calibri body"/>
                <a:sym typeface="Wingdings 2" panose="05020102010507070707" pitchFamily="18" charset="2"/>
              </a:rPr>
              <a:t>                         </a:t>
            </a:r>
          </a:p>
          <a:p>
            <a:pPr marL="111125" indent="-111125">
              <a:lnSpc>
                <a:spcPct val="100000"/>
              </a:lnSpc>
              <a:spcBef>
                <a:spcPts val="0"/>
              </a:spcBef>
              <a:buNone/>
            </a:pPr>
            <a:endParaRPr lang="en-US" sz="2000" b="1" dirty="0">
              <a:latin typeface="Calibri body"/>
              <a:sym typeface="Wingdings 2" panose="05020102010507070707" pitchFamily="18" charset="2"/>
            </a:endParaRPr>
          </a:p>
          <a:p>
            <a:pPr marL="111125" indent="-111125">
              <a:lnSpc>
                <a:spcPct val="100000"/>
              </a:lnSpc>
              <a:spcBef>
                <a:spcPts val="0"/>
              </a:spcBef>
              <a:buNone/>
            </a:pPr>
            <a:endParaRPr lang="en-US" sz="2000" b="1" dirty="0">
              <a:latin typeface="Calibri body"/>
              <a:sym typeface="Wingdings 2" panose="05020102010507070707" pitchFamily="18" charset="2"/>
            </a:endParaRPr>
          </a:p>
          <a:p>
            <a:pPr marL="0" indent="0">
              <a:lnSpc>
                <a:spcPct val="100000"/>
              </a:lnSpc>
              <a:spcBef>
                <a:spcPts val="0"/>
              </a:spcBef>
              <a:buNone/>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marL="0" indent="0">
              <a:lnSpc>
                <a:spcPct val="100000"/>
              </a:lnSpc>
              <a:spcBef>
                <a:spcPts val="0"/>
              </a:spcBef>
              <a:buNone/>
            </a:pPr>
            <a:endParaRPr lang="en-US" sz="2000" b="1" dirty="0">
              <a:latin typeface="Calibri body"/>
              <a:sym typeface="Wingdings 2" panose="05020102010507070707" pitchFamily="18" charset="2"/>
            </a:endParaRPr>
          </a:p>
          <a:p>
            <a:pPr marL="0" indent="0">
              <a:lnSpc>
                <a:spcPct val="100000"/>
              </a:lnSpc>
              <a:spcBef>
                <a:spcPts val="0"/>
              </a:spcBef>
              <a:buNone/>
            </a:pPr>
            <a:endParaRPr lang="en-US" sz="2000" b="1" dirty="0">
              <a:latin typeface="Calibri body"/>
              <a:sym typeface="Wingdings 2" panose="05020102010507070707" pitchFamily="18" charset="2"/>
            </a:endParaRPr>
          </a:p>
          <a:p>
            <a:pPr marL="0" indent="0">
              <a:lnSpc>
                <a:spcPct val="100000"/>
              </a:lnSpc>
              <a:spcBef>
                <a:spcPts val="0"/>
              </a:spcBef>
              <a:buNone/>
            </a:pPr>
            <a:endParaRPr lang="en-US" sz="2000" b="1" dirty="0">
              <a:latin typeface="Calibri body"/>
              <a:sym typeface="Wingdings 2" panose="05020102010507070707" pitchFamily="18" charset="2"/>
            </a:endParaRPr>
          </a:p>
          <a:p>
            <a:pPr marL="0" indent="0">
              <a:lnSpc>
                <a:spcPct val="100000"/>
              </a:lnSpc>
              <a:spcBef>
                <a:spcPts val="0"/>
              </a:spcBef>
              <a:buNone/>
            </a:pPr>
            <a:endParaRPr lang="en-US" sz="2000" b="1" dirty="0">
              <a:latin typeface="Calibri body"/>
              <a:sym typeface="Wingdings 2" panose="05020102010507070707" pitchFamily="18" charset="2"/>
            </a:endParaRPr>
          </a:p>
          <a:p>
            <a:pPr marL="0" indent="0">
              <a:lnSpc>
                <a:spcPct val="100000"/>
              </a:lnSpc>
              <a:spcBef>
                <a:spcPts val="0"/>
              </a:spcBef>
              <a:buNone/>
            </a:pPr>
            <a:endParaRPr lang="en-US" sz="2000" b="1" dirty="0">
              <a:latin typeface="Calibri body"/>
              <a:sym typeface="Wingdings 2" panose="05020102010507070707" pitchFamily="18" charset="2"/>
            </a:endParaRPr>
          </a:p>
          <a:p>
            <a:pPr marL="0" indent="0">
              <a:lnSpc>
                <a:spcPct val="100000"/>
              </a:lnSpc>
              <a:spcBef>
                <a:spcPts val="0"/>
              </a:spcBef>
              <a:buNone/>
            </a:pPr>
            <a:endParaRPr lang="en-US" sz="2000" b="1" dirty="0">
              <a:latin typeface="Calibri body"/>
              <a:sym typeface="Wingdings 2" panose="05020102010507070707" pitchFamily="18" charset="2"/>
            </a:endParaRPr>
          </a:p>
          <a:p>
            <a:pPr marL="0" indent="0">
              <a:lnSpc>
                <a:spcPct val="100000"/>
              </a:lnSpc>
              <a:spcBef>
                <a:spcPts val="0"/>
              </a:spcBef>
              <a:buNone/>
            </a:pPr>
            <a:endParaRPr lang="en-US" sz="2000" b="1" dirty="0">
              <a:latin typeface="Calibri body"/>
              <a:sym typeface="Wingdings 2" panose="05020102010507070707" pitchFamily="18" charset="2"/>
            </a:endParaRPr>
          </a:p>
          <a:p>
            <a:pPr marL="0" indent="0">
              <a:lnSpc>
                <a:spcPct val="100000"/>
              </a:lnSpc>
              <a:spcBef>
                <a:spcPts val="0"/>
              </a:spcBef>
              <a:buNone/>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a:lnSpc>
                <a:spcPct val="100000"/>
              </a:lnSpc>
              <a:spcBef>
                <a:spcPts val="0"/>
              </a:spcBef>
            </a:pPr>
            <a:endParaRPr lang="en-US" sz="2000" b="1" dirty="0">
              <a:latin typeface="Calibri body"/>
              <a:sym typeface="Wingdings 2" panose="05020102010507070707" pitchFamily="18" charset="2"/>
            </a:endParaRPr>
          </a:p>
          <a:p>
            <a:pPr marL="0" indent="0">
              <a:buNone/>
            </a:pPr>
            <a:endParaRPr lang="en-US" dirty="0"/>
          </a:p>
          <a:p>
            <a:endParaRPr lang="en-US" dirty="0"/>
          </a:p>
          <a:p>
            <a:endParaRPr lang="en-US" dirty="0"/>
          </a:p>
          <a:p>
            <a:endParaRPr lang="en-US" dirty="0"/>
          </a:p>
          <a:p>
            <a:endParaRPr lang="en-US" dirty="0"/>
          </a:p>
          <a:p>
            <a:endParaRPr lang="en-US" dirty="0"/>
          </a:p>
          <a:p>
            <a:endParaRPr lang="en-US" dirty="0"/>
          </a:p>
        </p:txBody>
      </p:sp>
      <p:pic>
        <p:nvPicPr>
          <p:cNvPr id="12" name="Picture 11">
            <a:extLst>
              <a:ext uri="{FF2B5EF4-FFF2-40B4-BE49-F238E27FC236}">
                <a16:creationId xmlns:a16="http://schemas.microsoft.com/office/drawing/2014/main" id="{4C0388FC-2602-7E40-B5E8-B165F57E5BE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4152"/>
          <a:stretch/>
        </p:blipFill>
        <p:spPr>
          <a:xfrm>
            <a:off x="-285553" y="3335614"/>
            <a:ext cx="12346206" cy="2897097"/>
          </a:xfrm>
          <a:prstGeom prst="rect">
            <a:avLst/>
          </a:prstGeom>
        </p:spPr>
      </p:pic>
    </p:spTree>
    <p:extLst>
      <p:ext uri="{BB962C8B-B14F-4D97-AF65-F5344CB8AC3E}">
        <p14:creationId xmlns:p14="http://schemas.microsoft.com/office/powerpoint/2010/main" val="1408895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3C32-67E6-614D-B0CE-9B293AFD8C5A}"/>
              </a:ext>
            </a:extLst>
          </p:cNvPr>
          <p:cNvSpPr>
            <a:spLocks noGrp="1"/>
          </p:cNvSpPr>
          <p:nvPr>
            <p:ph type="title"/>
          </p:nvPr>
        </p:nvSpPr>
        <p:spPr>
          <a:xfrm>
            <a:off x="1093303" y="141856"/>
            <a:ext cx="10515600" cy="1325563"/>
          </a:xfrm>
        </p:spPr>
        <p:txBody>
          <a:bodyPr>
            <a:normAutofit/>
          </a:bodyPr>
          <a:lstStyle/>
          <a:p>
            <a:pPr algn="r"/>
            <a:r>
              <a:rPr lang="en-US" sz="4000" dirty="0"/>
              <a:t>Strategies for Differentiated Instruction </a:t>
            </a:r>
            <a:br>
              <a:rPr lang="en-US" sz="4000" dirty="0"/>
            </a:br>
            <a:r>
              <a:rPr lang="en-US" sz="4000" dirty="0" err="1"/>
              <a:t>cont</a:t>
            </a:r>
            <a:r>
              <a:rPr lang="en-US" sz="4000" dirty="0"/>
              <a:t>…</a:t>
            </a:r>
            <a:endParaRPr lang="en-US" dirty="0"/>
          </a:p>
        </p:txBody>
      </p:sp>
      <p:pic>
        <p:nvPicPr>
          <p:cNvPr id="6" name="Picture 5" descr="A picture containing drawing&#10;&#10;Description automatically generated">
            <a:extLst>
              <a:ext uri="{FF2B5EF4-FFF2-40B4-BE49-F238E27FC236}">
                <a16:creationId xmlns:a16="http://schemas.microsoft.com/office/drawing/2014/main" id="{AA95B664-F9C7-1D4A-9463-50FD670A47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964" y="228600"/>
            <a:ext cx="2433249" cy="746490"/>
          </a:xfrm>
          <a:prstGeom prst="rect">
            <a:avLst/>
          </a:prstGeom>
        </p:spPr>
      </p:pic>
      <p:sp>
        <p:nvSpPr>
          <p:cNvPr id="7" name="TextBox 6">
            <a:extLst>
              <a:ext uri="{FF2B5EF4-FFF2-40B4-BE49-F238E27FC236}">
                <a16:creationId xmlns:a16="http://schemas.microsoft.com/office/drawing/2014/main" id="{1FF6F2CE-E66C-3141-B087-79BF8AC4D38F}"/>
              </a:ext>
            </a:extLst>
          </p:cNvPr>
          <p:cNvSpPr txBox="1"/>
          <p:nvPr/>
        </p:nvSpPr>
        <p:spPr>
          <a:xfrm>
            <a:off x="487017" y="6248400"/>
            <a:ext cx="11390244" cy="381000"/>
          </a:xfrm>
          <a:prstGeom prst="rect">
            <a:avLst/>
          </a:prstGeom>
          <a:solidFill>
            <a:srgbClr val="009051"/>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a:ln>
                  <a:solidFill>
                    <a:schemeClr val="bg1"/>
                  </a:solidFill>
                </a:ln>
                <a:solidFill>
                  <a:schemeClr val="bg1"/>
                </a:solidFill>
              </a:rPr>
              <a:t>www.osymigrant.org</a:t>
            </a:r>
          </a:p>
        </p:txBody>
      </p:sp>
      <p:cxnSp>
        <p:nvCxnSpPr>
          <p:cNvPr id="8" name="Straight Connector 7">
            <a:extLst>
              <a:ext uri="{FF2B5EF4-FFF2-40B4-BE49-F238E27FC236}">
                <a16:creationId xmlns:a16="http://schemas.microsoft.com/office/drawing/2014/main" id="{86DE528F-6964-4449-8F5D-194B6A070BC7}"/>
              </a:ext>
            </a:extLst>
          </p:cNvPr>
          <p:cNvCxnSpPr>
            <a:cxnSpLocks/>
          </p:cNvCxnSpPr>
          <p:nvPr/>
        </p:nvCxnSpPr>
        <p:spPr>
          <a:xfrm>
            <a:off x="487017" y="1307420"/>
            <a:ext cx="11121886" cy="0"/>
          </a:xfrm>
          <a:prstGeom prst="line">
            <a:avLst/>
          </a:prstGeom>
          <a:ln>
            <a:solidFill>
              <a:srgbClr val="009051"/>
            </a:solidFill>
          </a:ln>
        </p:spPr>
        <p:style>
          <a:lnRef idx="3">
            <a:schemeClr val="accent3"/>
          </a:lnRef>
          <a:fillRef idx="0">
            <a:schemeClr val="accent3"/>
          </a:fillRef>
          <a:effectRef idx="2">
            <a:schemeClr val="accent3"/>
          </a:effectRef>
          <a:fontRef idx="minor">
            <a:schemeClr val="tx1"/>
          </a:fontRef>
        </p:style>
      </p:cxnSp>
      <p:pic>
        <p:nvPicPr>
          <p:cNvPr id="11" name="Picture 2">
            <a:extLst>
              <a:ext uri="{FF2B5EF4-FFF2-40B4-BE49-F238E27FC236}">
                <a16:creationId xmlns:a16="http://schemas.microsoft.com/office/drawing/2014/main" id="{CC983F5F-FEAB-C54D-906F-D6626241347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80457" y="2348028"/>
            <a:ext cx="3565193" cy="3413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a:extLst>
              <a:ext uri="{FF2B5EF4-FFF2-40B4-BE49-F238E27FC236}">
                <a16:creationId xmlns:a16="http://schemas.microsoft.com/office/drawing/2014/main" id="{B7B02357-A295-154E-AE7F-2296F099D25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80172" y="2379418"/>
            <a:ext cx="5377349" cy="3382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FEF8398D-1EBF-6D43-B4BF-9320488C56AE}"/>
              </a:ext>
            </a:extLst>
          </p:cNvPr>
          <p:cNvSpPr/>
          <p:nvPr/>
        </p:nvSpPr>
        <p:spPr>
          <a:xfrm>
            <a:off x="3252547" y="1639751"/>
            <a:ext cx="5590826" cy="461665"/>
          </a:xfrm>
          <a:prstGeom prst="rect">
            <a:avLst/>
          </a:prstGeom>
        </p:spPr>
        <p:txBody>
          <a:bodyPr wrap="none">
            <a:spAutoFit/>
          </a:bodyPr>
          <a:lstStyle/>
          <a:p>
            <a:pPr marL="111125" indent="-111125">
              <a:lnSpc>
                <a:spcPct val="100000"/>
              </a:lnSpc>
              <a:spcBef>
                <a:spcPts val="0"/>
              </a:spcBef>
              <a:buNone/>
            </a:pPr>
            <a:r>
              <a:rPr lang="en-US" sz="2400" dirty="0">
                <a:latin typeface="Calibri body"/>
                <a:sym typeface="Wingdings 2" panose="05020102010507070707" pitchFamily="18" charset="2"/>
              </a:rPr>
              <a:t>Examples: bubble map, double bubble map</a:t>
            </a:r>
          </a:p>
        </p:txBody>
      </p:sp>
    </p:spTree>
    <p:extLst>
      <p:ext uri="{BB962C8B-B14F-4D97-AF65-F5344CB8AC3E}">
        <p14:creationId xmlns:p14="http://schemas.microsoft.com/office/powerpoint/2010/main" val="334621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3C32-67E6-614D-B0CE-9B293AFD8C5A}"/>
              </a:ext>
            </a:extLst>
          </p:cNvPr>
          <p:cNvSpPr>
            <a:spLocks noGrp="1"/>
          </p:cNvSpPr>
          <p:nvPr>
            <p:ph type="title"/>
          </p:nvPr>
        </p:nvSpPr>
        <p:spPr>
          <a:xfrm>
            <a:off x="1093303" y="141856"/>
            <a:ext cx="10515600" cy="1325563"/>
          </a:xfrm>
        </p:spPr>
        <p:txBody>
          <a:bodyPr>
            <a:normAutofit/>
          </a:bodyPr>
          <a:lstStyle/>
          <a:p>
            <a:pPr algn="r"/>
            <a:r>
              <a:rPr lang="en-US" sz="4000" dirty="0"/>
              <a:t>Strategies for Differentiated Instruction </a:t>
            </a:r>
            <a:br>
              <a:rPr lang="en-US" sz="4000" dirty="0"/>
            </a:br>
            <a:r>
              <a:rPr lang="en-US" sz="4000" dirty="0" err="1"/>
              <a:t>cont</a:t>
            </a:r>
            <a:r>
              <a:rPr lang="en-US" sz="4000" dirty="0"/>
              <a:t>…</a:t>
            </a:r>
            <a:endParaRPr lang="en-US" dirty="0"/>
          </a:p>
        </p:txBody>
      </p:sp>
      <p:pic>
        <p:nvPicPr>
          <p:cNvPr id="6" name="Picture 5" descr="A picture containing drawing&#10;&#10;Description automatically generated">
            <a:extLst>
              <a:ext uri="{FF2B5EF4-FFF2-40B4-BE49-F238E27FC236}">
                <a16:creationId xmlns:a16="http://schemas.microsoft.com/office/drawing/2014/main" id="{AA95B664-F9C7-1D4A-9463-50FD670A47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964" y="228600"/>
            <a:ext cx="2433249" cy="746490"/>
          </a:xfrm>
          <a:prstGeom prst="rect">
            <a:avLst/>
          </a:prstGeom>
        </p:spPr>
      </p:pic>
      <p:sp>
        <p:nvSpPr>
          <p:cNvPr id="7" name="TextBox 6">
            <a:extLst>
              <a:ext uri="{FF2B5EF4-FFF2-40B4-BE49-F238E27FC236}">
                <a16:creationId xmlns:a16="http://schemas.microsoft.com/office/drawing/2014/main" id="{1FF6F2CE-E66C-3141-B087-79BF8AC4D38F}"/>
              </a:ext>
            </a:extLst>
          </p:cNvPr>
          <p:cNvSpPr txBox="1"/>
          <p:nvPr/>
        </p:nvSpPr>
        <p:spPr>
          <a:xfrm>
            <a:off x="487017" y="6248400"/>
            <a:ext cx="11390244" cy="381000"/>
          </a:xfrm>
          <a:prstGeom prst="rect">
            <a:avLst/>
          </a:prstGeom>
          <a:solidFill>
            <a:srgbClr val="009051"/>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a:ln>
                  <a:solidFill>
                    <a:schemeClr val="bg1"/>
                  </a:solidFill>
                </a:ln>
                <a:solidFill>
                  <a:schemeClr val="bg1"/>
                </a:solidFill>
              </a:rPr>
              <a:t>www.osymigrant.org</a:t>
            </a:r>
          </a:p>
        </p:txBody>
      </p:sp>
      <p:cxnSp>
        <p:nvCxnSpPr>
          <p:cNvPr id="8" name="Straight Connector 7">
            <a:extLst>
              <a:ext uri="{FF2B5EF4-FFF2-40B4-BE49-F238E27FC236}">
                <a16:creationId xmlns:a16="http://schemas.microsoft.com/office/drawing/2014/main" id="{86DE528F-6964-4449-8F5D-194B6A070BC7}"/>
              </a:ext>
            </a:extLst>
          </p:cNvPr>
          <p:cNvCxnSpPr>
            <a:cxnSpLocks/>
          </p:cNvCxnSpPr>
          <p:nvPr/>
        </p:nvCxnSpPr>
        <p:spPr>
          <a:xfrm>
            <a:off x="487017" y="1307420"/>
            <a:ext cx="11121886" cy="0"/>
          </a:xfrm>
          <a:prstGeom prst="line">
            <a:avLst/>
          </a:prstGeom>
          <a:ln>
            <a:solidFill>
              <a:srgbClr val="009051"/>
            </a:solidFill>
          </a:ln>
        </p:spPr>
        <p:style>
          <a:lnRef idx="3">
            <a:schemeClr val="accent3"/>
          </a:lnRef>
          <a:fillRef idx="0">
            <a:schemeClr val="accent3"/>
          </a:fillRef>
          <a:effectRef idx="2">
            <a:schemeClr val="accent3"/>
          </a:effectRef>
          <a:fontRef idx="minor">
            <a:schemeClr val="tx1"/>
          </a:fontRef>
        </p:style>
      </p:cxnSp>
      <p:sp>
        <p:nvSpPr>
          <p:cNvPr id="5" name="Rectangle 4">
            <a:extLst>
              <a:ext uri="{FF2B5EF4-FFF2-40B4-BE49-F238E27FC236}">
                <a16:creationId xmlns:a16="http://schemas.microsoft.com/office/drawing/2014/main" id="{FEF8398D-1EBF-6D43-B4BF-9320488C56AE}"/>
              </a:ext>
            </a:extLst>
          </p:cNvPr>
          <p:cNvSpPr/>
          <p:nvPr/>
        </p:nvSpPr>
        <p:spPr>
          <a:xfrm>
            <a:off x="4384074" y="1568916"/>
            <a:ext cx="3327770" cy="461665"/>
          </a:xfrm>
          <a:prstGeom prst="rect">
            <a:avLst/>
          </a:prstGeom>
        </p:spPr>
        <p:txBody>
          <a:bodyPr wrap="none">
            <a:spAutoFit/>
          </a:bodyPr>
          <a:lstStyle/>
          <a:p>
            <a:pPr marL="111125" indent="-111125">
              <a:lnSpc>
                <a:spcPct val="100000"/>
              </a:lnSpc>
              <a:spcBef>
                <a:spcPts val="0"/>
              </a:spcBef>
              <a:buNone/>
            </a:pPr>
            <a:r>
              <a:rPr lang="en-US" sz="2400" dirty="0">
                <a:latin typeface="Calibri body"/>
                <a:sym typeface="Wingdings 2" panose="05020102010507070707" pitchFamily="18" charset="2"/>
              </a:rPr>
              <a:t>Examples: flow chart        </a:t>
            </a:r>
          </a:p>
        </p:txBody>
      </p:sp>
      <p:pic>
        <p:nvPicPr>
          <p:cNvPr id="9" name="Picture 2" descr="http://www.nhcs.k12.nc.us/parsley/Curriculum/Graphics/TMaps/FlowMap.jpg">
            <a:extLst>
              <a:ext uri="{FF2B5EF4-FFF2-40B4-BE49-F238E27FC236}">
                <a16:creationId xmlns:a16="http://schemas.microsoft.com/office/drawing/2014/main" id="{8E90D042-5DD9-5A4B-9FFE-2BAF5D4E677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12744" y="2287401"/>
            <a:ext cx="6670431" cy="396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479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3C32-67E6-614D-B0CE-9B293AFD8C5A}"/>
              </a:ext>
            </a:extLst>
          </p:cNvPr>
          <p:cNvSpPr>
            <a:spLocks noGrp="1"/>
          </p:cNvSpPr>
          <p:nvPr>
            <p:ph type="title"/>
          </p:nvPr>
        </p:nvSpPr>
        <p:spPr>
          <a:xfrm>
            <a:off x="1093303" y="141856"/>
            <a:ext cx="10515600" cy="1325563"/>
          </a:xfrm>
        </p:spPr>
        <p:txBody>
          <a:bodyPr>
            <a:normAutofit/>
          </a:bodyPr>
          <a:lstStyle/>
          <a:p>
            <a:pPr algn="r"/>
            <a:r>
              <a:rPr lang="en-US" sz="4000" dirty="0"/>
              <a:t>Strategies for Differentiated Instruction </a:t>
            </a:r>
            <a:br>
              <a:rPr lang="en-US" sz="4000" dirty="0"/>
            </a:br>
            <a:r>
              <a:rPr lang="en-US" sz="4000" dirty="0" err="1"/>
              <a:t>cont</a:t>
            </a:r>
            <a:r>
              <a:rPr lang="en-US" sz="4000" dirty="0"/>
              <a:t>…</a:t>
            </a:r>
            <a:endParaRPr lang="en-US" dirty="0"/>
          </a:p>
        </p:txBody>
      </p:sp>
      <p:pic>
        <p:nvPicPr>
          <p:cNvPr id="6" name="Picture 5" descr="A picture containing drawing&#10;&#10;Description automatically generated">
            <a:extLst>
              <a:ext uri="{FF2B5EF4-FFF2-40B4-BE49-F238E27FC236}">
                <a16:creationId xmlns:a16="http://schemas.microsoft.com/office/drawing/2014/main" id="{AA95B664-F9C7-1D4A-9463-50FD670A47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964" y="228600"/>
            <a:ext cx="2433249" cy="746490"/>
          </a:xfrm>
          <a:prstGeom prst="rect">
            <a:avLst/>
          </a:prstGeom>
        </p:spPr>
      </p:pic>
      <p:cxnSp>
        <p:nvCxnSpPr>
          <p:cNvPr id="8" name="Straight Connector 7">
            <a:extLst>
              <a:ext uri="{FF2B5EF4-FFF2-40B4-BE49-F238E27FC236}">
                <a16:creationId xmlns:a16="http://schemas.microsoft.com/office/drawing/2014/main" id="{86DE528F-6964-4449-8F5D-194B6A070BC7}"/>
              </a:ext>
            </a:extLst>
          </p:cNvPr>
          <p:cNvCxnSpPr>
            <a:cxnSpLocks/>
          </p:cNvCxnSpPr>
          <p:nvPr/>
        </p:nvCxnSpPr>
        <p:spPr>
          <a:xfrm>
            <a:off x="487017" y="1307420"/>
            <a:ext cx="11121886" cy="0"/>
          </a:xfrm>
          <a:prstGeom prst="line">
            <a:avLst/>
          </a:prstGeom>
          <a:ln>
            <a:solidFill>
              <a:srgbClr val="009051"/>
            </a:solidFill>
          </a:ln>
        </p:spPr>
        <p:style>
          <a:lnRef idx="3">
            <a:schemeClr val="accent3"/>
          </a:lnRef>
          <a:fillRef idx="0">
            <a:schemeClr val="accent3"/>
          </a:fillRef>
          <a:effectRef idx="2">
            <a:schemeClr val="accent3"/>
          </a:effectRef>
          <a:fontRef idx="minor">
            <a:schemeClr val="tx1"/>
          </a:fontRef>
        </p:style>
      </p:cxnSp>
      <p:sp>
        <p:nvSpPr>
          <p:cNvPr id="10" name="Subtitle 2">
            <a:extLst>
              <a:ext uri="{FF2B5EF4-FFF2-40B4-BE49-F238E27FC236}">
                <a16:creationId xmlns:a16="http://schemas.microsoft.com/office/drawing/2014/main" id="{34DDC01E-1A34-3C42-A2FF-C1CC4B9F96E1}"/>
              </a:ext>
            </a:extLst>
          </p:cNvPr>
          <p:cNvSpPr txBox="1">
            <a:spLocks/>
          </p:cNvSpPr>
          <p:nvPr/>
        </p:nvSpPr>
        <p:spPr>
          <a:xfrm>
            <a:off x="583097" y="1467419"/>
            <a:ext cx="10119044" cy="46285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b="1" dirty="0">
                <a:solidFill>
                  <a:prstClr val="black"/>
                </a:solidFill>
                <a:latin typeface="Calibri body"/>
                <a:sym typeface="Wingdings 2" panose="05020102010507070707" pitchFamily="18" charset="2"/>
              </a:rPr>
              <a:t>Tiered Instruction</a:t>
            </a:r>
            <a:r>
              <a:rPr lang="en-US" dirty="0">
                <a:solidFill>
                  <a:prstClr val="black"/>
                </a:solidFill>
                <a:latin typeface="Calibri body"/>
                <a:sym typeface="Wingdings 2" panose="05020102010507070707" pitchFamily="18" charset="2"/>
              </a:rPr>
              <a:t>:</a:t>
            </a:r>
          </a:p>
          <a:p>
            <a:pPr marL="0" indent="0">
              <a:lnSpc>
                <a:spcPct val="100000"/>
              </a:lnSpc>
              <a:spcBef>
                <a:spcPts val="0"/>
              </a:spcBef>
              <a:buNone/>
            </a:pPr>
            <a:endParaRPr lang="en-US" sz="1400" dirty="0">
              <a:solidFill>
                <a:prstClr val="black"/>
              </a:solidFill>
              <a:latin typeface="Calibri body"/>
              <a:sym typeface="Wingdings 2" panose="05020102010507070707" pitchFamily="18" charset="2"/>
            </a:endParaRPr>
          </a:p>
          <a:p>
            <a:pPr marL="285750" indent="-55563">
              <a:lnSpc>
                <a:spcPct val="100000"/>
              </a:lnSpc>
              <a:spcBef>
                <a:spcPts val="0"/>
              </a:spcBef>
              <a:buFont typeface="Wingdings" panose="05000000000000000000" pitchFamily="2" charset="2"/>
              <a:buChar char="ü"/>
            </a:pPr>
            <a:r>
              <a:rPr lang="en-US" sz="1400" dirty="0">
                <a:solidFill>
                  <a:prstClr val="black"/>
                </a:solidFill>
                <a:latin typeface="Calibri body"/>
                <a:sym typeface="Wingdings 2" panose="05020102010507070707" pitchFamily="18" charset="2"/>
              </a:rPr>
              <a:t>all students learn the same skills but at different levels. </a:t>
            </a:r>
          </a:p>
          <a:p>
            <a:pPr marL="0" indent="0">
              <a:lnSpc>
                <a:spcPct val="100000"/>
              </a:lnSpc>
              <a:spcBef>
                <a:spcPts val="0"/>
              </a:spcBef>
              <a:buNone/>
            </a:pPr>
            <a:r>
              <a:rPr lang="en-US" sz="1400" dirty="0">
                <a:solidFill>
                  <a:prstClr val="black"/>
                </a:solidFill>
                <a:latin typeface="Calibri body"/>
                <a:sym typeface="Wingdings 2" panose="05020102010507070707" pitchFamily="18" charset="2"/>
              </a:rPr>
              <a:t>                                     </a:t>
            </a:r>
          </a:p>
          <a:p>
            <a:pPr marL="285750" indent="-55563">
              <a:lnSpc>
                <a:spcPct val="100000"/>
              </a:lnSpc>
              <a:spcBef>
                <a:spcPts val="0"/>
              </a:spcBef>
              <a:buFont typeface="Wingdings" panose="05000000000000000000" pitchFamily="2" charset="2"/>
              <a:buChar char="ü"/>
            </a:pPr>
            <a:r>
              <a:rPr lang="en-US" sz="1400" dirty="0">
                <a:solidFill>
                  <a:prstClr val="black"/>
                </a:solidFill>
                <a:latin typeface="Calibri body"/>
                <a:sym typeface="Wingdings 2" panose="05020102010507070707" pitchFamily="18" charset="2"/>
              </a:rPr>
              <a:t>Teachers make slight adjustments within the same lesson to meet needs of the students.  </a:t>
            </a:r>
          </a:p>
          <a:p>
            <a:pPr>
              <a:lnSpc>
                <a:spcPct val="100000"/>
              </a:lnSpc>
              <a:spcBef>
                <a:spcPts val="0"/>
              </a:spcBef>
            </a:pPr>
            <a:endParaRPr lang="en-US" sz="1400" dirty="0">
              <a:solidFill>
                <a:prstClr val="black"/>
              </a:solidFill>
              <a:latin typeface="Calibri body"/>
              <a:sym typeface="Wingdings 2" panose="05020102010507070707" pitchFamily="18" charset="2"/>
            </a:endParaRPr>
          </a:p>
          <a:p>
            <a:pPr marL="285750" indent="-55563">
              <a:lnSpc>
                <a:spcPct val="100000"/>
              </a:lnSpc>
              <a:spcBef>
                <a:spcPts val="0"/>
              </a:spcBef>
              <a:buFont typeface="Wingdings" panose="05000000000000000000" pitchFamily="2" charset="2"/>
              <a:buChar char="ü"/>
            </a:pPr>
            <a:r>
              <a:rPr lang="en-US" sz="1400" dirty="0">
                <a:solidFill>
                  <a:prstClr val="black"/>
                </a:solidFill>
                <a:latin typeface="Calibri body"/>
                <a:sym typeface="Wingdings 2" panose="05020102010507070707" pitchFamily="18" charset="2"/>
              </a:rPr>
              <a:t>The activities challenge students at their ability level.</a:t>
            </a:r>
          </a:p>
          <a:p>
            <a:pPr>
              <a:lnSpc>
                <a:spcPct val="100000"/>
              </a:lnSpc>
              <a:spcBef>
                <a:spcPts val="0"/>
              </a:spcBef>
            </a:pPr>
            <a:endParaRPr lang="en-US" sz="1400" dirty="0">
              <a:solidFill>
                <a:prstClr val="black"/>
              </a:solidFill>
              <a:latin typeface="Calibri body"/>
              <a:sym typeface="Wingdings 2" panose="05020102010507070707" pitchFamily="18" charset="2"/>
            </a:endParaRPr>
          </a:p>
          <a:p>
            <a:pPr marL="0" indent="0">
              <a:lnSpc>
                <a:spcPct val="100000"/>
              </a:lnSpc>
              <a:spcBef>
                <a:spcPts val="0"/>
              </a:spcBef>
              <a:buNone/>
            </a:pPr>
            <a:r>
              <a:rPr lang="en-US" sz="1400" dirty="0">
                <a:solidFill>
                  <a:prstClr val="black"/>
                </a:solidFill>
                <a:latin typeface="Calibri body"/>
                <a:sym typeface="Wingdings 2" panose="05020102010507070707" pitchFamily="18" charset="2"/>
              </a:rPr>
              <a:t>     </a:t>
            </a:r>
            <a:r>
              <a:rPr lang="en-US" sz="1400" b="1" dirty="0">
                <a:solidFill>
                  <a:prstClr val="black"/>
                </a:solidFill>
                <a:latin typeface="Calibri body"/>
                <a:sym typeface="Wingdings 2" panose="05020102010507070707" pitchFamily="18" charset="2"/>
              </a:rPr>
              <a:t>Example: </a:t>
            </a:r>
            <a:r>
              <a:rPr lang="en-US" sz="1400" dirty="0">
                <a:solidFill>
                  <a:prstClr val="black"/>
                </a:solidFill>
                <a:latin typeface="Calibri body"/>
                <a:sym typeface="Wingdings 2" panose="05020102010507070707" pitchFamily="18" charset="2"/>
              </a:rPr>
              <a:t>Teacher reads aloud to all students, a paragraph on a popular place they all said they want</a:t>
            </a:r>
          </a:p>
          <a:p>
            <a:pPr marL="0" indent="0">
              <a:lnSpc>
                <a:spcPct val="100000"/>
              </a:lnSpc>
              <a:spcBef>
                <a:spcPts val="0"/>
              </a:spcBef>
              <a:buNone/>
            </a:pPr>
            <a:r>
              <a:rPr lang="en-US" sz="1400" dirty="0">
                <a:solidFill>
                  <a:prstClr val="black"/>
                </a:solidFill>
                <a:latin typeface="Calibri body"/>
                <a:sym typeface="Wingdings 2" panose="05020102010507070707" pitchFamily="18" charset="2"/>
              </a:rPr>
              <a:t>                      to visit, sharing important facts about the location.  </a:t>
            </a:r>
          </a:p>
          <a:p>
            <a:pPr marL="0" indent="0">
              <a:lnSpc>
                <a:spcPct val="100000"/>
              </a:lnSpc>
              <a:spcBef>
                <a:spcPts val="0"/>
              </a:spcBef>
              <a:buNone/>
            </a:pPr>
            <a:endParaRPr lang="en-US" sz="1400" dirty="0">
              <a:solidFill>
                <a:prstClr val="black"/>
              </a:solidFill>
              <a:latin typeface="Calibri body"/>
              <a:sym typeface="Wingdings 2" panose="05020102010507070707" pitchFamily="18" charset="2"/>
            </a:endParaRPr>
          </a:p>
          <a:p>
            <a:pPr marL="0" indent="0">
              <a:lnSpc>
                <a:spcPct val="100000"/>
              </a:lnSpc>
              <a:spcBef>
                <a:spcPts val="0"/>
              </a:spcBef>
              <a:buNone/>
            </a:pPr>
            <a:r>
              <a:rPr lang="en-US" sz="1400" dirty="0">
                <a:solidFill>
                  <a:prstClr val="black"/>
                </a:solidFill>
                <a:latin typeface="Calibri body"/>
                <a:sym typeface="Wingdings 2" panose="05020102010507070707" pitchFamily="18" charset="2"/>
              </a:rPr>
              <a:t>                   Advanced students – can write a paragraph describing the place, what they found interesting and </a:t>
            </a:r>
          </a:p>
          <a:p>
            <a:pPr marL="0" indent="0">
              <a:lnSpc>
                <a:spcPct val="100000"/>
              </a:lnSpc>
              <a:spcBef>
                <a:spcPts val="0"/>
              </a:spcBef>
              <a:buNone/>
            </a:pPr>
            <a:r>
              <a:rPr lang="en-US" sz="1400" dirty="0">
                <a:solidFill>
                  <a:prstClr val="black"/>
                </a:solidFill>
                <a:latin typeface="Calibri body"/>
                <a:sym typeface="Wingdings 2" panose="05020102010507070707" pitchFamily="18" charset="2"/>
              </a:rPr>
              <a:t>                       surprising and why.</a:t>
            </a:r>
          </a:p>
          <a:p>
            <a:pPr>
              <a:lnSpc>
                <a:spcPct val="100000"/>
              </a:lnSpc>
              <a:spcBef>
                <a:spcPts val="0"/>
              </a:spcBef>
            </a:pPr>
            <a:endParaRPr lang="en-US" sz="1400" dirty="0">
              <a:solidFill>
                <a:prstClr val="black"/>
              </a:solidFill>
              <a:latin typeface="Calibri body"/>
              <a:sym typeface="Wingdings 2" panose="05020102010507070707" pitchFamily="18" charset="2"/>
            </a:endParaRPr>
          </a:p>
          <a:p>
            <a:pPr marL="0" indent="0">
              <a:lnSpc>
                <a:spcPct val="100000"/>
              </a:lnSpc>
              <a:spcBef>
                <a:spcPts val="0"/>
              </a:spcBef>
              <a:buNone/>
            </a:pPr>
            <a:r>
              <a:rPr lang="en-US" sz="1400" dirty="0">
                <a:solidFill>
                  <a:prstClr val="black"/>
                </a:solidFill>
                <a:latin typeface="Calibri body"/>
                <a:sym typeface="Wingdings 2" panose="05020102010507070707" pitchFamily="18" charset="2"/>
              </a:rPr>
              <a:t>                   Intermediate students - can list the facts they found most interesting or</a:t>
            </a:r>
          </a:p>
          <a:p>
            <a:pPr marL="0" indent="0">
              <a:lnSpc>
                <a:spcPct val="100000"/>
              </a:lnSpc>
              <a:spcBef>
                <a:spcPts val="0"/>
              </a:spcBef>
              <a:buNone/>
            </a:pPr>
            <a:r>
              <a:rPr lang="en-US" sz="1400" dirty="0">
                <a:solidFill>
                  <a:prstClr val="black"/>
                </a:solidFill>
                <a:latin typeface="Calibri body"/>
                <a:sym typeface="Wingdings 2" panose="05020102010507070707" pitchFamily="18" charset="2"/>
              </a:rPr>
              <a:t>                      surprising and write a sentence for each fact, stating what they found interesting/</a:t>
            </a:r>
          </a:p>
          <a:p>
            <a:pPr marL="0" indent="0">
              <a:lnSpc>
                <a:spcPct val="100000"/>
              </a:lnSpc>
              <a:spcBef>
                <a:spcPts val="0"/>
              </a:spcBef>
              <a:buNone/>
            </a:pPr>
            <a:r>
              <a:rPr lang="en-US" sz="1400" dirty="0">
                <a:solidFill>
                  <a:prstClr val="black"/>
                </a:solidFill>
                <a:latin typeface="Calibri body"/>
                <a:sym typeface="Wingdings 2" panose="05020102010507070707" pitchFamily="18" charset="2"/>
              </a:rPr>
              <a:t>                      surprising.</a:t>
            </a:r>
          </a:p>
          <a:p>
            <a:pPr>
              <a:lnSpc>
                <a:spcPct val="100000"/>
              </a:lnSpc>
              <a:spcBef>
                <a:spcPts val="0"/>
              </a:spcBef>
            </a:pPr>
            <a:endParaRPr lang="en-US" sz="1400" dirty="0">
              <a:solidFill>
                <a:prstClr val="black"/>
              </a:solidFill>
              <a:latin typeface="Calibri body"/>
              <a:sym typeface="Wingdings 2" panose="05020102010507070707" pitchFamily="18" charset="2"/>
            </a:endParaRPr>
          </a:p>
          <a:p>
            <a:pPr marL="0" indent="0">
              <a:lnSpc>
                <a:spcPct val="100000"/>
              </a:lnSpc>
              <a:spcBef>
                <a:spcPts val="0"/>
              </a:spcBef>
              <a:buNone/>
            </a:pPr>
            <a:r>
              <a:rPr lang="en-US" sz="1400" dirty="0">
                <a:solidFill>
                  <a:prstClr val="black"/>
                </a:solidFill>
                <a:latin typeface="Calibri body"/>
                <a:sym typeface="Wingdings 2" panose="05020102010507070707" pitchFamily="18" charset="2"/>
              </a:rPr>
              <a:t>                  Beginner students – give students a Double Bubble graphic organizer. One bubble is labeled</a:t>
            </a:r>
          </a:p>
          <a:p>
            <a:pPr marL="0" indent="0">
              <a:lnSpc>
                <a:spcPct val="100000"/>
              </a:lnSpc>
              <a:spcBef>
                <a:spcPts val="0"/>
              </a:spcBef>
              <a:buNone/>
            </a:pPr>
            <a:r>
              <a:rPr lang="en-US" sz="1400" dirty="0">
                <a:solidFill>
                  <a:prstClr val="black"/>
                </a:solidFill>
                <a:latin typeface="Calibri body"/>
                <a:sym typeface="Wingdings 2" panose="05020102010507070707" pitchFamily="18" charset="2"/>
              </a:rPr>
              <a:t>                     “interesting” and the other labeled “surprising.”  Have students select words from a fact</a:t>
            </a:r>
          </a:p>
          <a:p>
            <a:pPr marL="0" indent="0">
              <a:lnSpc>
                <a:spcPct val="100000"/>
              </a:lnSpc>
              <a:spcBef>
                <a:spcPts val="0"/>
              </a:spcBef>
              <a:buNone/>
            </a:pPr>
            <a:r>
              <a:rPr lang="en-US" sz="1400" dirty="0">
                <a:solidFill>
                  <a:prstClr val="black"/>
                </a:solidFill>
                <a:latin typeface="Calibri body"/>
                <a:sym typeface="Wingdings 2" panose="05020102010507070707" pitchFamily="18" charset="2"/>
              </a:rPr>
              <a:t>                      word bank you have provided and copy the words into the correct bubbles         	  		          	(interesting/surprising), in which they believe the words belong.</a:t>
            </a:r>
          </a:p>
          <a:p>
            <a:pPr>
              <a:lnSpc>
                <a:spcPct val="100000"/>
              </a:lnSpc>
              <a:spcBef>
                <a:spcPts val="0"/>
              </a:spcBef>
            </a:pPr>
            <a:endParaRPr lang="en-US" sz="1400" dirty="0">
              <a:solidFill>
                <a:prstClr val="black"/>
              </a:solidFill>
              <a:latin typeface="Calibri body"/>
              <a:sym typeface="Wingdings 2" panose="05020102010507070707" pitchFamily="18" charset="2"/>
            </a:endParaRPr>
          </a:p>
          <a:p>
            <a:pPr>
              <a:lnSpc>
                <a:spcPct val="100000"/>
              </a:lnSpc>
              <a:spcBef>
                <a:spcPts val="0"/>
              </a:spcBef>
            </a:pPr>
            <a:endParaRPr lang="en-US" sz="1400" dirty="0">
              <a:solidFill>
                <a:prstClr val="black"/>
              </a:solidFill>
              <a:latin typeface="Calibri body"/>
              <a:sym typeface="Wingdings 2" panose="05020102010507070707" pitchFamily="18" charset="2"/>
            </a:endParaRPr>
          </a:p>
          <a:p>
            <a:pPr>
              <a:lnSpc>
                <a:spcPct val="100000"/>
              </a:lnSpc>
              <a:spcBef>
                <a:spcPts val="0"/>
              </a:spcBef>
            </a:pPr>
            <a:endParaRPr lang="en-US" sz="1400" dirty="0">
              <a:solidFill>
                <a:prstClr val="black"/>
              </a:solidFill>
              <a:latin typeface="Calibri body"/>
              <a:sym typeface="Wingdings 2" panose="05020102010507070707" pitchFamily="18" charset="2"/>
            </a:endParaRPr>
          </a:p>
          <a:p>
            <a:pPr>
              <a:lnSpc>
                <a:spcPct val="100000"/>
              </a:lnSpc>
              <a:spcBef>
                <a:spcPts val="0"/>
              </a:spcBef>
            </a:pPr>
            <a:r>
              <a:rPr lang="en-US" sz="1400" dirty="0">
                <a:solidFill>
                  <a:prstClr val="black"/>
                </a:solidFill>
                <a:latin typeface="Calibri body"/>
                <a:sym typeface="Wingdings 2" panose="05020102010507070707" pitchFamily="18" charset="2"/>
              </a:rPr>
              <a:t>     </a:t>
            </a:r>
            <a:endParaRPr lang="en-US" sz="1400" dirty="0">
              <a:solidFill>
                <a:prstClr val="black"/>
              </a:solidFill>
            </a:endParaRPr>
          </a:p>
          <a:p>
            <a:endParaRPr lang="en-US" sz="1400" dirty="0">
              <a:solidFill>
                <a:prstClr val="black"/>
              </a:solidFill>
            </a:endParaRPr>
          </a:p>
          <a:p>
            <a:endParaRPr lang="en-US" sz="1400" dirty="0"/>
          </a:p>
        </p:txBody>
      </p:sp>
      <p:pic>
        <p:nvPicPr>
          <p:cNvPr id="11" name="Picture 2" descr="Stairs, Away, Gradually, Rise, Emergence">
            <a:extLst>
              <a:ext uri="{FF2B5EF4-FFF2-40B4-BE49-F238E27FC236}">
                <a16:creationId xmlns:a16="http://schemas.microsoft.com/office/drawing/2014/main" id="{F53BEDA5-A5D3-FD43-8700-2F9BA9E5AF5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62303" y="1639751"/>
            <a:ext cx="2599546" cy="3910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065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3C32-67E6-614D-B0CE-9B293AFD8C5A}"/>
              </a:ext>
            </a:extLst>
          </p:cNvPr>
          <p:cNvSpPr>
            <a:spLocks noGrp="1"/>
          </p:cNvSpPr>
          <p:nvPr>
            <p:ph type="title"/>
          </p:nvPr>
        </p:nvSpPr>
        <p:spPr>
          <a:xfrm>
            <a:off x="1093303" y="141856"/>
            <a:ext cx="10515600" cy="1325563"/>
          </a:xfrm>
        </p:spPr>
        <p:txBody>
          <a:bodyPr>
            <a:normAutofit/>
          </a:bodyPr>
          <a:lstStyle/>
          <a:p>
            <a:pPr algn="r"/>
            <a:r>
              <a:rPr lang="en-US" sz="4000" dirty="0"/>
              <a:t>Strategies for Differentiated Instruction </a:t>
            </a:r>
            <a:br>
              <a:rPr lang="en-US" sz="4000" dirty="0"/>
            </a:br>
            <a:r>
              <a:rPr lang="en-US" sz="4000" dirty="0" err="1"/>
              <a:t>cont</a:t>
            </a:r>
            <a:r>
              <a:rPr lang="en-US" sz="4000" dirty="0"/>
              <a:t>…</a:t>
            </a:r>
            <a:endParaRPr lang="en-US" dirty="0"/>
          </a:p>
        </p:txBody>
      </p:sp>
      <p:pic>
        <p:nvPicPr>
          <p:cNvPr id="6" name="Picture 5" descr="A picture containing drawing&#10;&#10;Description automatically generated">
            <a:extLst>
              <a:ext uri="{FF2B5EF4-FFF2-40B4-BE49-F238E27FC236}">
                <a16:creationId xmlns:a16="http://schemas.microsoft.com/office/drawing/2014/main" id="{AA95B664-F9C7-1D4A-9463-50FD670A47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964" y="228600"/>
            <a:ext cx="2433249" cy="746490"/>
          </a:xfrm>
          <a:prstGeom prst="rect">
            <a:avLst/>
          </a:prstGeom>
        </p:spPr>
      </p:pic>
      <p:cxnSp>
        <p:nvCxnSpPr>
          <p:cNvPr id="8" name="Straight Connector 7">
            <a:extLst>
              <a:ext uri="{FF2B5EF4-FFF2-40B4-BE49-F238E27FC236}">
                <a16:creationId xmlns:a16="http://schemas.microsoft.com/office/drawing/2014/main" id="{86DE528F-6964-4449-8F5D-194B6A070BC7}"/>
              </a:ext>
            </a:extLst>
          </p:cNvPr>
          <p:cNvCxnSpPr>
            <a:cxnSpLocks/>
          </p:cNvCxnSpPr>
          <p:nvPr/>
        </p:nvCxnSpPr>
        <p:spPr>
          <a:xfrm>
            <a:off x="487017" y="1307420"/>
            <a:ext cx="11121886" cy="0"/>
          </a:xfrm>
          <a:prstGeom prst="line">
            <a:avLst/>
          </a:prstGeom>
          <a:ln>
            <a:solidFill>
              <a:srgbClr val="009051"/>
            </a:solidFill>
          </a:ln>
        </p:spPr>
        <p:style>
          <a:lnRef idx="3">
            <a:schemeClr val="accent3"/>
          </a:lnRef>
          <a:fillRef idx="0">
            <a:schemeClr val="accent3"/>
          </a:fillRef>
          <a:effectRef idx="2">
            <a:schemeClr val="accent3"/>
          </a:effectRef>
          <a:fontRef idx="minor">
            <a:schemeClr val="tx1"/>
          </a:fontRef>
        </p:style>
      </p:cxnSp>
      <p:sp>
        <p:nvSpPr>
          <p:cNvPr id="7" name="Content Placeholder 2">
            <a:extLst>
              <a:ext uri="{FF2B5EF4-FFF2-40B4-BE49-F238E27FC236}">
                <a16:creationId xmlns:a16="http://schemas.microsoft.com/office/drawing/2014/main" id="{D8445F94-95AA-D741-A31D-3C14090F709C}"/>
              </a:ext>
            </a:extLst>
          </p:cNvPr>
          <p:cNvSpPr>
            <a:spLocks noGrp="1"/>
          </p:cNvSpPr>
          <p:nvPr>
            <p:ph idx="1"/>
          </p:nvPr>
        </p:nvSpPr>
        <p:spPr>
          <a:xfrm>
            <a:off x="487017" y="1493905"/>
            <a:ext cx="10925908" cy="4202516"/>
          </a:xfrm>
        </p:spPr>
        <p:txBody>
          <a:bodyPr>
            <a:normAutofit/>
          </a:bodyPr>
          <a:lstStyle/>
          <a:p>
            <a:pPr marL="0" indent="0">
              <a:lnSpc>
                <a:spcPct val="100000"/>
              </a:lnSpc>
              <a:spcBef>
                <a:spcPts val="0"/>
              </a:spcBef>
              <a:buNone/>
            </a:pPr>
            <a:r>
              <a:rPr lang="en-US" sz="1800" b="1" dirty="0">
                <a:latin typeface="Calibri body"/>
                <a:sym typeface="Wingdings 2" panose="05020102010507070707" pitchFamily="18" charset="2"/>
              </a:rPr>
              <a:t>Technology</a:t>
            </a:r>
            <a:r>
              <a:rPr lang="en-US" sz="1800" dirty="0">
                <a:latin typeface="Calibri body"/>
                <a:sym typeface="Wingdings 2" panose="05020102010507070707" pitchFamily="18" charset="2"/>
              </a:rPr>
              <a:t> – Technology based lessons (iPads, laptops, computers) are useful in teaching</a:t>
            </a:r>
          </a:p>
          <a:p>
            <a:pPr marL="0" indent="0">
              <a:lnSpc>
                <a:spcPct val="100000"/>
              </a:lnSpc>
              <a:spcBef>
                <a:spcPts val="0"/>
              </a:spcBef>
              <a:buNone/>
            </a:pPr>
            <a:r>
              <a:rPr lang="en-US" sz="1800" dirty="0">
                <a:latin typeface="Calibri body"/>
                <a:sym typeface="Wingdings 2" panose="05020102010507070707" pitchFamily="18" charset="2"/>
              </a:rPr>
              <a:t>                        students of various learning styles.</a:t>
            </a:r>
          </a:p>
          <a:p>
            <a:pPr marL="0" indent="0">
              <a:lnSpc>
                <a:spcPct val="100000"/>
              </a:lnSpc>
              <a:spcBef>
                <a:spcPts val="0"/>
              </a:spcBef>
              <a:buNone/>
            </a:pPr>
            <a:endParaRPr lang="en-US" dirty="0">
              <a:latin typeface="Calibri body"/>
              <a:sym typeface="Wingdings 2" panose="05020102010507070707" pitchFamily="18" charset="2"/>
            </a:endParaRPr>
          </a:p>
          <a:p>
            <a:pPr marL="1482725" indent="-1482725">
              <a:lnSpc>
                <a:spcPct val="100000"/>
              </a:lnSpc>
              <a:spcBef>
                <a:spcPts val="0"/>
              </a:spcBef>
              <a:buNone/>
            </a:pPr>
            <a:r>
              <a:rPr lang="en-US" sz="1800" dirty="0">
                <a:latin typeface="Calibri body"/>
                <a:sym typeface="Wingdings 2" panose="05020102010507070707" pitchFamily="18" charset="2"/>
              </a:rPr>
              <a:t>Examples:  </a:t>
            </a:r>
            <a:r>
              <a:rPr lang="en-US" sz="1800" b="1" dirty="0">
                <a:latin typeface="Calibri body"/>
                <a:sym typeface="Wingdings 2" panose="05020102010507070707" pitchFamily="18" charset="2"/>
              </a:rPr>
              <a:t>SAS Curriculum Pathways, Moby Max</a:t>
            </a:r>
          </a:p>
          <a:p>
            <a:pPr marL="1482725" indent="-1482725">
              <a:lnSpc>
                <a:spcPct val="100000"/>
              </a:lnSpc>
              <a:spcBef>
                <a:spcPts val="0"/>
              </a:spcBef>
              <a:buNone/>
            </a:pPr>
            <a:endParaRPr lang="en-US" sz="1800" dirty="0">
              <a:latin typeface="Calibri body"/>
              <a:sym typeface="Wingdings 2" panose="05020102010507070707" pitchFamily="18" charset="2"/>
            </a:endParaRPr>
          </a:p>
          <a:p>
            <a:pPr marL="1657350" indent="-230188">
              <a:lnSpc>
                <a:spcPct val="100000"/>
              </a:lnSpc>
              <a:spcBef>
                <a:spcPts val="0"/>
              </a:spcBef>
              <a:buFont typeface="Wingdings" panose="05000000000000000000" pitchFamily="2" charset="2"/>
              <a:buChar char="Ø"/>
            </a:pPr>
            <a:r>
              <a:rPr lang="en-US" sz="1800" dirty="0">
                <a:latin typeface="Calibri body"/>
                <a:sym typeface="Wingdings 2" panose="05020102010507070707" pitchFamily="18" charset="2"/>
              </a:rPr>
              <a:t>Online resources that provides interactive lessons, videos, audio tutorials, and apps  for English language arts, mathematics, science, social studies, and Spanish. </a:t>
            </a:r>
          </a:p>
          <a:p>
            <a:pPr marL="1657350" indent="-230188">
              <a:lnSpc>
                <a:spcPct val="100000"/>
              </a:lnSpc>
              <a:spcBef>
                <a:spcPts val="0"/>
              </a:spcBef>
              <a:buFont typeface="Wingdings" panose="05000000000000000000" pitchFamily="2" charset="2"/>
              <a:buChar char="Ø"/>
            </a:pPr>
            <a:r>
              <a:rPr lang="en-US" sz="1800" dirty="0">
                <a:latin typeface="Calibri body"/>
                <a:sym typeface="Wingdings 2" panose="05020102010507070707" pitchFamily="18" charset="2"/>
              </a:rPr>
              <a:t>Through the various interactive resources students learn, practice skills, and have assessments to email, print, or save. </a:t>
            </a:r>
          </a:p>
          <a:p>
            <a:pPr marL="1427163" indent="0">
              <a:lnSpc>
                <a:spcPct val="100000"/>
              </a:lnSpc>
              <a:spcBef>
                <a:spcPts val="0"/>
              </a:spcBef>
              <a:buFont typeface="Wingdings" panose="05000000000000000000" pitchFamily="2" charset="2"/>
              <a:buChar char="Ø"/>
            </a:pPr>
            <a:r>
              <a:rPr lang="en-US" sz="1800" dirty="0">
                <a:latin typeface="Calibri body"/>
                <a:sym typeface="Wingdings 2" panose="05020102010507070707" pitchFamily="18" charset="2"/>
              </a:rPr>
              <a:t>This information helps teachers continue to group students based on their needs.</a:t>
            </a:r>
          </a:p>
          <a:p>
            <a:pPr marL="0" indent="0">
              <a:lnSpc>
                <a:spcPct val="100000"/>
              </a:lnSpc>
              <a:spcBef>
                <a:spcPts val="0"/>
              </a:spcBef>
              <a:buNone/>
            </a:pPr>
            <a:r>
              <a:rPr lang="en-US" sz="1800" dirty="0">
                <a:latin typeface="Calibri body"/>
                <a:sym typeface="Wingdings 2" panose="05020102010507070707" pitchFamily="18" charset="2"/>
              </a:rPr>
              <a:t>                                      </a:t>
            </a:r>
          </a:p>
          <a:p>
            <a:pPr marL="0" indent="0">
              <a:lnSpc>
                <a:spcPct val="100000"/>
              </a:lnSpc>
              <a:spcBef>
                <a:spcPts val="0"/>
              </a:spcBef>
              <a:buNone/>
            </a:pPr>
            <a:endParaRPr lang="en-US" sz="1800" dirty="0">
              <a:latin typeface="Calibri body"/>
              <a:sym typeface="Wingdings 2" panose="05020102010507070707" pitchFamily="18" charset="2"/>
            </a:endParaRPr>
          </a:p>
          <a:p>
            <a:pPr marL="0" indent="0">
              <a:lnSpc>
                <a:spcPct val="100000"/>
              </a:lnSpc>
              <a:spcBef>
                <a:spcPts val="0"/>
              </a:spcBef>
              <a:buNone/>
            </a:pPr>
            <a:r>
              <a:rPr lang="en-US" sz="1800" dirty="0">
                <a:latin typeface="Calibri body"/>
                <a:sym typeface="Wingdings 2" panose="05020102010507070707" pitchFamily="18" charset="2"/>
                <a:hlinkClick r:id="rId4"/>
              </a:rPr>
              <a:t>https://www.sascurriculumpathways.com</a:t>
            </a:r>
            <a:endParaRPr lang="en-US" sz="1800" dirty="0">
              <a:latin typeface="Calibri body"/>
              <a:sym typeface="Wingdings 2" panose="05020102010507070707" pitchFamily="18" charset="2"/>
            </a:endParaRPr>
          </a:p>
          <a:p>
            <a:pPr marL="0" indent="0">
              <a:lnSpc>
                <a:spcPct val="100000"/>
              </a:lnSpc>
              <a:spcBef>
                <a:spcPts val="0"/>
              </a:spcBef>
              <a:buNone/>
            </a:pPr>
            <a:r>
              <a:rPr lang="en-US" sz="1800" dirty="0">
                <a:latin typeface="Calibri body"/>
                <a:sym typeface="Wingdings 2" panose="05020102010507070707" pitchFamily="18" charset="2"/>
                <a:hlinkClick r:id="rId5"/>
              </a:rPr>
              <a:t>www.mobymax.com</a:t>
            </a:r>
            <a:endParaRPr lang="en-US" sz="1800" dirty="0">
              <a:latin typeface="Calibri body"/>
              <a:sym typeface="Wingdings 2" panose="05020102010507070707" pitchFamily="18" charset="2"/>
            </a:endParaRPr>
          </a:p>
          <a:p>
            <a:pPr marL="0" indent="0">
              <a:lnSpc>
                <a:spcPct val="100000"/>
              </a:lnSpc>
              <a:spcBef>
                <a:spcPts val="0"/>
              </a:spcBef>
              <a:buNone/>
            </a:pPr>
            <a:endParaRPr lang="en-US" sz="1800" dirty="0">
              <a:latin typeface="Calibri body"/>
              <a:sym typeface="Wingdings 2" panose="05020102010507070707" pitchFamily="18" charset="2"/>
            </a:endParaRPr>
          </a:p>
          <a:p>
            <a:pPr marL="0" indent="0">
              <a:lnSpc>
                <a:spcPct val="100000"/>
              </a:lnSpc>
              <a:spcBef>
                <a:spcPts val="0"/>
              </a:spcBef>
              <a:buNone/>
            </a:pPr>
            <a:endParaRPr lang="en-US" sz="1800" dirty="0">
              <a:latin typeface="Calibri body"/>
            </a:endParaRPr>
          </a:p>
          <a:p>
            <a:endParaRPr lang="en-US" dirty="0"/>
          </a:p>
          <a:p>
            <a:endParaRPr lang="en-US" dirty="0"/>
          </a:p>
          <a:p>
            <a:endParaRPr lang="en-US" dirty="0"/>
          </a:p>
          <a:p>
            <a:endParaRPr lang="en-US" dirty="0"/>
          </a:p>
          <a:p>
            <a:endParaRPr lang="en-US" dirty="0"/>
          </a:p>
        </p:txBody>
      </p:sp>
      <p:pic>
        <p:nvPicPr>
          <p:cNvPr id="9" name="Picture 2" descr="Mobile Phone, Mobile, Phone, Technology">
            <a:extLst>
              <a:ext uri="{FF2B5EF4-FFF2-40B4-BE49-F238E27FC236}">
                <a16:creationId xmlns:a16="http://schemas.microsoft.com/office/drawing/2014/main" id="{F9FBA9B8-BE98-5D43-9411-B21896A86DF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906122" y="4541900"/>
            <a:ext cx="2011507" cy="134100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E15046-465B-F746-955D-BA3DCC697D79}"/>
              </a:ext>
            </a:extLst>
          </p:cNvPr>
          <p:cNvSpPr txBox="1"/>
          <p:nvPr/>
        </p:nvSpPr>
        <p:spPr>
          <a:xfrm>
            <a:off x="487017" y="6248400"/>
            <a:ext cx="11390244" cy="381000"/>
          </a:xfrm>
          <a:prstGeom prst="rect">
            <a:avLst/>
          </a:prstGeom>
          <a:solidFill>
            <a:srgbClr val="009051"/>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a:ln>
                  <a:solidFill>
                    <a:schemeClr val="bg1"/>
                  </a:solidFill>
                </a:ln>
                <a:solidFill>
                  <a:schemeClr val="bg1"/>
                </a:solidFill>
              </a:rPr>
              <a:t>www.osymigrant.org</a:t>
            </a:r>
          </a:p>
        </p:txBody>
      </p:sp>
    </p:spTree>
    <p:extLst>
      <p:ext uri="{BB962C8B-B14F-4D97-AF65-F5344CB8AC3E}">
        <p14:creationId xmlns:p14="http://schemas.microsoft.com/office/powerpoint/2010/main" val="491083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3C32-67E6-614D-B0CE-9B293AFD8C5A}"/>
              </a:ext>
            </a:extLst>
          </p:cNvPr>
          <p:cNvSpPr>
            <a:spLocks noGrp="1"/>
          </p:cNvSpPr>
          <p:nvPr>
            <p:ph type="title"/>
          </p:nvPr>
        </p:nvSpPr>
        <p:spPr>
          <a:xfrm>
            <a:off x="1093303" y="661481"/>
            <a:ext cx="10515600" cy="1325563"/>
          </a:xfrm>
        </p:spPr>
        <p:txBody>
          <a:bodyPr>
            <a:normAutofit/>
          </a:bodyPr>
          <a:lstStyle/>
          <a:p>
            <a:pPr algn="r"/>
            <a:r>
              <a:rPr lang="en-US" sz="4000" dirty="0"/>
              <a:t>After the Lesson: Assessment</a:t>
            </a:r>
            <a:br>
              <a:rPr lang="en-US" sz="5400" dirty="0"/>
            </a:br>
            <a:endParaRPr lang="en-US" dirty="0"/>
          </a:p>
        </p:txBody>
      </p:sp>
      <p:pic>
        <p:nvPicPr>
          <p:cNvPr id="6" name="Picture 5" descr="A picture containing drawing&#10;&#10;Description automatically generated">
            <a:extLst>
              <a:ext uri="{FF2B5EF4-FFF2-40B4-BE49-F238E27FC236}">
                <a16:creationId xmlns:a16="http://schemas.microsoft.com/office/drawing/2014/main" id="{AA95B664-F9C7-1D4A-9463-50FD670A47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964" y="228600"/>
            <a:ext cx="2433249" cy="746490"/>
          </a:xfrm>
          <a:prstGeom prst="rect">
            <a:avLst/>
          </a:prstGeom>
        </p:spPr>
      </p:pic>
      <p:sp>
        <p:nvSpPr>
          <p:cNvPr id="7" name="TextBox 6">
            <a:extLst>
              <a:ext uri="{FF2B5EF4-FFF2-40B4-BE49-F238E27FC236}">
                <a16:creationId xmlns:a16="http://schemas.microsoft.com/office/drawing/2014/main" id="{1FF6F2CE-E66C-3141-B087-79BF8AC4D38F}"/>
              </a:ext>
            </a:extLst>
          </p:cNvPr>
          <p:cNvSpPr txBox="1"/>
          <p:nvPr/>
        </p:nvSpPr>
        <p:spPr>
          <a:xfrm>
            <a:off x="487017" y="6248400"/>
            <a:ext cx="11390244" cy="381000"/>
          </a:xfrm>
          <a:prstGeom prst="rect">
            <a:avLst/>
          </a:prstGeom>
          <a:solidFill>
            <a:srgbClr val="009051"/>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a:ln>
                  <a:solidFill>
                    <a:schemeClr val="bg1"/>
                  </a:solidFill>
                </a:ln>
                <a:solidFill>
                  <a:schemeClr val="bg1"/>
                </a:solidFill>
              </a:rPr>
              <a:t>www.osymigrant.org</a:t>
            </a:r>
          </a:p>
        </p:txBody>
      </p:sp>
      <p:cxnSp>
        <p:nvCxnSpPr>
          <p:cNvPr id="8" name="Straight Connector 7">
            <a:extLst>
              <a:ext uri="{FF2B5EF4-FFF2-40B4-BE49-F238E27FC236}">
                <a16:creationId xmlns:a16="http://schemas.microsoft.com/office/drawing/2014/main" id="{86DE528F-6964-4449-8F5D-194B6A070BC7}"/>
              </a:ext>
            </a:extLst>
          </p:cNvPr>
          <p:cNvCxnSpPr>
            <a:cxnSpLocks/>
          </p:cNvCxnSpPr>
          <p:nvPr/>
        </p:nvCxnSpPr>
        <p:spPr>
          <a:xfrm>
            <a:off x="487017" y="1409020"/>
            <a:ext cx="11121886" cy="0"/>
          </a:xfrm>
          <a:prstGeom prst="line">
            <a:avLst/>
          </a:prstGeom>
          <a:ln>
            <a:solidFill>
              <a:srgbClr val="009051"/>
            </a:solidFill>
          </a:ln>
        </p:spPr>
        <p:style>
          <a:lnRef idx="3">
            <a:schemeClr val="accent3"/>
          </a:lnRef>
          <a:fillRef idx="0">
            <a:schemeClr val="accent3"/>
          </a:fillRef>
          <a:effectRef idx="2">
            <a:schemeClr val="accent3"/>
          </a:effectRef>
          <a:fontRef idx="minor">
            <a:schemeClr val="tx1"/>
          </a:fontRef>
        </p:style>
      </p:cxnSp>
      <p:sp>
        <p:nvSpPr>
          <p:cNvPr id="9" name="Content Placeholder 2">
            <a:extLst>
              <a:ext uri="{FF2B5EF4-FFF2-40B4-BE49-F238E27FC236}">
                <a16:creationId xmlns:a16="http://schemas.microsoft.com/office/drawing/2014/main" id="{EA5D56CE-7B04-6349-8FD4-9D85BB248A3E}"/>
              </a:ext>
            </a:extLst>
          </p:cNvPr>
          <p:cNvSpPr>
            <a:spLocks noGrp="1"/>
          </p:cNvSpPr>
          <p:nvPr>
            <p:ph idx="1"/>
          </p:nvPr>
        </p:nvSpPr>
        <p:spPr>
          <a:xfrm>
            <a:off x="535661" y="1538517"/>
            <a:ext cx="11121885" cy="4638447"/>
          </a:xfrm>
        </p:spPr>
        <p:txBody>
          <a:bodyPr>
            <a:normAutofit lnSpcReduction="10000"/>
          </a:bodyPr>
          <a:lstStyle/>
          <a:p>
            <a:pPr marL="0" indent="0">
              <a:buNone/>
            </a:pPr>
            <a:r>
              <a:rPr lang="en-US" dirty="0"/>
              <a:t>Providing continual assessment helps you see what information has been learned and where further instruction is needed.  Assessments help you plan grouping and activities based on your students’ levels.</a:t>
            </a:r>
          </a:p>
          <a:p>
            <a:pPr marL="0" indent="0">
              <a:buNone/>
            </a:pPr>
            <a:endParaRPr lang="en-US" dirty="0"/>
          </a:p>
          <a:p>
            <a:pPr marL="0" indent="0">
              <a:buNone/>
            </a:pPr>
            <a:r>
              <a:rPr lang="en-US" dirty="0"/>
              <a:t>Here are some suggestions:</a:t>
            </a:r>
          </a:p>
          <a:p>
            <a:r>
              <a:rPr lang="en-US" dirty="0"/>
              <a:t>Review assessment results regularly to gauge student progress.</a:t>
            </a:r>
          </a:p>
          <a:p>
            <a:r>
              <a:rPr lang="en-US" dirty="0"/>
              <a:t>Change instruction as needed based on assessment results.</a:t>
            </a:r>
          </a:p>
          <a:p>
            <a:r>
              <a:rPr lang="en-US" dirty="0"/>
              <a:t>Use creative ways to help students prepare for assessments:</a:t>
            </a:r>
          </a:p>
          <a:p>
            <a:pPr lvl="1"/>
            <a:r>
              <a:rPr lang="en-US" dirty="0"/>
              <a:t>Create charts or posters that can be left on display.</a:t>
            </a:r>
          </a:p>
          <a:p>
            <a:pPr lvl="1"/>
            <a:r>
              <a:rPr lang="en-US" dirty="0"/>
              <a:t>Develop or have students create study guides.</a:t>
            </a:r>
          </a:p>
          <a:p>
            <a:pPr lvl="1"/>
            <a:r>
              <a:rPr lang="en-US" dirty="0"/>
              <a:t>Leave instructional materials with students (flashcards, games, etc.).</a:t>
            </a:r>
          </a:p>
          <a:p>
            <a:pPr lvl="1"/>
            <a:endParaRPr lang="en-US" dirty="0"/>
          </a:p>
          <a:p>
            <a:pPr lvl="1"/>
            <a:endParaRPr lang="en-US" dirty="0"/>
          </a:p>
          <a:p>
            <a:endParaRPr lang="en-US" dirty="0"/>
          </a:p>
        </p:txBody>
      </p:sp>
    </p:spTree>
    <p:extLst>
      <p:ext uri="{BB962C8B-B14F-4D97-AF65-F5344CB8AC3E}">
        <p14:creationId xmlns:p14="http://schemas.microsoft.com/office/powerpoint/2010/main" val="2301663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3C32-67E6-614D-B0CE-9B293AFD8C5A}"/>
              </a:ext>
            </a:extLst>
          </p:cNvPr>
          <p:cNvSpPr>
            <a:spLocks noGrp="1"/>
          </p:cNvSpPr>
          <p:nvPr>
            <p:ph type="title"/>
          </p:nvPr>
        </p:nvSpPr>
        <p:spPr>
          <a:xfrm>
            <a:off x="1093303" y="228600"/>
            <a:ext cx="10515600" cy="1325563"/>
          </a:xfrm>
        </p:spPr>
        <p:txBody>
          <a:bodyPr/>
          <a:lstStyle/>
          <a:p>
            <a:pPr algn="r"/>
            <a:r>
              <a:rPr lang="en-US" sz="6000" dirty="0"/>
              <a:t>Acknowledgements</a:t>
            </a:r>
            <a:endParaRPr lang="en-US" dirty="0"/>
          </a:p>
        </p:txBody>
      </p:sp>
      <p:pic>
        <p:nvPicPr>
          <p:cNvPr id="6" name="Picture 5" descr="A picture containing drawing&#10;&#10;Description automatically generated">
            <a:extLst>
              <a:ext uri="{FF2B5EF4-FFF2-40B4-BE49-F238E27FC236}">
                <a16:creationId xmlns:a16="http://schemas.microsoft.com/office/drawing/2014/main" id="{AA95B664-F9C7-1D4A-9463-50FD670A47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957" y="347871"/>
            <a:ext cx="2433249" cy="746490"/>
          </a:xfrm>
          <a:prstGeom prst="rect">
            <a:avLst/>
          </a:prstGeom>
        </p:spPr>
      </p:pic>
      <p:sp>
        <p:nvSpPr>
          <p:cNvPr id="7" name="TextBox 6">
            <a:extLst>
              <a:ext uri="{FF2B5EF4-FFF2-40B4-BE49-F238E27FC236}">
                <a16:creationId xmlns:a16="http://schemas.microsoft.com/office/drawing/2014/main" id="{1FF6F2CE-E66C-3141-B087-79BF8AC4D38F}"/>
              </a:ext>
            </a:extLst>
          </p:cNvPr>
          <p:cNvSpPr txBox="1"/>
          <p:nvPr/>
        </p:nvSpPr>
        <p:spPr>
          <a:xfrm>
            <a:off x="487017" y="6248400"/>
            <a:ext cx="11390244" cy="381000"/>
          </a:xfrm>
          <a:prstGeom prst="rect">
            <a:avLst/>
          </a:prstGeom>
          <a:solidFill>
            <a:srgbClr val="009051"/>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a:ln>
                  <a:solidFill>
                    <a:schemeClr val="bg1"/>
                  </a:solidFill>
                </a:ln>
                <a:solidFill>
                  <a:schemeClr val="bg1"/>
                </a:solidFill>
              </a:rPr>
              <a:t>www.osymigrant.org</a:t>
            </a:r>
          </a:p>
        </p:txBody>
      </p:sp>
      <p:cxnSp>
        <p:nvCxnSpPr>
          <p:cNvPr id="8" name="Straight Connector 7">
            <a:extLst>
              <a:ext uri="{FF2B5EF4-FFF2-40B4-BE49-F238E27FC236}">
                <a16:creationId xmlns:a16="http://schemas.microsoft.com/office/drawing/2014/main" id="{86DE528F-6964-4449-8F5D-194B6A070BC7}"/>
              </a:ext>
            </a:extLst>
          </p:cNvPr>
          <p:cNvCxnSpPr>
            <a:cxnSpLocks/>
          </p:cNvCxnSpPr>
          <p:nvPr/>
        </p:nvCxnSpPr>
        <p:spPr>
          <a:xfrm>
            <a:off x="487017" y="1232593"/>
            <a:ext cx="11121886" cy="0"/>
          </a:xfrm>
          <a:prstGeom prst="line">
            <a:avLst/>
          </a:prstGeom>
          <a:ln>
            <a:solidFill>
              <a:srgbClr val="009051"/>
            </a:solidFill>
          </a:ln>
        </p:spPr>
        <p:style>
          <a:lnRef idx="3">
            <a:schemeClr val="accent3"/>
          </a:lnRef>
          <a:fillRef idx="0">
            <a:schemeClr val="accent3"/>
          </a:fillRef>
          <a:effectRef idx="2">
            <a:schemeClr val="accent3"/>
          </a:effectRef>
          <a:fontRef idx="minor">
            <a:schemeClr val="tx1"/>
          </a:fontRef>
        </p:style>
      </p:cxnSp>
      <p:sp>
        <p:nvSpPr>
          <p:cNvPr id="9" name="Content Placeholder 10">
            <a:extLst>
              <a:ext uri="{FF2B5EF4-FFF2-40B4-BE49-F238E27FC236}">
                <a16:creationId xmlns:a16="http://schemas.microsoft.com/office/drawing/2014/main" id="{CC13F880-0FF7-F941-B006-C109ED9652C6}"/>
              </a:ext>
            </a:extLst>
          </p:cNvPr>
          <p:cNvSpPr>
            <a:spLocks noGrp="1"/>
          </p:cNvSpPr>
          <p:nvPr>
            <p:ph idx="1"/>
          </p:nvPr>
        </p:nvSpPr>
        <p:spPr>
          <a:xfrm>
            <a:off x="2236303" y="1554163"/>
            <a:ext cx="8229600" cy="4525963"/>
          </a:xfrm>
        </p:spPr>
        <p:txBody>
          <a:bodyPr>
            <a:normAutofit/>
          </a:bodyPr>
          <a:lstStyle/>
          <a:p>
            <a:pPr marL="0" indent="0">
              <a:buNone/>
              <a:defRPr/>
            </a:pPr>
            <a:r>
              <a:rPr lang="en-US" sz="2400" dirty="0">
                <a:solidFill>
                  <a:prstClr val="black"/>
                </a:solidFill>
              </a:rPr>
              <a:t>Professional Development Group and Contributors:</a:t>
            </a:r>
          </a:p>
          <a:p>
            <a:pPr marL="0" indent="0">
              <a:buNone/>
              <a:defRPr/>
            </a:pPr>
            <a:endParaRPr lang="en-US" sz="2400" dirty="0">
              <a:solidFill>
                <a:prstClr val="black"/>
              </a:solidFill>
            </a:endParaRPr>
          </a:p>
          <a:p>
            <a:pPr>
              <a:defRPr/>
            </a:pPr>
            <a:r>
              <a:rPr lang="en-US" sz="2400" dirty="0">
                <a:solidFill>
                  <a:prstClr val="black"/>
                </a:solidFill>
              </a:rPr>
              <a:t>Lysandra Alexander (PA), Susanna Bartee (KS), Odilia Coffta (NY), Joan Geraci (NJ), Tracie Kalic (KS), Sabrina Pineda (GA), Kiowa Rogers (NE)</a:t>
            </a:r>
          </a:p>
          <a:p>
            <a:pPr marL="0" indent="0">
              <a:buNone/>
              <a:defRPr/>
            </a:pPr>
            <a:endParaRPr lang="en-US" sz="2400" dirty="0">
              <a:solidFill>
                <a:prstClr val="black"/>
              </a:solidFill>
            </a:endParaRPr>
          </a:p>
          <a:p>
            <a:pPr>
              <a:defRPr/>
            </a:pPr>
            <a:r>
              <a:rPr lang="en-US" sz="2400" dirty="0">
                <a:solidFill>
                  <a:prstClr val="black"/>
                </a:solidFill>
              </a:rPr>
              <a:t>Professional Development Reviewers and Technical Support Team members and the State Steering Support Team</a:t>
            </a:r>
            <a:endParaRPr lang="en-US" sz="3600" dirty="0"/>
          </a:p>
        </p:txBody>
      </p:sp>
    </p:spTree>
    <p:extLst>
      <p:ext uri="{BB962C8B-B14F-4D97-AF65-F5344CB8AC3E}">
        <p14:creationId xmlns:p14="http://schemas.microsoft.com/office/powerpoint/2010/main" val="141596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3C32-67E6-614D-B0CE-9B293AFD8C5A}"/>
              </a:ext>
            </a:extLst>
          </p:cNvPr>
          <p:cNvSpPr>
            <a:spLocks noGrp="1"/>
          </p:cNvSpPr>
          <p:nvPr>
            <p:ph type="title"/>
          </p:nvPr>
        </p:nvSpPr>
        <p:spPr>
          <a:xfrm>
            <a:off x="1093303" y="661481"/>
            <a:ext cx="10515600" cy="1325563"/>
          </a:xfrm>
        </p:spPr>
        <p:txBody>
          <a:bodyPr>
            <a:normAutofit/>
          </a:bodyPr>
          <a:lstStyle/>
          <a:p>
            <a:pPr algn="r"/>
            <a:r>
              <a:rPr lang="en-US" sz="4000" dirty="0"/>
              <a:t>After the Lesson: Assessment</a:t>
            </a:r>
            <a:br>
              <a:rPr lang="en-US" sz="5400" dirty="0"/>
            </a:br>
            <a:endParaRPr lang="en-US" dirty="0"/>
          </a:p>
        </p:txBody>
      </p:sp>
      <p:pic>
        <p:nvPicPr>
          <p:cNvPr id="6" name="Picture 5" descr="A picture containing drawing&#10;&#10;Description automatically generated">
            <a:extLst>
              <a:ext uri="{FF2B5EF4-FFF2-40B4-BE49-F238E27FC236}">
                <a16:creationId xmlns:a16="http://schemas.microsoft.com/office/drawing/2014/main" id="{AA95B664-F9C7-1D4A-9463-50FD670A47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964" y="228600"/>
            <a:ext cx="2433249" cy="746490"/>
          </a:xfrm>
          <a:prstGeom prst="rect">
            <a:avLst/>
          </a:prstGeom>
        </p:spPr>
      </p:pic>
      <p:sp>
        <p:nvSpPr>
          <p:cNvPr id="7" name="TextBox 6">
            <a:extLst>
              <a:ext uri="{FF2B5EF4-FFF2-40B4-BE49-F238E27FC236}">
                <a16:creationId xmlns:a16="http://schemas.microsoft.com/office/drawing/2014/main" id="{1FF6F2CE-E66C-3141-B087-79BF8AC4D38F}"/>
              </a:ext>
            </a:extLst>
          </p:cNvPr>
          <p:cNvSpPr txBox="1"/>
          <p:nvPr/>
        </p:nvSpPr>
        <p:spPr>
          <a:xfrm>
            <a:off x="487017" y="6248400"/>
            <a:ext cx="11390244" cy="381000"/>
          </a:xfrm>
          <a:prstGeom prst="rect">
            <a:avLst/>
          </a:prstGeom>
          <a:solidFill>
            <a:srgbClr val="009051"/>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a:ln>
                  <a:solidFill>
                    <a:schemeClr val="bg1"/>
                  </a:solidFill>
                </a:ln>
                <a:solidFill>
                  <a:schemeClr val="bg1"/>
                </a:solidFill>
              </a:rPr>
              <a:t>www.osymigrant.org</a:t>
            </a:r>
          </a:p>
        </p:txBody>
      </p:sp>
      <p:cxnSp>
        <p:nvCxnSpPr>
          <p:cNvPr id="8" name="Straight Connector 7">
            <a:extLst>
              <a:ext uri="{FF2B5EF4-FFF2-40B4-BE49-F238E27FC236}">
                <a16:creationId xmlns:a16="http://schemas.microsoft.com/office/drawing/2014/main" id="{86DE528F-6964-4449-8F5D-194B6A070BC7}"/>
              </a:ext>
            </a:extLst>
          </p:cNvPr>
          <p:cNvCxnSpPr>
            <a:cxnSpLocks/>
          </p:cNvCxnSpPr>
          <p:nvPr/>
        </p:nvCxnSpPr>
        <p:spPr>
          <a:xfrm>
            <a:off x="487017" y="1409020"/>
            <a:ext cx="11121886" cy="0"/>
          </a:xfrm>
          <a:prstGeom prst="line">
            <a:avLst/>
          </a:prstGeom>
          <a:ln>
            <a:solidFill>
              <a:srgbClr val="009051"/>
            </a:solidFill>
          </a:ln>
        </p:spPr>
        <p:style>
          <a:lnRef idx="3">
            <a:schemeClr val="accent3"/>
          </a:lnRef>
          <a:fillRef idx="0">
            <a:schemeClr val="accent3"/>
          </a:fillRef>
          <a:effectRef idx="2">
            <a:schemeClr val="accent3"/>
          </a:effectRef>
          <a:fontRef idx="minor">
            <a:schemeClr val="tx1"/>
          </a:fontRef>
        </p:style>
      </p:cxnSp>
      <p:sp>
        <p:nvSpPr>
          <p:cNvPr id="10" name="Content Placeholder 2">
            <a:extLst>
              <a:ext uri="{FF2B5EF4-FFF2-40B4-BE49-F238E27FC236}">
                <a16:creationId xmlns:a16="http://schemas.microsoft.com/office/drawing/2014/main" id="{9DEFEE3C-B388-9E40-AF41-BDD1E2F1FEA6}"/>
              </a:ext>
            </a:extLst>
          </p:cNvPr>
          <p:cNvSpPr txBox="1">
            <a:spLocks/>
          </p:cNvSpPr>
          <p:nvPr/>
        </p:nvSpPr>
        <p:spPr>
          <a:xfrm>
            <a:off x="706722" y="1818300"/>
            <a:ext cx="10950833" cy="435356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There are two types of assessment: formal and informal. </a:t>
            </a:r>
          </a:p>
          <a:p>
            <a:pPr marL="0" indent="0">
              <a:buFont typeface="Arial" panose="020B0604020202020204" pitchFamily="34" charset="0"/>
              <a:buNone/>
            </a:pPr>
            <a:endParaRPr lang="en-US" dirty="0"/>
          </a:p>
          <a:p>
            <a:pPr marL="0" indent="0">
              <a:buNone/>
            </a:pPr>
            <a:r>
              <a:rPr lang="en-US" dirty="0"/>
              <a:t>Formal assessments that systematically measure learning and can be scored and are given to students individually.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Examples of formal assessments:</a:t>
            </a:r>
          </a:p>
          <a:p>
            <a:r>
              <a:rPr lang="en-US" dirty="0"/>
              <a:t>Tests and quizzes </a:t>
            </a:r>
          </a:p>
          <a:p>
            <a:r>
              <a:rPr lang="en-US" dirty="0"/>
              <a:t>May be written, oral, multiple choice, etc. </a:t>
            </a:r>
          </a:p>
          <a:p>
            <a:r>
              <a:rPr lang="en-US" dirty="0"/>
              <a:t>Formal assessments are available on the iSOSY website.</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900992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3C32-67E6-614D-B0CE-9B293AFD8C5A}"/>
              </a:ext>
            </a:extLst>
          </p:cNvPr>
          <p:cNvSpPr>
            <a:spLocks noGrp="1"/>
          </p:cNvSpPr>
          <p:nvPr>
            <p:ph type="title"/>
          </p:nvPr>
        </p:nvSpPr>
        <p:spPr>
          <a:xfrm>
            <a:off x="1093303" y="661481"/>
            <a:ext cx="10515600" cy="1325563"/>
          </a:xfrm>
        </p:spPr>
        <p:txBody>
          <a:bodyPr>
            <a:normAutofit/>
          </a:bodyPr>
          <a:lstStyle/>
          <a:p>
            <a:pPr algn="r"/>
            <a:r>
              <a:rPr lang="en-US" sz="4000" dirty="0"/>
              <a:t>After the Lesson: Assessment</a:t>
            </a:r>
            <a:br>
              <a:rPr lang="en-US" sz="5400" dirty="0"/>
            </a:br>
            <a:endParaRPr lang="en-US" dirty="0"/>
          </a:p>
        </p:txBody>
      </p:sp>
      <p:pic>
        <p:nvPicPr>
          <p:cNvPr id="6" name="Picture 5" descr="A picture containing drawing&#10;&#10;Description automatically generated">
            <a:extLst>
              <a:ext uri="{FF2B5EF4-FFF2-40B4-BE49-F238E27FC236}">
                <a16:creationId xmlns:a16="http://schemas.microsoft.com/office/drawing/2014/main" id="{AA95B664-F9C7-1D4A-9463-50FD670A47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964" y="228600"/>
            <a:ext cx="2433249" cy="746490"/>
          </a:xfrm>
          <a:prstGeom prst="rect">
            <a:avLst/>
          </a:prstGeom>
        </p:spPr>
      </p:pic>
      <p:sp>
        <p:nvSpPr>
          <p:cNvPr id="7" name="TextBox 6">
            <a:extLst>
              <a:ext uri="{FF2B5EF4-FFF2-40B4-BE49-F238E27FC236}">
                <a16:creationId xmlns:a16="http://schemas.microsoft.com/office/drawing/2014/main" id="{1FF6F2CE-E66C-3141-B087-79BF8AC4D38F}"/>
              </a:ext>
            </a:extLst>
          </p:cNvPr>
          <p:cNvSpPr txBox="1"/>
          <p:nvPr/>
        </p:nvSpPr>
        <p:spPr>
          <a:xfrm>
            <a:off x="487017" y="6248400"/>
            <a:ext cx="11121885" cy="381000"/>
          </a:xfrm>
          <a:prstGeom prst="rect">
            <a:avLst/>
          </a:prstGeom>
          <a:solidFill>
            <a:srgbClr val="009051"/>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a:ln>
                  <a:solidFill>
                    <a:schemeClr val="bg1"/>
                  </a:solidFill>
                </a:ln>
                <a:solidFill>
                  <a:schemeClr val="bg1"/>
                </a:solidFill>
              </a:rPr>
              <a:t>www.osymigrant.org</a:t>
            </a:r>
          </a:p>
        </p:txBody>
      </p:sp>
      <p:cxnSp>
        <p:nvCxnSpPr>
          <p:cNvPr id="8" name="Straight Connector 7">
            <a:extLst>
              <a:ext uri="{FF2B5EF4-FFF2-40B4-BE49-F238E27FC236}">
                <a16:creationId xmlns:a16="http://schemas.microsoft.com/office/drawing/2014/main" id="{86DE528F-6964-4449-8F5D-194B6A070BC7}"/>
              </a:ext>
            </a:extLst>
          </p:cNvPr>
          <p:cNvCxnSpPr>
            <a:cxnSpLocks/>
          </p:cNvCxnSpPr>
          <p:nvPr/>
        </p:nvCxnSpPr>
        <p:spPr>
          <a:xfrm>
            <a:off x="487017" y="1409020"/>
            <a:ext cx="11121886" cy="0"/>
          </a:xfrm>
          <a:prstGeom prst="line">
            <a:avLst/>
          </a:prstGeom>
          <a:ln>
            <a:solidFill>
              <a:srgbClr val="009051"/>
            </a:solidFill>
          </a:ln>
        </p:spPr>
        <p:style>
          <a:lnRef idx="3">
            <a:schemeClr val="accent3"/>
          </a:lnRef>
          <a:fillRef idx="0">
            <a:schemeClr val="accent3"/>
          </a:fillRef>
          <a:effectRef idx="2">
            <a:schemeClr val="accent3"/>
          </a:effectRef>
          <a:fontRef idx="minor">
            <a:schemeClr val="tx1"/>
          </a:fontRef>
        </p:style>
      </p:cxnSp>
      <p:sp>
        <p:nvSpPr>
          <p:cNvPr id="9" name="Content Placeholder 2">
            <a:extLst>
              <a:ext uri="{FF2B5EF4-FFF2-40B4-BE49-F238E27FC236}">
                <a16:creationId xmlns:a16="http://schemas.microsoft.com/office/drawing/2014/main" id="{612A8BD6-24E3-984B-9D90-F1CC5A9F7BD3}"/>
              </a:ext>
            </a:extLst>
          </p:cNvPr>
          <p:cNvSpPr>
            <a:spLocks noGrp="1"/>
          </p:cNvSpPr>
          <p:nvPr>
            <p:ph idx="1"/>
          </p:nvPr>
        </p:nvSpPr>
        <p:spPr>
          <a:xfrm>
            <a:off x="487017" y="1842951"/>
            <a:ext cx="11121885" cy="4493425"/>
          </a:xfrm>
        </p:spPr>
        <p:txBody>
          <a:bodyPr>
            <a:normAutofit fontScale="85000" lnSpcReduction="20000"/>
          </a:bodyPr>
          <a:lstStyle/>
          <a:p>
            <a:pPr marL="0" indent="0">
              <a:buNone/>
            </a:pPr>
            <a:r>
              <a:rPr lang="en-US" dirty="0"/>
              <a:t>Informal assessments enable an instructor to evaluate a student’s performance. They can be interactive, engaging, and hands-on.</a:t>
            </a:r>
          </a:p>
          <a:p>
            <a:pPr marL="0" indent="0">
              <a:buNone/>
            </a:pPr>
            <a:endParaRPr lang="en-US" dirty="0"/>
          </a:p>
          <a:p>
            <a:pPr marL="0" indent="0">
              <a:buNone/>
            </a:pPr>
            <a:r>
              <a:rPr lang="en-US" dirty="0"/>
              <a:t>Examples of informal assessments:</a:t>
            </a:r>
          </a:p>
          <a:p>
            <a:r>
              <a:rPr lang="en-US" dirty="0"/>
              <a:t>Thumbs up / thumbs down hand response to questions</a:t>
            </a:r>
          </a:p>
          <a:p>
            <a:r>
              <a:rPr lang="en-US" dirty="0"/>
              <a:t>Quick write (students write the answer on a whiteboard, note card etc.)</a:t>
            </a:r>
          </a:p>
          <a:p>
            <a:r>
              <a:rPr lang="en-US" dirty="0"/>
              <a:t>Holding up a Yes / No card</a:t>
            </a:r>
          </a:p>
          <a:p>
            <a:r>
              <a:rPr lang="en-US" dirty="0"/>
              <a:t>Turn and share with a partner</a:t>
            </a:r>
          </a:p>
          <a:p>
            <a:r>
              <a:rPr lang="en-US" dirty="0"/>
              <a:t>Role play activities</a:t>
            </a:r>
          </a:p>
          <a:p>
            <a:r>
              <a:rPr lang="en-US" dirty="0"/>
              <a:t>Oral questions to which the student responds</a:t>
            </a:r>
          </a:p>
          <a:p>
            <a:pPr marL="0" indent="0">
              <a:buNone/>
            </a:pPr>
            <a:endParaRPr lang="en-US" dirty="0"/>
          </a:p>
          <a:p>
            <a:pPr marL="0" indent="0">
              <a:buNone/>
            </a:pPr>
            <a:r>
              <a:rPr lang="en-US" dirty="0"/>
              <a:t>Be creative and have fun with your informal assessments!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11" name="Picture 10">
            <a:extLst>
              <a:ext uri="{FF2B5EF4-FFF2-40B4-BE49-F238E27FC236}">
                <a16:creationId xmlns:a16="http://schemas.microsoft.com/office/drawing/2014/main" id="{41764191-3998-674B-89A8-95ACE5EDEA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63732" y="2216800"/>
            <a:ext cx="2545123" cy="1267281"/>
          </a:xfrm>
          <a:prstGeom prst="rect">
            <a:avLst/>
          </a:prstGeom>
        </p:spPr>
      </p:pic>
    </p:spTree>
    <p:extLst>
      <p:ext uri="{BB962C8B-B14F-4D97-AF65-F5344CB8AC3E}">
        <p14:creationId xmlns:p14="http://schemas.microsoft.com/office/powerpoint/2010/main" val="533311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3C32-67E6-614D-B0CE-9B293AFD8C5A}"/>
              </a:ext>
            </a:extLst>
          </p:cNvPr>
          <p:cNvSpPr>
            <a:spLocks noGrp="1"/>
          </p:cNvSpPr>
          <p:nvPr>
            <p:ph type="title"/>
          </p:nvPr>
        </p:nvSpPr>
        <p:spPr>
          <a:xfrm>
            <a:off x="1093303" y="661481"/>
            <a:ext cx="10515600" cy="1325563"/>
          </a:xfrm>
        </p:spPr>
        <p:txBody>
          <a:bodyPr>
            <a:normAutofit/>
          </a:bodyPr>
          <a:lstStyle/>
          <a:p>
            <a:pPr algn="r"/>
            <a:r>
              <a:rPr lang="en-US" sz="4000" dirty="0"/>
              <a:t>After the Lesson: Differentiated Assessment</a:t>
            </a:r>
            <a:br>
              <a:rPr lang="en-US" sz="5400" dirty="0"/>
            </a:br>
            <a:endParaRPr lang="en-US" dirty="0"/>
          </a:p>
        </p:txBody>
      </p:sp>
      <p:pic>
        <p:nvPicPr>
          <p:cNvPr id="6" name="Picture 5" descr="A picture containing drawing&#10;&#10;Description automatically generated">
            <a:extLst>
              <a:ext uri="{FF2B5EF4-FFF2-40B4-BE49-F238E27FC236}">
                <a16:creationId xmlns:a16="http://schemas.microsoft.com/office/drawing/2014/main" id="{AA95B664-F9C7-1D4A-9463-50FD670A47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964" y="228600"/>
            <a:ext cx="2433249" cy="746490"/>
          </a:xfrm>
          <a:prstGeom prst="rect">
            <a:avLst/>
          </a:prstGeom>
        </p:spPr>
      </p:pic>
      <p:sp>
        <p:nvSpPr>
          <p:cNvPr id="7" name="TextBox 6">
            <a:extLst>
              <a:ext uri="{FF2B5EF4-FFF2-40B4-BE49-F238E27FC236}">
                <a16:creationId xmlns:a16="http://schemas.microsoft.com/office/drawing/2014/main" id="{1FF6F2CE-E66C-3141-B087-79BF8AC4D38F}"/>
              </a:ext>
            </a:extLst>
          </p:cNvPr>
          <p:cNvSpPr txBox="1"/>
          <p:nvPr/>
        </p:nvSpPr>
        <p:spPr>
          <a:xfrm>
            <a:off x="487017" y="6248400"/>
            <a:ext cx="11121885" cy="381000"/>
          </a:xfrm>
          <a:prstGeom prst="rect">
            <a:avLst/>
          </a:prstGeom>
          <a:solidFill>
            <a:srgbClr val="009051"/>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a:ln>
                  <a:solidFill>
                    <a:schemeClr val="bg1"/>
                  </a:solidFill>
                </a:ln>
                <a:solidFill>
                  <a:schemeClr val="bg1"/>
                </a:solidFill>
              </a:rPr>
              <a:t>www.osymigrant.org</a:t>
            </a:r>
          </a:p>
        </p:txBody>
      </p:sp>
      <p:cxnSp>
        <p:nvCxnSpPr>
          <p:cNvPr id="8" name="Straight Connector 7">
            <a:extLst>
              <a:ext uri="{FF2B5EF4-FFF2-40B4-BE49-F238E27FC236}">
                <a16:creationId xmlns:a16="http://schemas.microsoft.com/office/drawing/2014/main" id="{86DE528F-6964-4449-8F5D-194B6A070BC7}"/>
              </a:ext>
            </a:extLst>
          </p:cNvPr>
          <p:cNvCxnSpPr>
            <a:cxnSpLocks/>
          </p:cNvCxnSpPr>
          <p:nvPr/>
        </p:nvCxnSpPr>
        <p:spPr>
          <a:xfrm>
            <a:off x="487017" y="1409020"/>
            <a:ext cx="11121886" cy="0"/>
          </a:xfrm>
          <a:prstGeom prst="line">
            <a:avLst/>
          </a:prstGeom>
          <a:ln>
            <a:solidFill>
              <a:srgbClr val="009051"/>
            </a:solidFill>
          </a:ln>
        </p:spPr>
        <p:style>
          <a:lnRef idx="3">
            <a:schemeClr val="accent3"/>
          </a:lnRef>
          <a:fillRef idx="0">
            <a:schemeClr val="accent3"/>
          </a:fillRef>
          <a:effectRef idx="2">
            <a:schemeClr val="accent3"/>
          </a:effectRef>
          <a:fontRef idx="minor">
            <a:schemeClr val="tx1"/>
          </a:fontRef>
        </p:style>
      </p:cxnSp>
      <p:sp>
        <p:nvSpPr>
          <p:cNvPr id="10" name="TextBox 11">
            <a:extLst>
              <a:ext uri="{FF2B5EF4-FFF2-40B4-BE49-F238E27FC236}">
                <a16:creationId xmlns:a16="http://schemas.microsoft.com/office/drawing/2014/main" id="{2F3B311F-3A74-664D-8FB7-E46112D1A42F}"/>
              </a:ext>
            </a:extLst>
          </p:cNvPr>
          <p:cNvSpPr txBox="1">
            <a:spLocks noChangeArrowheads="1"/>
          </p:cNvSpPr>
          <p:nvPr/>
        </p:nvSpPr>
        <p:spPr bwMode="auto">
          <a:xfrm>
            <a:off x="583097" y="1697346"/>
            <a:ext cx="991916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dirty="0"/>
              <a:t>Example Assessment For: </a:t>
            </a:r>
            <a:r>
              <a:rPr lang="en-US" altLang="en-US" i="1" dirty="0"/>
              <a:t>Protect Your Back While Working</a:t>
            </a:r>
          </a:p>
          <a:p>
            <a:endParaRPr lang="en-US" altLang="en-US" b="1" dirty="0"/>
          </a:p>
          <a:p>
            <a:r>
              <a:rPr lang="en-US" altLang="en-US" dirty="0"/>
              <a:t>All students would use the word bank to complete the assessment in the following ways, depending on the level of their language ability. </a:t>
            </a:r>
          </a:p>
          <a:p>
            <a:endParaRPr lang="en-US" altLang="en-US" dirty="0"/>
          </a:p>
          <a:p>
            <a:r>
              <a:rPr lang="en-US" altLang="en-US" dirty="0"/>
              <a:t>The teacher’s instructions would be differentiated as follows:</a:t>
            </a:r>
          </a:p>
          <a:p>
            <a:endParaRPr lang="en-US" altLang="en-US" dirty="0"/>
          </a:p>
          <a:p>
            <a:r>
              <a:rPr lang="en-US" altLang="en-US" b="1" dirty="0"/>
              <a:t>Student in Silent Period: “</a:t>
            </a:r>
            <a:r>
              <a:rPr lang="en-US" altLang="en-US" dirty="0"/>
              <a:t>Match the pictures to the correct words.”</a:t>
            </a:r>
          </a:p>
          <a:p>
            <a:endParaRPr lang="en-US" altLang="en-US" dirty="0"/>
          </a:p>
          <a:p>
            <a:r>
              <a:rPr lang="en-US" altLang="en-US" b="1" dirty="0"/>
              <a:t>Low Beginner Student: “</a:t>
            </a:r>
            <a:r>
              <a:rPr lang="en-US" altLang="en-US" dirty="0"/>
              <a:t>Write the correct word in the blank.”</a:t>
            </a:r>
          </a:p>
          <a:p>
            <a:r>
              <a:rPr lang="en-US" altLang="en-US" dirty="0"/>
              <a:t>___________ a box correctly keeps your back safe.</a:t>
            </a:r>
          </a:p>
          <a:p>
            <a:endParaRPr lang="en-US" altLang="en-US" b="1" dirty="0"/>
          </a:p>
          <a:p>
            <a:r>
              <a:rPr lang="en-US" altLang="en-US" b="1" dirty="0"/>
              <a:t>Intermediate Student: “</a:t>
            </a:r>
            <a:r>
              <a:rPr lang="en-US" altLang="en-US" dirty="0"/>
              <a:t>Write the steps to correctly lift a box.”</a:t>
            </a:r>
          </a:p>
        </p:txBody>
      </p:sp>
      <p:sp>
        <p:nvSpPr>
          <p:cNvPr id="12" name="TextBox 2">
            <a:extLst>
              <a:ext uri="{FF2B5EF4-FFF2-40B4-BE49-F238E27FC236}">
                <a16:creationId xmlns:a16="http://schemas.microsoft.com/office/drawing/2014/main" id="{27738700-57F3-544E-9277-01850719096D}"/>
              </a:ext>
            </a:extLst>
          </p:cNvPr>
          <p:cNvSpPr txBox="1">
            <a:spLocks noChangeArrowheads="1"/>
          </p:cNvSpPr>
          <p:nvPr/>
        </p:nvSpPr>
        <p:spPr bwMode="auto">
          <a:xfrm>
            <a:off x="9388213" y="4283491"/>
            <a:ext cx="1718932" cy="1754326"/>
          </a:xfrm>
          <a:prstGeom prst="rect">
            <a:avLst/>
          </a:prstGeom>
          <a:noFill/>
          <a:ln w="222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u="sng" dirty="0"/>
              <a:t>Word Bank:</a:t>
            </a:r>
          </a:p>
          <a:p>
            <a:r>
              <a:rPr lang="en-US" altLang="en-US" dirty="0"/>
              <a:t>Joint</a:t>
            </a:r>
          </a:p>
          <a:p>
            <a:r>
              <a:rPr lang="en-US" altLang="en-US" dirty="0"/>
              <a:t>Lifting</a:t>
            </a:r>
          </a:p>
          <a:p>
            <a:r>
              <a:rPr lang="en-US" altLang="en-US" dirty="0"/>
              <a:t>Stretch out</a:t>
            </a:r>
          </a:p>
          <a:p>
            <a:r>
              <a:rPr lang="en-US" altLang="en-US" dirty="0"/>
              <a:t>Squat</a:t>
            </a:r>
          </a:p>
          <a:p>
            <a:r>
              <a:rPr lang="en-US" altLang="en-US" dirty="0"/>
              <a:t>Pressure</a:t>
            </a:r>
          </a:p>
        </p:txBody>
      </p:sp>
      <p:pic>
        <p:nvPicPr>
          <p:cNvPr id="13" name="Picture 6" descr="Squatting, Squat, Crouching, Man, Silhouette, Person">
            <a:extLst>
              <a:ext uri="{FF2B5EF4-FFF2-40B4-BE49-F238E27FC236}">
                <a16:creationId xmlns:a16="http://schemas.microsoft.com/office/drawing/2014/main" id="{7428299C-75A3-894B-9A56-5AA369BE0A0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201729" y="2359950"/>
            <a:ext cx="999265" cy="172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Movers, Moving, Carry, Lift, Walk, Package, Transport">
            <a:extLst>
              <a:ext uri="{FF2B5EF4-FFF2-40B4-BE49-F238E27FC236}">
                <a16:creationId xmlns:a16="http://schemas.microsoft.com/office/drawing/2014/main" id="{4042DC73-FC1C-D947-B6FB-16B3318CF65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580414" y="2156560"/>
            <a:ext cx="989814" cy="157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4">
            <a:extLst>
              <a:ext uri="{FF2B5EF4-FFF2-40B4-BE49-F238E27FC236}">
                <a16:creationId xmlns:a16="http://schemas.microsoft.com/office/drawing/2014/main" id="{78488CC0-7144-A74D-BF76-EC5ED85F3B4A}"/>
              </a:ext>
            </a:extLst>
          </p:cNvPr>
          <p:cNvSpPr txBox="1">
            <a:spLocks noChangeArrowheads="1"/>
          </p:cNvSpPr>
          <p:nvPr/>
        </p:nvSpPr>
        <p:spPr bwMode="auto">
          <a:xfrm>
            <a:off x="1576580" y="5586573"/>
            <a:ext cx="686256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ctr">
              <a:defRPr/>
            </a:pPr>
            <a:r>
              <a:rPr lang="en-US" altLang="en-US" sz="1400" dirty="0"/>
              <a:t>For the full module, see </a:t>
            </a:r>
            <a:r>
              <a:rPr lang="en-US" altLang="en-US" sz="1400" u="sng" dirty="0">
                <a:solidFill>
                  <a:srgbClr val="0070C0"/>
                </a:solidFill>
                <a:latin typeface="+mj-lt"/>
              </a:rPr>
              <a:t>Working with Language Learners</a:t>
            </a:r>
          </a:p>
        </p:txBody>
      </p:sp>
      <p:pic>
        <p:nvPicPr>
          <p:cNvPr id="17" name="Picture 11" descr="Image result for click icon">
            <a:extLst>
              <a:ext uri="{FF2B5EF4-FFF2-40B4-BE49-F238E27FC236}">
                <a16:creationId xmlns:a16="http://schemas.microsoft.com/office/drawing/2014/main" id="{2B87DECE-7FCA-3041-992B-9AF2EF435D7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69916" y="5541952"/>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0353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3C32-67E6-614D-B0CE-9B293AFD8C5A}"/>
              </a:ext>
            </a:extLst>
          </p:cNvPr>
          <p:cNvSpPr>
            <a:spLocks noGrp="1"/>
          </p:cNvSpPr>
          <p:nvPr>
            <p:ph type="title"/>
          </p:nvPr>
        </p:nvSpPr>
        <p:spPr>
          <a:xfrm>
            <a:off x="1093302" y="499695"/>
            <a:ext cx="10515600" cy="1325563"/>
          </a:xfrm>
        </p:spPr>
        <p:txBody>
          <a:bodyPr>
            <a:normAutofit fontScale="90000"/>
          </a:bodyPr>
          <a:lstStyle/>
          <a:p>
            <a:pPr algn="r"/>
            <a:r>
              <a:rPr lang="en-US" sz="4000" dirty="0"/>
              <a:t>Experts in Differentiated Instruction </a:t>
            </a:r>
            <a:br>
              <a:rPr lang="en-US" sz="4000" dirty="0"/>
            </a:br>
            <a:r>
              <a:rPr lang="en-US" sz="4000" dirty="0"/>
              <a:t>Recommend:</a:t>
            </a:r>
            <a:br>
              <a:rPr lang="en-US" sz="5400" dirty="0"/>
            </a:br>
            <a:endParaRPr lang="en-US" dirty="0"/>
          </a:p>
        </p:txBody>
      </p:sp>
      <p:pic>
        <p:nvPicPr>
          <p:cNvPr id="6" name="Picture 5" descr="A picture containing drawing&#10;&#10;Description automatically generated">
            <a:extLst>
              <a:ext uri="{FF2B5EF4-FFF2-40B4-BE49-F238E27FC236}">
                <a16:creationId xmlns:a16="http://schemas.microsoft.com/office/drawing/2014/main" id="{AA95B664-F9C7-1D4A-9463-50FD670A47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964" y="228600"/>
            <a:ext cx="2433249" cy="746490"/>
          </a:xfrm>
          <a:prstGeom prst="rect">
            <a:avLst/>
          </a:prstGeom>
        </p:spPr>
      </p:pic>
      <p:sp>
        <p:nvSpPr>
          <p:cNvPr id="7" name="TextBox 6">
            <a:extLst>
              <a:ext uri="{FF2B5EF4-FFF2-40B4-BE49-F238E27FC236}">
                <a16:creationId xmlns:a16="http://schemas.microsoft.com/office/drawing/2014/main" id="{1FF6F2CE-E66C-3141-B087-79BF8AC4D38F}"/>
              </a:ext>
            </a:extLst>
          </p:cNvPr>
          <p:cNvSpPr txBox="1"/>
          <p:nvPr/>
        </p:nvSpPr>
        <p:spPr>
          <a:xfrm>
            <a:off x="487017" y="6248400"/>
            <a:ext cx="11121885" cy="381000"/>
          </a:xfrm>
          <a:prstGeom prst="rect">
            <a:avLst/>
          </a:prstGeom>
          <a:solidFill>
            <a:srgbClr val="009051"/>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a:ln>
                  <a:solidFill>
                    <a:schemeClr val="bg1"/>
                  </a:solidFill>
                </a:ln>
                <a:solidFill>
                  <a:schemeClr val="bg1"/>
                </a:solidFill>
              </a:rPr>
              <a:t>www.osymigrant.org</a:t>
            </a:r>
          </a:p>
        </p:txBody>
      </p:sp>
      <p:cxnSp>
        <p:nvCxnSpPr>
          <p:cNvPr id="8" name="Straight Connector 7">
            <a:extLst>
              <a:ext uri="{FF2B5EF4-FFF2-40B4-BE49-F238E27FC236}">
                <a16:creationId xmlns:a16="http://schemas.microsoft.com/office/drawing/2014/main" id="{86DE528F-6964-4449-8F5D-194B6A070BC7}"/>
              </a:ext>
            </a:extLst>
          </p:cNvPr>
          <p:cNvCxnSpPr>
            <a:cxnSpLocks/>
          </p:cNvCxnSpPr>
          <p:nvPr/>
        </p:nvCxnSpPr>
        <p:spPr>
          <a:xfrm>
            <a:off x="487017" y="1409020"/>
            <a:ext cx="11121886" cy="0"/>
          </a:xfrm>
          <a:prstGeom prst="line">
            <a:avLst/>
          </a:prstGeom>
          <a:ln>
            <a:solidFill>
              <a:srgbClr val="009051"/>
            </a:solidFill>
          </a:ln>
        </p:spPr>
        <p:style>
          <a:lnRef idx="3">
            <a:schemeClr val="accent3"/>
          </a:lnRef>
          <a:fillRef idx="0">
            <a:schemeClr val="accent3"/>
          </a:fillRef>
          <a:effectRef idx="2">
            <a:schemeClr val="accent3"/>
          </a:effectRef>
          <a:fontRef idx="minor">
            <a:schemeClr val="tx1"/>
          </a:fontRef>
        </p:style>
      </p:cxnSp>
      <p:sp>
        <p:nvSpPr>
          <p:cNvPr id="15" name="Content Placeholder 2">
            <a:extLst>
              <a:ext uri="{FF2B5EF4-FFF2-40B4-BE49-F238E27FC236}">
                <a16:creationId xmlns:a16="http://schemas.microsoft.com/office/drawing/2014/main" id="{39A9D673-666E-4845-BD0C-F2AB9C548D6B}"/>
              </a:ext>
            </a:extLst>
          </p:cNvPr>
          <p:cNvSpPr>
            <a:spLocks noGrp="1"/>
          </p:cNvSpPr>
          <p:nvPr>
            <p:ph idx="1"/>
          </p:nvPr>
        </p:nvSpPr>
        <p:spPr>
          <a:xfrm>
            <a:off x="838200" y="1724430"/>
            <a:ext cx="10515600" cy="3840479"/>
          </a:xfrm>
        </p:spPr>
        <p:txBody>
          <a:bodyPr>
            <a:normAutofit fontScale="92500" lnSpcReduction="20000"/>
          </a:bodyPr>
          <a:lstStyle/>
          <a:p>
            <a:pPr marL="0" indent="0">
              <a:buNone/>
            </a:pPr>
            <a:r>
              <a:rPr lang="en-US" sz="3200" dirty="0"/>
              <a:t>The teacher’s role in the differentiated classroom is to continually ask him/herself:</a:t>
            </a:r>
          </a:p>
          <a:p>
            <a:pPr marL="171450" indent="-171450">
              <a:buNone/>
            </a:pPr>
            <a:endParaRPr lang="en-US" sz="3200" dirty="0"/>
          </a:p>
          <a:p>
            <a:pPr marL="171450" indent="-171450">
              <a:buNone/>
            </a:pPr>
            <a:r>
              <a:rPr lang="en-US" sz="3200" dirty="0"/>
              <a:t>“What does this student need at this moment in order to be      able to learn and progress with this content?”</a:t>
            </a:r>
          </a:p>
          <a:p>
            <a:pPr marL="0" indent="0">
              <a:buNone/>
            </a:pPr>
            <a:endParaRPr lang="en-US" sz="3200" dirty="0"/>
          </a:p>
          <a:p>
            <a:pPr marL="0" indent="0">
              <a:buNone/>
            </a:pPr>
            <a:r>
              <a:rPr lang="en-US" sz="3200" dirty="0"/>
              <a:t> “What do I need to do to make that happen?”</a:t>
            </a:r>
          </a:p>
          <a:p>
            <a:pPr marL="0" indent="0">
              <a:buNone/>
            </a:pPr>
            <a:endParaRPr lang="en-US" sz="3200" dirty="0"/>
          </a:p>
          <a:p>
            <a:pPr marL="0" indent="0">
              <a:buNone/>
            </a:pPr>
            <a:r>
              <a:rPr lang="en-US" i="1" dirty="0"/>
              <a:t>Tomlinson and </a:t>
            </a:r>
            <a:r>
              <a:rPr lang="en-US" i="1" dirty="0" err="1"/>
              <a:t>Imbeau</a:t>
            </a:r>
            <a:r>
              <a:rPr lang="en-US" i="1" dirty="0"/>
              <a:t> (2010)</a:t>
            </a:r>
          </a:p>
          <a:p>
            <a:endParaRPr lang="en-US" dirty="0"/>
          </a:p>
          <a:p>
            <a:endParaRPr lang="en-US" dirty="0"/>
          </a:p>
          <a:p>
            <a:endParaRPr lang="en-US" dirty="0"/>
          </a:p>
          <a:p>
            <a:endParaRPr lang="en-US" dirty="0"/>
          </a:p>
          <a:p>
            <a:endParaRPr lang="en-US" dirty="0"/>
          </a:p>
          <a:p>
            <a:endParaRPr lang="en-US" dirty="0"/>
          </a:p>
        </p:txBody>
      </p:sp>
      <p:pic>
        <p:nvPicPr>
          <p:cNvPr id="18" name="Picture 6" descr="Learn, Training, Education, Woman, Girl">
            <a:extLst>
              <a:ext uri="{FF2B5EF4-FFF2-40B4-BE49-F238E27FC236}">
                <a16:creationId xmlns:a16="http://schemas.microsoft.com/office/drawing/2014/main" id="{AAC587A3-FA85-FF47-B235-3D4EE9022B8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02048" y="3644669"/>
            <a:ext cx="3162785" cy="2235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220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3C32-67E6-614D-B0CE-9B293AFD8C5A}"/>
              </a:ext>
            </a:extLst>
          </p:cNvPr>
          <p:cNvSpPr>
            <a:spLocks noGrp="1"/>
          </p:cNvSpPr>
          <p:nvPr>
            <p:ph type="title"/>
          </p:nvPr>
        </p:nvSpPr>
        <p:spPr>
          <a:xfrm>
            <a:off x="1093302" y="499695"/>
            <a:ext cx="10515600" cy="1325563"/>
          </a:xfrm>
        </p:spPr>
        <p:txBody>
          <a:bodyPr>
            <a:normAutofit fontScale="90000"/>
          </a:bodyPr>
          <a:lstStyle/>
          <a:p>
            <a:pPr algn="r"/>
            <a:r>
              <a:rPr lang="en-US" sz="4000" dirty="0"/>
              <a:t>Helpful Differentiated Instruction </a:t>
            </a:r>
            <a:br>
              <a:rPr lang="en-US" sz="4000" dirty="0"/>
            </a:br>
            <a:r>
              <a:rPr lang="en-US" sz="4000" dirty="0"/>
              <a:t>Websites</a:t>
            </a:r>
            <a:br>
              <a:rPr lang="en-US" sz="5400" dirty="0"/>
            </a:br>
            <a:endParaRPr lang="en-US" dirty="0"/>
          </a:p>
        </p:txBody>
      </p:sp>
      <p:pic>
        <p:nvPicPr>
          <p:cNvPr id="6" name="Picture 5" descr="A picture containing drawing&#10;&#10;Description automatically generated">
            <a:extLst>
              <a:ext uri="{FF2B5EF4-FFF2-40B4-BE49-F238E27FC236}">
                <a16:creationId xmlns:a16="http://schemas.microsoft.com/office/drawing/2014/main" id="{AA95B664-F9C7-1D4A-9463-50FD670A47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964" y="228600"/>
            <a:ext cx="2433249" cy="746490"/>
          </a:xfrm>
          <a:prstGeom prst="rect">
            <a:avLst/>
          </a:prstGeom>
        </p:spPr>
      </p:pic>
      <p:sp>
        <p:nvSpPr>
          <p:cNvPr id="7" name="TextBox 6">
            <a:extLst>
              <a:ext uri="{FF2B5EF4-FFF2-40B4-BE49-F238E27FC236}">
                <a16:creationId xmlns:a16="http://schemas.microsoft.com/office/drawing/2014/main" id="{1FF6F2CE-E66C-3141-B087-79BF8AC4D38F}"/>
              </a:ext>
            </a:extLst>
          </p:cNvPr>
          <p:cNvSpPr txBox="1"/>
          <p:nvPr/>
        </p:nvSpPr>
        <p:spPr>
          <a:xfrm>
            <a:off x="487017" y="6248400"/>
            <a:ext cx="11121885" cy="381000"/>
          </a:xfrm>
          <a:prstGeom prst="rect">
            <a:avLst/>
          </a:prstGeom>
          <a:solidFill>
            <a:srgbClr val="009051"/>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a:ln>
                  <a:solidFill>
                    <a:schemeClr val="bg1"/>
                  </a:solidFill>
                </a:ln>
                <a:solidFill>
                  <a:schemeClr val="bg1"/>
                </a:solidFill>
              </a:rPr>
              <a:t>www.osymigrant.org</a:t>
            </a:r>
          </a:p>
        </p:txBody>
      </p:sp>
      <p:cxnSp>
        <p:nvCxnSpPr>
          <p:cNvPr id="8" name="Straight Connector 7">
            <a:extLst>
              <a:ext uri="{FF2B5EF4-FFF2-40B4-BE49-F238E27FC236}">
                <a16:creationId xmlns:a16="http://schemas.microsoft.com/office/drawing/2014/main" id="{86DE528F-6964-4449-8F5D-194B6A070BC7}"/>
              </a:ext>
            </a:extLst>
          </p:cNvPr>
          <p:cNvCxnSpPr>
            <a:cxnSpLocks/>
          </p:cNvCxnSpPr>
          <p:nvPr/>
        </p:nvCxnSpPr>
        <p:spPr>
          <a:xfrm>
            <a:off x="487017" y="1409020"/>
            <a:ext cx="11121886" cy="0"/>
          </a:xfrm>
          <a:prstGeom prst="line">
            <a:avLst/>
          </a:prstGeom>
          <a:ln>
            <a:solidFill>
              <a:srgbClr val="009051"/>
            </a:solidFill>
          </a:ln>
        </p:spPr>
        <p:style>
          <a:lnRef idx="3">
            <a:schemeClr val="accent3"/>
          </a:lnRef>
          <a:fillRef idx="0">
            <a:schemeClr val="accent3"/>
          </a:fillRef>
          <a:effectRef idx="2">
            <a:schemeClr val="accent3"/>
          </a:effectRef>
          <a:fontRef idx="minor">
            <a:schemeClr val="tx1"/>
          </a:fontRef>
        </p:style>
      </p:cxnSp>
      <p:sp>
        <p:nvSpPr>
          <p:cNvPr id="10" name="Content Placeholder 2">
            <a:extLst>
              <a:ext uri="{FF2B5EF4-FFF2-40B4-BE49-F238E27FC236}">
                <a16:creationId xmlns:a16="http://schemas.microsoft.com/office/drawing/2014/main" id="{A9013740-3C6E-DA43-AA98-32CFF2341424}"/>
              </a:ext>
            </a:extLst>
          </p:cNvPr>
          <p:cNvSpPr txBox="1">
            <a:spLocks/>
          </p:cNvSpPr>
          <p:nvPr/>
        </p:nvSpPr>
        <p:spPr>
          <a:xfrm>
            <a:off x="487016" y="615748"/>
            <a:ext cx="10515600" cy="3475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r>
              <a:rPr lang="en-US" dirty="0">
                <a:hlinkClick r:id="rId4"/>
              </a:rPr>
              <a:t>https://www.cultofpedagogy.com/starter-kit-differentiated-instruction/</a:t>
            </a:r>
            <a:endParaRPr lang="en-US" dirty="0"/>
          </a:p>
          <a:p>
            <a:pPr marL="0" indent="0">
              <a:buFont typeface="Arial" panose="020B0604020202020204" pitchFamily="34" charset="0"/>
              <a:buNone/>
            </a:pPr>
            <a:endParaRPr lang="en-US" dirty="0"/>
          </a:p>
          <a:p>
            <a:r>
              <a:rPr lang="en-US" dirty="0">
                <a:hlinkClick r:id="rId5"/>
              </a:rPr>
              <a:t>https://www.edutopia.org/stw-differentiated-instruction-replication-tips</a:t>
            </a:r>
            <a:endParaRPr lang="en-US" dirty="0"/>
          </a:p>
          <a:p>
            <a:pPr marL="0" indent="0">
              <a:buFont typeface="Arial" panose="020B0604020202020204" pitchFamily="34" charset="0"/>
              <a:buNone/>
            </a:pPr>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A3C9D1E5-FF92-E742-963D-D8AB559D960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67615" y="3688491"/>
            <a:ext cx="3579471" cy="2386314"/>
          </a:xfrm>
          <a:prstGeom prst="rect">
            <a:avLst/>
          </a:prstGeom>
        </p:spPr>
      </p:pic>
    </p:spTree>
    <p:extLst>
      <p:ext uri="{BB962C8B-B14F-4D97-AF65-F5344CB8AC3E}">
        <p14:creationId xmlns:p14="http://schemas.microsoft.com/office/powerpoint/2010/main" val="689709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3C32-67E6-614D-B0CE-9B293AFD8C5A}"/>
              </a:ext>
            </a:extLst>
          </p:cNvPr>
          <p:cNvSpPr>
            <a:spLocks noGrp="1"/>
          </p:cNvSpPr>
          <p:nvPr>
            <p:ph type="title"/>
          </p:nvPr>
        </p:nvSpPr>
        <p:spPr>
          <a:xfrm>
            <a:off x="1093303" y="228600"/>
            <a:ext cx="10611680" cy="1325563"/>
          </a:xfrm>
        </p:spPr>
        <p:txBody>
          <a:bodyPr>
            <a:normAutofit/>
          </a:bodyPr>
          <a:lstStyle/>
          <a:p>
            <a:pPr algn="r">
              <a:lnSpc>
                <a:spcPct val="100000"/>
              </a:lnSpc>
            </a:pPr>
            <a:r>
              <a:rPr lang="en-US" dirty="0"/>
              <a:t>Evaluation</a:t>
            </a:r>
          </a:p>
        </p:txBody>
      </p:sp>
      <p:pic>
        <p:nvPicPr>
          <p:cNvPr id="6" name="Picture 5" descr="A picture containing drawing&#10;&#10;Description automatically generated">
            <a:extLst>
              <a:ext uri="{FF2B5EF4-FFF2-40B4-BE49-F238E27FC236}">
                <a16:creationId xmlns:a16="http://schemas.microsoft.com/office/drawing/2014/main" id="{AA95B664-F9C7-1D4A-9463-50FD670A47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957" y="347871"/>
            <a:ext cx="2433249" cy="746490"/>
          </a:xfrm>
          <a:prstGeom prst="rect">
            <a:avLst/>
          </a:prstGeom>
        </p:spPr>
      </p:pic>
      <p:sp>
        <p:nvSpPr>
          <p:cNvPr id="7" name="TextBox 6">
            <a:extLst>
              <a:ext uri="{FF2B5EF4-FFF2-40B4-BE49-F238E27FC236}">
                <a16:creationId xmlns:a16="http://schemas.microsoft.com/office/drawing/2014/main" id="{1FF6F2CE-E66C-3141-B087-79BF8AC4D38F}"/>
              </a:ext>
            </a:extLst>
          </p:cNvPr>
          <p:cNvSpPr txBox="1"/>
          <p:nvPr/>
        </p:nvSpPr>
        <p:spPr>
          <a:xfrm>
            <a:off x="487017" y="6248400"/>
            <a:ext cx="11121886" cy="381000"/>
          </a:xfrm>
          <a:prstGeom prst="rect">
            <a:avLst/>
          </a:prstGeom>
          <a:solidFill>
            <a:srgbClr val="009051"/>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a:ln>
                  <a:solidFill>
                    <a:schemeClr val="bg1"/>
                  </a:solidFill>
                </a:ln>
                <a:solidFill>
                  <a:schemeClr val="bg1"/>
                </a:solidFill>
              </a:rPr>
              <a:t>www.osymigrant.org</a:t>
            </a:r>
          </a:p>
        </p:txBody>
      </p:sp>
      <p:cxnSp>
        <p:nvCxnSpPr>
          <p:cNvPr id="8" name="Straight Connector 7">
            <a:extLst>
              <a:ext uri="{FF2B5EF4-FFF2-40B4-BE49-F238E27FC236}">
                <a16:creationId xmlns:a16="http://schemas.microsoft.com/office/drawing/2014/main" id="{86DE528F-6964-4449-8F5D-194B6A070BC7}"/>
              </a:ext>
            </a:extLst>
          </p:cNvPr>
          <p:cNvCxnSpPr>
            <a:cxnSpLocks/>
          </p:cNvCxnSpPr>
          <p:nvPr/>
        </p:nvCxnSpPr>
        <p:spPr>
          <a:xfrm>
            <a:off x="496957" y="1302166"/>
            <a:ext cx="11121886" cy="0"/>
          </a:xfrm>
          <a:prstGeom prst="line">
            <a:avLst/>
          </a:prstGeom>
          <a:ln>
            <a:solidFill>
              <a:srgbClr val="009051"/>
            </a:solidFill>
          </a:ln>
        </p:spPr>
        <p:style>
          <a:lnRef idx="3">
            <a:schemeClr val="accent3"/>
          </a:lnRef>
          <a:fillRef idx="0">
            <a:schemeClr val="accent3"/>
          </a:fillRef>
          <a:effectRef idx="2">
            <a:schemeClr val="accent3"/>
          </a:effectRef>
          <a:fontRef idx="minor">
            <a:schemeClr val="tx1"/>
          </a:fontRef>
        </p:style>
      </p:cxnSp>
      <p:sp>
        <p:nvSpPr>
          <p:cNvPr id="3" name="Rectangle 2">
            <a:extLst>
              <a:ext uri="{FF2B5EF4-FFF2-40B4-BE49-F238E27FC236}">
                <a16:creationId xmlns:a16="http://schemas.microsoft.com/office/drawing/2014/main" id="{BD310925-391D-A940-B630-DC91224D6FC2}"/>
              </a:ext>
            </a:extLst>
          </p:cNvPr>
          <p:cNvSpPr/>
          <p:nvPr/>
        </p:nvSpPr>
        <p:spPr>
          <a:xfrm>
            <a:off x="5135218" y="2397948"/>
            <a:ext cx="6096000" cy="2062103"/>
          </a:xfrm>
          <a:prstGeom prst="rect">
            <a:avLst/>
          </a:prstGeom>
        </p:spPr>
        <p:txBody>
          <a:bodyPr>
            <a:spAutoFit/>
          </a:bodyPr>
          <a:lstStyle/>
          <a:p>
            <a:pPr lvl="1"/>
            <a:r>
              <a:rPr lang="en-US" altLang="en-US" sz="3200" dirty="0"/>
              <a:t>How will you be using this with your OSY?</a:t>
            </a:r>
          </a:p>
          <a:p>
            <a:pPr lvl="1"/>
            <a:r>
              <a:rPr lang="en-US" altLang="en-US" sz="3200" dirty="0"/>
              <a:t>Will it be helpful?</a:t>
            </a:r>
          </a:p>
          <a:p>
            <a:pPr lvl="1"/>
            <a:r>
              <a:rPr lang="en-US" altLang="en-US" sz="3200" dirty="0"/>
              <a:t>What would you include?  </a:t>
            </a:r>
          </a:p>
        </p:txBody>
      </p:sp>
      <p:pic>
        <p:nvPicPr>
          <p:cNvPr id="5" name="Picture 4" descr="Qr code&#10;&#10;Description automatically generated">
            <a:extLst>
              <a:ext uri="{FF2B5EF4-FFF2-40B4-BE49-F238E27FC236}">
                <a16:creationId xmlns:a16="http://schemas.microsoft.com/office/drawing/2014/main" id="{97F06325-AF1E-4C4E-B432-3A0C07A368AF}"/>
              </a:ext>
            </a:extLst>
          </p:cNvPr>
          <p:cNvPicPr>
            <a:picLocks noChangeAspect="1"/>
          </p:cNvPicPr>
          <p:nvPr/>
        </p:nvPicPr>
        <p:blipFill>
          <a:blip r:embed="rId4"/>
          <a:stretch>
            <a:fillRect/>
          </a:stretch>
        </p:blipFill>
        <p:spPr>
          <a:xfrm>
            <a:off x="1981750" y="1928260"/>
            <a:ext cx="3230147" cy="3230147"/>
          </a:xfrm>
          <a:prstGeom prst="rect">
            <a:avLst/>
          </a:prstGeom>
        </p:spPr>
      </p:pic>
    </p:spTree>
    <p:extLst>
      <p:ext uri="{BB962C8B-B14F-4D97-AF65-F5344CB8AC3E}">
        <p14:creationId xmlns:p14="http://schemas.microsoft.com/office/powerpoint/2010/main" val="766488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3C32-67E6-614D-B0CE-9B293AFD8C5A}"/>
              </a:ext>
            </a:extLst>
          </p:cNvPr>
          <p:cNvSpPr>
            <a:spLocks noGrp="1"/>
          </p:cNvSpPr>
          <p:nvPr>
            <p:ph type="title"/>
          </p:nvPr>
        </p:nvSpPr>
        <p:spPr>
          <a:xfrm>
            <a:off x="1093303" y="228600"/>
            <a:ext cx="10515600" cy="1325563"/>
          </a:xfrm>
        </p:spPr>
        <p:txBody>
          <a:bodyPr/>
          <a:lstStyle/>
          <a:p>
            <a:pPr algn="r"/>
            <a:r>
              <a:rPr lang="en-US" sz="6000" dirty="0"/>
              <a:t>Statement of Purpose</a:t>
            </a:r>
            <a:endParaRPr lang="en-US" dirty="0"/>
          </a:p>
        </p:txBody>
      </p:sp>
      <p:pic>
        <p:nvPicPr>
          <p:cNvPr id="6" name="Picture 5" descr="A picture containing drawing&#10;&#10;Description automatically generated">
            <a:extLst>
              <a:ext uri="{FF2B5EF4-FFF2-40B4-BE49-F238E27FC236}">
                <a16:creationId xmlns:a16="http://schemas.microsoft.com/office/drawing/2014/main" id="{AA95B664-F9C7-1D4A-9463-50FD670A47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957" y="347871"/>
            <a:ext cx="2433249" cy="746490"/>
          </a:xfrm>
          <a:prstGeom prst="rect">
            <a:avLst/>
          </a:prstGeom>
        </p:spPr>
      </p:pic>
      <p:sp>
        <p:nvSpPr>
          <p:cNvPr id="7" name="TextBox 6">
            <a:extLst>
              <a:ext uri="{FF2B5EF4-FFF2-40B4-BE49-F238E27FC236}">
                <a16:creationId xmlns:a16="http://schemas.microsoft.com/office/drawing/2014/main" id="{1FF6F2CE-E66C-3141-B087-79BF8AC4D38F}"/>
              </a:ext>
            </a:extLst>
          </p:cNvPr>
          <p:cNvSpPr txBox="1"/>
          <p:nvPr/>
        </p:nvSpPr>
        <p:spPr>
          <a:xfrm>
            <a:off x="487017" y="6248400"/>
            <a:ext cx="11390244" cy="381000"/>
          </a:xfrm>
          <a:prstGeom prst="rect">
            <a:avLst/>
          </a:prstGeom>
          <a:solidFill>
            <a:srgbClr val="009051"/>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a:ln>
                  <a:solidFill>
                    <a:schemeClr val="bg1"/>
                  </a:solidFill>
                </a:ln>
                <a:solidFill>
                  <a:schemeClr val="bg1"/>
                </a:solidFill>
              </a:rPr>
              <a:t>www.osymigrant.org</a:t>
            </a:r>
          </a:p>
        </p:txBody>
      </p:sp>
      <p:cxnSp>
        <p:nvCxnSpPr>
          <p:cNvPr id="8" name="Straight Connector 7">
            <a:extLst>
              <a:ext uri="{FF2B5EF4-FFF2-40B4-BE49-F238E27FC236}">
                <a16:creationId xmlns:a16="http://schemas.microsoft.com/office/drawing/2014/main" id="{86DE528F-6964-4449-8F5D-194B6A070BC7}"/>
              </a:ext>
            </a:extLst>
          </p:cNvPr>
          <p:cNvCxnSpPr>
            <a:cxnSpLocks/>
          </p:cNvCxnSpPr>
          <p:nvPr/>
        </p:nvCxnSpPr>
        <p:spPr>
          <a:xfrm>
            <a:off x="487017" y="1232593"/>
            <a:ext cx="11121886" cy="0"/>
          </a:xfrm>
          <a:prstGeom prst="line">
            <a:avLst/>
          </a:prstGeom>
          <a:ln>
            <a:solidFill>
              <a:srgbClr val="009051"/>
            </a:solidFill>
          </a:ln>
        </p:spPr>
        <p:style>
          <a:lnRef idx="3">
            <a:schemeClr val="accent3"/>
          </a:lnRef>
          <a:fillRef idx="0">
            <a:schemeClr val="accent3"/>
          </a:fillRef>
          <a:effectRef idx="2">
            <a:schemeClr val="accent3"/>
          </a:effectRef>
          <a:fontRef idx="minor">
            <a:schemeClr val="tx1"/>
          </a:fontRef>
        </p:style>
      </p:cxnSp>
      <p:sp>
        <p:nvSpPr>
          <p:cNvPr id="11" name="Content Placeholder 2">
            <a:extLst>
              <a:ext uri="{FF2B5EF4-FFF2-40B4-BE49-F238E27FC236}">
                <a16:creationId xmlns:a16="http://schemas.microsoft.com/office/drawing/2014/main" id="{EA7368B2-BAC4-E848-B478-57A7F32D2001}"/>
              </a:ext>
            </a:extLst>
          </p:cNvPr>
          <p:cNvSpPr>
            <a:spLocks noGrp="1"/>
          </p:cNvSpPr>
          <p:nvPr>
            <p:ph idx="1"/>
          </p:nvPr>
        </p:nvSpPr>
        <p:spPr>
          <a:xfrm>
            <a:off x="924339" y="1673434"/>
            <a:ext cx="10515600" cy="4351338"/>
          </a:xfrm>
        </p:spPr>
        <p:txBody>
          <a:bodyPr/>
          <a:lstStyle/>
          <a:p>
            <a:pPr marL="0" indent="0">
              <a:buNone/>
            </a:pPr>
            <a:endParaRPr lang="en-US" dirty="0"/>
          </a:p>
          <a:p>
            <a:pPr marL="0" indent="0">
              <a:buNone/>
            </a:pPr>
            <a:r>
              <a:rPr lang="en-US" sz="3600" dirty="0"/>
              <a:t>This module will teach you how to provide effective  lessons when instructing groups of students with varying levels and learning styles. </a:t>
            </a:r>
          </a:p>
        </p:txBody>
      </p:sp>
    </p:spTree>
    <p:extLst>
      <p:ext uri="{BB962C8B-B14F-4D97-AF65-F5344CB8AC3E}">
        <p14:creationId xmlns:p14="http://schemas.microsoft.com/office/powerpoint/2010/main" val="29384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3C32-67E6-614D-B0CE-9B293AFD8C5A}"/>
              </a:ext>
            </a:extLst>
          </p:cNvPr>
          <p:cNvSpPr>
            <a:spLocks noGrp="1"/>
          </p:cNvSpPr>
          <p:nvPr>
            <p:ph type="title"/>
          </p:nvPr>
        </p:nvSpPr>
        <p:spPr>
          <a:xfrm>
            <a:off x="1093303" y="228600"/>
            <a:ext cx="10515600" cy="1325563"/>
          </a:xfrm>
        </p:spPr>
        <p:txBody>
          <a:bodyPr>
            <a:normAutofit fontScale="90000"/>
          </a:bodyPr>
          <a:lstStyle/>
          <a:p>
            <a:pPr algn="r"/>
            <a:r>
              <a:rPr lang="en-US" sz="6000" dirty="0"/>
              <a:t>Differentiated Instruction:</a:t>
            </a:r>
            <a:br>
              <a:rPr lang="en-US" sz="6000" dirty="0"/>
            </a:br>
            <a:r>
              <a:rPr lang="en-US" sz="6000" dirty="0"/>
              <a:t>What is it?</a:t>
            </a:r>
            <a:endParaRPr lang="en-US" dirty="0"/>
          </a:p>
        </p:txBody>
      </p:sp>
      <p:pic>
        <p:nvPicPr>
          <p:cNvPr id="6" name="Picture 5" descr="A picture containing drawing&#10;&#10;Description automatically generated">
            <a:extLst>
              <a:ext uri="{FF2B5EF4-FFF2-40B4-BE49-F238E27FC236}">
                <a16:creationId xmlns:a16="http://schemas.microsoft.com/office/drawing/2014/main" id="{AA95B664-F9C7-1D4A-9463-50FD670A47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957" y="347871"/>
            <a:ext cx="2433249" cy="746490"/>
          </a:xfrm>
          <a:prstGeom prst="rect">
            <a:avLst/>
          </a:prstGeom>
        </p:spPr>
      </p:pic>
      <p:sp>
        <p:nvSpPr>
          <p:cNvPr id="7" name="TextBox 6">
            <a:extLst>
              <a:ext uri="{FF2B5EF4-FFF2-40B4-BE49-F238E27FC236}">
                <a16:creationId xmlns:a16="http://schemas.microsoft.com/office/drawing/2014/main" id="{1FF6F2CE-E66C-3141-B087-79BF8AC4D38F}"/>
              </a:ext>
            </a:extLst>
          </p:cNvPr>
          <p:cNvSpPr txBox="1"/>
          <p:nvPr/>
        </p:nvSpPr>
        <p:spPr>
          <a:xfrm>
            <a:off x="487017" y="6248400"/>
            <a:ext cx="11390244" cy="381000"/>
          </a:xfrm>
          <a:prstGeom prst="rect">
            <a:avLst/>
          </a:prstGeom>
          <a:solidFill>
            <a:srgbClr val="009051"/>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a:ln>
                  <a:solidFill>
                    <a:schemeClr val="bg1"/>
                  </a:solidFill>
                </a:ln>
                <a:solidFill>
                  <a:schemeClr val="bg1"/>
                </a:solidFill>
              </a:rPr>
              <a:t>www.osymigrant.org</a:t>
            </a:r>
          </a:p>
        </p:txBody>
      </p:sp>
      <p:cxnSp>
        <p:nvCxnSpPr>
          <p:cNvPr id="8" name="Straight Connector 7">
            <a:extLst>
              <a:ext uri="{FF2B5EF4-FFF2-40B4-BE49-F238E27FC236}">
                <a16:creationId xmlns:a16="http://schemas.microsoft.com/office/drawing/2014/main" id="{86DE528F-6964-4449-8F5D-194B6A070BC7}"/>
              </a:ext>
            </a:extLst>
          </p:cNvPr>
          <p:cNvCxnSpPr>
            <a:cxnSpLocks/>
          </p:cNvCxnSpPr>
          <p:nvPr/>
        </p:nvCxnSpPr>
        <p:spPr>
          <a:xfrm>
            <a:off x="487017" y="1554163"/>
            <a:ext cx="11121886" cy="0"/>
          </a:xfrm>
          <a:prstGeom prst="line">
            <a:avLst/>
          </a:prstGeom>
          <a:ln>
            <a:solidFill>
              <a:srgbClr val="009051"/>
            </a:solidFill>
          </a:ln>
        </p:spPr>
        <p:style>
          <a:lnRef idx="3">
            <a:schemeClr val="accent3"/>
          </a:lnRef>
          <a:fillRef idx="0">
            <a:schemeClr val="accent3"/>
          </a:fillRef>
          <a:effectRef idx="2">
            <a:schemeClr val="accent3"/>
          </a:effectRef>
          <a:fontRef idx="minor">
            <a:schemeClr val="tx1"/>
          </a:fontRef>
        </p:style>
      </p:cxnSp>
      <p:sp>
        <p:nvSpPr>
          <p:cNvPr id="9" name="Title 1">
            <a:extLst>
              <a:ext uri="{FF2B5EF4-FFF2-40B4-BE49-F238E27FC236}">
                <a16:creationId xmlns:a16="http://schemas.microsoft.com/office/drawing/2014/main" id="{691500CF-4AC6-B447-9FDF-3B9C5536C062}"/>
              </a:ext>
            </a:extLst>
          </p:cNvPr>
          <p:cNvSpPr txBox="1">
            <a:spLocks/>
          </p:cNvSpPr>
          <p:nvPr/>
        </p:nvSpPr>
        <p:spPr>
          <a:xfrm>
            <a:off x="487017" y="741640"/>
            <a:ext cx="11121886" cy="47790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r>
              <a:rPr lang="en-US" sz="3200" dirty="0"/>
              <a:t>	A differentiated lesson is one where all students are learning the same material in different ways.</a:t>
            </a:r>
            <a:br>
              <a:rPr lang="en-US" sz="3200" dirty="0"/>
            </a:br>
            <a:r>
              <a:rPr lang="en-US" sz="3200" dirty="0"/>
              <a:t>To create an effective lesson using differentiated instruction, it is important to have a balance between what you are teaching and how the students are learning.</a:t>
            </a:r>
            <a:br>
              <a:rPr lang="en-US" sz="3200" dirty="0"/>
            </a:br>
            <a:endParaRPr lang="en-US" sz="3200" dirty="0"/>
          </a:p>
        </p:txBody>
      </p:sp>
      <p:pic>
        <p:nvPicPr>
          <p:cNvPr id="10" name="Picture 2" descr="Balancing, In Love, Cartoon Character">
            <a:extLst>
              <a:ext uri="{FF2B5EF4-FFF2-40B4-BE49-F238E27FC236}">
                <a16:creationId xmlns:a16="http://schemas.microsoft.com/office/drawing/2014/main" id="{12E1EF51-3A4E-1049-8180-753430D809B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49704" y="3663791"/>
            <a:ext cx="2584607" cy="258460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4CAF846-C65A-3943-B46A-9B8E2B64A652}"/>
              </a:ext>
            </a:extLst>
          </p:cNvPr>
          <p:cNvSpPr txBox="1"/>
          <p:nvPr/>
        </p:nvSpPr>
        <p:spPr>
          <a:xfrm>
            <a:off x="5827485" y="5336017"/>
            <a:ext cx="2059709" cy="369332"/>
          </a:xfrm>
          <a:prstGeom prst="rect">
            <a:avLst/>
          </a:prstGeom>
          <a:noFill/>
        </p:spPr>
        <p:txBody>
          <a:bodyPr wrap="square" rtlCol="0">
            <a:spAutoFit/>
          </a:bodyPr>
          <a:lstStyle/>
          <a:p>
            <a:r>
              <a:rPr lang="en-US" dirty="0"/>
              <a:t>learning</a:t>
            </a:r>
          </a:p>
        </p:txBody>
      </p:sp>
      <p:sp>
        <p:nvSpPr>
          <p:cNvPr id="13" name="TextBox 12">
            <a:extLst>
              <a:ext uri="{FF2B5EF4-FFF2-40B4-BE49-F238E27FC236}">
                <a16:creationId xmlns:a16="http://schemas.microsoft.com/office/drawing/2014/main" id="{0AED3BAB-1543-0B47-AD78-1157CB2E011F}"/>
              </a:ext>
            </a:extLst>
          </p:cNvPr>
          <p:cNvSpPr txBox="1"/>
          <p:nvPr/>
        </p:nvSpPr>
        <p:spPr>
          <a:xfrm>
            <a:off x="9534311" y="5303837"/>
            <a:ext cx="2059709" cy="369332"/>
          </a:xfrm>
          <a:prstGeom prst="rect">
            <a:avLst/>
          </a:prstGeom>
          <a:noFill/>
        </p:spPr>
        <p:txBody>
          <a:bodyPr wrap="square" rtlCol="0">
            <a:spAutoFit/>
          </a:bodyPr>
          <a:lstStyle/>
          <a:p>
            <a:r>
              <a:rPr lang="en-US" dirty="0"/>
              <a:t>teaching</a:t>
            </a:r>
          </a:p>
        </p:txBody>
      </p:sp>
    </p:spTree>
    <p:extLst>
      <p:ext uri="{BB962C8B-B14F-4D97-AF65-F5344CB8AC3E}">
        <p14:creationId xmlns:p14="http://schemas.microsoft.com/office/powerpoint/2010/main" val="2070958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3C32-67E6-614D-B0CE-9B293AFD8C5A}"/>
              </a:ext>
            </a:extLst>
          </p:cNvPr>
          <p:cNvSpPr>
            <a:spLocks noGrp="1"/>
          </p:cNvSpPr>
          <p:nvPr>
            <p:ph type="title"/>
          </p:nvPr>
        </p:nvSpPr>
        <p:spPr>
          <a:xfrm>
            <a:off x="1093303" y="228600"/>
            <a:ext cx="10515600" cy="1325563"/>
          </a:xfrm>
        </p:spPr>
        <p:txBody>
          <a:bodyPr>
            <a:normAutofit fontScale="90000"/>
          </a:bodyPr>
          <a:lstStyle/>
          <a:p>
            <a:pPr algn="r"/>
            <a:r>
              <a:rPr lang="en-US" sz="6000" dirty="0"/>
              <a:t>Before the Lesson: </a:t>
            </a:r>
            <a:br>
              <a:rPr lang="en-US" sz="6000" dirty="0"/>
            </a:br>
            <a:r>
              <a:rPr lang="en-US" sz="6000" dirty="0"/>
              <a:t>Elements to Consider</a:t>
            </a:r>
            <a:endParaRPr lang="en-US" dirty="0"/>
          </a:p>
        </p:txBody>
      </p:sp>
      <p:pic>
        <p:nvPicPr>
          <p:cNvPr id="6" name="Picture 5" descr="A picture containing drawing&#10;&#10;Description automatically generated">
            <a:extLst>
              <a:ext uri="{FF2B5EF4-FFF2-40B4-BE49-F238E27FC236}">
                <a16:creationId xmlns:a16="http://schemas.microsoft.com/office/drawing/2014/main" id="{AA95B664-F9C7-1D4A-9463-50FD670A47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957" y="347871"/>
            <a:ext cx="2433249" cy="746490"/>
          </a:xfrm>
          <a:prstGeom prst="rect">
            <a:avLst/>
          </a:prstGeom>
        </p:spPr>
      </p:pic>
      <p:sp>
        <p:nvSpPr>
          <p:cNvPr id="7" name="TextBox 6">
            <a:extLst>
              <a:ext uri="{FF2B5EF4-FFF2-40B4-BE49-F238E27FC236}">
                <a16:creationId xmlns:a16="http://schemas.microsoft.com/office/drawing/2014/main" id="{1FF6F2CE-E66C-3141-B087-79BF8AC4D38F}"/>
              </a:ext>
            </a:extLst>
          </p:cNvPr>
          <p:cNvSpPr txBox="1"/>
          <p:nvPr/>
        </p:nvSpPr>
        <p:spPr>
          <a:xfrm>
            <a:off x="487017" y="6248400"/>
            <a:ext cx="11390244" cy="381000"/>
          </a:xfrm>
          <a:prstGeom prst="rect">
            <a:avLst/>
          </a:prstGeom>
          <a:solidFill>
            <a:srgbClr val="009051"/>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a:ln>
                  <a:solidFill>
                    <a:schemeClr val="bg1"/>
                  </a:solidFill>
                </a:ln>
                <a:solidFill>
                  <a:schemeClr val="bg1"/>
                </a:solidFill>
              </a:rPr>
              <a:t>www.osymigrant.org</a:t>
            </a:r>
          </a:p>
        </p:txBody>
      </p:sp>
      <p:cxnSp>
        <p:nvCxnSpPr>
          <p:cNvPr id="8" name="Straight Connector 7">
            <a:extLst>
              <a:ext uri="{FF2B5EF4-FFF2-40B4-BE49-F238E27FC236}">
                <a16:creationId xmlns:a16="http://schemas.microsoft.com/office/drawing/2014/main" id="{86DE528F-6964-4449-8F5D-194B6A070BC7}"/>
              </a:ext>
            </a:extLst>
          </p:cNvPr>
          <p:cNvCxnSpPr>
            <a:cxnSpLocks/>
          </p:cNvCxnSpPr>
          <p:nvPr/>
        </p:nvCxnSpPr>
        <p:spPr>
          <a:xfrm>
            <a:off x="487017" y="1554163"/>
            <a:ext cx="11121886" cy="0"/>
          </a:xfrm>
          <a:prstGeom prst="line">
            <a:avLst/>
          </a:prstGeom>
          <a:ln>
            <a:solidFill>
              <a:srgbClr val="009051"/>
            </a:solidFill>
          </a:ln>
        </p:spPr>
        <p:style>
          <a:lnRef idx="3">
            <a:schemeClr val="accent3"/>
          </a:lnRef>
          <a:fillRef idx="0">
            <a:schemeClr val="accent3"/>
          </a:fillRef>
          <a:effectRef idx="2">
            <a:schemeClr val="accent3"/>
          </a:effectRef>
          <a:fontRef idx="minor">
            <a:schemeClr val="tx1"/>
          </a:fontRef>
        </p:style>
      </p:cxnSp>
      <p:sp>
        <p:nvSpPr>
          <p:cNvPr id="11" name="Content Placeholder 2">
            <a:extLst>
              <a:ext uri="{FF2B5EF4-FFF2-40B4-BE49-F238E27FC236}">
                <a16:creationId xmlns:a16="http://schemas.microsoft.com/office/drawing/2014/main" id="{6D81C24E-EBC8-9144-80E7-E209EC964BE4}"/>
              </a:ext>
            </a:extLst>
          </p:cNvPr>
          <p:cNvSpPr>
            <a:spLocks noGrp="1"/>
          </p:cNvSpPr>
          <p:nvPr>
            <p:ph idx="1"/>
          </p:nvPr>
        </p:nvSpPr>
        <p:spPr>
          <a:xfrm>
            <a:off x="1111828" y="1793622"/>
            <a:ext cx="9968344" cy="4215318"/>
          </a:xfrm>
        </p:spPr>
        <p:txBody>
          <a:bodyPr>
            <a:normAutofit fontScale="92500" lnSpcReduction="10000"/>
          </a:bodyPr>
          <a:lstStyle/>
          <a:p>
            <a:pPr marL="60325" indent="-60325">
              <a:lnSpc>
                <a:spcPct val="100000"/>
              </a:lnSpc>
              <a:spcBef>
                <a:spcPts val="0"/>
              </a:spcBef>
              <a:buFont typeface="Wingdings" panose="05000000000000000000" pitchFamily="2" charset="2"/>
              <a:buChar char="v"/>
            </a:pPr>
            <a:r>
              <a:rPr lang="en-US" sz="2400" b="1" dirty="0"/>
              <a:t>The student’s level of readiness— </a:t>
            </a:r>
            <a:r>
              <a:rPr lang="en-US" sz="2400" dirty="0"/>
              <a:t>How prepared are they to learn specific </a:t>
            </a:r>
          </a:p>
          <a:p>
            <a:pPr marL="282575" indent="-282575">
              <a:lnSpc>
                <a:spcPct val="100000"/>
              </a:lnSpc>
              <a:spcBef>
                <a:spcPts val="0"/>
              </a:spcBef>
              <a:buNone/>
            </a:pPr>
            <a:r>
              <a:rPr lang="en-US" sz="2400" dirty="0"/>
              <a:t>     information or skills? An informal assessment should be conducted to make this determination. </a:t>
            </a:r>
          </a:p>
          <a:p>
            <a:pPr marL="282575" indent="-282575">
              <a:lnSpc>
                <a:spcPct val="100000"/>
              </a:lnSpc>
              <a:spcBef>
                <a:spcPts val="0"/>
              </a:spcBef>
              <a:buNone/>
            </a:pPr>
            <a:endParaRPr lang="en-US" sz="2400" dirty="0"/>
          </a:p>
          <a:p>
            <a:pPr>
              <a:lnSpc>
                <a:spcPct val="100000"/>
              </a:lnSpc>
              <a:spcBef>
                <a:spcPts val="0"/>
              </a:spcBef>
              <a:buFont typeface="Wingdings" panose="05000000000000000000" pitchFamily="2" charset="2"/>
              <a:buChar char="v"/>
            </a:pPr>
            <a:r>
              <a:rPr lang="en-US" sz="2400" b="1" dirty="0"/>
              <a:t>Interest</a:t>
            </a:r>
            <a:r>
              <a:rPr lang="en-US" sz="2400" dirty="0"/>
              <a:t> – What appeals to the student’s interests?</a:t>
            </a:r>
          </a:p>
          <a:p>
            <a:pPr marL="1196975" indent="-171450">
              <a:lnSpc>
                <a:spcPct val="100000"/>
              </a:lnSpc>
              <a:spcBef>
                <a:spcPts val="0"/>
              </a:spcBef>
            </a:pPr>
            <a:r>
              <a:rPr lang="en-US" sz="2400" dirty="0"/>
              <a:t>If they are interested in what they are being taught they will be more motivated to learn.   </a:t>
            </a:r>
          </a:p>
          <a:p>
            <a:pPr marL="1196975" indent="-171450">
              <a:lnSpc>
                <a:spcPct val="100000"/>
              </a:lnSpc>
              <a:spcBef>
                <a:spcPts val="0"/>
              </a:spcBef>
            </a:pPr>
            <a:r>
              <a:rPr lang="en-US" sz="2400" dirty="0"/>
              <a:t>Determine what they like, their hobbies, which sports, places, or food they enjoy.</a:t>
            </a:r>
          </a:p>
          <a:p>
            <a:pPr marL="1025525" indent="0">
              <a:lnSpc>
                <a:spcPct val="100000"/>
              </a:lnSpc>
              <a:spcBef>
                <a:spcPts val="0"/>
              </a:spcBef>
              <a:buNone/>
            </a:pPr>
            <a:endParaRPr lang="en-US" sz="2400" dirty="0"/>
          </a:p>
          <a:p>
            <a:pPr>
              <a:lnSpc>
                <a:spcPct val="100000"/>
              </a:lnSpc>
              <a:spcBef>
                <a:spcPts val="0"/>
              </a:spcBef>
              <a:buFont typeface="Wingdings" panose="05000000000000000000" pitchFamily="2" charset="2"/>
              <a:buChar char="v"/>
            </a:pPr>
            <a:r>
              <a:rPr lang="en-US" sz="2400" b="1" dirty="0"/>
              <a:t>Learning Profile </a:t>
            </a:r>
            <a:r>
              <a:rPr lang="en-US" sz="2400" dirty="0"/>
              <a:t>– How the student approaches learning and learns best:</a:t>
            </a:r>
          </a:p>
          <a:p>
            <a:pPr marL="1025525" indent="0">
              <a:lnSpc>
                <a:spcPct val="100000"/>
              </a:lnSpc>
              <a:spcBef>
                <a:spcPts val="0"/>
              </a:spcBef>
            </a:pPr>
            <a:r>
              <a:rPr lang="en-US" sz="2400" dirty="0"/>
              <a:t>  visual, auditory, kinesthetic, multi-modality</a:t>
            </a:r>
          </a:p>
          <a:p>
            <a:pPr marL="0" indent="0">
              <a:spcBef>
                <a:spcPts val="0"/>
              </a:spcBef>
              <a:buNone/>
            </a:pP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1353336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3C32-67E6-614D-B0CE-9B293AFD8C5A}"/>
              </a:ext>
            </a:extLst>
          </p:cNvPr>
          <p:cNvSpPr>
            <a:spLocks noGrp="1"/>
          </p:cNvSpPr>
          <p:nvPr>
            <p:ph type="title"/>
          </p:nvPr>
        </p:nvSpPr>
        <p:spPr>
          <a:xfrm>
            <a:off x="1093303" y="228600"/>
            <a:ext cx="10515600" cy="1325563"/>
          </a:xfrm>
        </p:spPr>
        <p:txBody>
          <a:bodyPr>
            <a:normAutofit fontScale="90000"/>
          </a:bodyPr>
          <a:lstStyle/>
          <a:p>
            <a:pPr algn="r"/>
            <a:r>
              <a:rPr lang="en-US" sz="6000" dirty="0"/>
              <a:t>Before the Lesson: </a:t>
            </a:r>
            <a:br>
              <a:rPr lang="en-US" sz="6000" dirty="0"/>
            </a:br>
            <a:r>
              <a:rPr lang="en-US" sz="6000" dirty="0"/>
              <a:t>Elements to Consider</a:t>
            </a:r>
            <a:endParaRPr lang="en-US" dirty="0"/>
          </a:p>
        </p:txBody>
      </p:sp>
      <p:pic>
        <p:nvPicPr>
          <p:cNvPr id="6" name="Picture 5" descr="A picture containing drawing&#10;&#10;Description automatically generated">
            <a:extLst>
              <a:ext uri="{FF2B5EF4-FFF2-40B4-BE49-F238E27FC236}">
                <a16:creationId xmlns:a16="http://schemas.microsoft.com/office/drawing/2014/main" id="{AA95B664-F9C7-1D4A-9463-50FD670A47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957" y="347871"/>
            <a:ext cx="2433249" cy="746490"/>
          </a:xfrm>
          <a:prstGeom prst="rect">
            <a:avLst/>
          </a:prstGeom>
        </p:spPr>
      </p:pic>
      <p:sp>
        <p:nvSpPr>
          <p:cNvPr id="7" name="TextBox 6">
            <a:extLst>
              <a:ext uri="{FF2B5EF4-FFF2-40B4-BE49-F238E27FC236}">
                <a16:creationId xmlns:a16="http://schemas.microsoft.com/office/drawing/2014/main" id="{1FF6F2CE-E66C-3141-B087-79BF8AC4D38F}"/>
              </a:ext>
            </a:extLst>
          </p:cNvPr>
          <p:cNvSpPr txBox="1"/>
          <p:nvPr/>
        </p:nvSpPr>
        <p:spPr>
          <a:xfrm>
            <a:off x="487017" y="6248400"/>
            <a:ext cx="11390244" cy="381000"/>
          </a:xfrm>
          <a:prstGeom prst="rect">
            <a:avLst/>
          </a:prstGeom>
          <a:solidFill>
            <a:srgbClr val="009051"/>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a:ln>
                  <a:solidFill>
                    <a:schemeClr val="bg1"/>
                  </a:solidFill>
                </a:ln>
                <a:solidFill>
                  <a:schemeClr val="bg1"/>
                </a:solidFill>
              </a:rPr>
              <a:t>www.osymigrant.org</a:t>
            </a:r>
          </a:p>
        </p:txBody>
      </p:sp>
      <p:cxnSp>
        <p:nvCxnSpPr>
          <p:cNvPr id="8" name="Straight Connector 7">
            <a:extLst>
              <a:ext uri="{FF2B5EF4-FFF2-40B4-BE49-F238E27FC236}">
                <a16:creationId xmlns:a16="http://schemas.microsoft.com/office/drawing/2014/main" id="{86DE528F-6964-4449-8F5D-194B6A070BC7}"/>
              </a:ext>
            </a:extLst>
          </p:cNvPr>
          <p:cNvCxnSpPr>
            <a:cxnSpLocks/>
          </p:cNvCxnSpPr>
          <p:nvPr/>
        </p:nvCxnSpPr>
        <p:spPr>
          <a:xfrm>
            <a:off x="487017" y="1554163"/>
            <a:ext cx="11121886" cy="0"/>
          </a:xfrm>
          <a:prstGeom prst="line">
            <a:avLst/>
          </a:prstGeom>
          <a:ln>
            <a:solidFill>
              <a:srgbClr val="009051"/>
            </a:solidFill>
          </a:ln>
        </p:spPr>
        <p:style>
          <a:lnRef idx="3">
            <a:schemeClr val="accent3"/>
          </a:lnRef>
          <a:fillRef idx="0">
            <a:schemeClr val="accent3"/>
          </a:fillRef>
          <a:effectRef idx="2">
            <a:schemeClr val="accent3"/>
          </a:effectRef>
          <a:fontRef idx="minor">
            <a:schemeClr val="tx1"/>
          </a:fontRef>
        </p:style>
      </p:cxnSp>
      <p:sp>
        <p:nvSpPr>
          <p:cNvPr id="9" name="Title 1">
            <a:extLst>
              <a:ext uri="{FF2B5EF4-FFF2-40B4-BE49-F238E27FC236}">
                <a16:creationId xmlns:a16="http://schemas.microsoft.com/office/drawing/2014/main" id="{65959522-41E4-F046-804D-A4177E6516F5}"/>
              </a:ext>
            </a:extLst>
          </p:cNvPr>
          <p:cNvSpPr txBox="1">
            <a:spLocks/>
          </p:cNvSpPr>
          <p:nvPr/>
        </p:nvSpPr>
        <p:spPr>
          <a:xfrm>
            <a:off x="790397" y="1718372"/>
            <a:ext cx="10908323" cy="9941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latin typeface="Calibri body"/>
              </a:rPr>
              <a:t>In order to achieve balance for an effective lesson, </a:t>
            </a:r>
            <a:br>
              <a:rPr lang="en-US" sz="2800" dirty="0">
                <a:latin typeface="Calibri body"/>
              </a:rPr>
            </a:br>
            <a:r>
              <a:rPr lang="en-US" sz="2800" dirty="0">
                <a:latin typeface="Calibri body"/>
              </a:rPr>
              <a:t>the following four elements need to be considered:</a:t>
            </a:r>
          </a:p>
        </p:txBody>
      </p:sp>
      <p:sp>
        <p:nvSpPr>
          <p:cNvPr id="10" name="Content Placeholder 2">
            <a:extLst>
              <a:ext uri="{FF2B5EF4-FFF2-40B4-BE49-F238E27FC236}">
                <a16:creationId xmlns:a16="http://schemas.microsoft.com/office/drawing/2014/main" id="{AD15638C-4A51-0F4B-838B-F19D9EC641E3}"/>
              </a:ext>
            </a:extLst>
          </p:cNvPr>
          <p:cNvSpPr>
            <a:spLocks noGrp="1"/>
          </p:cNvSpPr>
          <p:nvPr>
            <p:ph idx="1"/>
          </p:nvPr>
        </p:nvSpPr>
        <p:spPr>
          <a:xfrm>
            <a:off x="1036187" y="2876700"/>
            <a:ext cx="10416745" cy="4750800"/>
          </a:xfrm>
        </p:spPr>
        <p:txBody>
          <a:bodyPr>
            <a:normAutofit/>
          </a:bodyPr>
          <a:lstStyle/>
          <a:p>
            <a:pPr marL="457200" indent="-457200">
              <a:buAutoNum type="arabicPeriod"/>
            </a:pPr>
            <a:r>
              <a:rPr lang="en-US" sz="2000" b="1" u="sng" dirty="0"/>
              <a:t>Content</a:t>
            </a:r>
            <a:r>
              <a:rPr lang="en-US" sz="2000" dirty="0"/>
              <a:t>: What does the student need to learn?</a:t>
            </a:r>
          </a:p>
          <a:p>
            <a:pPr marL="0" indent="0">
              <a:buNone/>
            </a:pPr>
            <a:endParaRPr lang="en-US" sz="2000" dirty="0"/>
          </a:p>
          <a:p>
            <a:pPr marL="457200" indent="-457200">
              <a:buAutoNum type="arabicPeriod" startAt="2"/>
            </a:pPr>
            <a:r>
              <a:rPr lang="en-US" sz="2000" b="1" u="sng" dirty="0"/>
              <a:t>Process</a:t>
            </a:r>
            <a:r>
              <a:rPr lang="en-US" sz="2000" b="1" dirty="0"/>
              <a:t>:  </a:t>
            </a:r>
            <a:r>
              <a:rPr lang="en-US" sz="2000" dirty="0"/>
              <a:t>How the student makes sense of the content being taught.  Students have  </a:t>
            </a:r>
          </a:p>
          <a:p>
            <a:pPr marL="0" indent="0">
              <a:buNone/>
            </a:pPr>
            <a:r>
              <a:rPr lang="en-US" sz="2000" dirty="0"/>
              <a:t>                         different ways of learning such as:</a:t>
            </a:r>
          </a:p>
          <a:p>
            <a:pPr marL="0" indent="0" defTabSz="1087438">
              <a:buNone/>
            </a:pPr>
            <a:r>
              <a:rPr lang="en-US" sz="2000" dirty="0"/>
              <a:t>	</a:t>
            </a:r>
            <a:r>
              <a:rPr lang="en-US" sz="2000" b="1" dirty="0"/>
              <a:t>      </a:t>
            </a:r>
            <a:r>
              <a:rPr lang="en-US" sz="2000" b="1" dirty="0">
                <a:sym typeface="Wingdings 2" panose="05020102010507070707" pitchFamily="18" charset="2"/>
              </a:rPr>
              <a:t>  </a:t>
            </a:r>
            <a:r>
              <a:rPr lang="en-US" sz="2000" b="1" dirty="0"/>
              <a:t>Visual </a:t>
            </a:r>
            <a:r>
              <a:rPr lang="en-US" sz="2000" dirty="0"/>
              <a:t>– Student learns better by seeing (pictures, photographs, textbooks)  </a:t>
            </a:r>
          </a:p>
          <a:p>
            <a:pPr marL="0" indent="0" defTabSz="1433513">
              <a:buNone/>
            </a:pPr>
            <a:r>
              <a:rPr lang="en-US" sz="2000" b="1" dirty="0"/>
              <a:t>                         </a:t>
            </a:r>
            <a:r>
              <a:rPr lang="en-US" sz="2000" b="1" dirty="0">
                <a:sym typeface="Wingdings 2" panose="05020102010507070707" pitchFamily="18" charset="2"/>
              </a:rPr>
              <a:t>  </a:t>
            </a:r>
            <a:r>
              <a:rPr lang="en-US" sz="2000" b="1" dirty="0"/>
              <a:t>Auditory </a:t>
            </a:r>
            <a:r>
              <a:rPr lang="en-US" sz="2000" dirty="0"/>
              <a:t>– Student learns better by listening (audio books, music, lecture)</a:t>
            </a:r>
          </a:p>
          <a:p>
            <a:pPr marL="0" indent="0" defTabSz="1371600">
              <a:buNone/>
            </a:pPr>
            <a:r>
              <a:rPr lang="en-US" sz="2000" b="1" dirty="0"/>
              <a:t>                         </a:t>
            </a:r>
            <a:r>
              <a:rPr lang="en-US" sz="2000" b="1" dirty="0">
                <a:solidFill>
                  <a:prstClr val="black"/>
                </a:solidFill>
                <a:sym typeface="Wingdings 2" panose="05020102010507070707" pitchFamily="18" charset="2"/>
              </a:rPr>
              <a:t>  </a:t>
            </a:r>
            <a:r>
              <a:rPr lang="en-US" sz="2000" b="1" dirty="0"/>
              <a:t>Kinesthetic </a:t>
            </a:r>
            <a:r>
              <a:rPr lang="en-US" sz="2000" dirty="0"/>
              <a:t>– Student learns better by using hands-on activities and movement</a:t>
            </a:r>
          </a:p>
          <a:p>
            <a:pPr marL="0" indent="0" defTabSz="1371600">
              <a:buNone/>
            </a:pPr>
            <a:r>
              <a:rPr lang="en-US" sz="2000" dirty="0"/>
              <a:t>                         </a:t>
            </a:r>
            <a:r>
              <a:rPr lang="en-US" sz="2000" b="1" dirty="0">
                <a:solidFill>
                  <a:prstClr val="black"/>
                </a:solidFill>
                <a:sym typeface="Wingdings 2" panose="05020102010507070707" pitchFamily="18" charset="2"/>
              </a:rPr>
              <a:t>  </a:t>
            </a:r>
            <a:r>
              <a:rPr lang="en-US" sz="2000" b="1" dirty="0"/>
              <a:t>Multi-modality</a:t>
            </a:r>
            <a:r>
              <a:rPr lang="en-US" sz="2000" dirty="0"/>
              <a:t> – Student learns by a combination of more than one learning style  </a:t>
            </a:r>
          </a:p>
          <a:p>
            <a:pPr marL="0" indent="0" defTabSz="1371600">
              <a:buNone/>
            </a:pPr>
            <a:endParaRPr lang="en-US" sz="2000" dirty="0"/>
          </a:p>
          <a:p>
            <a:pPr marL="0" indent="0" algn="r" defTabSz="1371600">
              <a:buNone/>
            </a:pPr>
            <a:r>
              <a:rPr lang="en-US" sz="2000" dirty="0"/>
              <a:t>                                                                                 </a:t>
            </a:r>
          </a:p>
          <a:p>
            <a:pPr marL="0" indent="0">
              <a:buNone/>
            </a:pPr>
            <a:endParaRPr lang="en-US" dirty="0"/>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789875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3C32-67E6-614D-B0CE-9B293AFD8C5A}"/>
              </a:ext>
            </a:extLst>
          </p:cNvPr>
          <p:cNvSpPr>
            <a:spLocks noGrp="1"/>
          </p:cNvSpPr>
          <p:nvPr>
            <p:ph type="title"/>
          </p:nvPr>
        </p:nvSpPr>
        <p:spPr>
          <a:xfrm>
            <a:off x="1093303" y="228600"/>
            <a:ext cx="10515600" cy="1325563"/>
          </a:xfrm>
        </p:spPr>
        <p:txBody>
          <a:bodyPr>
            <a:normAutofit fontScale="90000"/>
          </a:bodyPr>
          <a:lstStyle/>
          <a:p>
            <a:pPr algn="r"/>
            <a:r>
              <a:rPr lang="en-US" sz="6000" dirty="0"/>
              <a:t>Before the Lesson: </a:t>
            </a:r>
            <a:br>
              <a:rPr lang="en-US" sz="6000" dirty="0"/>
            </a:br>
            <a:r>
              <a:rPr lang="en-US" sz="6000" dirty="0"/>
              <a:t>Elements to Consider</a:t>
            </a:r>
            <a:endParaRPr lang="en-US" dirty="0"/>
          </a:p>
        </p:txBody>
      </p:sp>
      <p:pic>
        <p:nvPicPr>
          <p:cNvPr id="6" name="Picture 5" descr="A picture containing drawing&#10;&#10;Description automatically generated">
            <a:extLst>
              <a:ext uri="{FF2B5EF4-FFF2-40B4-BE49-F238E27FC236}">
                <a16:creationId xmlns:a16="http://schemas.microsoft.com/office/drawing/2014/main" id="{AA95B664-F9C7-1D4A-9463-50FD670A47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957" y="347871"/>
            <a:ext cx="2433249" cy="746490"/>
          </a:xfrm>
          <a:prstGeom prst="rect">
            <a:avLst/>
          </a:prstGeom>
        </p:spPr>
      </p:pic>
      <p:sp>
        <p:nvSpPr>
          <p:cNvPr id="7" name="TextBox 6">
            <a:extLst>
              <a:ext uri="{FF2B5EF4-FFF2-40B4-BE49-F238E27FC236}">
                <a16:creationId xmlns:a16="http://schemas.microsoft.com/office/drawing/2014/main" id="{1FF6F2CE-E66C-3141-B087-79BF8AC4D38F}"/>
              </a:ext>
            </a:extLst>
          </p:cNvPr>
          <p:cNvSpPr txBox="1"/>
          <p:nvPr/>
        </p:nvSpPr>
        <p:spPr>
          <a:xfrm>
            <a:off x="487017" y="6248400"/>
            <a:ext cx="11390244" cy="381000"/>
          </a:xfrm>
          <a:prstGeom prst="rect">
            <a:avLst/>
          </a:prstGeom>
          <a:solidFill>
            <a:srgbClr val="009051"/>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a:ln>
                  <a:solidFill>
                    <a:schemeClr val="bg1"/>
                  </a:solidFill>
                </a:ln>
                <a:solidFill>
                  <a:schemeClr val="bg1"/>
                </a:solidFill>
              </a:rPr>
              <a:t>www.osymigrant.org</a:t>
            </a:r>
          </a:p>
        </p:txBody>
      </p:sp>
      <p:cxnSp>
        <p:nvCxnSpPr>
          <p:cNvPr id="8" name="Straight Connector 7">
            <a:extLst>
              <a:ext uri="{FF2B5EF4-FFF2-40B4-BE49-F238E27FC236}">
                <a16:creationId xmlns:a16="http://schemas.microsoft.com/office/drawing/2014/main" id="{86DE528F-6964-4449-8F5D-194B6A070BC7}"/>
              </a:ext>
            </a:extLst>
          </p:cNvPr>
          <p:cNvCxnSpPr>
            <a:cxnSpLocks/>
          </p:cNvCxnSpPr>
          <p:nvPr/>
        </p:nvCxnSpPr>
        <p:spPr>
          <a:xfrm>
            <a:off x="487017" y="1554163"/>
            <a:ext cx="11121886" cy="0"/>
          </a:xfrm>
          <a:prstGeom prst="line">
            <a:avLst/>
          </a:prstGeom>
          <a:ln>
            <a:solidFill>
              <a:srgbClr val="009051"/>
            </a:solidFill>
          </a:ln>
        </p:spPr>
        <p:style>
          <a:lnRef idx="3">
            <a:schemeClr val="accent3"/>
          </a:lnRef>
          <a:fillRef idx="0">
            <a:schemeClr val="accent3"/>
          </a:fillRef>
          <a:effectRef idx="2">
            <a:schemeClr val="accent3"/>
          </a:effectRef>
          <a:fontRef idx="minor">
            <a:schemeClr val="tx1"/>
          </a:fontRef>
        </p:style>
      </p:cxnSp>
      <p:sp>
        <p:nvSpPr>
          <p:cNvPr id="11" name="Title 1">
            <a:extLst>
              <a:ext uri="{FF2B5EF4-FFF2-40B4-BE49-F238E27FC236}">
                <a16:creationId xmlns:a16="http://schemas.microsoft.com/office/drawing/2014/main" id="{35FAEDB0-F4B0-7140-8E5A-D099D34B7B95}"/>
              </a:ext>
            </a:extLst>
          </p:cNvPr>
          <p:cNvSpPr txBox="1">
            <a:spLocks/>
          </p:cNvSpPr>
          <p:nvPr/>
        </p:nvSpPr>
        <p:spPr>
          <a:xfrm>
            <a:off x="884916" y="1781553"/>
            <a:ext cx="9995019" cy="13099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95288" indent="-395288" defTabSz="685800">
              <a:lnSpc>
                <a:spcPct val="100000"/>
              </a:lnSpc>
              <a:spcBef>
                <a:spcPts val="1000"/>
              </a:spcBef>
              <a:spcAft>
                <a:spcPts val="600"/>
              </a:spcAft>
              <a:tabLst>
                <a:tab pos="914400" algn="l"/>
                <a:tab pos="976313" algn="l"/>
              </a:tabLst>
            </a:pPr>
            <a:br>
              <a:rPr lang="en-US" sz="2000" dirty="0"/>
            </a:br>
            <a:br>
              <a:rPr lang="en-US" sz="2000" dirty="0"/>
            </a:br>
            <a:r>
              <a:rPr lang="en-US" sz="2000" b="1" dirty="0">
                <a:latin typeface="Calibri body"/>
              </a:rPr>
              <a:t>   </a:t>
            </a:r>
            <a:br>
              <a:rPr lang="en-US" sz="2000" b="1" dirty="0">
                <a:latin typeface="Calibri body"/>
              </a:rPr>
            </a:br>
            <a:br>
              <a:rPr lang="en-US" sz="2000" b="1" dirty="0">
                <a:latin typeface="Calibri body"/>
              </a:rPr>
            </a:br>
            <a:br>
              <a:rPr lang="en-US" sz="2000" b="1" dirty="0">
                <a:latin typeface="Calibri body"/>
              </a:rPr>
            </a:br>
            <a:r>
              <a:rPr lang="en-US" sz="2000" b="1" dirty="0">
                <a:latin typeface="Calibri body"/>
              </a:rPr>
              <a:t>3</a:t>
            </a:r>
            <a:r>
              <a:rPr lang="en-US" sz="2000" dirty="0">
                <a:latin typeface="Calibri body"/>
              </a:rPr>
              <a:t>.  </a:t>
            </a:r>
            <a:r>
              <a:rPr lang="en-US" sz="2000" b="1" u="sng" dirty="0">
                <a:latin typeface="Calibri body"/>
              </a:rPr>
              <a:t>Product</a:t>
            </a:r>
            <a:r>
              <a:rPr lang="en-US" sz="2000" dirty="0">
                <a:latin typeface="Calibri body"/>
              </a:rPr>
              <a:t>:  How the student demonstrates what they have learned:</a:t>
            </a:r>
            <a:br>
              <a:rPr lang="en-US" sz="2000" dirty="0">
                <a:latin typeface="Calibri body"/>
              </a:rPr>
            </a:br>
            <a:r>
              <a:rPr lang="en-US" sz="2000" dirty="0">
                <a:latin typeface="Calibri body"/>
              </a:rPr>
              <a:t>                 		   </a:t>
            </a:r>
            <a:r>
              <a:rPr lang="en-US" sz="2000" b="1" dirty="0">
                <a:latin typeface="Calibri body"/>
                <a:sym typeface="Wingdings 2" panose="05020102010507070707" pitchFamily="18" charset="2"/>
              </a:rPr>
              <a:t> </a:t>
            </a:r>
            <a:r>
              <a:rPr lang="en-US" sz="2000" dirty="0">
                <a:latin typeface="+mn-lt"/>
                <a:sym typeface="Wingdings 2" panose="05020102010507070707" pitchFamily="18" charset="2"/>
              </a:rPr>
              <a:t>quizzes/</a:t>
            </a:r>
            <a:r>
              <a:rPr lang="en-US" sz="2000" dirty="0">
                <a:latin typeface="+mn-lt"/>
              </a:rPr>
              <a:t>tests</a:t>
            </a:r>
            <a:br>
              <a:rPr lang="en-US" sz="2000" b="1" dirty="0">
                <a:latin typeface="+mn-lt"/>
              </a:rPr>
            </a:br>
            <a:r>
              <a:rPr lang="en-US" sz="2000" b="1" dirty="0">
                <a:latin typeface="+mn-lt"/>
              </a:rPr>
              <a:t>                      	   </a:t>
            </a:r>
            <a:r>
              <a:rPr lang="en-US" sz="2000" b="1" dirty="0">
                <a:latin typeface="+mn-lt"/>
                <a:sym typeface="Wingdings 2" panose="05020102010507070707" pitchFamily="18" charset="2"/>
              </a:rPr>
              <a:t>  </a:t>
            </a:r>
            <a:r>
              <a:rPr lang="en-US" sz="2000" dirty="0">
                <a:latin typeface="+mn-lt"/>
              </a:rPr>
              <a:t>projects</a:t>
            </a:r>
            <a:br>
              <a:rPr lang="en-US" sz="2000" b="1" dirty="0">
                <a:latin typeface="+mn-lt"/>
              </a:rPr>
            </a:br>
            <a:r>
              <a:rPr lang="en-US" sz="2000" b="1" dirty="0">
                <a:latin typeface="+mn-lt"/>
              </a:rPr>
              <a:t>                     	   </a:t>
            </a:r>
            <a:r>
              <a:rPr lang="en-US" sz="2000" b="1" dirty="0">
                <a:solidFill>
                  <a:prstClr val="black"/>
                </a:solidFill>
                <a:latin typeface="+mn-lt"/>
                <a:sym typeface="Wingdings 2" panose="05020102010507070707" pitchFamily="18" charset="2"/>
              </a:rPr>
              <a:t>  </a:t>
            </a:r>
            <a:r>
              <a:rPr lang="en-US" sz="2000" dirty="0">
                <a:latin typeface="+mn-lt"/>
              </a:rPr>
              <a:t>activities</a:t>
            </a:r>
            <a:br>
              <a:rPr lang="en-US" sz="2000" b="1" dirty="0">
                <a:latin typeface="+mn-lt"/>
              </a:rPr>
            </a:br>
            <a:r>
              <a:rPr lang="en-US" sz="2000" b="1" dirty="0">
                <a:latin typeface="+mn-lt"/>
              </a:rPr>
              <a:t>                     	   </a:t>
            </a:r>
            <a:r>
              <a:rPr lang="en-US" sz="2000" b="1" dirty="0">
                <a:solidFill>
                  <a:prstClr val="black"/>
                </a:solidFill>
                <a:latin typeface="+mn-lt"/>
                <a:sym typeface="Wingdings 2" panose="05020102010507070707" pitchFamily="18" charset="2"/>
              </a:rPr>
              <a:t>  </a:t>
            </a:r>
            <a:r>
              <a:rPr lang="en-US" sz="2000" dirty="0">
                <a:latin typeface="+mn-lt"/>
              </a:rPr>
              <a:t>oral reports and/or written reports, etc.</a:t>
            </a:r>
            <a:br>
              <a:rPr lang="en-US" sz="2000" b="1" dirty="0"/>
            </a:br>
            <a:br>
              <a:rPr lang="en-US" sz="2000" b="1" dirty="0">
                <a:latin typeface="Calibri body"/>
              </a:rPr>
            </a:br>
            <a:endParaRPr lang="en-US" sz="2000" b="1" dirty="0"/>
          </a:p>
        </p:txBody>
      </p:sp>
      <p:sp>
        <p:nvSpPr>
          <p:cNvPr id="12" name="Content Placeholder 2">
            <a:extLst>
              <a:ext uri="{FF2B5EF4-FFF2-40B4-BE49-F238E27FC236}">
                <a16:creationId xmlns:a16="http://schemas.microsoft.com/office/drawing/2014/main" id="{B9EA0EE7-155D-A944-9D71-F07543DED33B}"/>
              </a:ext>
            </a:extLst>
          </p:cNvPr>
          <p:cNvSpPr>
            <a:spLocks noGrp="1"/>
          </p:cNvSpPr>
          <p:nvPr>
            <p:ph idx="1"/>
          </p:nvPr>
        </p:nvSpPr>
        <p:spPr>
          <a:xfrm>
            <a:off x="364335" y="3898033"/>
            <a:ext cx="10515600" cy="2801388"/>
          </a:xfrm>
        </p:spPr>
        <p:txBody>
          <a:bodyPr>
            <a:normAutofit/>
          </a:bodyPr>
          <a:lstStyle/>
          <a:p>
            <a:pPr marL="0" indent="0">
              <a:lnSpc>
                <a:spcPct val="100000"/>
              </a:lnSpc>
              <a:spcBef>
                <a:spcPts val="0"/>
              </a:spcBef>
              <a:buNone/>
            </a:pPr>
            <a:r>
              <a:rPr lang="en-US" sz="2000" dirty="0"/>
              <a:t>	</a:t>
            </a:r>
            <a:r>
              <a:rPr lang="en-US" sz="2000" b="1" dirty="0"/>
              <a:t>4.  </a:t>
            </a:r>
            <a:r>
              <a:rPr lang="en-US" sz="2000" b="1" u="sng" dirty="0"/>
              <a:t>Affect</a:t>
            </a:r>
            <a:r>
              <a:rPr lang="en-US" sz="2000" dirty="0"/>
              <a:t>:  The feelings and attitudes that impact the student’s learning:  </a:t>
            </a:r>
          </a:p>
          <a:p>
            <a:pPr marL="2063750" indent="222250">
              <a:lnSpc>
                <a:spcPct val="100000"/>
              </a:lnSpc>
              <a:spcBef>
                <a:spcPts val="0"/>
              </a:spcBef>
            </a:pPr>
            <a:r>
              <a:rPr lang="en-US" sz="2000" dirty="0"/>
              <a:t> Create a safe and supportive environment.</a:t>
            </a:r>
          </a:p>
          <a:p>
            <a:pPr marL="2063750" indent="222250">
              <a:lnSpc>
                <a:spcPct val="100000"/>
              </a:lnSpc>
              <a:spcBef>
                <a:spcPts val="0"/>
              </a:spcBef>
            </a:pPr>
            <a:r>
              <a:rPr lang="en-US" sz="2000" dirty="0"/>
              <a:t> Be respective of the student’s thoughts and feelings.  </a:t>
            </a:r>
          </a:p>
          <a:p>
            <a:pPr marL="2063750" indent="222250">
              <a:lnSpc>
                <a:spcPct val="100000"/>
              </a:lnSpc>
              <a:spcBef>
                <a:spcPts val="0"/>
              </a:spcBef>
            </a:pPr>
            <a:r>
              <a:rPr lang="en-US" sz="2000" dirty="0"/>
              <a:t> Lessons should be interesting and challenging.</a:t>
            </a:r>
          </a:p>
          <a:p>
            <a:pPr marL="2347913" indent="-284163">
              <a:lnSpc>
                <a:spcPct val="100000"/>
              </a:lnSpc>
              <a:spcBef>
                <a:spcPts val="0"/>
              </a:spcBef>
            </a:pPr>
            <a:r>
              <a:rPr lang="en-US" sz="2000" dirty="0"/>
              <a:t>If the students are interested in the subject matter and feel supported by their teacher and peers, they will be motivated to learn.</a:t>
            </a:r>
            <a:endParaRPr lang="en-US" sz="2000" u="sng" dirty="0"/>
          </a:p>
          <a:p>
            <a:pPr marL="0" indent="0">
              <a:lnSpc>
                <a:spcPct val="150000"/>
              </a:lnSpc>
              <a:buNone/>
            </a:pPr>
            <a:endParaRPr lang="en-US" dirty="0"/>
          </a:p>
          <a:p>
            <a:pPr marL="0" indent="0">
              <a:buNone/>
            </a:pPr>
            <a:endParaRPr lang="en-US" dirty="0"/>
          </a:p>
          <a:p>
            <a:endParaRPr lang="en-US" dirty="0"/>
          </a:p>
          <a:p>
            <a:endParaRPr lang="en-US" dirty="0"/>
          </a:p>
          <a:p>
            <a:endParaRPr lang="en-US" dirty="0"/>
          </a:p>
          <a:p>
            <a:endParaRPr lang="en-US" dirty="0"/>
          </a:p>
          <a:p>
            <a:endParaRPr lang="en-US" dirty="0"/>
          </a:p>
        </p:txBody>
      </p:sp>
      <p:pic>
        <p:nvPicPr>
          <p:cNvPr id="13" name="Picture 12">
            <a:extLst>
              <a:ext uri="{FF2B5EF4-FFF2-40B4-BE49-F238E27FC236}">
                <a16:creationId xmlns:a16="http://schemas.microsoft.com/office/drawing/2014/main" id="{EE9B1608-9E14-D541-B14B-0E94750EAB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93319" y="2212698"/>
            <a:ext cx="2911185" cy="1638182"/>
          </a:xfrm>
          <a:prstGeom prst="rect">
            <a:avLst/>
          </a:prstGeom>
        </p:spPr>
      </p:pic>
    </p:spTree>
    <p:extLst>
      <p:ext uri="{BB962C8B-B14F-4D97-AF65-F5344CB8AC3E}">
        <p14:creationId xmlns:p14="http://schemas.microsoft.com/office/powerpoint/2010/main" val="4281378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3C32-67E6-614D-B0CE-9B293AFD8C5A}"/>
              </a:ext>
            </a:extLst>
          </p:cNvPr>
          <p:cNvSpPr>
            <a:spLocks noGrp="1"/>
          </p:cNvSpPr>
          <p:nvPr>
            <p:ph type="title"/>
          </p:nvPr>
        </p:nvSpPr>
        <p:spPr>
          <a:xfrm>
            <a:off x="1093303" y="661481"/>
            <a:ext cx="10515600" cy="1325563"/>
          </a:xfrm>
        </p:spPr>
        <p:txBody>
          <a:bodyPr>
            <a:normAutofit fontScale="90000"/>
          </a:bodyPr>
          <a:lstStyle/>
          <a:p>
            <a:pPr algn="r"/>
            <a:r>
              <a:rPr lang="en-US" sz="4000" dirty="0"/>
              <a:t>During the Lesson: </a:t>
            </a:r>
            <a:br>
              <a:rPr lang="en-US" sz="4000" dirty="0"/>
            </a:br>
            <a:r>
              <a:rPr lang="en-US" sz="4000" dirty="0"/>
              <a:t>Creating Successful Differentiated Group Instruction</a:t>
            </a:r>
            <a:br>
              <a:rPr lang="en-US" sz="5400" dirty="0"/>
            </a:br>
            <a:endParaRPr lang="en-US" dirty="0"/>
          </a:p>
        </p:txBody>
      </p:sp>
      <p:pic>
        <p:nvPicPr>
          <p:cNvPr id="6" name="Picture 5" descr="A picture containing drawing&#10;&#10;Description automatically generated">
            <a:extLst>
              <a:ext uri="{FF2B5EF4-FFF2-40B4-BE49-F238E27FC236}">
                <a16:creationId xmlns:a16="http://schemas.microsoft.com/office/drawing/2014/main" id="{AA95B664-F9C7-1D4A-9463-50FD670A47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964" y="228600"/>
            <a:ext cx="2433249" cy="746490"/>
          </a:xfrm>
          <a:prstGeom prst="rect">
            <a:avLst/>
          </a:prstGeom>
        </p:spPr>
      </p:pic>
      <p:sp>
        <p:nvSpPr>
          <p:cNvPr id="7" name="TextBox 6">
            <a:extLst>
              <a:ext uri="{FF2B5EF4-FFF2-40B4-BE49-F238E27FC236}">
                <a16:creationId xmlns:a16="http://schemas.microsoft.com/office/drawing/2014/main" id="{1FF6F2CE-E66C-3141-B087-79BF8AC4D38F}"/>
              </a:ext>
            </a:extLst>
          </p:cNvPr>
          <p:cNvSpPr txBox="1"/>
          <p:nvPr/>
        </p:nvSpPr>
        <p:spPr>
          <a:xfrm>
            <a:off x="487017" y="6248400"/>
            <a:ext cx="11390244" cy="381000"/>
          </a:xfrm>
          <a:prstGeom prst="rect">
            <a:avLst/>
          </a:prstGeom>
          <a:solidFill>
            <a:srgbClr val="009051"/>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a:ln>
                  <a:solidFill>
                    <a:schemeClr val="bg1"/>
                  </a:solidFill>
                </a:ln>
                <a:solidFill>
                  <a:schemeClr val="bg1"/>
                </a:solidFill>
              </a:rPr>
              <a:t>www.osymigrant.org</a:t>
            </a:r>
          </a:p>
        </p:txBody>
      </p:sp>
      <p:cxnSp>
        <p:nvCxnSpPr>
          <p:cNvPr id="8" name="Straight Connector 7">
            <a:extLst>
              <a:ext uri="{FF2B5EF4-FFF2-40B4-BE49-F238E27FC236}">
                <a16:creationId xmlns:a16="http://schemas.microsoft.com/office/drawing/2014/main" id="{86DE528F-6964-4449-8F5D-194B6A070BC7}"/>
              </a:ext>
            </a:extLst>
          </p:cNvPr>
          <p:cNvCxnSpPr>
            <a:cxnSpLocks/>
          </p:cNvCxnSpPr>
          <p:nvPr/>
        </p:nvCxnSpPr>
        <p:spPr>
          <a:xfrm>
            <a:off x="487017" y="1554163"/>
            <a:ext cx="11121886" cy="0"/>
          </a:xfrm>
          <a:prstGeom prst="line">
            <a:avLst/>
          </a:prstGeom>
          <a:ln>
            <a:solidFill>
              <a:srgbClr val="009051"/>
            </a:solidFill>
          </a:ln>
        </p:spPr>
        <p:style>
          <a:lnRef idx="3">
            <a:schemeClr val="accent3"/>
          </a:lnRef>
          <a:fillRef idx="0">
            <a:schemeClr val="accent3"/>
          </a:fillRef>
          <a:effectRef idx="2">
            <a:schemeClr val="accent3"/>
          </a:effectRef>
          <a:fontRef idx="minor">
            <a:schemeClr val="tx1"/>
          </a:fontRef>
        </p:style>
      </p:cxnSp>
      <p:sp>
        <p:nvSpPr>
          <p:cNvPr id="14" name="Content Placeholder 2">
            <a:extLst>
              <a:ext uri="{FF2B5EF4-FFF2-40B4-BE49-F238E27FC236}">
                <a16:creationId xmlns:a16="http://schemas.microsoft.com/office/drawing/2014/main" id="{0BD670F8-46C0-064E-AF08-EB5683973E26}"/>
              </a:ext>
            </a:extLst>
          </p:cNvPr>
          <p:cNvSpPr>
            <a:spLocks noGrp="1"/>
          </p:cNvSpPr>
          <p:nvPr>
            <p:ph idx="1"/>
          </p:nvPr>
        </p:nvSpPr>
        <p:spPr>
          <a:xfrm>
            <a:off x="849291" y="1829443"/>
            <a:ext cx="8962292" cy="4143678"/>
          </a:xfrm>
        </p:spPr>
        <p:txBody>
          <a:bodyPr>
            <a:normAutofit lnSpcReduction="10000"/>
          </a:bodyPr>
          <a:lstStyle/>
          <a:p>
            <a:pPr marL="0" indent="0">
              <a:buNone/>
            </a:pPr>
            <a:r>
              <a:rPr lang="en-US" sz="2400" dirty="0"/>
              <a:t>Flexible grouping can be used to ensure success. Groups don’t always have to be the same; they can continually change.</a:t>
            </a:r>
          </a:p>
          <a:p>
            <a:pPr marL="0" indent="0">
              <a:buNone/>
            </a:pPr>
            <a:r>
              <a:rPr lang="en-US" sz="2400" dirty="0"/>
              <a:t>Here are some suggestions: </a:t>
            </a:r>
          </a:p>
          <a:p>
            <a:r>
              <a:rPr lang="en-US" sz="2400" dirty="0"/>
              <a:t>Group according to academic level</a:t>
            </a:r>
          </a:p>
          <a:p>
            <a:r>
              <a:rPr lang="en-US" sz="2400" dirty="0"/>
              <a:t>Group according to learning styles (visual, auditory or kinesthetic)</a:t>
            </a:r>
          </a:p>
          <a:p>
            <a:r>
              <a:rPr lang="en-US" sz="2400" dirty="0"/>
              <a:t>Group based on prior knowledge (how much the students know about the topic)</a:t>
            </a:r>
          </a:p>
          <a:p>
            <a:r>
              <a:rPr lang="en-US" sz="2400" dirty="0"/>
              <a:t> Group according to interests</a:t>
            </a:r>
          </a:p>
          <a:p>
            <a:r>
              <a:rPr lang="en-US" sz="2400" dirty="0"/>
              <a:t> Group based on English language skills </a:t>
            </a:r>
            <a:endParaRPr lang="en-US" sz="2400" dirty="0">
              <a:solidFill>
                <a:srgbClr val="FF0000"/>
              </a:solidFill>
            </a:endParaRPr>
          </a:p>
          <a:p>
            <a:r>
              <a:rPr lang="en-US" sz="2400" dirty="0"/>
              <a:t>For more ideas: See One on One and Small Group Instruction</a:t>
            </a:r>
            <a:endParaRPr lang="en-US" sz="2400" dirty="0">
              <a:solidFill>
                <a:srgbClr val="FF0000"/>
              </a:solidFill>
            </a:endParaRPr>
          </a:p>
          <a:p>
            <a:endParaRPr lang="en-US" sz="1800" dirty="0"/>
          </a:p>
          <a:p>
            <a:pPr marL="0" indent="0">
              <a:buNone/>
            </a:pPr>
            <a:endParaRPr lang="en-US" dirty="0"/>
          </a:p>
          <a:p>
            <a:endParaRPr lang="en-US" dirty="0"/>
          </a:p>
          <a:p>
            <a:endParaRPr lang="en-US" dirty="0"/>
          </a:p>
          <a:p>
            <a:endParaRPr lang="en-US" dirty="0"/>
          </a:p>
          <a:p>
            <a:endParaRPr lang="en-US" dirty="0"/>
          </a:p>
        </p:txBody>
      </p:sp>
      <p:sp>
        <p:nvSpPr>
          <p:cNvPr id="15" name="TextBox 4">
            <a:extLst>
              <a:ext uri="{FF2B5EF4-FFF2-40B4-BE49-F238E27FC236}">
                <a16:creationId xmlns:a16="http://schemas.microsoft.com/office/drawing/2014/main" id="{7F47834B-61BB-3240-9822-EA70D8C953DC}"/>
              </a:ext>
            </a:extLst>
          </p:cNvPr>
          <p:cNvSpPr txBox="1">
            <a:spLocks noChangeArrowheads="1"/>
          </p:cNvSpPr>
          <p:nvPr/>
        </p:nvSpPr>
        <p:spPr bwMode="auto">
          <a:xfrm>
            <a:off x="1010517" y="5746750"/>
            <a:ext cx="8232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ctr">
              <a:defRPr/>
            </a:pPr>
            <a:r>
              <a:rPr lang="en-US" altLang="en-US" sz="1400" dirty="0"/>
              <a:t>For the full module, see </a:t>
            </a:r>
            <a:r>
              <a:rPr lang="en-US" altLang="en-US" sz="1400" u="sng" dirty="0">
                <a:solidFill>
                  <a:srgbClr val="0070C0"/>
                </a:solidFill>
                <a:latin typeface="+mj-lt"/>
              </a:rPr>
              <a:t>One on One and Small Group Instruction</a:t>
            </a:r>
          </a:p>
        </p:txBody>
      </p:sp>
      <p:pic>
        <p:nvPicPr>
          <p:cNvPr id="16" name="Picture 11" descr="Image result for click icon">
            <a:extLst>
              <a:ext uri="{FF2B5EF4-FFF2-40B4-BE49-F238E27FC236}">
                <a16:creationId xmlns:a16="http://schemas.microsoft.com/office/drawing/2014/main" id="{2D44B08A-4D05-304B-9EB0-E888CA24D15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64566" y="57150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African, Asian, Black, Brown, Cartoon">
            <a:extLst>
              <a:ext uri="{FF2B5EF4-FFF2-40B4-BE49-F238E27FC236}">
                <a16:creationId xmlns:a16="http://schemas.microsoft.com/office/drawing/2014/main" id="{7142AAF2-6ABE-9040-8CE8-3504E1D0800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276559" y="3901282"/>
            <a:ext cx="2332344" cy="174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062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3C32-67E6-614D-B0CE-9B293AFD8C5A}"/>
              </a:ext>
            </a:extLst>
          </p:cNvPr>
          <p:cNvSpPr>
            <a:spLocks noGrp="1"/>
          </p:cNvSpPr>
          <p:nvPr>
            <p:ph type="title"/>
          </p:nvPr>
        </p:nvSpPr>
        <p:spPr>
          <a:xfrm>
            <a:off x="1093303" y="661481"/>
            <a:ext cx="10515600" cy="1325563"/>
          </a:xfrm>
        </p:spPr>
        <p:txBody>
          <a:bodyPr>
            <a:normAutofit fontScale="90000"/>
          </a:bodyPr>
          <a:lstStyle/>
          <a:p>
            <a:pPr algn="r"/>
            <a:r>
              <a:rPr lang="en-US" sz="4000" dirty="0"/>
              <a:t>During the Lesson: </a:t>
            </a:r>
            <a:br>
              <a:rPr lang="en-US" sz="4000" dirty="0"/>
            </a:br>
            <a:r>
              <a:rPr lang="en-US" sz="4000" dirty="0"/>
              <a:t>Creating Successful Differentiated Group Instruction</a:t>
            </a:r>
            <a:br>
              <a:rPr lang="en-US" sz="5400" dirty="0"/>
            </a:br>
            <a:endParaRPr lang="en-US" dirty="0"/>
          </a:p>
        </p:txBody>
      </p:sp>
      <p:pic>
        <p:nvPicPr>
          <p:cNvPr id="6" name="Picture 5" descr="A picture containing drawing&#10;&#10;Description automatically generated">
            <a:extLst>
              <a:ext uri="{FF2B5EF4-FFF2-40B4-BE49-F238E27FC236}">
                <a16:creationId xmlns:a16="http://schemas.microsoft.com/office/drawing/2014/main" id="{AA95B664-F9C7-1D4A-9463-50FD670A47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964" y="228600"/>
            <a:ext cx="2433249" cy="746490"/>
          </a:xfrm>
          <a:prstGeom prst="rect">
            <a:avLst/>
          </a:prstGeom>
        </p:spPr>
      </p:pic>
      <p:sp>
        <p:nvSpPr>
          <p:cNvPr id="7" name="TextBox 6">
            <a:extLst>
              <a:ext uri="{FF2B5EF4-FFF2-40B4-BE49-F238E27FC236}">
                <a16:creationId xmlns:a16="http://schemas.microsoft.com/office/drawing/2014/main" id="{1FF6F2CE-E66C-3141-B087-79BF8AC4D38F}"/>
              </a:ext>
            </a:extLst>
          </p:cNvPr>
          <p:cNvSpPr txBox="1"/>
          <p:nvPr/>
        </p:nvSpPr>
        <p:spPr>
          <a:xfrm>
            <a:off x="487017" y="6248400"/>
            <a:ext cx="11390244" cy="381000"/>
          </a:xfrm>
          <a:prstGeom prst="rect">
            <a:avLst/>
          </a:prstGeom>
          <a:solidFill>
            <a:srgbClr val="009051"/>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a:ln>
                  <a:solidFill>
                    <a:schemeClr val="bg1"/>
                  </a:solidFill>
                </a:ln>
                <a:solidFill>
                  <a:schemeClr val="bg1"/>
                </a:solidFill>
              </a:rPr>
              <a:t>www.osymigrant.org</a:t>
            </a:r>
          </a:p>
        </p:txBody>
      </p:sp>
      <p:cxnSp>
        <p:nvCxnSpPr>
          <p:cNvPr id="8" name="Straight Connector 7">
            <a:extLst>
              <a:ext uri="{FF2B5EF4-FFF2-40B4-BE49-F238E27FC236}">
                <a16:creationId xmlns:a16="http://schemas.microsoft.com/office/drawing/2014/main" id="{86DE528F-6964-4449-8F5D-194B6A070BC7}"/>
              </a:ext>
            </a:extLst>
          </p:cNvPr>
          <p:cNvCxnSpPr>
            <a:cxnSpLocks/>
          </p:cNvCxnSpPr>
          <p:nvPr/>
        </p:nvCxnSpPr>
        <p:spPr>
          <a:xfrm>
            <a:off x="487017" y="1554163"/>
            <a:ext cx="11121886" cy="0"/>
          </a:xfrm>
          <a:prstGeom prst="line">
            <a:avLst/>
          </a:prstGeom>
          <a:ln>
            <a:solidFill>
              <a:srgbClr val="009051"/>
            </a:solidFill>
          </a:ln>
        </p:spPr>
        <p:style>
          <a:lnRef idx="3">
            <a:schemeClr val="accent3"/>
          </a:lnRef>
          <a:fillRef idx="0">
            <a:schemeClr val="accent3"/>
          </a:fillRef>
          <a:effectRef idx="2">
            <a:schemeClr val="accent3"/>
          </a:effectRef>
          <a:fontRef idx="minor">
            <a:schemeClr val="tx1"/>
          </a:fontRef>
        </p:style>
      </p:cxnSp>
      <p:sp>
        <p:nvSpPr>
          <p:cNvPr id="12" name="Content Placeholder 2">
            <a:extLst>
              <a:ext uri="{FF2B5EF4-FFF2-40B4-BE49-F238E27FC236}">
                <a16:creationId xmlns:a16="http://schemas.microsoft.com/office/drawing/2014/main" id="{B02B7C03-C0B9-D843-81EC-9B00279C25CE}"/>
              </a:ext>
            </a:extLst>
          </p:cNvPr>
          <p:cNvSpPr txBox="1">
            <a:spLocks/>
          </p:cNvSpPr>
          <p:nvPr/>
        </p:nvSpPr>
        <p:spPr>
          <a:xfrm>
            <a:off x="749947" y="1866411"/>
            <a:ext cx="10858956" cy="433010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dirty="0"/>
              <a:t>A Learning Community is a group of people who share common goals and attitudes. They help foster success among students with different ability levels and learning styles. </a:t>
            </a:r>
          </a:p>
          <a:p>
            <a:pPr marL="0" indent="0">
              <a:buFont typeface="Arial" panose="020B0604020202020204" pitchFamily="34" charset="0"/>
              <a:buNone/>
            </a:pPr>
            <a:endParaRPr lang="en-US" sz="3000" dirty="0"/>
          </a:p>
          <a:p>
            <a:pPr marL="0" indent="0">
              <a:buFont typeface="Arial" panose="020B0604020202020204" pitchFamily="34" charset="0"/>
              <a:buNone/>
            </a:pPr>
            <a:r>
              <a:rPr lang="en-US" sz="3000" dirty="0"/>
              <a:t>Here are some suggestions for building a learning community:</a:t>
            </a:r>
          </a:p>
          <a:p>
            <a:r>
              <a:rPr lang="en-US" sz="3000" dirty="0"/>
              <a:t>Encourage students to collaborate. Allowing them to share individual strengths can increase productivity in the group as they learn from each other.</a:t>
            </a:r>
          </a:p>
          <a:p>
            <a:r>
              <a:rPr lang="en-US" sz="3000" dirty="0"/>
              <a:t>Encourage students to have a voice in how the learning community works and take responsibility for solving problems.  </a:t>
            </a:r>
          </a:p>
          <a:p>
            <a:r>
              <a:rPr lang="en-US" sz="3000" dirty="0"/>
              <a:t>Encourage different viewpoints and ideas.</a:t>
            </a:r>
          </a:p>
          <a:p>
            <a:r>
              <a:rPr lang="en-US" sz="3000" dirty="0"/>
              <a:t>Consider that relationships may already exist between students. Remember that many OSY live and work together and bring their life experience to the learning setting. Understanding and working with these relationships can impact the success of your group.</a:t>
            </a:r>
          </a:p>
          <a:p>
            <a:endParaRPr lang="en-US" dirty="0"/>
          </a:p>
        </p:txBody>
      </p:sp>
    </p:spTree>
    <p:extLst>
      <p:ext uri="{BB962C8B-B14F-4D97-AF65-F5344CB8AC3E}">
        <p14:creationId xmlns:p14="http://schemas.microsoft.com/office/powerpoint/2010/main" val="2263427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1532</TotalTime>
  <Words>2267</Words>
  <Application>Microsoft Macintosh PowerPoint</Application>
  <PresentationFormat>Widescreen</PresentationFormat>
  <Paragraphs>364</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body</vt:lpstr>
      <vt:lpstr>Calibri Light</vt:lpstr>
      <vt:lpstr>Wingdings</vt:lpstr>
      <vt:lpstr>Office Theme</vt:lpstr>
      <vt:lpstr>Professional Learning</vt:lpstr>
      <vt:lpstr>Acknowledgements</vt:lpstr>
      <vt:lpstr>Statement of Purpose</vt:lpstr>
      <vt:lpstr>Differentiated Instruction: What is it?</vt:lpstr>
      <vt:lpstr>Before the Lesson:  Elements to Consider</vt:lpstr>
      <vt:lpstr>Before the Lesson:  Elements to Consider</vt:lpstr>
      <vt:lpstr>Before the Lesson:  Elements to Consider</vt:lpstr>
      <vt:lpstr>During the Lesson:  Creating Successful Differentiated Group Instruction </vt:lpstr>
      <vt:lpstr>During the Lesson:  Creating Successful Differentiated Group Instruction </vt:lpstr>
      <vt:lpstr>During the Lesson:  Strategy for Differentiation with Language Learners </vt:lpstr>
      <vt:lpstr> Strategies for Differentiated Instruction </vt:lpstr>
      <vt:lpstr>An Example of RAFT</vt:lpstr>
      <vt:lpstr>An Example of RAFT with iSOSY Lesson</vt:lpstr>
      <vt:lpstr>Strategies for Differentiated Instruction  cont…</vt:lpstr>
      <vt:lpstr>Strategies for Differentiated Instruction  cont…</vt:lpstr>
      <vt:lpstr>Strategies for Differentiated Instruction  cont…</vt:lpstr>
      <vt:lpstr>Strategies for Differentiated Instruction  cont…</vt:lpstr>
      <vt:lpstr>Strategies for Differentiated Instruction  cont…</vt:lpstr>
      <vt:lpstr>After the Lesson: Assessment </vt:lpstr>
      <vt:lpstr>After the Lesson: Assessment </vt:lpstr>
      <vt:lpstr>After the Lesson: Assessment </vt:lpstr>
      <vt:lpstr>After the Lesson: Differentiated Assessment </vt:lpstr>
      <vt:lpstr>Experts in Differentiated Instruction  Recommend: </vt:lpstr>
      <vt:lpstr>Helpful Differentiated Instruction  Websites </vt:lpstr>
      <vt:lpstr>Evaluation</vt:lpstr>
    </vt:vector>
  </TitlesOfParts>
  <Company>GCECNJ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Perez, Janette</dc:creator>
  <cp:lastModifiedBy>Susanna Bartee</cp:lastModifiedBy>
  <cp:revision>345</cp:revision>
  <cp:lastPrinted>2017-05-11T16:55:46Z</cp:lastPrinted>
  <dcterms:created xsi:type="dcterms:W3CDTF">2017-04-27T14:28:57Z</dcterms:created>
  <dcterms:modified xsi:type="dcterms:W3CDTF">2021-04-08T16:29:01Z</dcterms:modified>
</cp:coreProperties>
</file>