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436" r:id="rId2"/>
    <p:sldId id="437" r:id="rId3"/>
    <p:sldId id="438" r:id="rId4"/>
    <p:sldId id="439" r:id="rId5"/>
    <p:sldId id="440" r:id="rId6"/>
    <p:sldId id="444" r:id="rId7"/>
    <p:sldId id="442" r:id="rId8"/>
    <p:sldId id="443" r:id="rId9"/>
    <p:sldId id="445" r:id="rId10"/>
    <p:sldId id="348" r:id="rId11"/>
    <p:sldId id="503" r:id="rId12"/>
    <p:sldId id="349" r:id="rId13"/>
    <p:sldId id="447" r:id="rId14"/>
    <p:sldId id="449" r:id="rId15"/>
    <p:sldId id="450" r:id="rId16"/>
    <p:sldId id="451" r:id="rId17"/>
    <p:sldId id="452" r:id="rId18"/>
    <p:sldId id="453" r:id="rId19"/>
    <p:sldId id="454" r:id="rId20"/>
    <p:sldId id="455" r:id="rId21"/>
    <p:sldId id="456" r:id="rId22"/>
    <p:sldId id="457" r:id="rId23"/>
    <p:sldId id="459" r:id="rId24"/>
    <p:sldId id="460" r:id="rId25"/>
    <p:sldId id="461" r:id="rId26"/>
    <p:sldId id="462" r:id="rId27"/>
    <p:sldId id="463" r:id="rId28"/>
    <p:sldId id="464" r:id="rId29"/>
    <p:sldId id="515" r:id="rId30"/>
    <p:sldId id="499" r:id="rId31"/>
    <p:sldId id="465" r:id="rId32"/>
    <p:sldId id="516" r:id="rId33"/>
    <p:sldId id="330" r:id="rId34"/>
    <p:sldId id="501" r:id="rId35"/>
    <p:sldId id="502" r:id="rId36"/>
    <p:sldId id="517" r:id="rId37"/>
    <p:sldId id="466" r:id="rId38"/>
    <p:sldId id="519" r:id="rId39"/>
    <p:sldId id="520" r:id="rId40"/>
    <p:sldId id="467" r:id="rId41"/>
    <p:sldId id="521" r:id="rId42"/>
    <p:sldId id="522" r:id="rId43"/>
    <p:sldId id="256" r:id="rId44"/>
    <p:sldId id="263" r:id="rId45"/>
    <p:sldId id="259" r:id="rId46"/>
    <p:sldId id="260" r:id="rId47"/>
    <p:sldId id="468" r:id="rId48"/>
    <p:sldId id="413" r:id="rId49"/>
    <p:sldId id="523" r:id="rId50"/>
    <p:sldId id="469" r:id="rId51"/>
    <p:sldId id="524" r:id="rId52"/>
    <p:sldId id="525" r:id="rId53"/>
    <p:sldId id="351" r:id="rId54"/>
    <p:sldId id="470" r:id="rId55"/>
    <p:sldId id="352" r:id="rId56"/>
    <p:sldId id="446" r:id="rId57"/>
    <p:sldId id="506" r:id="rId58"/>
    <p:sldId id="507" r:id="rId59"/>
    <p:sldId id="508" r:id="rId60"/>
    <p:sldId id="509" r:id="rId61"/>
    <p:sldId id="510" r:id="rId62"/>
    <p:sldId id="511" r:id="rId63"/>
    <p:sldId id="512" r:id="rId64"/>
    <p:sldId id="513" r:id="rId65"/>
    <p:sldId id="303" r:id="rId66"/>
    <p:sldId id="305" r:id="rId67"/>
    <p:sldId id="307" r:id="rId68"/>
    <p:sldId id="297" r:id="rId69"/>
    <p:sldId id="514" r:id="rId70"/>
    <p:sldId id="310" r:id="rId71"/>
    <p:sldId id="488" r:id="rId72"/>
    <p:sldId id="353" r:id="rId73"/>
    <p:sldId id="496"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70"/>
    <p:restoredTop sz="94674"/>
  </p:normalViewPr>
  <p:slideViewPr>
    <p:cSldViewPr snapToGrid="0" snapToObjects="1">
      <p:cViewPr varScale="1">
        <p:scale>
          <a:sx n="124" d="100"/>
          <a:sy n="124" d="100"/>
        </p:scale>
        <p:origin x="464" y="16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55874A-321B-AA4E-BBEB-3C31F5B01E65}" type="datetimeFigureOut">
              <a:rPr lang="en-US" smtClean="0"/>
              <a:t>3/1/20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5AD107-DDD1-DA4F-86B2-7183D01CCA71}" type="slidenum">
              <a:rPr lang="en-US" smtClean="0"/>
              <a:t>‹#›</a:t>
            </a:fld>
            <a:endParaRPr lang="en-US"/>
          </a:p>
        </p:txBody>
      </p:sp>
    </p:spTree>
    <p:extLst>
      <p:ext uri="{BB962C8B-B14F-4D97-AF65-F5344CB8AC3E}">
        <p14:creationId xmlns:p14="http://schemas.microsoft.com/office/powerpoint/2010/main" val="1066777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Planning to develop specific protocols and procedures with built in meeting dates (</a:t>
            </a:r>
            <a:r>
              <a:rPr lang="en-US" err="1"/>
              <a:t>eg</a:t>
            </a:r>
            <a:r>
              <a:rPr lang="en-US"/>
              <a:t> the team leads will meet at least two times in between in-person TST meeting</a:t>
            </a:r>
          </a:p>
          <a:p>
            <a:r>
              <a:rPr lang="en-US"/>
              <a:t>Brainstorming how to use technology more efficiently to cut down on travel</a:t>
            </a:r>
          </a:p>
          <a:p>
            <a:endParaRPr lang="en-US"/>
          </a:p>
        </p:txBody>
      </p:sp>
      <p:sp>
        <p:nvSpPr>
          <p:cNvPr id="4" name="Slide Number Placeholder 3"/>
          <p:cNvSpPr>
            <a:spLocks noGrp="1"/>
          </p:cNvSpPr>
          <p:nvPr>
            <p:ph type="sldNum" sz="quarter" idx="5"/>
          </p:nvPr>
        </p:nvSpPr>
        <p:spPr/>
        <p:txBody>
          <a:bodyPr/>
          <a:lstStyle/>
          <a:p>
            <a:fld id="{475AD107-DDD1-DA4F-86B2-7183D01CCA71}" type="slidenum">
              <a:rPr lang="en-US" smtClean="0"/>
              <a:t>4</a:t>
            </a:fld>
            <a:endParaRPr lang="en-US"/>
          </a:p>
        </p:txBody>
      </p:sp>
    </p:spTree>
    <p:extLst>
      <p:ext uri="{BB962C8B-B14F-4D97-AF65-F5344CB8AC3E}">
        <p14:creationId xmlns:p14="http://schemas.microsoft.com/office/powerpoint/2010/main" val="2683676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prezi.com</a:t>
            </a:r>
            <a:r>
              <a:rPr lang="en-US" dirty="0"/>
              <a:t>/view/eJRQUCDmeRQFUBsrF4ST/</a:t>
            </a:r>
          </a:p>
        </p:txBody>
      </p:sp>
      <p:sp>
        <p:nvSpPr>
          <p:cNvPr id="4" name="Slide Number Placeholder 3"/>
          <p:cNvSpPr>
            <a:spLocks noGrp="1"/>
          </p:cNvSpPr>
          <p:nvPr>
            <p:ph type="sldNum" sz="quarter" idx="5"/>
          </p:nvPr>
        </p:nvSpPr>
        <p:spPr/>
        <p:txBody>
          <a:bodyPr/>
          <a:lstStyle/>
          <a:p>
            <a:fld id="{475AD107-DDD1-DA4F-86B2-7183D01CCA71}" type="slidenum">
              <a:rPr lang="en-US" smtClean="0"/>
              <a:t>39</a:t>
            </a:fld>
            <a:endParaRPr lang="en-US"/>
          </a:p>
        </p:txBody>
      </p:sp>
    </p:spTree>
    <p:extLst>
      <p:ext uri="{BB962C8B-B14F-4D97-AF65-F5344CB8AC3E}">
        <p14:creationId xmlns:p14="http://schemas.microsoft.com/office/powerpoint/2010/main" val="4255897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4B1A8882-DF94-314B-A4D3-CA252B7446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11225E96-50AE-9E42-99E8-14DB4C0B55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4" name="Slide Number Placeholder 3">
            <a:extLst>
              <a:ext uri="{FF2B5EF4-FFF2-40B4-BE49-F238E27FC236}">
                <a16:creationId xmlns:a16="http://schemas.microsoft.com/office/drawing/2014/main" id="{0C280E61-0E01-B346-8E49-A4DAB5CD00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B5DED90-844E-1846-AECD-8C1BBD92D495}" type="slidenum">
              <a:rPr lang="en-US" altLang="en-US"/>
              <a:pPr>
                <a:spcBef>
                  <a:spcPct val="0"/>
                </a:spcBef>
              </a:pPr>
              <a:t>44</a:t>
            </a:fld>
            <a:endParaRPr lang="en-US" altLang="en-US"/>
          </a:p>
        </p:txBody>
      </p:sp>
    </p:spTree>
    <p:extLst>
      <p:ext uri="{BB962C8B-B14F-4D97-AF65-F5344CB8AC3E}">
        <p14:creationId xmlns:p14="http://schemas.microsoft.com/office/powerpoint/2010/main" val="64759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12B34F68-85EB-2641-9F54-C1ECC28083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0F0DD007-DD16-5340-B07F-B1FCA93535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6721C0B9-CE5B-2F4C-AFE0-CF3A392261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D05A0E-99DB-864E-884B-66676F181AD6}" type="slidenum">
              <a:rPr lang="en-US" altLang="en-US"/>
              <a:pPr>
                <a:spcBef>
                  <a:spcPct val="0"/>
                </a:spcBef>
              </a:pPr>
              <a:t>45</a:t>
            </a:fld>
            <a:endParaRPr lang="en-US" altLang="en-US"/>
          </a:p>
        </p:txBody>
      </p:sp>
    </p:spTree>
    <p:extLst>
      <p:ext uri="{BB962C8B-B14F-4D97-AF65-F5344CB8AC3E}">
        <p14:creationId xmlns:p14="http://schemas.microsoft.com/office/powerpoint/2010/main" val="4279636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noProof="0"/>
              <a:t>Materials included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noProof="0"/>
              <a:t>Warm up- introduce concepts and build rapport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noProof="0"/>
              <a:t>Main activity – chronicles choices based on student preference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noProof="0"/>
              <a:t>Wrap up- links to next lesson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noProof="0"/>
              <a:t>Student handbook in English and Spanish</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noProof="0"/>
              <a:t>Inspiration/documentation/ portability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noProof="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noProof="0"/>
              <a:t>PROVIDERS DO THE ACTIVITIES THEMSELVES BEFOREHAND SO THEY HAVE DIRECT EXPERIENCE AND PERSONAL EXAMPLES TO SHARE WITH OSY</a:t>
            </a:r>
          </a:p>
        </p:txBody>
      </p:sp>
      <p:sp>
        <p:nvSpPr>
          <p:cNvPr id="4" name="Slide Number Placeholder 3"/>
          <p:cNvSpPr>
            <a:spLocks noGrp="1"/>
          </p:cNvSpPr>
          <p:nvPr>
            <p:ph type="sldNum" sz="quarter" idx="10"/>
          </p:nvPr>
        </p:nvSpPr>
        <p:spPr/>
        <p:txBody>
          <a:bodyPr/>
          <a:lstStyle/>
          <a:p>
            <a:fld id="{3095948F-D724-6F48-8626-ACF5FC927CAE}" type="slidenum">
              <a:rPr lang="es-ES_tradnl" smtClean="0"/>
              <a:t>48</a:t>
            </a:fld>
            <a:endParaRPr lang="es-ES_tradnl"/>
          </a:p>
        </p:txBody>
      </p:sp>
    </p:spTree>
    <p:extLst>
      <p:ext uri="{BB962C8B-B14F-4D97-AF65-F5344CB8AC3E}">
        <p14:creationId xmlns:p14="http://schemas.microsoft.com/office/powerpoint/2010/main" val="785226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Assessment Guide:</a:t>
            </a:r>
          </a:p>
          <a:p>
            <a:r>
              <a:rPr lang="en-US" dirty="0"/>
              <a:t> Brief instructions on best practices for assessment of goal setting</a:t>
            </a:r>
          </a:p>
          <a:p>
            <a:r>
              <a:rPr lang="en-US" dirty="0"/>
              <a:t>Student reflection sheet to guide assessment discussion between provider and student</a:t>
            </a:r>
          </a:p>
          <a:p>
            <a:r>
              <a:rPr lang="en-US" dirty="0"/>
              <a:t>A one-question, 5-point rubric (replacing the Goal Setting Workshop Rubric) for the instructor to assess if the student has satisfactorily completed the goal setting program and is prepared to set future goals</a:t>
            </a:r>
          </a:p>
          <a:p>
            <a:r>
              <a:rPr lang="en-US" dirty="0"/>
              <a:t>Add a description of the assessment process to the training scenarios; add the scenarios as an appendix to the Instructor Book and to the training PPT.  </a:t>
            </a:r>
          </a:p>
          <a:p>
            <a:r>
              <a:rPr lang="en-US" dirty="0"/>
              <a:t>After all else is done: Create separate files containing all materials for each of the 6 lessons.</a:t>
            </a:r>
          </a:p>
          <a:p>
            <a:endParaRPr lang="en-US" dirty="0"/>
          </a:p>
        </p:txBody>
      </p:sp>
      <p:sp>
        <p:nvSpPr>
          <p:cNvPr id="4" name="Slide Number Placeholder 3"/>
          <p:cNvSpPr>
            <a:spLocks noGrp="1"/>
          </p:cNvSpPr>
          <p:nvPr>
            <p:ph type="sldNum" sz="quarter" idx="5"/>
          </p:nvPr>
        </p:nvSpPr>
        <p:spPr/>
        <p:txBody>
          <a:bodyPr/>
          <a:lstStyle/>
          <a:p>
            <a:fld id="{475AD107-DDD1-DA4F-86B2-7183D01CCA71}" type="slidenum">
              <a:rPr lang="en-US" smtClean="0"/>
              <a:t>49</a:t>
            </a:fld>
            <a:endParaRPr lang="en-US"/>
          </a:p>
        </p:txBody>
      </p:sp>
    </p:spTree>
    <p:extLst>
      <p:ext uri="{BB962C8B-B14F-4D97-AF65-F5344CB8AC3E}">
        <p14:creationId xmlns:p14="http://schemas.microsoft.com/office/powerpoint/2010/main" val="873579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9DC4C-52B9-9D46-B83E-83BFC6CEC2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EB397A-8D1C-6F44-85F6-94122864B4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34C047-02A6-054E-95D7-5CDD34B7B08D}"/>
              </a:ext>
            </a:extLst>
          </p:cNvPr>
          <p:cNvSpPr>
            <a:spLocks noGrp="1"/>
          </p:cNvSpPr>
          <p:nvPr>
            <p:ph type="dt" sz="half" idx="10"/>
          </p:nvPr>
        </p:nvSpPr>
        <p:spPr/>
        <p:txBody>
          <a:bodyPr/>
          <a:lstStyle/>
          <a:p>
            <a:fld id="{545BA062-C2B4-124E-9DB7-196E81CFF512}" type="datetimeFigureOut">
              <a:rPr lang="en-US" smtClean="0"/>
              <a:t>3/1/20</a:t>
            </a:fld>
            <a:endParaRPr lang="en-US"/>
          </a:p>
        </p:txBody>
      </p:sp>
      <p:sp>
        <p:nvSpPr>
          <p:cNvPr id="5" name="Footer Placeholder 4">
            <a:extLst>
              <a:ext uri="{FF2B5EF4-FFF2-40B4-BE49-F238E27FC236}">
                <a16:creationId xmlns:a16="http://schemas.microsoft.com/office/drawing/2014/main" id="{A7F2EB78-C569-5245-B52E-2FAEB758DD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132582-072D-7349-8ED9-38BD42086C62}"/>
              </a:ext>
            </a:extLst>
          </p:cNvPr>
          <p:cNvSpPr>
            <a:spLocks noGrp="1"/>
          </p:cNvSpPr>
          <p:nvPr>
            <p:ph type="sldNum" sz="quarter" idx="12"/>
          </p:nvPr>
        </p:nvSpPr>
        <p:spPr/>
        <p:txBody>
          <a:bodyPr/>
          <a:lstStyle/>
          <a:p>
            <a:fld id="{89B0A797-5223-9948-94FF-7EEFA18A1722}" type="slidenum">
              <a:rPr lang="en-US" smtClean="0"/>
              <a:t>‹#›</a:t>
            </a:fld>
            <a:endParaRPr lang="en-US"/>
          </a:p>
        </p:txBody>
      </p:sp>
    </p:spTree>
    <p:extLst>
      <p:ext uri="{BB962C8B-B14F-4D97-AF65-F5344CB8AC3E}">
        <p14:creationId xmlns:p14="http://schemas.microsoft.com/office/powerpoint/2010/main" val="3231483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4D2A-0F16-F642-854E-99E99F99A5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80D9D9-050F-D04F-B735-E4E5C0124D6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F7BAC-1FD9-6F40-8209-6B651B397323}"/>
              </a:ext>
            </a:extLst>
          </p:cNvPr>
          <p:cNvSpPr>
            <a:spLocks noGrp="1"/>
          </p:cNvSpPr>
          <p:nvPr>
            <p:ph type="dt" sz="half" idx="10"/>
          </p:nvPr>
        </p:nvSpPr>
        <p:spPr/>
        <p:txBody>
          <a:bodyPr/>
          <a:lstStyle/>
          <a:p>
            <a:fld id="{545BA062-C2B4-124E-9DB7-196E81CFF512}" type="datetimeFigureOut">
              <a:rPr lang="en-US" smtClean="0"/>
              <a:t>3/1/20</a:t>
            </a:fld>
            <a:endParaRPr lang="en-US"/>
          </a:p>
        </p:txBody>
      </p:sp>
      <p:sp>
        <p:nvSpPr>
          <p:cNvPr id="5" name="Footer Placeholder 4">
            <a:extLst>
              <a:ext uri="{FF2B5EF4-FFF2-40B4-BE49-F238E27FC236}">
                <a16:creationId xmlns:a16="http://schemas.microsoft.com/office/drawing/2014/main" id="{002814AD-B5A8-4044-B405-2FD5799F6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BFC341-4F68-1F4A-9E4C-FA0D9EF01CD3}"/>
              </a:ext>
            </a:extLst>
          </p:cNvPr>
          <p:cNvSpPr>
            <a:spLocks noGrp="1"/>
          </p:cNvSpPr>
          <p:nvPr>
            <p:ph type="sldNum" sz="quarter" idx="12"/>
          </p:nvPr>
        </p:nvSpPr>
        <p:spPr/>
        <p:txBody>
          <a:bodyPr/>
          <a:lstStyle/>
          <a:p>
            <a:fld id="{89B0A797-5223-9948-94FF-7EEFA18A1722}" type="slidenum">
              <a:rPr lang="en-US" smtClean="0"/>
              <a:t>‹#›</a:t>
            </a:fld>
            <a:endParaRPr lang="en-US"/>
          </a:p>
        </p:txBody>
      </p:sp>
    </p:spTree>
    <p:extLst>
      <p:ext uri="{BB962C8B-B14F-4D97-AF65-F5344CB8AC3E}">
        <p14:creationId xmlns:p14="http://schemas.microsoft.com/office/powerpoint/2010/main" val="2660993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212475-2F8A-FB44-A46F-6F0BE113D3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149B81-D0BE-9E42-98C9-DCE93F367F3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CD9E06-457A-5F4E-B911-D0AE89AC97B5}"/>
              </a:ext>
            </a:extLst>
          </p:cNvPr>
          <p:cNvSpPr>
            <a:spLocks noGrp="1"/>
          </p:cNvSpPr>
          <p:nvPr>
            <p:ph type="dt" sz="half" idx="10"/>
          </p:nvPr>
        </p:nvSpPr>
        <p:spPr/>
        <p:txBody>
          <a:bodyPr/>
          <a:lstStyle/>
          <a:p>
            <a:fld id="{545BA062-C2B4-124E-9DB7-196E81CFF512}" type="datetimeFigureOut">
              <a:rPr lang="en-US" smtClean="0"/>
              <a:t>3/1/20</a:t>
            </a:fld>
            <a:endParaRPr lang="en-US"/>
          </a:p>
        </p:txBody>
      </p:sp>
      <p:sp>
        <p:nvSpPr>
          <p:cNvPr id="5" name="Footer Placeholder 4">
            <a:extLst>
              <a:ext uri="{FF2B5EF4-FFF2-40B4-BE49-F238E27FC236}">
                <a16:creationId xmlns:a16="http://schemas.microsoft.com/office/drawing/2014/main" id="{605FD835-8138-D844-9996-FA486F0CB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8894CE-FD20-7246-B84D-5596FE810907}"/>
              </a:ext>
            </a:extLst>
          </p:cNvPr>
          <p:cNvSpPr>
            <a:spLocks noGrp="1"/>
          </p:cNvSpPr>
          <p:nvPr>
            <p:ph type="sldNum" sz="quarter" idx="12"/>
          </p:nvPr>
        </p:nvSpPr>
        <p:spPr/>
        <p:txBody>
          <a:bodyPr/>
          <a:lstStyle/>
          <a:p>
            <a:fld id="{89B0A797-5223-9948-94FF-7EEFA18A1722}" type="slidenum">
              <a:rPr lang="en-US" smtClean="0"/>
              <a:t>‹#›</a:t>
            </a:fld>
            <a:endParaRPr lang="en-US"/>
          </a:p>
        </p:txBody>
      </p:sp>
    </p:spTree>
    <p:extLst>
      <p:ext uri="{BB962C8B-B14F-4D97-AF65-F5344CB8AC3E}">
        <p14:creationId xmlns:p14="http://schemas.microsoft.com/office/powerpoint/2010/main" val="217299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4CC08-E4E4-4241-9688-FECB1A63B5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19876B-B4EF-D74C-B999-8A4FB1DFC7B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E837F2-7DD5-CE41-83AD-A60CC43952F3}"/>
              </a:ext>
            </a:extLst>
          </p:cNvPr>
          <p:cNvSpPr>
            <a:spLocks noGrp="1"/>
          </p:cNvSpPr>
          <p:nvPr>
            <p:ph type="dt" sz="half" idx="10"/>
          </p:nvPr>
        </p:nvSpPr>
        <p:spPr/>
        <p:txBody>
          <a:bodyPr/>
          <a:lstStyle/>
          <a:p>
            <a:fld id="{545BA062-C2B4-124E-9DB7-196E81CFF512}" type="datetimeFigureOut">
              <a:rPr lang="en-US" smtClean="0"/>
              <a:t>3/1/20</a:t>
            </a:fld>
            <a:endParaRPr lang="en-US"/>
          </a:p>
        </p:txBody>
      </p:sp>
      <p:sp>
        <p:nvSpPr>
          <p:cNvPr id="5" name="Footer Placeholder 4">
            <a:extLst>
              <a:ext uri="{FF2B5EF4-FFF2-40B4-BE49-F238E27FC236}">
                <a16:creationId xmlns:a16="http://schemas.microsoft.com/office/drawing/2014/main" id="{98E5E641-9C8F-1C46-93F1-A988BA0F08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1B7CA6-FD52-2A45-A287-DA2FECBAE447}"/>
              </a:ext>
            </a:extLst>
          </p:cNvPr>
          <p:cNvSpPr>
            <a:spLocks noGrp="1"/>
          </p:cNvSpPr>
          <p:nvPr>
            <p:ph type="sldNum" sz="quarter" idx="12"/>
          </p:nvPr>
        </p:nvSpPr>
        <p:spPr/>
        <p:txBody>
          <a:bodyPr/>
          <a:lstStyle/>
          <a:p>
            <a:fld id="{89B0A797-5223-9948-94FF-7EEFA18A1722}" type="slidenum">
              <a:rPr lang="en-US" smtClean="0"/>
              <a:t>‹#›</a:t>
            </a:fld>
            <a:endParaRPr lang="en-US"/>
          </a:p>
        </p:txBody>
      </p:sp>
    </p:spTree>
    <p:extLst>
      <p:ext uri="{BB962C8B-B14F-4D97-AF65-F5344CB8AC3E}">
        <p14:creationId xmlns:p14="http://schemas.microsoft.com/office/powerpoint/2010/main" val="808634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7EBD2-70EA-D847-B06A-9D634BB255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57C003-A5B6-B14F-98A7-ED81D692E4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67FD43A-4BFA-B84E-BBE2-4E160A852542}"/>
              </a:ext>
            </a:extLst>
          </p:cNvPr>
          <p:cNvSpPr>
            <a:spLocks noGrp="1"/>
          </p:cNvSpPr>
          <p:nvPr>
            <p:ph type="dt" sz="half" idx="10"/>
          </p:nvPr>
        </p:nvSpPr>
        <p:spPr/>
        <p:txBody>
          <a:bodyPr/>
          <a:lstStyle/>
          <a:p>
            <a:fld id="{545BA062-C2B4-124E-9DB7-196E81CFF512}" type="datetimeFigureOut">
              <a:rPr lang="en-US" smtClean="0"/>
              <a:t>3/1/20</a:t>
            </a:fld>
            <a:endParaRPr lang="en-US"/>
          </a:p>
        </p:txBody>
      </p:sp>
      <p:sp>
        <p:nvSpPr>
          <p:cNvPr id="5" name="Footer Placeholder 4">
            <a:extLst>
              <a:ext uri="{FF2B5EF4-FFF2-40B4-BE49-F238E27FC236}">
                <a16:creationId xmlns:a16="http://schemas.microsoft.com/office/drawing/2014/main" id="{E2F7FBDC-ADD1-0C42-8271-D883DD755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91E149-1A9B-E642-8189-EF9F9D6E0715}"/>
              </a:ext>
            </a:extLst>
          </p:cNvPr>
          <p:cNvSpPr>
            <a:spLocks noGrp="1"/>
          </p:cNvSpPr>
          <p:nvPr>
            <p:ph type="sldNum" sz="quarter" idx="12"/>
          </p:nvPr>
        </p:nvSpPr>
        <p:spPr/>
        <p:txBody>
          <a:bodyPr/>
          <a:lstStyle/>
          <a:p>
            <a:fld id="{89B0A797-5223-9948-94FF-7EEFA18A1722}" type="slidenum">
              <a:rPr lang="en-US" smtClean="0"/>
              <a:t>‹#›</a:t>
            </a:fld>
            <a:endParaRPr lang="en-US"/>
          </a:p>
        </p:txBody>
      </p:sp>
    </p:spTree>
    <p:extLst>
      <p:ext uri="{BB962C8B-B14F-4D97-AF65-F5344CB8AC3E}">
        <p14:creationId xmlns:p14="http://schemas.microsoft.com/office/powerpoint/2010/main" val="1716853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ABD7B-D83C-DD4F-B60E-5D3E3C842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2570ED-99B8-E241-B7F8-F4288A7210C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B18285-7C5E-B347-AE3C-D77090AAE51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6A5285-67BB-3343-BBEB-F28A2B563411}"/>
              </a:ext>
            </a:extLst>
          </p:cNvPr>
          <p:cNvSpPr>
            <a:spLocks noGrp="1"/>
          </p:cNvSpPr>
          <p:nvPr>
            <p:ph type="dt" sz="half" idx="10"/>
          </p:nvPr>
        </p:nvSpPr>
        <p:spPr/>
        <p:txBody>
          <a:bodyPr/>
          <a:lstStyle/>
          <a:p>
            <a:fld id="{545BA062-C2B4-124E-9DB7-196E81CFF512}" type="datetimeFigureOut">
              <a:rPr lang="en-US" smtClean="0"/>
              <a:t>3/1/20</a:t>
            </a:fld>
            <a:endParaRPr lang="en-US"/>
          </a:p>
        </p:txBody>
      </p:sp>
      <p:sp>
        <p:nvSpPr>
          <p:cNvPr id="6" name="Footer Placeholder 5">
            <a:extLst>
              <a:ext uri="{FF2B5EF4-FFF2-40B4-BE49-F238E27FC236}">
                <a16:creationId xmlns:a16="http://schemas.microsoft.com/office/drawing/2014/main" id="{4D2DCD39-B454-9E48-941B-A8B0EB5684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82E841-B469-1041-9167-BD2B6CEC7923}"/>
              </a:ext>
            </a:extLst>
          </p:cNvPr>
          <p:cNvSpPr>
            <a:spLocks noGrp="1"/>
          </p:cNvSpPr>
          <p:nvPr>
            <p:ph type="sldNum" sz="quarter" idx="12"/>
          </p:nvPr>
        </p:nvSpPr>
        <p:spPr/>
        <p:txBody>
          <a:bodyPr/>
          <a:lstStyle/>
          <a:p>
            <a:fld id="{89B0A797-5223-9948-94FF-7EEFA18A1722}" type="slidenum">
              <a:rPr lang="en-US" smtClean="0"/>
              <a:t>‹#›</a:t>
            </a:fld>
            <a:endParaRPr lang="en-US"/>
          </a:p>
        </p:txBody>
      </p:sp>
    </p:spTree>
    <p:extLst>
      <p:ext uri="{BB962C8B-B14F-4D97-AF65-F5344CB8AC3E}">
        <p14:creationId xmlns:p14="http://schemas.microsoft.com/office/powerpoint/2010/main" val="1497891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7C3BB-1D84-A549-A98A-96CBF423BA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F83C00-B26B-FF48-A248-D5B96DB91B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B600583-F3C5-7844-872B-D0DCA73937A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C55373-DBC4-1C41-96DA-2E3C7E013F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8228CF6-804C-344A-994B-62F64816AF7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CF27DF-5042-594A-8485-03F10B38A244}"/>
              </a:ext>
            </a:extLst>
          </p:cNvPr>
          <p:cNvSpPr>
            <a:spLocks noGrp="1"/>
          </p:cNvSpPr>
          <p:nvPr>
            <p:ph type="dt" sz="half" idx="10"/>
          </p:nvPr>
        </p:nvSpPr>
        <p:spPr/>
        <p:txBody>
          <a:bodyPr/>
          <a:lstStyle/>
          <a:p>
            <a:fld id="{545BA062-C2B4-124E-9DB7-196E81CFF512}" type="datetimeFigureOut">
              <a:rPr lang="en-US" smtClean="0"/>
              <a:t>3/1/20</a:t>
            </a:fld>
            <a:endParaRPr lang="en-US"/>
          </a:p>
        </p:txBody>
      </p:sp>
      <p:sp>
        <p:nvSpPr>
          <p:cNvPr id="8" name="Footer Placeholder 7">
            <a:extLst>
              <a:ext uri="{FF2B5EF4-FFF2-40B4-BE49-F238E27FC236}">
                <a16:creationId xmlns:a16="http://schemas.microsoft.com/office/drawing/2014/main" id="{51EE4D3F-4AAA-C647-A6D4-6E64D466CB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BB6E77-AD4B-F54C-9E87-C42B63713A9A}"/>
              </a:ext>
            </a:extLst>
          </p:cNvPr>
          <p:cNvSpPr>
            <a:spLocks noGrp="1"/>
          </p:cNvSpPr>
          <p:nvPr>
            <p:ph type="sldNum" sz="quarter" idx="12"/>
          </p:nvPr>
        </p:nvSpPr>
        <p:spPr/>
        <p:txBody>
          <a:bodyPr/>
          <a:lstStyle/>
          <a:p>
            <a:fld id="{89B0A797-5223-9948-94FF-7EEFA18A1722}" type="slidenum">
              <a:rPr lang="en-US" smtClean="0"/>
              <a:t>‹#›</a:t>
            </a:fld>
            <a:endParaRPr lang="en-US"/>
          </a:p>
        </p:txBody>
      </p:sp>
    </p:spTree>
    <p:extLst>
      <p:ext uri="{BB962C8B-B14F-4D97-AF65-F5344CB8AC3E}">
        <p14:creationId xmlns:p14="http://schemas.microsoft.com/office/powerpoint/2010/main" val="349615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5029C-7720-AA4A-A73F-CE94DFE951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5D7F02-7395-E947-B895-684A05F12E3A}"/>
              </a:ext>
            </a:extLst>
          </p:cNvPr>
          <p:cNvSpPr>
            <a:spLocks noGrp="1"/>
          </p:cNvSpPr>
          <p:nvPr>
            <p:ph type="dt" sz="half" idx="10"/>
          </p:nvPr>
        </p:nvSpPr>
        <p:spPr/>
        <p:txBody>
          <a:bodyPr/>
          <a:lstStyle/>
          <a:p>
            <a:fld id="{545BA062-C2B4-124E-9DB7-196E81CFF512}" type="datetimeFigureOut">
              <a:rPr lang="en-US" smtClean="0"/>
              <a:t>3/1/20</a:t>
            </a:fld>
            <a:endParaRPr lang="en-US"/>
          </a:p>
        </p:txBody>
      </p:sp>
      <p:sp>
        <p:nvSpPr>
          <p:cNvPr id="4" name="Footer Placeholder 3">
            <a:extLst>
              <a:ext uri="{FF2B5EF4-FFF2-40B4-BE49-F238E27FC236}">
                <a16:creationId xmlns:a16="http://schemas.microsoft.com/office/drawing/2014/main" id="{7959D6A4-CD1D-8542-A90B-51D52960D6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19CA37-0B68-2548-AD5E-C513EFAB8DB7}"/>
              </a:ext>
            </a:extLst>
          </p:cNvPr>
          <p:cNvSpPr>
            <a:spLocks noGrp="1"/>
          </p:cNvSpPr>
          <p:nvPr>
            <p:ph type="sldNum" sz="quarter" idx="12"/>
          </p:nvPr>
        </p:nvSpPr>
        <p:spPr/>
        <p:txBody>
          <a:bodyPr/>
          <a:lstStyle/>
          <a:p>
            <a:fld id="{89B0A797-5223-9948-94FF-7EEFA18A1722}" type="slidenum">
              <a:rPr lang="en-US" smtClean="0"/>
              <a:t>‹#›</a:t>
            </a:fld>
            <a:endParaRPr lang="en-US"/>
          </a:p>
        </p:txBody>
      </p:sp>
    </p:spTree>
    <p:extLst>
      <p:ext uri="{BB962C8B-B14F-4D97-AF65-F5344CB8AC3E}">
        <p14:creationId xmlns:p14="http://schemas.microsoft.com/office/powerpoint/2010/main" val="3149011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7D6A56-E439-AC4B-A530-6730B6230133}"/>
              </a:ext>
            </a:extLst>
          </p:cNvPr>
          <p:cNvSpPr>
            <a:spLocks noGrp="1"/>
          </p:cNvSpPr>
          <p:nvPr>
            <p:ph type="dt" sz="half" idx="10"/>
          </p:nvPr>
        </p:nvSpPr>
        <p:spPr/>
        <p:txBody>
          <a:bodyPr/>
          <a:lstStyle/>
          <a:p>
            <a:fld id="{545BA062-C2B4-124E-9DB7-196E81CFF512}" type="datetimeFigureOut">
              <a:rPr lang="en-US" smtClean="0"/>
              <a:t>3/1/20</a:t>
            </a:fld>
            <a:endParaRPr lang="en-US"/>
          </a:p>
        </p:txBody>
      </p:sp>
      <p:sp>
        <p:nvSpPr>
          <p:cNvPr id="3" name="Footer Placeholder 2">
            <a:extLst>
              <a:ext uri="{FF2B5EF4-FFF2-40B4-BE49-F238E27FC236}">
                <a16:creationId xmlns:a16="http://schemas.microsoft.com/office/drawing/2014/main" id="{F834613A-FF44-5D40-91E7-B6DCB48BB2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17B4F9-DDB8-7B46-B736-16E4BCD61FC2}"/>
              </a:ext>
            </a:extLst>
          </p:cNvPr>
          <p:cNvSpPr>
            <a:spLocks noGrp="1"/>
          </p:cNvSpPr>
          <p:nvPr>
            <p:ph type="sldNum" sz="quarter" idx="12"/>
          </p:nvPr>
        </p:nvSpPr>
        <p:spPr/>
        <p:txBody>
          <a:bodyPr/>
          <a:lstStyle/>
          <a:p>
            <a:fld id="{89B0A797-5223-9948-94FF-7EEFA18A1722}" type="slidenum">
              <a:rPr lang="en-US" smtClean="0"/>
              <a:t>‹#›</a:t>
            </a:fld>
            <a:endParaRPr lang="en-US"/>
          </a:p>
        </p:txBody>
      </p:sp>
    </p:spTree>
    <p:extLst>
      <p:ext uri="{BB962C8B-B14F-4D97-AF65-F5344CB8AC3E}">
        <p14:creationId xmlns:p14="http://schemas.microsoft.com/office/powerpoint/2010/main" val="2223944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0B987-3C63-6C4B-8BA9-2B7C2A3872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AD5503-6F23-AA43-8B4F-0D4B58EA0E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63DCE4-F6AB-354D-8542-3CB2572F11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73CC124-B1D1-7F42-842D-AF2680D6B3E5}"/>
              </a:ext>
            </a:extLst>
          </p:cNvPr>
          <p:cNvSpPr>
            <a:spLocks noGrp="1"/>
          </p:cNvSpPr>
          <p:nvPr>
            <p:ph type="dt" sz="half" idx="10"/>
          </p:nvPr>
        </p:nvSpPr>
        <p:spPr/>
        <p:txBody>
          <a:bodyPr/>
          <a:lstStyle/>
          <a:p>
            <a:fld id="{545BA062-C2B4-124E-9DB7-196E81CFF512}" type="datetimeFigureOut">
              <a:rPr lang="en-US" smtClean="0"/>
              <a:t>3/1/20</a:t>
            </a:fld>
            <a:endParaRPr lang="en-US"/>
          </a:p>
        </p:txBody>
      </p:sp>
      <p:sp>
        <p:nvSpPr>
          <p:cNvPr id="6" name="Footer Placeholder 5">
            <a:extLst>
              <a:ext uri="{FF2B5EF4-FFF2-40B4-BE49-F238E27FC236}">
                <a16:creationId xmlns:a16="http://schemas.microsoft.com/office/drawing/2014/main" id="{53993833-DB6B-914F-AD72-450E2EAD38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969AAB-7516-774D-9BDA-0A86ECFD70E0}"/>
              </a:ext>
            </a:extLst>
          </p:cNvPr>
          <p:cNvSpPr>
            <a:spLocks noGrp="1"/>
          </p:cNvSpPr>
          <p:nvPr>
            <p:ph type="sldNum" sz="quarter" idx="12"/>
          </p:nvPr>
        </p:nvSpPr>
        <p:spPr/>
        <p:txBody>
          <a:bodyPr/>
          <a:lstStyle/>
          <a:p>
            <a:fld id="{89B0A797-5223-9948-94FF-7EEFA18A1722}" type="slidenum">
              <a:rPr lang="en-US" smtClean="0"/>
              <a:t>‹#›</a:t>
            </a:fld>
            <a:endParaRPr lang="en-US"/>
          </a:p>
        </p:txBody>
      </p:sp>
    </p:spTree>
    <p:extLst>
      <p:ext uri="{BB962C8B-B14F-4D97-AF65-F5344CB8AC3E}">
        <p14:creationId xmlns:p14="http://schemas.microsoft.com/office/powerpoint/2010/main" val="2415384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DE561-AF58-7A43-889C-6B2C0DD59E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93E46-FFCA-E84A-BF60-5A58C080C2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0034EB-CD95-B14C-B277-CF886FF50B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315597-BFD0-A748-BF13-BD9DD04EF251}"/>
              </a:ext>
            </a:extLst>
          </p:cNvPr>
          <p:cNvSpPr>
            <a:spLocks noGrp="1"/>
          </p:cNvSpPr>
          <p:nvPr>
            <p:ph type="dt" sz="half" idx="10"/>
          </p:nvPr>
        </p:nvSpPr>
        <p:spPr/>
        <p:txBody>
          <a:bodyPr/>
          <a:lstStyle/>
          <a:p>
            <a:fld id="{545BA062-C2B4-124E-9DB7-196E81CFF512}" type="datetimeFigureOut">
              <a:rPr lang="en-US" smtClean="0"/>
              <a:t>3/1/20</a:t>
            </a:fld>
            <a:endParaRPr lang="en-US"/>
          </a:p>
        </p:txBody>
      </p:sp>
      <p:sp>
        <p:nvSpPr>
          <p:cNvPr id="6" name="Footer Placeholder 5">
            <a:extLst>
              <a:ext uri="{FF2B5EF4-FFF2-40B4-BE49-F238E27FC236}">
                <a16:creationId xmlns:a16="http://schemas.microsoft.com/office/drawing/2014/main" id="{0FA6B2C8-9B3A-014A-8E20-7A2879A14C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18F12D-8BC6-1E46-86B2-5CB72DD262BE}"/>
              </a:ext>
            </a:extLst>
          </p:cNvPr>
          <p:cNvSpPr>
            <a:spLocks noGrp="1"/>
          </p:cNvSpPr>
          <p:nvPr>
            <p:ph type="sldNum" sz="quarter" idx="12"/>
          </p:nvPr>
        </p:nvSpPr>
        <p:spPr/>
        <p:txBody>
          <a:bodyPr/>
          <a:lstStyle/>
          <a:p>
            <a:fld id="{89B0A797-5223-9948-94FF-7EEFA18A1722}" type="slidenum">
              <a:rPr lang="en-US" smtClean="0"/>
              <a:t>‹#›</a:t>
            </a:fld>
            <a:endParaRPr lang="en-US"/>
          </a:p>
        </p:txBody>
      </p:sp>
    </p:spTree>
    <p:extLst>
      <p:ext uri="{BB962C8B-B14F-4D97-AF65-F5344CB8AC3E}">
        <p14:creationId xmlns:p14="http://schemas.microsoft.com/office/powerpoint/2010/main" val="3466263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AB2C15-F8D0-BD44-A8CD-83C53EF774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F74EE5-F3DE-B94B-BE68-67B65F9664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81EAE3-39FC-264D-BBEA-8AE9DE9438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5BA062-C2B4-124E-9DB7-196E81CFF512}" type="datetimeFigureOut">
              <a:rPr lang="en-US" smtClean="0"/>
              <a:t>3/1/20</a:t>
            </a:fld>
            <a:endParaRPr lang="en-US"/>
          </a:p>
        </p:txBody>
      </p:sp>
      <p:sp>
        <p:nvSpPr>
          <p:cNvPr id="5" name="Footer Placeholder 4">
            <a:extLst>
              <a:ext uri="{FF2B5EF4-FFF2-40B4-BE49-F238E27FC236}">
                <a16:creationId xmlns:a16="http://schemas.microsoft.com/office/drawing/2014/main" id="{34734A98-0153-4142-98C8-39E4F4D3A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3BA185-D0AC-C143-9475-FDA94293FF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B0A797-5223-9948-94FF-7EEFA18A1722}" type="slidenum">
              <a:rPr lang="en-US" smtClean="0"/>
              <a:t>‹#›</a:t>
            </a:fld>
            <a:endParaRPr lang="en-US"/>
          </a:p>
        </p:txBody>
      </p:sp>
    </p:spTree>
    <p:extLst>
      <p:ext uri="{BB962C8B-B14F-4D97-AF65-F5344CB8AC3E}">
        <p14:creationId xmlns:p14="http://schemas.microsoft.com/office/powerpoint/2010/main" val="680384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prezi.com/view/eJRQUCDmeRQFUBsrF4ST/"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hyperlink" Target="https://prezi.com/view/eJRQUCDmeRQFUBsrF4S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5.emf"/></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mhttcnetwork.org/"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osymigrant.org/Newsite/educat/indexnewsite.html"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5182D-5A2D-C44F-ABC1-14A3B92BB450}"/>
              </a:ext>
            </a:extLst>
          </p:cNvPr>
          <p:cNvSpPr>
            <a:spLocks noGrp="1"/>
          </p:cNvSpPr>
          <p:nvPr>
            <p:ph type="ctrTitle"/>
          </p:nvPr>
        </p:nvSpPr>
        <p:spPr>
          <a:xfrm>
            <a:off x="801130" y="1992312"/>
            <a:ext cx="10589740" cy="1470025"/>
          </a:xfrm>
        </p:spPr>
        <p:txBody>
          <a:bodyPr>
            <a:normAutofit/>
          </a:bodyPr>
          <a:lstStyle/>
          <a:p>
            <a:r>
              <a:rPr lang="en-US" dirty="0"/>
              <a:t>State Steering Team Meeting</a:t>
            </a:r>
          </a:p>
        </p:txBody>
      </p:sp>
      <p:sp>
        <p:nvSpPr>
          <p:cNvPr id="3" name="Subtitle 2">
            <a:extLst>
              <a:ext uri="{FF2B5EF4-FFF2-40B4-BE49-F238E27FC236}">
                <a16:creationId xmlns:a16="http://schemas.microsoft.com/office/drawing/2014/main" id="{B8A8FED9-F74B-8F45-9015-3E3FFAAB1CE2}"/>
              </a:ext>
            </a:extLst>
          </p:cNvPr>
          <p:cNvSpPr>
            <a:spLocks noGrp="1"/>
          </p:cNvSpPr>
          <p:nvPr>
            <p:ph type="subTitle" idx="1"/>
          </p:nvPr>
        </p:nvSpPr>
        <p:spPr>
          <a:xfrm>
            <a:off x="3770242" y="3706813"/>
            <a:ext cx="4724400" cy="1752600"/>
          </a:xfrm>
        </p:spPr>
        <p:txBody>
          <a:bodyPr/>
          <a:lstStyle/>
          <a:p>
            <a:r>
              <a:rPr lang="en-US" dirty="0"/>
              <a:t>March 2, 2020</a:t>
            </a:r>
          </a:p>
          <a:p>
            <a:r>
              <a:rPr lang="en-US" dirty="0"/>
              <a:t>Washington, DC</a:t>
            </a:r>
          </a:p>
        </p:txBody>
      </p:sp>
      <p:sp>
        <p:nvSpPr>
          <p:cNvPr id="7" name="TextBox 6">
            <a:extLst>
              <a:ext uri="{FF2B5EF4-FFF2-40B4-BE49-F238E27FC236}">
                <a16:creationId xmlns:a16="http://schemas.microsoft.com/office/drawing/2014/main" id="{151C184F-A74F-614D-9A4B-329E913726E9}"/>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a:solidFill>
                <a:schemeClr val="tx1"/>
              </a:solidFill>
            </a:endParaRPr>
          </a:p>
        </p:txBody>
      </p:sp>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046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a:latin typeface="+mn-lt"/>
              </a:rPr>
              <a:t>GOSOSY Email Blasts</a:t>
            </a:r>
          </a:p>
        </p:txBody>
      </p:sp>
      <p:sp>
        <p:nvSpPr>
          <p:cNvPr id="3" name="Content Placeholder 2">
            <a:extLst>
              <a:ext uri="{FF2B5EF4-FFF2-40B4-BE49-F238E27FC236}">
                <a16:creationId xmlns:a16="http://schemas.microsoft.com/office/drawing/2014/main" id="{C6D3FEA9-DBAA-2647-A8F1-B348C6D9EB1F}"/>
              </a:ext>
            </a:extLst>
          </p:cNvPr>
          <p:cNvSpPr>
            <a:spLocks noGrp="1"/>
          </p:cNvSpPr>
          <p:nvPr>
            <p:ph idx="1"/>
          </p:nvPr>
        </p:nvSpPr>
        <p:spPr>
          <a:xfrm>
            <a:off x="838200" y="3498573"/>
            <a:ext cx="10515600" cy="2678389"/>
          </a:xfrm>
        </p:spPr>
        <p:txBody>
          <a:bodyPr/>
          <a:lstStyle/>
          <a:p>
            <a:r>
              <a:rPr lang="en-US"/>
              <a:t>Since June 2019</a:t>
            </a:r>
          </a:p>
          <a:p>
            <a:r>
              <a:rPr lang="en-US"/>
              <a:t>Seven (7) editions sent</a:t>
            </a:r>
          </a:p>
          <a:p>
            <a:r>
              <a:rPr lang="en-US"/>
              <a:t>230 connections </a:t>
            </a:r>
          </a:p>
          <a:p>
            <a:r>
              <a:rPr lang="en-US"/>
              <a:t>Using Constant Contact</a:t>
            </a:r>
          </a:p>
          <a:p>
            <a:r>
              <a:rPr lang="en-US"/>
              <a:t>Highlighting new materials, success stories, website resources, etc.</a:t>
            </a:r>
          </a:p>
        </p:txBody>
      </p:sp>
      <p:sp>
        <p:nvSpPr>
          <p:cNvPr id="4" name="TextBox 3">
            <a:extLst>
              <a:ext uri="{FF2B5EF4-FFF2-40B4-BE49-F238E27FC236}">
                <a16:creationId xmlns:a16="http://schemas.microsoft.com/office/drawing/2014/main" id="{17A2F43E-EC59-314A-8B59-C9F892A0DBF5}"/>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a:solidFill>
                  <a:schemeClr val="tx1"/>
                </a:solidFill>
              </a:rPr>
              <a:t>www.osymigrant.org</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C7DAE38F-4E32-5341-B69C-0CD12853334B}"/>
              </a:ext>
            </a:extLst>
          </p:cNvPr>
          <p:cNvPicPr>
            <a:picLocks noChangeAspect="1" noChangeArrowheads="1"/>
          </p:cNvPicPr>
          <p:nvPr/>
        </p:nvPicPr>
        <p:blipFill>
          <a:blip r:embed="rId3"/>
          <a:srcRect/>
          <a:stretch/>
        </p:blipFill>
        <p:spPr bwMode="auto">
          <a:xfrm>
            <a:off x="2378075" y="1570038"/>
            <a:ext cx="7435850"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5363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CA36D-625E-1940-B937-09A501987C39}"/>
              </a:ext>
            </a:extLst>
          </p:cNvPr>
          <p:cNvSpPr>
            <a:spLocks noGrp="1"/>
          </p:cNvSpPr>
          <p:nvPr>
            <p:ph type="title"/>
          </p:nvPr>
        </p:nvSpPr>
        <p:spPr/>
        <p:txBody>
          <a:bodyPr/>
          <a:lstStyle/>
          <a:p>
            <a:pPr algn="r"/>
            <a:r>
              <a:rPr lang="en-US"/>
              <a:t>GOSOSY Training at the TST Meeting</a:t>
            </a:r>
            <a:br>
              <a:rPr lang="en-US" sz="3200"/>
            </a:br>
            <a:endParaRPr lang="en-US"/>
          </a:p>
        </p:txBody>
      </p:sp>
      <p:sp>
        <p:nvSpPr>
          <p:cNvPr id="3" name="Content Placeholder 2">
            <a:extLst>
              <a:ext uri="{FF2B5EF4-FFF2-40B4-BE49-F238E27FC236}">
                <a16:creationId xmlns:a16="http://schemas.microsoft.com/office/drawing/2014/main" id="{D87E75EE-0AC2-FC4F-8FD2-D6170F36E918}"/>
              </a:ext>
            </a:extLst>
          </p:cNvPr>
          <p:cNvSpPr>
            <a:spLocks noGrp="1"/>
          </p:cNvSpPr>
          <p:nvPr>
            <p:ph idx="1"/>
          </p:nvPr>
        </p:nvSpPr>
        <p:spPr/>
        <p:txBody>
          <a:bodyPr/>
          <a:lstStyle/>
          <a:p>
            <a:pPr marL="800100" lvl="1" indent="-342900"/>
            <a:r>
              <a:rPr lang="en-US"/>
              <a:t>Working with Students with Limited Formal Schooling</a:t>
            </a:r>
          </a:p>
          <a:p>
            <a:pPr marL="800100" lvl="1" indent="-342900"/>
            <a:r>
              <a:rPr lang="en-US"/>
              <a:t>Goal Setting/Learning Plans and Portability Discussion</a:t>
            </a:r>
          </a:p>
          <a:p>
            <a:pPr marL="800100" lvl="1" indent="-342900"/>
            <a:r>
              <a:rPr lang="en-US"/>
              <a:t>OSY Engagement and Relationship Building </a:t>
            </a:r>
          </a:p>
          <a:p>
            <a:pPr marL="800100" lvl="1" indent="-342900"/>
            <a:endParaRPr lang="en-US"/>
          </a:p>
          <a:p>
            <a:pPr marL="800100" lvl="1" indent="-342900"/>
            <a:r>
              <a:rPr lang="en-US"/>
              <a:t>Results from evaluations:</a:t>
            </a:r>
          </a:p>
          <a:p>
            <a:pPr marL="800100" lvl="1" indent="-342900"/>
            <a:endParaRPr lang="en-US"/>
          </a:p>
          <a:p>
            <a:endParaRPr lang="en-US"/>
          </a:p>
        </p:txBody>
      </p:sp>
      <p:pic>
        <p:nvPicPr>
          <p:cNvPr id="4" name="Picture 3">
            <a:extLst>
              <a:ext uri="{FF2B5EF4-FFF2-40B4-BE49-F238E27FC236}">
                <a16:creationId xmlns:a16="http://schemas.microsoft.com/office/drawing/2014/main" id="{B6D3F658-62DC-A94E-85CC-0B64B0468E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DDCB4786-BAA4-1B48-84E2-9B2D59D2ADFE}"/>
              </a:ext>
            </a:extLst>
          </p:cNvPr>
          <p:cNvCxnSpPr>
            <a:cxnSpLocks/>
          </p:cNvCxnSpPr>
          <p:nvPr/>
        </p:nvCxnSpPr>
        <p:spPr>
          <a:xfrm>
            <a:off x="526773" y="1426411"/>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283441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5400">
                <a:latin typeface="+mn-lt"/>
              </a:rPr>
              <a:t>Google Analytics – GOSOSY Year 5 </a:t>
            </a:r>
          </a:p>
        </p:txBody>
      </p:sp>
      <p:sp>
        <p:nvSpPr>
          <p:cNvPr id="4" name="TextBox 3">
            <a:extLst>
              <a:ext uri="{FF2B5EF4-FFF2-40B4-BE49-F238E27FC236}">
                <a16:creationId xmlns:a16="http://schemas.microsoft.com/office/drawing/2014/main" id="{17A2F43E-EC59-314A-8B59-C9F892A0DBF5}"/>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err="1">
                <a:solidFill>
                  <a:schemeClr val="tx1"/>
                </a:solidFill>
              </a:rPr>
              <a:t>www.osymigrant.org</a:t>
            </a:r>
            <a:endParaRPr lang="en-US">
              <a:solidFill>
                <a:schemeClr val="tx1"/>
              </a:solidFill>
            </a:endParaRP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D8A32D34-5C33-2C43-8EF0-32A1B19BA240}"/>
              </a:ext>
            </a:extLst>
          </p:cNvPr>
          <p:cNvPicPr>
            <a:picLocks noChangeAspect="1"/>
          </p:cNvPicPr>
          <p:nvPr/>
        </p:nvPicPr>
        <p:blipFill>
          <a:blip r:embed="rId3"/>
          <a:stretch>
            <a:fillRect/>
          </a:stretch>
        </p:blipFill>
        <p:spPr>
          <a:xfrm>
            <a:off x="6801989" y="1855580"/>
            <a:ext cx="3848729" cy="4073733"/>
          </a:xfrm>
          <a:prstGeom prst="rect">
            <a:avLst/>
          </a:prstGeom>
        </p:spPr>
      </p:pic>
      <p:pic>
        <p:nvPicPr>
          <p:cNvPr id="13" name="Picture 12">
            <a:extLst>
              <a:ext uri="{FF2B5EF4-FFF2-40B4-BE49-F238E27FC236}">
                <a16:creationId xmlns:a16="http://schemas.microsoft.com/office/drawing/2014/main" id="{EC2A53B9-0C80-D843-A67C-07CAF46973AA}"/>
              </a:ext>
            </a:extLst>
          </p:cNvPr>
          <p:cNvPicPr>
            <a:picLocks noChangeAspect="1"/>
          </p:cNvPicPr>
          <p:nvPr/>
        </p:nvPicPr>
        <p:blipFill>
          <a:blip r:embed="rId4"/>
          <a:stretch>
            <a:fillRect/>
          </a:stretch>
        </p:blipFill>
        <p:spPr>
          <a:xfrm>
            <a:off x="1000552" y="1935162"/>
            <a:ext cx="5095447" cy="3879873"/>
          </a:xfrm>
          <a:prstGeom prst="rect">
            <a:avLst/>
          </a:prstGeom>
        </p:spPr>
      </p:pic>
    </p:spTree>
    <p:extLst>
      <p:ext uri="{BB962C8B-B14F-4D97-AF65-F5344CB8AC3E}">
        <p14:creationId xmlns:p14="http://schemas.microsoft.com/office/powerpoint/2010/main" val="998346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646185-8F97-F24F-B894-8EC69D989ABE}"/>
              </a:ext>
            </a:extLst>
          </p:cNvPr>
          <p:cNvPicPr>
            <a:picLocks noChangeAspect="1"/>
          </p:cNvPicPr>
          <p:nvPr/>
        </p:nvPicPr>
        <p:blipFill>
          <a:blip r:embed="rId2"/>
          <a:stretch>
            <a:fillRect/>
          </a:stretch>
        </p:blipFill>
        <p:spPr>
          <a:xfrm>
            <a:off x="1366098" y="228599"/>
            <a:ext cx="9248356" cy="6594645"/>
          </a:xfrm>
          <a:prstGeom prst="rect">
            <a:avLst/>
          </a:prstGeom>
        </p:spPr>
      </p:pic>
    </p:spTree>
    <p:extLst>
      <p:ext uri="{BB962C8B-B14F-4D97-AF65-F5344CB8AC3E}">
        <p14:creationId xmlns:p14="http://schemas.microsoft.com/office/powerpoint/2010/main" val="841085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F61547-6C37-DC41-A444-1BC292DABBBD}"/>
              </a:ext>
            </a:extLst>
          </p:cNvPr>
          <p:cNvPicPr>
            <a:picLocks noChangeAspect="1"/>
          </p:cNvPicPr>
          <p:nvPr/>
        </p:nvPicPr>
        <p:blipFill>
          <a:blip r:embed="rId2"/>
          <a:stretch>
            <a:fillRect/>
          </a:stretch>
        </p:blipFill>
        <p:spPr>
          <a:xfrm>
            <a:off x="1311876" y="17274"/>
            <a:ext cx="9203724" cy="6823451"/>
          </a:xfrm>
          <a:prstGeom prst="rect">
            <a:avLst/>
          </a:prstGeom>
        </p:spPr>
      </p:pic>
    </p:spTree>
    <p:extLst>
      <p:ext uri="{BB962C8B-B14F-4D97-AF65-F5344CB8AC3E}">
        <p14:creationId xmlns:p14="http://schemas.microsoft.com/office/powerpoint/2010/main" val="2821925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F61547-6C37-DC41-A444-1BC292DABBBD}"/>
              </a:ext>
            </a:extLst>
          </p:cNvPr>
          <p:cNvPicPr>
            <a:picLocks noChangeAspect="1"/>
          </p:cNvPicPr>
          <p:nvPr/>
        </p:nvPicPr>
        <p:blipFill>
          <a:blip r:embed="rId2"/>
          <a:stretch>
            <a:fillRect/>
          </a:stretch>
        </p:blipFill>
        <p:spPr>
          <a:xfrm>
            <a:off x="1311876" y="17274"/>
            <a:ext cx="9203724" cy="6823451"/>
          </a:xfrm>
          <a:prstGeom prst="rect">
            <a:avLst/>
          </a:prstGeom>
        </p:spPr>
      </p:pic>
    </p:spTree>
    <p:extLst>
      <p:ext uri="{BB962C8B-B14F-4D97-AF65-F5344CB8AC3E}">
        <p14:creationId xmlns:p14="http://schemas.microsoft.com/office/powerpoint/2010/main" val="2057768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015F7-763E-DF48-8A40-911505A77D0D}"/>
              </a:ext>
            </a:extLst>
          </p:cNvPr>
          <p:cNvPicPr>
            <a:picLocks noChangeAspect="1"/>
          </p:cNvPicPr>
          <p:nvPr/>
        </p:nvPicPr>
        <p:blipFill>
          <a:blip r:embed="rId2"/>
          <a:stretch>
            <a:fillRect/>
          </a:stretch>
        </p:blipFill>
        <p:spPr>
          <a:xfrm>
            <a:off x="1640021" y="114300"/>
            <a:ext cx="8911957" cy="6629400"/>
          </a:xfrm>
          <a:prstGeom prst="rect">
            <a:avLst/>
          </a:prstGeom>
        </p:spPr>
      </p:pic>
    </p:spTree>
    <p:extLst>
      <p:ext uri="{BB962C8B-B14F-4D97-AF65-F5344CB8AC3E}">
        <p14:creationId xmlns:p14="http://schemas.microsoft.com/office/powerpoint/2010/main" val="3191592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04FBFA-4268-9A49-99E8-E528C6383D9D}"/>
              </a:ext>
            </a:extLst>
          </p:cNvPr>
          <p:cNvPicPr>
            <a:picLocks noChangeAspect="1"/>
          </p:cNvPicPr>
          <p:nvPr/>
        </p:nvPicPr>
        <p:blipFill>
          <a:blip r:embed="rId2"/>
          <a:stretch>
            <a:fillRect/>
          </a:stretch>
        </p:blipFill>
        <p:spPr>
          <a:xfrm>
            <a:off x="1638300" y="0"/>
            <a:ext cx="8915399" cy="6781800"/>
          </a:xfrm>
          <a:prstGeom prst="rect">
            <a:avLst/>
          </a:prstGeom>
        </p:spPr>
      </p:pic>
    </p:spTree>
    <p:extLst>
      <p:ext uri="{BB962C8B-B14F-4D97-AF65-F5344CB8AC3E}">
        <p14:creationId xmlns:p14="http://schemas.microsoft.com/office/powerpoint/2010/main" val="1048319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43DA99-DE82-D04F-A0EE-829D004DCA8A}"/>
              </a:ext>
            </a:extLst>
          </p:cNvPr>
          <p:cNvPicPr>
            <a:picLocks noChangeAspect="1"/>
          </p:cNvPicPr>
          <p:nvPr/>
        </p:nvPicPr>
        <p:blipFill>
          <a:blip r:embed="rId2"/>
          <a:stretch>
            <a:fillRect/>
          </a:stretch>
        </p:blipFill>
        <p:spPr>
          <a:xfrm>
            <a:off x="1638300" y="152400"/>
            <a:ext cx="8915399" cy="6553200"/>
          </a:xfrm>
          <a:prstGeom prst="rect">
            <a:avLst/>
          </a:prstGeom>
        </p:spPr>
      </p:pic>
    </p:spTree>
    <p:extLst>
      <p:ext uri="{BB962C8B-B14F-4D97-AF65-F5344CB8AC3E}">
        <p14:creationId xmlns:p14="http://schemas.microsoft.com/office/powerpoint/2010/main" val="3567050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198360-439C-4B43-AD4C-57C23F336F1B}"/>
              </a:ext>
            </a:extLst>
          </p:cNvPr>
          <p:cNvPicPr>
            <a:picLocks noChangeAspect="1"/>
          </p:cNvPicPr>
          <p:nvPr/>
        </p:nvPicPr>
        <p:blipFill>
          <a:blip r:embed="rId2"/>
          <a:stretch>
            <a:fillRect/>
          </a:stretch>
        </p:blipFill>
        <p:spPr>
          <a:xfrm>
            <a:off x="1997274" y="76200"/>
            <a:ext cx="8197452" cy="6705600"/>
          </a:xfrm>
          <a:prstGeom prst="rect">
            <a:avLst/>
          </a:prstGeom>
        </p:spPr>
      </p:pic>
    </p:spTree>
    <p:extLst>
      <p:ext uri="{BB962C8B-B14F-4D97-AF65-F5344CB8AC3E}">
        <p14:creationId xmlns:p14="http://schemas.microsoft.com/office/powerpoint/2010/main" val="985616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1C184F-A74F-614D-9A4B-329E913726E9}"/>
              </a:ext>
            </a:extLst>
          </p:cNvPr>
          <p:cNvSpPr txBox="1"/>
          <p:nvPr/>
        </p:nvSpPr>
        <p:spPr>
          <a:xfrm>
            <a:off x="490330" y="6209657"/>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a:solidFill>
                  <a:schemeClr val="tx1"/>
                </a:solidFill>
              </a:rPr>
              <a:t>www.osymigrant.org</a:t>
            </a:r>
          </a:p>
        </p:txBody>
      </p:sp>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4">
            <a:extLst>
              <a:ext uri="{FF2B5EF4-FFF2-40B4-BE49-F238E27FC236}">
                <a16:creationId xmlns:a16="http://schemas.microsoft.com/office/drawing/2014/main" id="{C361465C-05B3-E046-BE6E-E8507BC53D31}"/>
              </a:ext>
            </a:extLst>
          </p:cNvPr>
          <p:cNvSpPr txBox="1">
            <a:spLocks/>
          </p:cNvSpPr>
          <p:nvPr/>
        </p:nvSpPr>
        <p:spPr>
          <a:xfrm>
            <a:off x="1764957" y="1662800"/>
            <a:ext cx="3201988" cy="43735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a:ea typeface="ＭＳ Ｐゴシック" panose="020B0600070205080204" pitchFamily="34" charset="-128"/>
              </a:rPr>
              <a:t>Alabama</a:t>
            </a:r>
          </a:p>
          <a:p>
            <a:r>
              <a:rPr lang="en-US" altLang="en-US">
                <a:ea typeface="ＭＳ Ｐゴシック" panose="020B0600070205080204" pitchFamily="34" charset="-128"/>
              </a:rPr>
              <a:t>Georgia</a:t>
            </a:r>
          </a:p>
          <a:p>
            <a:r>
              <a:rPr lang="en-US" altLang="en-US">
                <a:ea typeface="ＭＳ Ｐゴシック" panose="020B0600070205080204" pitchFamily="34" charset="-128"/>
              </a:rPr>
              <a:t>Illinois</a:t>
            </a:r>
          </a:p>
          <a:p>
            <a:r>
              <a:rPr lang="en-US" altLang="en-US">
                <a:ea typeface="ＭＳ Ｐゴシック" panose="020B0600070205080204" pitchFamily="34" charset="-128"/>
              </a:rPr>
              <a:t>Iowa</a:t>
            </a:r>
          </a:p>
          <a:p>
            <a:r>
              <a:rPr lang="en-US" altLang="en-US">
                <a:ea typeface="ＭＳ Ｐゴシック" panose="020B0600070205080204" pitchFamily="34" charset="-128"/>
              </a:rPr>
              <a:t>Kansas</a:t>
            </a:r>
          </a:p>
          <a:p>
            <a:r>
              <a:rPr lang="en-US" altLang="en-US">
                <a:ea typeface="ＭＳ Ｐゴシック" panose="020B0600070205080204" pitchFamily="34" charset="-128"/>
              </a:rPr>
              <a:t>Kentucky</a:t>
            </a:r>
          </a:p>
          <a:p>
            <a:r>
              <a:rPr lang="en-US" altLang="en-US">
                <a:ea typeface="ＭＳ Ｐゴシック" panose="020B0600070205080204" pitchFamily="34" charset="-128"/>
              </a:rPr>
              <a:t>Massachusetts</a:t>
            </a:r>
          </a:p>
          <a:p>
            <a:r>
              <a:rPr lang="en-US" altLang="en-US">
                <a:ea typeface="ＭＳ Ｐゴシック" panose="020B0600070205080204" pitchFamily="34" charset="-128"/>
              </a:rPr>
              <a:t>Mississippi</a:t>
            </a:r>
          </a:p>
        </p:txBody>
      </p:sp>
      <p:cxnSp>
        <p:nvCxnSpPr>
          <p:cNvPr id="12" name="Straight Connector 11">
            <a:extLst>
              <a:ext uri="{FF2B5EF4-FFF2-40B4-BE49-F238E27FC236}">
                <a16:creationId xmlns:a16="http://schemas.microsoft.com/office/drawing/2014/main" id="{7AF7B2D8-20EA-0749-BCE8-F3DB7453189B}"/>
              </a:ext>
            </a:extLst>
          </p:cNvPr>
          <p:cNvCxnSpPr>
            <a:cxnSpLocks/>
          </p:cNvCxnSpPr>
          <p:nvPr/>
        </p:nvCxnSpPr>
        <p:spPr>
          <a:xfrm>
            <a:off x="6071286" y="1524000"/>
            <a:ext cx="0" cy="449580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13" name="Content Placeholder 26">
            <a:extLst>
              <a:ext uri="{FF2B5EF4-FFF2-40B4-BE49-F238E27FC236}">
                <a16:creationId xmlns:a16="http://schemas.microsoft.com/office/drawing/2014/main" id="{7A61614A-194B-B84C-A5DC-C325A8AB689C}"/>
              </a:ext>
            </a:extLst>
          </p:cNvPr>
          <p:cNvSpPr txBox="1">
            <a:spLocks/>
          </p:cNvSpPr>
          <p:nvPr/>
        </p:nvSpPr>
        <p:spPr>
          <a:xfrm>
            <a:off x="7620001" y="1629033"/>
            <a:ext cx="3201988" cy="4449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a:ea typeface="ＭＳ Ｐゴシック" panose="020B0600070205080204" pitchFamily="34" charset="-128"/>
              </a:rPr>
              <a:t>Nebraska</a:t>
            </a:r>
          </a:p>
          <a:p>
            <a:r>
              <a:rPr lang="en-US" altLang="en-US">
                <a:ea typeface="ＭＳ Ｐゴシック" panose="020B0600070205080204" pitchFamily="34" charset="-128"/>
              </a:rPr>
              <a:t>New Hampshire</a:t>
            </a:r>
          </a:p>
          <a:p>
            <a:r>
              <a:rPr lang="en-US" altLang="en-US">
                <a:ea typeface="ＭＳ Ｐゴシック" panose="020B0600070205080204" pitchFamily="34" charset="-128"/>
              </a:rPr>
              <a:t>New Jersey</a:t>
            </a:r>
          </a:p>
          <a:p>
            <a:r>
              <a:rPr lang="en-US" altLang="en-US">
                <a:ea typeface="ＭＳ Ｐゴシック" panose="020B0600070205080204" pitchFamily="34" charset="-128"/>
              </a:rPr>
              <a:t>New York</a:t>
            </a:r>
          </a:p>
          <a:p>
            <a:r>
              <a:rPr lang="en-US" altLang="en-US">
                <a:ea typeface="ＭＳ Ｐゴシック" panose="020B0600070205080204" pitchFamily="34" charset="-128"/>
              </a:rPr>
              <a:t>North Carolina</a:t>
            </a:r>
          </a:p>
          <a:p>
            <a:r>
              <a:rPr lang="en-US" altLang="en-US">
                <a:ea typeface="ＭＳ Ｐゴシック" panose="020B0600070205080204" pitchFamily="34" charset="-128"/>
              </a:rPr>
              <a:t>Pennsylvania</a:t>
            </a:r>
          </a:p>
          <a:p>
            <a:r>
              <a:rPr lang="en-US" altLang="en-US">
                <a:ea typeface="ＭＳ Ｐゴシック" panose="020B0600070205080204" pitchFamily="34" charset="-128"/>
              </a:rPr>
              <a:t>South Carolina</a:t>
            </a:r>
          </a:p>
          <a:p>
            <a:r>
              <a:rPr lang="en-US" altLang="en-US">
                <a:ea typeface="ＭＳ Ｐゴシック" panose="020B0600070205080204" pitchFamily="34" charset="-128"/>
              </a:rPr>
              <a:t>Tennessee</a:t>
            </a:r>
          </a:p>
          <a:p>
            <a:r>
              <a:rPr lang="en-US" altLang="en-US">
                <a:ea typeface="ＭＳ Ｐゴシック" panose="020B0600070205080204" pitchFamily="34" charset="-128"/>
              </a:rPr>
              <a:t>Vermont</a:t>
            </a:r>
          </a:p>
          <a:p>
            <a:endParaRPr lang="en-US" altLang="en-US">
              <a:ea typeface="ＭＳ Ｐゴシック" panose="020B0600070205080204" pitchFamily="34" charset="-128"/>
            </a:endParaRPr>
          </a:p>
        </p:txBody>
      </p:sp>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206375"/>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atin typeface="+mn-lt"/>
              </a:rPr>
              <a:t>GOSOSY Member States</a:t>
            </a:r>
          </a:p>
        </p:txBody>
      </p:sp>
    </p:spTree>
    <p:extLst>
      <p:ext uri="{BB962C8B-B14F-4D97-AF65-F5344CB8AC3E}">
        <p14:creationId xmlns:p14="http://schemas.microsoft.com/office/powerpoint/2010/main" val="3710355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7D04B-CFBC-774A-9074-27E4C5C84347}"/>
              </a:ext>
            </a:extLst>
          </p:cNvPr>
          <p:cNvPicPr>
            <a:picLocks noChangeAspect="1"/>
          </p:cNvPicPr>
          <p:nvPr/>
        </p:nvPicPr>
        <p:blipFill>
          <a:blip r:embed="rId2"/>
          <a:stretch>
            <a:fillRect/>
          </a:stretch>
        </p:blipFill>
        <p:spPr>
          <a:xfrm>
            <a:off x="1954411" y="0"/>
            <a:ext cx="8283177" cy="6781800"/>
          </a:xfrm>
          <a:prstGeom prst="rect">
            <a:avLst/>
          </a:prstGeom>
        </p:spPr>
      </p:pic>
    </p:spTree>
    <p:extLst>
      <p:ext uri="{BB962C8B-B14F-4D97-AF65-F5344CB8AC3E}">
        <p14:creationId xmlns:p14="http://schemas.microsoft.com/office/powerpoint/2010/main" val="376188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2FCC8F-A70A-E448-A166-655945B3F68B}"/>
              </a:ext>
            </a:extLst>
          </p:cNvPr>
          <p:cNvPicPr>
            <a:picLocks noChangeAspect="1"/>
          </p:cNvPicPr>
          <p:nvPr/>
        </p:nvPicPr>
        <p:blipFill>
          <a:blip r:embed="rId2"/>
          <a:stretch>
            <a:fillRect/>
          </a:stretch>
        </p:blipFill>
        <p:spPr>
          <a:xfrm>
            <a:off x="1745456" y="152400"/>
            <a:ext cx="8701087" cy="6553200"/>
          </a:xfrm>
          <a:prstGeom prst="rect">
            <a:avLst/>
          </a:prstGeom>
        </p:spPr>
      </p:pic>
    </p:spTree>
    <p:extLst>
      <p:ext uri="{BB962C8B-B14F-4D97-AF65-F5344CB8AC3E}">
        <p14:creationId xmlns:p14="http://schemas.microsoft.com/office/powerpoint/2010/main" val="2389128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3F0695-1AD5-9844-9B3E-34D082694043}"/>
              </a:ext>
            </a:extLst>
          </p:cNvPr>
          <p:cNvPicPr>
            <a:picLocks noChangeAspect="1"/>
          </p:cNvPicPr>
          <p:nvPr/>
        </p:nvPicPr>
        <p:blipFill>
          <a:blip r:embed="rId2"/>
          <a:stretch>
            <a:fillRect/>
          </a:stretch>
        </p:blipFill>
        <p:spPr>
          <a:xfrm>
            <a:off x="1766887" y="0"/>
            <a:ext cx="8658225" cy="6629400"/>
          </a:xfrm>
          <a:prstGeom prst="rect">
            <a:avLst/>
          </a:prstGeom>
        </p:spPr>
      </p:pic>
    </p:spTree>
    <p:extLst>
      <p:ext uri="{BB962C8B-B14F-4D97-AF65-F5344CB8AC3E}">
        <p14:creationId xmlns:p14="http://schemas.microsoft.com/office/powerpoint/2010/main" val="1343112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FF55DA-8BEC-6E43-8100-6536953C9A0D}"/>
              </a:ext>
            </a:extLst>
          </p:cNvPr>
          <p:cNvPicPr>
            <a:picLocks noChangeAspect="1"/>
          </p:cNvPicPr>
          <p:nvPr/>
        </p:nvPicPr>
        <p:blipFill>
          <a:blip r:embed="rId2"/>
          <a:stretch>
            <a:fillRect/>
          </a:stretch>
        </p:blipFill>
        <p:spPr>
          <a:xfrm>
            <a:off x="703059" y="148281"/>
            <a:ext cx="10785881" cy="6363730"/>
          </a:xfrm>
          <a:prstGeom prst="rect">
            <a:avLst/>
          </a:prstGeom>
        </p:spPr>
      </p:pic>
    </p:spTree>
    <p:extLst>
      <p:ext uri="{BB962C8B-B14F-4D97-AF65-F5344CB8AC3E}">
        <p14:creationId xmlns:p14="http://schemas.microsoft.com/office/powerpoint/2010/main" val="4133904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85C30A-A71F-A445-9DAE-B9E020C2E71B}"/>
              </a:ext>
            </a:extLst>
          </p:cNvPr>
          <p:cNvPicPr>
            <a:picLocks noChangeAspect="1"/>
          </p:cNvPicPr>
          <p:nvPr/>
        </p:nvPicPr>
        <p:blipFill>
          <a:blip r:embed="rId2"/>
          <a:stretch>
            <a:fillRect/>
          </a:stretch>
        </p:blipFill>
        <p:spPr>
          <a:xfrm>
            <a:off x="1524000" y="0"/>
            <a:ext cx="9144000" cy="6705600"/>
          </a:xfrm>
          <a:prstGeom prst="rect">
            <a:avLst/>
          </a:prstGeom>
        </p:spPr>
      </p:pic>
    </p:spTree>
    <p:extLst>
      <p:ext uri="{BB962C8B-B14F-4D97-AF65-F5344CB8AC3E}">
        <p14:creationId xmlns:p14="http://schemas.microsoft.com/office/powerpoint/2010/main" val="3315037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351682-CA40-884A-AE0E-BDF70C0BF67A}"/>
              </a:ext>
            </a:extLst>
          </p:cNvPr>
          <p:cNvPicPr>
            <a:picLocks noChangeAspect="1"/>
          </p:cNvPicPr>
          <p:nvPr/>
        </p:nvPicPr>
        <p:blipFill>
          <a:blip r:embed="rId2"/>
          <a:stretch>
            <a:fillRect/>
          </a:stretch>
        </p:blipFill>
        <p:spPr>
          <a:xfrm>
            <a:off x="1684097" y="76200"/>
            <a:ext cx="8823806" cy="6705600"/>
          </a:xfrm>
          <a:prstGeom prst="rect">
            <a:avLst/>
          </a:prstGeom>
        </p:spPr>
      </p:pic>
    </p:spTree>
    <p:extLst>
      <p:ext uri="{BB962C8B-B14F-4D97-AF65-F5344CB8AC3E}">
        <p14:creationId xmlns:p14="http://schemas.microsoft.com/office/powerpoint/2010/main" val="4006139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p:txBody>
          <a:bodyPr>
            <a:normAutofit/>
          </a:bodyPr>
          <a:lstStyle/>
          <a:p>
            <a:pPr algn="r"/>
            <a:r>
              <a:rPr lang="en-US" sz="6000">
                <a:latin typeface="+mn-lt"/>
              </a:rPr>
              <a:t>NASDME Presentations</a:t>
            </a:r>
          </a:p>
        </p:txBody>
      </p:sp>
      <p:sp>
        <p:nvSpPr>
          <p:cNvPr id="3" name="Content Placeholder 2">
            <a:extLst>
              <a:ext uri="{FF2B5EF4-FFF2-40B4-BE49-F238E27FC236}">
                <a16:creationId xmlns:a16="http://schemas.microsoft.com/office/drawing/2014/main" id="{5DBB25A5-86C4-ED4F-8A2B-B34CD571F70A}"/>
              </a:ext>
            </a:extLst>
          </p:cNvPr>
          <p:cNvSpPr>
            <a:spLocks noGrp="1"/>
          </p:cNvSpPr>
          <p:nvPr>
            <p:ph idx="1"/>
          </p:nvPr>
        </p:nvSpPr>
        <p:spPr/>
        <p:txBody>
          <a:bodyPr/>
          <a:lstStyle/>
          <a:p>
            <a:endParaRPr lang="en-US" dirty="0"/>
          </a:p>
          <a:p>
            <a:r>
              <a:rPr lang="en-US" dirty="0"/>
              <a:t>The Growth Mindset: How It Benefits Practitioners and Students</a:t>
            </a:r>
          </a:p>
          <a:p>
            <a:r>
              <a:rPr lang="en-US" dirty="0"/>
              <a:t>Helping Migrant Students Understand the Journey to College: Preparing for College</a:t>
            </a:r>
          </a:p>
          <a:p>
            <a:r>
              <a:rPr lang="en-US" dirty="0"/>
              <a:t>Mental Health Is Just as Important as Physical Health: GOSOSY Personal Wellness Manual</a:t>
            </a:r>
          </a:p>
          <a:p>
            <a:r>
              <a:rPr lang="en-US" dirty="0"/>
              <a:t>How the Practice of Goal Setting Can Help Migrant Students Focus and Progress</a:t>
            </a:r>
          </a:p>
          <a:p>
            <a:endParaRPr lang="en-US" dirty="0"/>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Tree>
    <p:extLst>
      <p:ext uri="{BB962C8B-B14F-4D97-AF65-F5344CB8AC3E}">
        <p14:creationId xmlns:p14="http://schemas.microsoft.com/office/powerpoint/2010/main" val="8928820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a:latin typeface="+mn-lt"/>
              </a:rPr>
              <a:t>TST Work Groups</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err="1">
                <a:solidFill>
                  <a:schemeClr val="tx1"/>
                </a:solidFill>
              </a:rPr>
              <a:t>www.osymigrant.org</a:t>
            </a:r>
            <a:endParaRPr lang="en-US">
              <a:solidFill>
                <a:schemeClr val="tx1"/>
              </a:solidFill>
            </a:endParaRPr>
          </a:p>
        </p:txBody>
      </p:sp>
      <p:sp>
        <p:nvSpPr>
          <p:cNvPr id="8" name="Content Placeholder 3">
            <a:extLst>
              <a:ext uri="{FF2B5EF4-FFF2-40B4-BE49-F238E27FC236}">
                <a16:creationId xmlns:a16="http://schemas.microsoft.com/office/drawing/2014/main" id="{CE055369-18FF-724A-8A7A-8F78FCBF1584}"/>
              </a:ext>
            </a:extLst>
          </p:cNvPr>
          <p:cNvSpPr>
            <a:spLocks noGrp="1"/>
          </p:cNvSpPr>
          <p:nvPr>
            <p:ph idx="1"/>
          </p:nvPr>
        </p:nvSpPr>
        <p:spPr>
          <a:xfrm>
            <a:off x="1235676" y="1722437"/>
            <a:ext cx="9897762" cy="4373563"/>
          </a:xfrm>
        </p:spPr>
        <p:txBody>
          <a:bodyPr>
            <a:normAutofit/>
          </a:bodyPr>
          <a:lstStyle/>
          <a:p>
            <a:pPr marL="800100" lvl="1" indent="-342900">
              <a:lnSpc>
                <a:spcPct val="115000"/>
              </a:lnSpc>
              <a:spcBef>
                <a:spcPts val="0"/>
              </a:spcBef>
              <a:spcAft>
                <a:spcPts val="0"/>
              </a:spcAft>
              <a:buFont typeface="+mj-lt"/>
              <a:buAutoNum type="arabicPeriod"/>
            </a:pPr>
            <a:r>
              <a:rPr lang="en-US" sz="3600">
                <a:latin typeface="Calibri" panose="020F0502020204030204" pitchFamily="34" charset="0"/>
                <a:ea typeface="Century Gothic" panose="020B0502020202020204" pitchFamily="34" charset="0"/>
                <a:cs typeface="Times New Roman" panose="02020603050405020304" pitchFamily="18" charset="0"/>
              </a:rPr>
              <a:t>OSY Engagement and Relationship Building</a:t>
            </a:r>
            <a:endParaRPr lang="en-US" sz="3600">
              <a:latin typeface="Century Gothic" panose="020B0502020202020204" pitchFamily="34" charset="0"/>
              <a:ea typeface="Century Gothic" panose="020B0502020202020204" pitchFamily="34" charset="0"/>
              <a:cs typeface="Times New Roman" panose="02020603050405020304" pitchFamily="18" charset="0"/>
            </a:endParaRPr>
          </a:p>
          <a:p>
            <a:pPr marL="800100" lvl="1" indent="-342900">
              <a:lnSpc>
                <a:spcPct val="115000"/>
              </a:lnSpc>
              <a:spcBef>
                <a:spcPts val="0"/>
              </a:spcBef>
              <a:spcAft>
                <a:spcPts val="0"/>
              </a:spcAft>
              <a:buFont typeface="+mj-lt"/>
              <a:buAutoNum type="arabicPeriod"/>
            </a:pPr>
            <a:r>
              <a:rPr lang="en-US" sz="3600">
                <a:latin typeface="Calibri" panose="020F0502020204030204" pitchFamily="34" charset="0"/>
                <a:ea typeface="Century Gothic" panose="020B0502020202020204" pitchFamily="34" charset="0"/>
                <a:cs typeface="Times New Roman" panose="02020603050405020304" pitchFamily="18" charset="0"/>
              </a:rPr>
              <a:t>Curriculum and Material Development</a:t>
            </a:r>
            <a:endParaRPr lang="en-US" sz="3600">
              <a:latin typeface="Century Gothic" panose="020B0502020202020204" pitchFamily="34" charset="0"/>
              <a:ea typeface="Century Gothic" panose="020B0502020202020204" pitchFamily="34" charset="0"/>
              <a:cs typeface="Times New Roman" panose="02020603050405020304" pitchFamily="18" charset="0"/>
            </a:endParaRPr>
          </a:p>
          <a:p>
            <a:pPr marL="800100" lvl="1" indent="-342900">
              <a:lnSpc>
                <a:spcPct val="115000"/>
              </a:lnSpc>
              <a:spcBef>
                <a:spcPts val="0"/>
              </a:spcBef>
              <a:spcAft>
                <a:spcPts val="0"/>
              </a:spcAft>
              <a:buFont typeface="+mj-lt"/>
              <a:buAutoNum type="arabicPeriod"/>
            </a:pPr>
            <a:r>
              <a:rPr lang="en-US" sz="3600">
                <a:latin typeface="Calibri" panose="020F0502020204030204" pitchFamily="34" charset="0"/>
                <a:ea typeface="Century Gothic" panose="020B0502020202020204" pitchFamily="34" charset="0"/>
                <a:cs typeface="Times New Roman" panose="02020603050405020304" pitchFamily="18" charset="0"/>
              </a:rPr>
              <a:t>Goal Setting and OSY Learning Plans</a:t>
            </a:r>
            <a:endParaRPr lang="en-US" sz="3600">
              <a:latin typeface="Century Gothic" panose="020B0502020202020204" pitchFamily="34" charset="0"/>
              <a:ea typeface="Century Gothic" panose="020B0502020202020204" pitchFamily="34" charset="0"/>
              <a:cs typeface="Times New Roman" panose="02020603050405020304" pitchFamily="18" charset="0"/>
            </a:endParaRPr>
          </a:p>
          <a:p>
            <a:pPr marL="800100" lvl="1" indent="-342900">
              <a:lnSpc>
                <a:spcPct val="115000"/>
              </a:lnSpc>
              <a:spcBef>
                <a:spcPts val="0"/>
              </a:spcBef>
              <a:spcAft>
                <a:spcPts val="0"/>
              </a:spcAft>
              <a:buFont typeface="+mj-lt"/>
              <a:buAutoNum type="arabicPeriod"/>
            </a:pPr>
            <a:r>
              <a:rPr lang="en-US" sz="3600">
                <a:latin typeface="Calibri" panose="020F0502020204030204" pitchFamily="34" charset="0"/>
                <a:ea typeface="Century Gothic" panose="020B0502020202020204" pitchFamily="34" charset="0"/>
                <a:cs typeface="Times New Roman" panose="02020603050405020304" pitchFamily="18" charset="0"/>
              </a:rPr>
              <a:t>Professional Development</a:t>
            </a:r>
            <a:endParaRPr lang="en-US" sz="3600">
              <a:latin typeface="Century Gothic" panose="020B0502020202020204" pitchFamily="34" charset="0"/>
              <a:ea typeface="Century Gothic" panose="020B0502020202020204" pitchFamily="34" charset="0"/>
              <a:cs typeface="Times New Roman" panose="02020603050405020304" pitchFamily="18" charset="0"/>
            </a:endParaRPr>
          </a:p>
          <a:p>
            <a:pPr marL="800100" lvl="1" indent="-342900">
              <a:lnSpc>
                <a:spcPct val="115000"/>
              </a:lnSpc>
              <a:spcBef>
                <a:spcPts val="0"/>
              </a:spcBef>
              <a:spcAft>
                <a:spcPts val="0"/>
              </a:spcAft>
              <a:buFont typeface="+mj-lt"/>
              <a:buAutoNum type="arabicPeriod"/>
            </a:pPr>
            <a:r>
              <a:rPr lang="en-US" sz="3600">
                <a:latin typeface="Calibri" panose="020F0502020204030204" pitchFamily="34" charset="0"/>
                <a:ea typeface="Century Gothic" panose="020B0502020202020204" pitchFamily="34" charset="0"/>
                <a:cs typeface="Times New Roman" panose="02020603050405020304" pitchFamily="18" charset="0"/>
              </a:rPr>
              <a:t>Interstate Collaboration</a:t>
            </a:r>
            <a:endParaRPr lang="en-US" sz="3600">
              <a:latin typeface="Century Gothic" panose="020B0502020202020204" pitchFamily="34" charset="0"/>
              <a:ea typeface="Century Gothic" panose="020B0502020202020204" pitchFamily="34" charset="0"/>
              <a:cs typeface="Times New Roman" panose="02020603050405020304" pitchFamily="18" charset="0"/>
            </a:endParaRPr>
          </a:p>
          <a:p>
            <a:pPr marL="800100" lvl="1" indent="-342900">
              <a:lnSpc>
                <a:spcPct val="115000"/>
              </a:lnSpc>
              <a:spcBef>
                <a:spcPts val="0"/>
              </a:spcBef>
              <a:spcAft>
                <a:spcPts val="0"/>
              </a:spcAft>
              <a:buFont typeface="+mj-lt"/>
              <a:buAutoNum type="arabicPeriod"/>
            </a:pPr>
            <a:r>
              <a:rPr lang="en-US" sz="3600">
                <a:latin typeface="Calibri" panose="020F0502020204030204" pitchFamily="34" charset="0"/>
                <a:ea typeface="Century Gothic" panose="020B0502020202020204" pitchFamily="34" charset="0"/>
                <a:cs typeface="Times New Roman" panose="02020603050405020304" pitchFamily="18" charset="0"/>
              </a:rPr>
              <a:t>Mental Health/Trauma</a:t>
            </a:r>
            <a:endParaRPr lang="en-US" sz="3600">
              <a:latin typeface="Century Gothic" panose="020B0502020202020204" pitchFamily="34" charset="0"/>
              <a:ea typeface="Century Gothic" panose="020B050202020202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357352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lstStyle/>
          <a:p>
            <a:pPr algn="r"/>
            <a:r>
              <a:rPr lang="en-US">
                <a:latin typeface="+mn-lt"/>
              </a:rPr>
              <a:t>OSY Engagement and Relationship Building</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207"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err="1">
                <a:solidFill>
                  <a:schemeClr val="tx1"/>
                </a:solidFill>
              </a:rPr>
              <a:t>www.osymigrant.org</a:t>
            </a:r>
            <a:endParaRPr lang="en-US">
              <a:solidFill>
                <a:schemeClr val="tx1"/>
              </a:solidFill>
            </a:endParaRPr>
          </a:p>
        </p:txBody>
      </p:sp>
      <p:sp>
        <p:nvSpPr>
          <p:cNvPr id="9" name="Content Placeholder 3">
            <a:extLst>
              <a:ext uri="{FF2B5EF4-FFF2-40B4-BE49-F238E27FC236}">
                <a16:creationId xmlns:a16="http://schemas.microsoft.com/office/drawing/2014/main" id="{32562BC9-8735-3242-A27D-61195D46A801}"/>
              </a:ext>
            </a:extLst>
          </p:cNvPr>
          <p:cNvSpPr txBox="1">
            <a:spLocks/>
          </p:cNvSpPr>
          <p:nvPr/>
        </p:nvSpPr>
        <p:spPr>
          <a:xfrm>
            <a:off x="2173356" y="1766888"/>
            <a:ext cx="8229600" cy="4373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i="1" dirty="0"/>
              <a:t>Emily Hoffman (team lead), Joyce Bishop, and Rachel Beech</a:t>
            </a:r>
            <a:endParaRPr lang="en-US" sz="3200" dirty="0"/>
          </a:p>
          <a:p>
            <a:pPr marL="0" indent="0">
              <a:buFont typeface="Arial" panose="020B0604020202020204" pitchFamily="34" charset="0"/>
              <a:buNone/>
            </a:pPr>
            <a:endParaRPr lang="en-US" sz="3200" dirty="0"/>
          </a:p>
          <a:p>
            <a:pPr marL="0" indent="0">
              <a:buFont typeface="Arial" panose="020B0604020202020204" pitchFamily="34" charset="0"/>
              <a:buNone/>
            </a:pPr>
            <a:r>
              <a:rPr lang="en-US" sz="3200" dirty="0"/>
              <a:t>FII 2.2c</a:t>
            </a:r>
          </a:p>
          <a:p>
            <a:r>
              <a:rPr lang="en-US" sz="3200" dirty="0"/>
              <a:t>Develop and finalize materials </a:t>
            </a:r>
          </a:p>
          <a:p>
            <a:r>
              <a:rPr lang="en-US" sz="3200" dirty="0"/>
              <a:t>Provide training on updated OSY engagement/mentoring toolkit</a:t>
            </a:r>
          </a:p>
          <a:p>
            <a:pPr marL="0" indent="0">
              <a:buFont typeface="Arial" panose="020B0604020202020204" pitchFamily="34" charset="0"/>
              <a:buNone/>
            </a:pPr>
            <a:r>
              <a:rPr lang="en-US" sz="3200" dirty="0"/>
              <a:t> </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595784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lstStyle/>
          <a:p>
            <a:pPr algn="r"/>
            <a:r>
              <a:rPr lang="en-US" dirty="0">
                <a:latin typeface="+mn-lt"/>
              </a:rPr>
              <a:t>OSY Engagement and Relationship Building</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207"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9" name="Content Placeholder 3">
            <a:extLst>
              <a:ext uri="{FF2B5EF4-FFF2-40B4-BE49-F238E27FC236}">
                <a16:creationId xmlns:a16="http://schemas.microsoft.com/office/drawing/2014/main" id="{32562BC9-8735-3242-A27D-61195D46A801}"/>
              </a:ext>
            </a:extLst>
          </p:cNvPr>
          <p:cNvSpPr txBox="1">
            <a:spLocks/>
          </p:cNvSpPr>
          <p:nvPr/>
        </p:nvSpPr>
        <p:spPr>
          <a:xfrm>
            <a:off x="526773" y="1766888"/>
            <a:ext cx="11211339" cy="4373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 </a:t>
            </a:r>
          </a:p>
          <a:p>
            <a:pPr marL="0" indent="0">
              <a:buFont typeface="Arial" panose="020B0604020202020204" pitchFamily="34" charset="0"/>
              <a:buNone/>
            </a:pPr>
            <a:endParaRPr lang="en-US" dirty="0"/>
          </a:p>
        </p:txBody>
      </p:sp>
      <p:sp>
        <p:nvSpPr>
          <p:cNvPr id="3" name="Rectangle 2">
            <a:extLst>
              <a:ext uri="{FF2B5EF4-FFF2-40B4-BE49-F238E27FC236}">
                <a16:creationId xmlns:a16="http://schemas.microsoft.com/office/drawing/2014/main" id="{ABC4E0B1-9B16-9D40-B05E-E0675BFF002D}"/>
              </a:ext>
            </a:extLst>
          </p:cNvPr>
          <p:cNvSpPr/>
          <p:nvPr/>
        </p:nvSpPr>
        <p:spPr>
          <a:xfrm>
            <a:off x="526773" y="1936284"/>
            <a:ext cx="11211339" cy="4308872"/>
          </a:xfrm>
          <a:prstGeom prst="rect">
            <a:avLst/>
          </a:prstGeom>
        </p:spPr>
        <p:txBody>
          <a:bodyPr wrap="square">
            <a:spAutoFit/>
          </a:bodyPr>
          <a:lstStyle/>
          <a:p>
            <a:r>
              <a:rPr lang="en-US" sz="3600" dirty="0"/>
              <a:t>Revising </a:t>
            </a:r>
            <a:r>
              <a:rPr lang="en-US" sz="3600" i="1" dirty="0"/>
              <a:t>OSY Relationship Building </a:t>
            </a:r>
            <a:r>
              <a:rPr lang="en-US" sz="3600" dirty="0"/>
              <a:t>materials:</a:t>
            </a:r>
          </a:p>
          <a:p>
            <a:pPr marL="1200150" lvl="2" indent="-285750">
              <a:buFont typeface="Arial" panose="020B0604020202020204" pitchFamily="34" charset="0"/>
              <a:buChar char="•"/>
            </a:pPr>
            <a:r>
              <a:rPr lang="en-US" sz="2200" i="1" dirty="0"/>
              <a:t>The Role We Play</a:t>
            </a:r>
            <a:endParaRPr lang="en-US" sz="2200" dirty="0"/>
          </a:p>
          <a:p>
            <a:pPr marL="1200150" lvl="2" indent="-285750">
              <a:buFont typeface="Arial" panose="020B0604020202020204" pitchFamily="34" charset="0"/>
              <a:buChar char="•"/>
            </a:pPr>
            <a:r>
              <a:rPr lang="en-US" sz="2200" i="1" dirty="0"/>
              <a:t>Creating an Inviting Environment  </a:t>
            </a:r>
            <a:endParaRPr lang="en-US" sz="2200" dirty="0"/>
          </a:p>
          <a:p>
            <a:pPr marL="1200150" lvl="2" indent="-285750">
              <a:buFont typeface="Arial" panose="020B0604020202020204" pitchFamily="34" charset="0"/>
              <a:buChar char="•"/>
            </a:pPr>
            <a:r>
              <a:rPr lang="en-US" sz="2200" i="1" dirty="0"/>
              <a:t>Building Relationships with OSY </a:t>
            </a:r>
            <a:endParaRPr lang="en-US" sz="2200" dirty="0"/>
          </a:p>
          <a:p>
            <a:pPr marL="1200150" lvl="2" indent="-285750">
              <a:buFont typeface="Arial" panose="020B0604020202020204" pitchFamily="34" charset="0"/>
              <a:buChar char="•"/>
            </a:pPr>
            <a:r>
              <a:rPr lang="en-US" sz="2200" i="1" dirty="0"/>
              <a:t>Cultural Competence + Unconscious Bias </a:t>
            </a:r>
            <a:endParaRPr lang="en-US" sz="2200" dirty="0"/>
          </a:p>
          <a:p>
            <a:pPr marL="1200150" lvl="2" indent="-285750">
              <a:buFont typeface="Arial" panose="020B0604020202020204" pitchFamily="34" charset="0"/>
              <a:buChar char="•"/>
            </a:pPr>
            <a:r>
              <a:rPr lang="en-US" sz="2200" i="1" dirty="0"/>
              <a:t>Questioning Strategies </a:t>
            </a:r>
            <a:endParaRPr lang="en-US" sz="2200" dirty="0"/>
          </a:p>
          <a:p>
            <a:pPr marL="1200150" lvl="2" indent="-285750">
              <a:buFont typeface="Arial" panose="020B0604020202020204" pitchFamily="34" charset="0"/>
              <a:buChar char="•"/>
            </a:pPr>
            <a:r>
              <a:rPr lang="en-US" sz="2200" i="1" dirty="0"/>
              <a:t>Effective Listening  </a:t>
            </a:r>
            <a:endParaRPr lang="en-US" sz="2200" dirty="0"/>
          </a:p>
          <a:p>
            <a:pPr marL="1200150" lvl="2" indent="-285750">
              <a:buFont typeface="Arial" panose="020B0604020202020204" pitchFamily="34" charset="0"/>
              <a:buChar char="•"/>
            </a:pPr>
            <a:r>
              <a:rPr lang="en-US" sz="2200" i="1" dirty="0"/>
              <a:t>Effective Communication with OSY  </a:t>
            </a:r>
            <a:endParaRPr lang="en-US" sz="2200" dirty="0"/>
          </a:p>
          <a:p>
            <a:pPr marL="1200150" lvl="2" indent="-285750">
              <a:buFont typeface="Arial" panose="020B0604020202020204" pitchFamily="34" charset="0"/>
              <a:buChar char="•"/>
            </a:pPr>
            <a:r>
              <a:rPr lang="en-US" sz="2200" i="1" dirty="0"/>
              <a:t>Effective Advocacy for Migrant Youth </a:t>
            </a:r>
            <a:endParaRPr lang="en-US" sz="2200" dirty="0"/>
          </a:p>
          <a:p>
            <a:pPr marL="1200150" lvl="2" indent="-285750">
              <a:buFont typeface="Arial" panose="020B0604020202020204" pitchFamily="34" charset="0"/>
              <a:buChar char="•"/>
            </a:pPr>
            <a:r>
              <a:rPr lang="en-US" sz="2200" i="1" dirty="0"/>
              <a:t>Engaging Youth and Young Adults  </a:t>
            </a:r>
            <a:endParaRPr lang="en-US" sz="2200" dirty="0"/>
          </a:p>
          <a:p>
            <a:pPr marL="1200150" lvl="2" indent="-285750">
              <a:buFont typeface="Arial" panose="020B0604020202020204" pitchFamily="34" charset="0"/>
              <a:buChar char="•"/>
            </a:pPr>
            <a:r>
              <a:rPr lang="en-US" sz="2200" i="1" dirty="0"/>
              <a:t>The Importance of Self-Care</a:t>
            </a:r>
            <a:endParaRPr lang="en-US" sz="2200" dirty="0"/>
          </a:p>
          <a:p>
            <a:endParaRPr lang="en-US" dirty="0"/>
          </a:p>
        </p:txBody>
      </p:sp>
      <p:pic>
        <p:nvPicPr>
          <p:cNvPr id="8" name="Picture 7">
            <a:extLst>
              <a:ext uri="{FF2B5EF4-FFF2-40B4-BE49-F238E27FC236}">
                <a16:creationId xmlns:a16="http://schemas.microsoft.com/office/drawing/2014/main" id="{AC62A500-5495-D34F-9E9E-E71D2AE15F0C}"/>
              </a:ext>
            </a:extLst>
          </p:cNvPr>
          <p:cNvPicPr>
            <a:picLocks noChangeAspect="1"/>
          </p:cNvPicPr>
          <p:nvPr/>
        </p:nvPicPr>
        <p:blipFill>
          <a:blip r:embed="rId3"/>
          <a:srcRect/>
          <a:stretch/>
        </p:blipFill>
        <p:spPr>
          <a:xfrm rot="657395">
            <a:off x="8710508" y="2352743"/>
            <a:ext cx="2518267" cy="3267163"/>
          </a:xfrm>
          <a:prstGeom prst="rect">
            <a:avLst/>
          </a:prstGeom>
        </p:spPr>
      </p:pic>
    </p:spTree>
    <p:extLst>
      <p:ext uri="{BB962C8B-B14F-4D97-AF65-F5344CB8AC3E}">
        <p14:creationId xmlns:p14="http://schemas.microsoft.com/office/powerpoint/2010/main" val="449135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1C184F-A74F-614D-9A4B-329E913726E9}"/>
              </a:ext>
            </a:extLst>
          </p:cNvPr>
          <p:cNvSpPr txBox="1"/>
          <p:nvPr/>
        </p:nvSpPr>
        <p:spPr>
          <a:xfrm>
            <a:off x="490330" y="6209657"/>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a:solidFill>
                  <a:schemeClr val="tx1"/>
                </a:solidFill>
              </a:rPr>
              <a:t>www.osymigrant.org</a:t>
            </a:r>
          </a:p>
        </p:txBody>
      </p:sp>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16:creationId xmlns:a16="http://schemas.microsoft.com/office/drawing/2014/main" id="{7AF7B2D8-20EA-0749-BCE8-F3DB7453189B}"/>
              </a:ext>
            </a:extLst>
          </p:cNvPr>
          <p:cNvCxnSpPr>
            <a:cxnSpLocks/>
          </p:cNvCxnSpPr>
          <p:nvPr/>
        </p:nvCxnSpPr>
        <p:spPr>
          <a:xfrm>
            <a:off x="6071286" y="1524000"/>
            <a:ext cx="0" cy="449580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206375"/>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atin typeface="+mn-lt"/>
              </a:rPr>
              <a:t>GOSOSY Partner States</a:t>
            </a:r>
          </a:p>
        </p:txBody>
      </p:sp>
      <p:sp>
        <p:nvSpPr>
          <p:cNvPr id="15" name="Content Placeholder 1">
            <a:extLst>
              <a:ext uri="{FF2B5EF4-FFF2-40B4-BE49-F238E27FC236}">
                <a16:creationId xmlns:a16="http://schemas.microsoft.com/office/drawing/2014/main" id="{42B8BDC2-C252-4646-A7CD-2AAD35952CC3}"/>
              </a:ext>
            </a:extLst>
          </p:cNvPr>
          <p:cNvSpPr txBox="1">
            <a:spLocks/>
          </p:cNvSpPr>
          <p:nvPr/>
        </p:nvSpPr>
        <p:spPr>
          <a:xfrm>
            <a:off x="2236573" y="2040688"/>
            <a:ext cx="2819396" cy="39512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a:ea typeface="ＭＳ Ｐゴシック" panose="020B0600070205080204" pitchFamily="34" charset="-128"/>
              </a:rPr>
              <a:t>Alaska</a:t>
            </a:r>
          </a:p>
          <a:p>
            <a:r>
              <a:rPr lang="en-US" altLang="en-US">
                <a:ea typeface="ＭＳ Ｐゴシック" panose="020B0600070205080204" pitchFamily="34" charset="-128"/>
              </a:rPr>
              <a:t>Arkansas</a:t>
            </a:r>
          </a:p>
          <a:p>
            <a:r>
              <a:rPr lang="en-US" altLang="en-US">
                <a:ea typeface="ＭＳ Ｐゴシック" panose="020B0600070205080204" pitchFamily="34" charset="-128"/>
              </a:rPr>
              <a:t>California</a:t>
            </a:r>
          </a:p>
          <a:p>
            <a:r>
              <a:rPr lang="en-US" altLang="en-US">
                <a:ea typeface="ＭＳ Ｐゴシック" panose="020B0600070205080204" pitchFamily="34" charset="-128"/>
              </a:rPr>
              <a:t>Colorado</a:t>
            </a:r>
          </a:p>
          <a:p>
            <a:r>
              <a:rPr lang="en-US" altLang="en-US">
                <a:ea typeface="ＭＳ Ｐゴシック" panose="020B0600070205080204" pitchFamily="34" charset="-128"/>
              </a:rPr>
              <a:t>Idaho</a:t>
            </a:r>
          </a:p>
          <a:p>
            <a:r>
              <a:rPr lang="en-US" altLang="en-US">
                <a:ea typeface="ＭＳ Ｐゴシック" panose="020B0600070205080204" pitchFamily="34" charset="-128"/>
              </a:rPr>
              <a:t>Maryland</a:t>
            </a:r>
          </a:p>
        </p:txBody>
      </p:sp>
      <p:sp>
        <p:nvSpPr>
          <p:cNvPr id="16" name="Content Placeholder 4">
            <a:extLst>
              <a:ext uri="{FF2B5EF4-FFF2-40B4-BE49-F238E27FC236}">
                <a16:creationId xmlns:a16="http://schemas.microsoft.com/office/drawing/2014/main" id="{5FAEE3BD-DF13-9E40-9919-D747788CEF91}"/>
              </a:ext>
            </a:extLst>
          </p:cNvPr>
          <p:cNvSpPr txBox="1">
            <a:spLocks/>
          </p:cNvSpPr>
          <p:nvPr/>
        </p:nvSpPr>
        <p:spPr>
          <a:xfrm>
            <a:off x="7368663" y="2040688"/>
            <a:ext cx="3276597" cy="39512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a:ea typeface="ＭＳ Ｐゴシック" panose="020B0600070205080204" pitchFamily="34" charset="-128"/>
              </a:rPr>
              <a:t>Minnesota</a:t>
            </a:r>
          </a:p>
          <a:p>
            <a:r>
              <a:rPr lang="en-US" altLang="en-US">
                <a:ea typeface="ＭＳ Ｐゴシック" panose="020B0600070205080204" pitchFamily="34" charset="-128"/>
              </a:rPr>
              <a:t>Missouri</a:t>
            </a:r>
          </a:p>
          <a:p>
            <a:r>
              <a:rPr lang="en-US" altLang="en-US">
                <a:ea typeface="ＭＳ Ｐゴシック" panose="020B0600070205080204" pitchFamily="34" charset="-128"/>
              </a:rPr>
              <a:t>Montana</a:t>
            </a:r>
          </a:p>
          <a:p>
            <a:r>
              <a:rPr lang="en-US" altLang="en-US">
                <a:ea typeface="ＭＳ Ｐゴシック" panose="020B0600070205080204" pitchFamily="34" charset="-128"/>
              </a:rPr>
              <a:t>Oregon</a:t>
            </a:r>
          </a:p>
          <a:p>
            <a:r>
              <a:rPr lang="en-US" altLang="en-US">
                <a:ea typeface="ＭＳ Ｐゴシック" panose="020B0600070205080204" pitchFamily="34" charset="-128"/>
              </a:rPr>
              <a:t>Washington</a:t>
            </a:r>
          </a:p>
          <a:p>
            <a:r>
              <a:rPr lang="en-US" altLang="en-US">
                <a:ea typeface="ＭＳ Ｐゴシック" panose="020B0600070205080204" pitchFamily="34" charset="-128"/>
              </a:rPr>
              <a:t>Wisconsin</a:t>
            </a:r>
          </a:p>
          <a:p>
            <a:endParaRPr lang="en-US"/>
          </a:p>
        </p:txBody>
      </p:sp>
    </p:spTree>
    <p:extLst>
      <p:ext uri="{BB962C8B-B14F-4D97-AF65-F5344CB8AC3E}">
        <p14:creationId xmlns:p14="http://schemas.microsoft.com/office/powerpoint/2010/main" val="24830117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3E4C4EEB-46E3-4944-AA34-FF8798400CC9}"/>
              </a:ext>
            </a:extLst>
          </p:cNvPr>
          <p:cNvPicPr>
            <a:picLocks noChangeAspect="1"/>
          </p:cNvPicPr>
          <p:nvPr/>
        </p:nvPicPr>
        <p:blipFill>
          <a:blip r:embed="rId3"/>
          <a:srcRect/>
          <a:stretch/>
        </p:blipFill>
        <p:spPr>
          <a:xfrm>
            <a:off x="3834760" y="340274"/>
            <a:ext cx="4802344" cy="6230492"/>
          </a:xfrm>
          <a:prstGeom prst="rect">
            <a:avLst/>
          </a:prstGeom>
        </p:spPr>
      </p:pic>
    </p:spTree>
    <p:extLst>
      <p:ext uri="{BB962C8B-B14F-4D97-AF65-F5344CB8AC3E}">
        <p14:creationId xmlns:p14="http://schemas.microsoft.com/office/powerpoint/2010/main" val="3502933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lstStyle/>
          <a:p>
            <a:pPr algn="r"/>
            <a:r>
              <a:rPr lang="en-US">
                <a:latin typeface="+mn-lt"/>
              </a:rPr>
              <a:t>Curriculum and Material Development</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207"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err="1">
                <a:solidFill>
                  <a:schemeClr val="tx1"/>
                </a:solidFill>
              </a:rPr>
              <a:t>www.osymigrant.org</a:t>
            </a:r>
            <a:endParaRPr lang="en-US">
              <a:solidFill>
                <a:schemeClr val="tx1"/>
              </a:solidFill>
            </a:endParaRPr>
          </a:p>
        </p:txBody>
      </p:sp>
      <p:sp>
        <p:nvSpPr>
          <p:cNvPr id="8" name="Content Placeholder 3">
            <a:extLst>
              <a:ext uri="{FF2B5EF4-FFF2-40B4-BE49-F238E27FC236}">
                <a16:creationId xmlns:a16="http://schemas.microsoft.com/office/drawing/2014/main" id="{DB1943CA-E6F3-5B45-AF33-FB0D1A3102A0}"/>
              </a:ext>
            </a:extLst>
          </p:cNvPr>
          <p:cNvSpPr>
            <a:spLocks noGrp="1"/>
          </p:cNvSpPr>
          <p:nvPr>
            <p:ph idx="1"/>
          </p:nvPr>
        </p:nvSpPr>
        <p:spPr>
          <a:xfrm>
            <a:off x="729049" y="1766888"/>
            <a:ext cx="11009063" cy="4373563"/>
          </a:xfrm>
        </p:spPr>
        <p:txBody>
          <a:bodyPr/>
          <a:lstStyle/>
          <a:p>
            <a:pPr marL="0" indent="0">
              <a:buNone/>
            </a:pPr>
            <a:r>
              <a:rPr lang="en-US" sz="2700" i="1"/>
              <a:t>Brenda </a:t>
            </a:r>
            <a:r>
              <a:rPr lang="en-US" sz="2700" i="1" err="1"/>
              <a:t>Pessin</a:t>
            </a:r>
            <a:r>
              <a:rPr lang="en-US" sz="2700" i="1"/>
              <a:t> (team lead), Peggy </a:t>
            </a:r>
            <a:r>
              <a:rPr lang="en-US" sz="2700" i="1" err="1"/>
              <a:t>Haveard</a:t>
            </a:r>
            <a:r>
              <a:rPr lang="en-US" sz="2700" i="1"/>
              <a:t>, Rachel Wright-Junio, Jessica </a:t>
            </a:r>
            <a:r>
              <a:rPr lang="en-US" sz="2700" i="1" err="1"/>
              <a:t>Castañeda</a:t>
            </a:r>
            <a:r>
              <a:rPr lang="en-US" sz="2700"/>
              <a:t> </a:t>
            </a:r>
          </a:p>
          <a:p>
            <a:r>
              <a:rPr lang="en-US" sz="2700"/>
              <a:t>1.1f/3.1c/3.1d (in collaboration with GSLP WG)/ Website Redesign</a:t>
            </a:r>
            <a:r>
              <a:rPr lang="en-US" sz="2700" i="1"/>
              <a:t> </a:t>
            </a:r>
            <a:endParaRPr lang="en-US" sz="2700"/>
          </a:p>
          <a:p>
            <a:pPr lvl="0"/>
            <a:r>
              <a:rPr lang="en-US" sz="2700"/>
              <a:t>Student Website/Website redesign</a:t>
            </a:r>
          </a:p>
          <a:p>
            <a:pPr lvl="0"/>
            <a:r>
              <a:rPr lang="en-US" sz="2700"/>
              <a:t>English for Daily Life revisions</a:t>
            </a:r>
          </a:p>
          <a:p>
            <a:pPr lvl="0"/>
            <a:r>
              <a:rPr lang="en-US" sz="2700" b="1"/>
              <a:t>1.1f </a:t>
            </a:r>
            <a:r>
              <a:rPr lang="en-US" sz="2700"/>
              <a:t>Create a list of strategies from the literature with promising evidence for preventing dropouts </a:t>
            </a:r>
          </a:p>
          <a:p>
            <a:pPr lvl="0"/>
            <a:r>
              <a:rPr lang="en-US" sz="2700" b="1"/>
              <a:t>3.1d </a:t>
            </a:r>
            <a:r>
              <a:rPr lang="en-US" sz="2700"/>
              <a:t>Disseminate tools for portability of GOSOSY materials for highly mobile students </a:t>
            </a:r>
          </a:p>
          <a:p>
            <a:pPr marL="0" indent="0">
              <a:buNone/>
            </a:pPr>
            <a:endParaRPr lang="en-US"/>
          </a:p>
        </p:txBody>
      </p:sp>
    </p:spTree>
    <p:extLst>
      <p:ext uri="{BB962C8B-B14F-4D97-AF65-F5344CB8AC3E}">
        <p14:creationId xmlns:p14="http://schemas.microsoft.com/office/powerpoint/2010/main" val="17836654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lstStyle/>
          <a:p>
            <a:pPr algn="r"/>
            <a:r>
              <a:rPr lang="en-US" dirty="0">
                <a:latin typeface="+mn-lt"/>
              </a:rPr>
              <a:t>Curriculum and Material Development</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207"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10" name="Content Placeholder 3">
            <a:extLst>
              <a:ext uri="{FF2B5EF4-FFF2-40B4-BE49-F238E27FC236}">
                <a16:creationId xmlns:a16="http://schemas.microsoft.com/office/drawing/2014/main" id="{507F27EC-0323-F143-8190-CA4056ACCD44}"/>
              </a:ext>
            </a:extLst>
          </p:cNvPr>
          <p:cNvSpPr>
            <a:spLocks noGrp="1"/>
          </p:cNvSpPr>
          <p:nvPr>
            <p:ph idx="1"/>
          </p:nvPr>
        </p:nvSpPr>
        <p:spPr>
          <a:xfrm>
            <a:off x="2325757" y="1752600"/>
            <a:ext cx="9339469" cy="4373563"/>
          </a:xfrm>
        </p:spPr>
        <p:txBody>
          <a:bodyPr>
            <a:normAutofit/>
          </a:bodyPr>
          <a:lstStyle/>
          <a:p>
            <a:r>
              <a:rPr lang="en-US" dirty="0"/>
              <a:t>Developed new </a:t>
            </a:r>
            <a:r>
              <a:rPr lang="en-US" i="1" dirty="0"/>
              <a:t>English for Daily Life </a:t>
            </a:r>
            <a:r>
              <a:rPr lang="en-US" dirty="0"/>
              <a:t>Lesson: Shopping</a:t>
            </a:r>
          </a:p>
        </p:txBody>
      </p:sp>
      <p:pic>
        <p:nvPicPr>
          <p:cNvPr id="11" name="Picture 10">
            <a:extLst>
              <a:ext uri="{FF2B5EF4-FFF2-40B4-BE49-F238E27FC236}">
                <a16:creationId xmlns:a16="http://schemas.microsoft.com/office/drawing/2014/main" id="{064B3A70-58B2-3344-AAB7-14FF352E9E7E}"/>
              </a:ext>
            </a:extLst>
          </p:cNvPr>
          <p:cNvPicPr>
            <a:picLocks noChangeAspect="1" noChangeArrowheads="1"/>
          </p:cNvPicPr>
          <p:nvPr/>
        </p:nvPicPr>
        <p:blipFill>
          <a:blip r:embed="rId3"/>
          <a:srcRect/>
          <a:stretch/>
        </p:blipFill>
        <p:spPr bwMode="auto">
          <a:xfrm>
            <a:off x="7923308" y="2254522"/>
            <a:ext cx="3702852" cy="2882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233DC07-A09B-B64F-88BA-E03C9E32A7AB}"/>
              </a:ext>
            </a:extLst>
          </p:cNvPr>
          <p:cNvSpPr/>
          <p:nvPr/>
        </p:nvSpPr>
        <p:spPr>
          <a:xfrm>
            <a:off x="3421935" y="2970193"/>
            <a:ext cx="4121193" cy="954107"/>
          </a:xfrm>
          <a:prstGeom prst="rect">
            <a:avLst/>
          </a:prstGeom>
        </p:spPr>
        <p:txBody>
          <a:bodyPr wrap="none">
            <a:spAutoFit/>
          </a:bodyPr>
          <a:lstStyle/>
          <a:p>
            <a:pPr marL="285750" indent="-285750">
              <a:buFont typeface="Arial" panose="020B0604020202020204" pitchFamily="34" charset="0"/>
              <a:buChar char="•"/>
            </a:pPr>
            <a:r>
              <a:rPr lang="en-US" sz="2800" dirty="0"/>
              <a:t>Revising Mentor Manual </a:t>
            </a:r>
          </a:p>
          <a:p>
            <a:r>
              <a:rPr lang="en-US" sz="2800" dirty="0"/>
              <a:t>for </a:t>
            </a:r>
            <a:r>
              <a:rPr lang="en-US" sz="2800" i="1" dirty="0"/>
              <a:t>Preparing for College</a:t>
            </a:r>
          </a:p>
        </p:txBody>
      </p:sp>
      <p:pic>
        <p:nvPicPr>
          <p:cNvPr id="12" name="Picture 6">
            <a:extLst>
              <a:ext uri="{FF2B5EF4-FFF2-40B4-BE49-F238E27FC236}">
                <a16:creationId xmlns:a16="http://schemas.microsoft.com/office/drawing/2014/main" id="{DE9ACFFD-4BC8-9841-ACD7-FE4E5E900A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 r="2649"/>
          <a:stretch>
            <a:fillRect/>
          </a:stretch>
        </p:blipFill>
        <p:spPr bwMode="auto">
          <a:xfrm>
            <a:off x="526773" y="2421209"/>
            <a:ext cx="2780660" cy="320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1024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A1583D-ED1B-144A-9F5D-488E30387BB3}"/>
              </a:ext>
            </a:extLst>
          </p:cNvPr>
          <p:cNvSpPr>
            <a:spLocks noGrp="1"/>
          </p:cNvSpPr>
          <p:nvPr>
            <p:ph type="title"/>
          </p:nvPr>
        </p:nvSpPr>
        <p:spPr>
          <a:xfrm>
            <a:off x="1981200" y="274638"/>
            <a:ext cx="8305800" cy="1020762"/>
          </a:xfrm>
        </p:spPr>
        <p:txBody>
          <a:bodyPr rtlCol="0">
            <a:normAutofit/>
          </a:bodyPr>
          <a:lstStyle/>
          <a:p>
            <a:pPr algn="r">
              <a:defRPr/>
            </a:pPr>
            <a:r>
              <a:rPr lang="en-US" sz="4200">
                <a:latin typeface="+mn-lt"/>
              </a:rPr>
              <a:t>Preparing for College</a:t>
            </a:r>
          </a:p>
        </p:txBody>
      </p:sp>
      <p:pic>
        <p:nvPicPr>
          <p:cNvPr id="49154" name="Picture 9">
            <a:extLst>
              <a:ext uri="{FF2B5EF4-FFF2-40B4-BE49-F238E27FC236}">
                <a16:creationId xmlns:a16="http://schemas.microsoft.com/office/drawing/2014/main" id="{A75953D1-5561-0D46-9A62-291E5F7C2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304800"/>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6">
            <a:extLst>
              <a:ext uri="{FF2B5EF4-FFF2-40B4-BE49-F238E27FC236}">
                <a16:creationId xmlns:a16="http://schemas.microsoft.com/office/drawing/2014/main" id="{788B7732-5495-6749-9CA8-52C8DC7B3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2649"/>
          <a:stretch>
            <a:fillRect/>
          </a:stretch>
        </p:blipFill>
        <p:spPr bwMode="auto">
          <a:xfrm>
            <a:off x="3962401" y="1447801"/>
            <a:ext cx="4183063"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6186DBDC-202F-7C4D-9047-0F838636B954}"/>
              </a:ext>
            </a:extLst>
          </p:cNvPr>
          <p:cNvSpPr txBox="1"/>
          <p:nvPr/>
        </p:nvSpPr>
        <p:spPr>
          <a:xfrm>
            <a:off x="1981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a:solidFill>
                  <a:schemeClr val="tx1"/>
                </a:solidFill>
              </a:rPr>
              <a:t>www.osymigrant.org</a:t>
            </a:r>
          </a:p>
        </p:txBody>
      </p:sp>
      <p:cxnSp>
        <p:nvCxnSpPr>
          <p:cNvPr id="10" name="Straight Connector 9">
            <a:extLst>
              <a:ext uri="{FF2B5EF4-FFF2-40B4-BE49-F238E27FC236}">
                <a16:creationId xmlns:a16="http://schemas.microsoft.com/office/drawing/2014/main" id="{C35FDABC-0784-484B-8759-717A004E99D2}"/>
              </a:ext>
            </a:extLst>
          </p:cNvPr>
          <p:cNvCxnSpPr/>
          <p:nvPr/>
        </p:nvCxnSpPr>
        <p:spPr>
          <a:xfrm>
            <a:off x="1981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4681057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a:extLst>
              <a:ext uri="{FF2B5EF4-FFF2-40B4-BE49-F238E27FC236}">
                <a16:creationId xmlns:a16="http://schemas.microsoft.com/office/drawing/2014/main" id="{7D0ECF55-2114-8C40-BAD6-EFDBFA5F98E4}"/>
              </a:ext>
            </a:extLst>
          </p:cNvPr>
          <p:cNvGraphicFramePr>
            <a:graphicFrameLocks noGrp="1"/>
          </p:cNvGraphicFramePr>
          <p:nvPr>
            <p:extLst/>
          </p:nvPr>
        </p:nvGraphicFramePr>
        <p:xfrm>
          <a:off x="901699" y="1500809"/>
          <a:ext cx="9922818" cy="5068265"/>
        </p:xfrm>
        <a:graphic>
          <a:graphicData uri="http://schemas.openxmlformats.org/drawingml/2006/table">
            <a:tbl>
              <a:tblPr firstRow="1" firstCol="1" bandRow="1">
                <a:tableStyleId>{21E4AEA4-8DFA-4A89-87EB-49C32662AFE0}</a:tableStyleId>
              </a:tblPr>
              <a:tblGrid>
                <a:gridCol w="1967816">
                  <a:extLst>
                    <a:ext uri="{9D8B030D-6E8A-4147-A177-3AD203B41FA5}">
                      <a16:colId xmlns:a16="http://schemas.microsoft.com/office/drawing/2014/main" val="2261325778"/>
                    </a:ext>
                  </a:extLst>
                </a:gridCol>
                <a:gridCol w="3070351">
                  <a:extLst>
                    <a:ext uri="{9D8B030D-6E8A-4147-A177-3AD203B41FA5}">
                      <a16:colId xmlns:a16="http://schemas.microsoft.com/office/drawing/2014/main" val="2056912443"/>
                    </a:ext>
                  </a:extLst>
                </a:gridCol>
                <a:gridCol w="2930790">
                  <a:extLst>
                    <a:ext uri="{9D8B030D-6E8A-4147-A177-3AD203B41FA5}">
                      <a16:colId xmlns:a16="http://schemas.microsoft.com/office/drawing/2014/main" val="26779011"/>
                    </a:ext>
                  </a:extLst>
                </a:gridCol>
                <a:gridCol w="1953861">
                  <a:extLst>
                    <a:ext uri="{9D8B030D-6E8A-4147-A177-3AD203B41FA5}">
                      <a16:colId xmlns:a16="http://schemas.microsoft.com/office/drawing/2014/main" val="3630075561"/>
                    </a:ext>
                  </a:extLst>
                </a:gridCol>
              </a:tblGrid>
              <a:tr h="242031">
                <a:tc>
                  <a:txBody>
                    <a:bodyPr/>
                    <a:lstStyle/>
                    <a:p>
                      <a:pPr marL="0" marR="0" algn="ctr">
                        <a:lnSpc>
                          <a:spcPct val="115000"/>
                        </a:lnSpc>
                        <a:spcBef>
                          <a:spcPts val="0"/>
                        </a:spcBef>
                        <a:spcAft>
                          <a:spcPts val="0"/>
                        </a:spcAft>
                      </a:pPr>
                      <a:r>
                        <a:rPr lang="en-US" sz="1400">
                          <a:effectLst/>
                        </a:rPr>
                        <a:t>Lesson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a:effectLst/>
                        </a:rPr>
                        <a:t>Items to Clarify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a:effectLst/>
                        </a:rPr>
                        <a:t>Items to Add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a:effectLst/>
                        </a:rPr>
                        <a:t>Resources Suggested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8270928"/>
                  </a:ext>
                </a:extLst>
              </a:tr>
              <a:tr h="1013653">
                <a:tc>
                  <a:txBody>
                    <a:bodyPr/>
                    <a:lstStyle/>
                    <a:p>
                      <a:pPr marL="0" marR="0">
                        <a:lnSpc>
                          <a:spcPct val="115000"/>
                        </a:lnSpc>
                        <a:spcBef>
                          <a:spcPts val="0"/>
                        </a:spcBef>
                        <a:spcAft>
                          <a:spcPts val="0"/>
                        </a:spcAft>
                      </a:pPr>
                      <a:r>
                        <a:rPr lang="en-US" sz="1400">
                          <a:effectLst/>
                        </a:rPr>
                        <a:t>#1 The Case for College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a:effectLst/>
                        </a:rPr>
                        <a:t>-More discussion about technical/ vocational training and apprenticeships. May be less costly with comparable income potentials.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4009708"/>
                  </a:ext>
                </a:extLst>
              </a:tr>
              <a:tr h="756446">
                <a:tc>
                  <a:txBody>
                    <a:bodyPr/>
                    <a:lstStyle/>
                    <a:p>
                      <a:pPr marL="0" marR="0">
                        <a:lnSpc>
                          <a:spcPct val="115000"/>
                        </a:lnSpc>
                        <a:spcBef>
                          <a:spcPts val="0"/>
                        </a:spcBef>
                        <a:spcAft>
                          <a:spcPts val="0"/>
                        </a:spcAft>
                      </a:pPr>
                      <a:r>
                        <a:rPr lang="en-US" sz="1400">
                          <a:effectLst/>
                        </a:rPr>
                        <a:t>#3 Considering A Career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a:effectLst/>
                        </a:rPr>
                        <a:t>-Consider putting lesson #3 before lesson #2 so students can first choose a career, then create relevant goals.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a:effectLst/>
                        </a:rPr>
                        <a:t>-Include more questioning about careers.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a:effectLst/>
                        </a:rPr>
                        <a:t>Accuplacer on the College Board website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51778003"/>
                  </a:ext>
                </a:extLst>
              </a:tr>
              <a:tr h="1785275">
                <a:tc>
                  <a:txBody>
                    <a:bodyPr/>
                    <a:lstStyle/>
                    <a:p>
                      <a:pPr marL="0" marR="0">
                        <a:lnSpc>
                          <a:spcPct val="115000"/>
                        </a:lnSpc>
                        <a:spcBef>
                          <a:spcPts val="0"/>
                        </a:spcBef>
                        <a:spcAft>
                          <a:spcPts val="0"/>
                        </a:spcAft>
                      </a:pPr>
                      <a:r>
                        <a:rPr lang="en-US" sz="1400">
                          <a:effectLst/>
                        </a:rPr>
                        <a:t>#4 How Will I Pay for College?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a:effectLst/>
                        </a:rPr>
                        <a:t>-Differences between subsidized and non-subsidized loans</a:t>
                      </a:r>
                    </a:p>
                    <a:p>
                      <a:pPr marL="0" marR="0">
                        <a:lnSpc>
                          <a:spcPct val="115000"/>
                        </a:lnSpc>
                        <a:spcBef>
                          <a:spcPts val="0"/>
                        </a:spcBef>
                        <a:spcAft>
                          <a:spcPts val="0"/>
                        </a:spcAft>
                      </a:pPr>
                      <a:r>
                        <a:rPr lang="en-US" sz="1400">
                          <a:effectLst/>
                        </a:rPr>
                        <a:t>-Check the links.  Migrant.net/scholarship</a:t>
                      </a:r>
                    </a:p>
                    <a:p>
                      <a:pPr marL="0" marR="0">
                        <a:lnSpc>
                          <a:spcPct val="115000"/>
                        </a:lnSpc>
                        <a:spcBef>
                          <a:spcPts val="0"/>
                        </a:spcBef>
                        <a:spcAft>
                          <a:spcPts val="0"/>
                        </a:spcAft>
                      </a:pPr>
                      <a:r>
                        <a:rPr lang="en-US" sz="1400">
                          <a:effectLst/>
                        </a:rPr>
                        <a:t> does not work.</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a:effectLst/>
                        </a:rPr>
                        <a:t>-Private websites that offer scholarships to non-traditional students.</a:t>
                      </a:r>
                    </a:p>
                    <a:p>
                      <a:pPr marL="0" marR="0">
                        <a:lnSpc>
                          <a:spcPct val="115000"/>
                        </a:lnSpc>
                        <a:spcBef>
                          <a:spcPts val="0"/>
                        </a:spcBef>
                        <a:spcAft>
                          <a:spcPts val="0"/>
                        </a:spcAft>
                      </a:pPr>
                      <a:r>
                        <a:rPr lang="en-US" sz="1400">
                          <a:effectLst/>
                        </a:rPr>
                        <a:t>-Include more about parents’ tax returns and how a student with undocumented parents can apply for financial aid.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0246076"/>
                  </a:ext>
                </a:extLst>
              </a:tr>
              <a:tr h="1270860">
                <a:tc>
                  <a:txBody>
                    <a:bodyPr/>
                    <a:lstStyle/>
                    <a:p>
                      <a:pPr marL="0" marR="0">
                        <a:lnSpc>
                          <a:spcPct val="115000"/>
                        </a:lnSpc>
                        <a:spcBef>
                          <a:spcPts val="0"/>
                        </a:spcBef>
                        <a:spcAft>
                          <a:spcPts val="0"/>
                        </a:spcAft>
                      </a:pPr>
                      <a:r>
                        <a:rPr lang="en-US" sz="1400">
                          <a:effectLst/>
                        </a:rPr>
                        <a:t>#7 How to Write the College Essay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a:effectLst/>
                        </a:rPr>
                        <a:t>-Break down each step in the essay writing process, including benchmarks for specified time frames.</a:t>
                      </a:r>
                    </a:p>
                    <a:p>
                      <a:pPr marL="0" marR="0">
                        <a:lnSpc>
                          <a:spcPct val="115000"/>
                        </a:lnSpc>
                        <a:spcBef>
                          <a:spcPts val="0"/>
                        </a:spcBef>
                        <a:spcAft>
                          <a:spcPts val="0"/>
                        </a:spcAft>
                      </a:pPr>
                      <a:r>
                        <a:rPr lang="en-US" sz="1400">
                          <a:effectLst/>
                        </a:rPr>
                        <a:t>--Provide a rubric to assess the essay for use by both students and mentors.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a:effectLst/>
                        </a:rPr>
                        <a:t>-Add some helpful tips for the mentor such as when the essay should be finalized.  Consider including sample essays so students have good examples to review.</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5562274"/>
                  </a:ext>
                </a:extLst>
              </a:tr>
            </a:tbl>
          </a:graphicData>
        </a:graphic>
      </p:graphicFrame>
    </p:spTree>
    <p:extLst>
      <p:ext uri="{BB962C8B-B14F-4D97-AF65-F5344CB8AC3E}">
        <p14:creationId xmlns:p14="http://schemas.microsoft.com/office/powerpoint/2010/main" val="3012099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226" y="130022"/>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D1A8A4B5-1028-1245-BA0F-DDC5F0E9B800}"/>
              </a:ext>
            </a:extLst>
          </p:cNvPr>
          <p:cNvGraphicFramePr>
            <a:graphicFrameLocks noGrp="1"/>
          </p:cNvGraphicFramePr>
          <p:nvPr>
            <p:extLst/>
          </p:nvPr>
        </p:nvGraphicFramePr>
        <p:xfrm>
          <a:off x="1403349" y="1120622"/>
          <a:ext cx="9643592" cy="5448453"/>
        </p:xfrm>
        <a:graphic>
          <a:graphicData uri="http://schemas.openxmlformats.org/drawingml/2006/table">
            <a:tbl>
              <a:tblPr firstRow="1" firstCol="1" bandRow="1">
                <a:tableStyleId>{21E4AEA4-8DFA-4A89-87EB-49C32662AFE0}</a:tableStyleId>
              </a:tblPr>
              <a:tblGrid>
                <a:gridCol w="2381343">
                  <a:extLst>
                    <a:ext uri="{9D8B030D-6E8A-4147-A177-3AD203B41FA5}">
                      <a16:colId xmlns:a16="http://schemas.microsoft.com/office/drawing/2014/main" val="3572081580"/>
                    </a:ext>
                  </a:extLst>
                </a:gridCol>
                <a:gridCol w="3715570">
                  <a:extLst>
                    <a:ext uri="{9D8B030D-6E8A-4147-A177-3AD203B41FA5}">
                      <a16:colId xmlns:a16="http://schemas.microsoft.com/office/drawing/2014/main" val="3885866723"/>
                    </a:ext>
                  </a:extLst>
                </a:gridCol>
                <a:gridCol w="3546679">
                  <a:extLst>
                    <a:ext uri="{9D8B030D-6E8A-4147-A177-3AD203B41FA5}">
                      <a16:colId xmlns:a16="http://schemas.microsoft.com/office/drawing/2014/main" val="1002556389"/>
                    </a:ext>
                  </a:extLst>
                </a:gridCol>
              </a:tblGrid>
              <a:tr h="3990747">
                <a:tc>
                  <a:txBody>
                    <a:bodyPr/>
                    <a:lstStyle/>
                    <a:p>
                      <a:pPr marL="0" marR="0">
                        <a:lnSpc>
                          <a:spcPct val="115000"/>
                        </a:lnSpc>
                        <a:spcBef>
                          <a:spcPts val="0"/>
                        </a:spcBef>
                        <a:spcAft>
                          <a:spcPts val="0"/>
                        </a:spcAft>
                      </a:pPr>
                      <a:r>
                        <a:rPr lang="en-US" sz="1400">
                          <a:effectLst/>
                        </a:rPr>
                        <a:t>General Comments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800" marR="51800" marT="0" marB="0"/>
                </a:tc>
                <a:tc>
                  <a:txBody>
                    <a:bodyPr/>
                    <a:lstStyle/>
                    <a:p>
                      <a:pPr marL="0" marR="0">
                        <a:lnSpc>
                          <a:spcPct val="115000"/>
                        </a:lnSpc>
                        <a:spcBef>
                          <a:spcPts val="0"/>
                        </a:spcBef>
                        <a:spcAft>
                          <a:spcPts val="0"/>
                        </a:spcAft>
                      </a:pPr>
                      <a:r>
                        <a:rPr lang="en-US" sz="1100">
                          <a:effectLst/>
                        </a:rPr>
                        <a:t>-Reviewer </a:t>
                      </a:r>
                      <a:r>
                        <a:rPr lang="en-US" sz="1100" err="1">
                          <a:effectLst/>
                        </a:rPr>
                        <a:t>Pathy</a:t>
                      </a:r>
                      <a:r>
                        <a:rPr lang="en-US" sz="1100">
                          <a:effectLst/>
                        </a:rPr>
                        <a:t> </a:t>
                      </a:r>
                      <a:r>
                        <a:rPr lang="en-US" sz="1100" err="1">
                          <a:effectLst/>
                        </a:rPr>
                        <a:t>Leiva’s</a:t>
                      </a:r>
                      <a:r>
                        <a:rPr lang="en-US" sz="1100">
                          <a:effectLst/>
                        </a:rPr>
                        <a:t> name is misspelled.</a:t>
                      </a:r>
                    </a:p>
                    <a:p>
                      <a:pPr marL="0" marR="0">
                        <a:lnSpc>
                          <a:spcPct val="115000"/>
                        </a:lnSpc>
                        <a:spcBef>
                          <a:spcPts val="0"/>
                        </a:spcBef>
                        <a:spcAft>
                          <a:spcPts val="0"/>
                        </a:spcAft>
                      </a:pPr>
                      <a:r>
                        <a:rPr lang="en-US" sz="1100">
                          <a:effectLst/>
                        </a:rPr>
                        <a:t>-Provide guidance as to when answers should be in complete sentences and when it’s not necessary.  Indicate if expectations relate to specific lessons; i.e. in Lesson 7, Essay Writing, when should the student progress from jotting notes to providing complete sentences?</a:t>
                      </a:r>
                    </a:p>
                    <a:p>
                      <a:pPr marL="0" marR="0">
                        <a:lnSpc>
                          <a:spcPct val="115000"/>
                        </a:lnSpc>
                        <a:spcBef>
                          <a:spcPts val="0"/>
                        </a:spcBef>
                        <a:spcAft>
                          <a:spcPts val="0"/>
                        </a:spcAft>
                      </a:pPr>
                      <a:r>
                        <a:rPr lang="en-US" sz="1100">
                          <a:effectLst/>
                        </a:rPr>
                        <a:t>-Include a scoring rubric for the end-of-course assessment for student and mentor use throughout the unit.</a:t>
                      </a:r>
                    </a:p>
                    <a:p>
                      <a:pPr marL="0" marR="0">
                        <a:lnSpc>
                          <a:spcPct val="115000"/>
                        </a:lnSpc>
                        <a:spcBef>
                          <a:spcPts val="0"/>
                        </a:spcBef>
                        <a:spcAft>
                          <a:spcPts val="0"/>
                        </a:spcAft>
                      </a:pPr>
                      <a:r>
                        <a:rPr lang="en-US" sz="1100">
                          <a:effectLst/>
                        </a:rPr>
                        <a:t>-Suggest to instructors that they follow the elements of an effective lesson plan (materials, clear objectives, background knowledge, scaffolding strategies, direct instruction action steps, student practice opportunities, and quick assessment).  At this time, there are no plans to revise unit content.</a:t>
                      </a:r>
                    </a:p>
                    <a:p>
                      <a:pPr marL="0" marR="0">
                        <a:lnSpc>
                          <a:spcPct val="115000"/>
                        </a:lnSpc>
                        <a:spcBef>
                          <a:spcPts val="0"/>
                        </a:spcBef>
                        <a:spcAft>
                          <a:spcPts val="0"/>
                        </a:spcAft>
                      </a:pPr>
                      <a:r>
                        <a:rPr lang="en-US" sz="1100">
                          <a:effectLst/>
                        </a:rPr>
                        <a:t>-Provide guidance re: how to modify the readability of texts, especially the complexity of vocabulary, syntax and background knowledge.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800" marR="51800" marT="0" marB="0"/>
                </a:tc>
                <a:tc>
                  <a:txBody>
                    <a:bodyPr/>
                    <a:lstStyle/>
                    <a:p>
                      <a:pPr marL="0" marR="0">
                        <a:lnSpc>
                          <a:spcPct val="115000"/>
                        </a:lnSpc>
                        <a:spcBef>
                          <a:spcPts val="0"/>
                        </a:spcBef>
                        <a:spcAft>
                          <a:spcPts val="0"/>
                        </a:spcAft>
                      </a:pPr>
                      <a:r>
                        <a:rPr lang="en-US" sz="800">
                          <a:effectLst/>
                        </a:rPr>
                        <a:t>-</a:t>
                      </a:r>
                      <a:r>
                        <a:rPr lang="en-US" sz="1100">
                          <a:effectLst/>
                        </a:rPr>
                        <a:t>Provide more specificity re: Lesson Answer Keys.</a:t>
                      </a:r>
                    </a:p>
                    <a:p>
                      <a:pPr marL="342900" marR="0" lvl="0" indent="-342900">
                        <a:lnSpc>
                          <a:spcPct val="115000"/>
                        </a:lnSpc>
                        <a:spcBef>
                          <a:spcPts val="0"/>
                        </a:spcBef>
                        <a:spcAft>
                          <a:spcPts val="0"/>
                        </a:spcAft>
                        <a:buFont typeface="Symbol" pitchFamily="2" charset="2"/>
                        <a:buChar char=""/>
                      </a:pPr>
                      <a:r>
                        <a:rPr lang="en-US" sz="1100">
                          <a:effectLst/>
                        </a:rPr>
                        <a:t>Identify the page #s that have questions.</a:t>
                      </a:r>
                    </a:p>
                    <a:p>
                      <a:pPr marL="342900" marR="0" lvl="0" indent="-342900">
                        <a:lnSpc>
                          <a:spcPct val="115000"/>
                        </a:lnSpc>
                        <a:spcBef>
                          <a:spcPts val="0"/>
                        </a:spcBef>
                        <a:spcAft>
                          <a:spcPts val="0"/>
                        </a:spcAft>
                        <a:buFont typeface="Symbol" pitchFamily="2" charset="2"/>
                        <a:buChar char=""/>
                      </a:pPr>
                      <a:r>
                        <a:rPr lang="en-US" sz="1100">
                          <a:effectLst/>
                        </a:rPr>
                        <a:t>Give advice about how to coach the student—try to eliminate “answers may vary” and provide guidance on types of questions (comprehension and critical thinking) and use of the notes section.</a:t>
                      </a:r>
                    </a:p>
                    <a:p>
                      <a:pPr marL="342900" marR="0" lvl="0" indent="-342900">
                        <a:lnSpc>
                          <a:spcPct val="115000"/>
                        </a:lnSpc>
                        <a:spcBef>
                          <a:spcPts val="0"/>
                        </a:spcBef>
                        <a:spcAft>
                          <a:spcPts val="0"/>
                        </a:spcAft>
                        <a:buFont typeface="Symbol" pitchFamily="2" charset="2"/>
                        <a:buChar char=""/>
                      </a:pPr>
                      <a:r>
                        <a:rPr lang="en-US" sz="1100">
                          <a:effectLst/>
                        </a:rPr>
                        <a:t>Provide reminders that connect the directions from the Introduction and PowerPoint.</a:t>
                      </a:r>
                    </a:p>
                    <a:p>
                      <a:pPr marL="342900" marR="0" lvl="0" indent="-342900">
                        <a:lnSpc>
                          <a:spcPct val="115000"/>
                        </a:lnSpc>
                        <a:spcBef>
                          <a:spcPts val="0"/>
                        </a:spcBef>
                        <a:spcAft>
                          <a:spcPts val="0"/>
                        </a:spcAft>
                        <a:buFont typeface="Symbol" pitchFamily="2" charset="2"/>
                        <a:buChar char=""/>
                      </a:pPr>
                      <a:r>
                        <a:rPr lang="en-US" sz="1100">
                          <a:effectLst/>
                        </a:rPr>
                        <a:t>Mention that many questions are for the student to respond from their own experience.</a:t>
                      </a:r>
                    </a:p>
                    <a:p>
                      <a:pPr marL="0" marR="0">
                        <a:lnSpc>
                          <a:spcPct val="115000"/>
                        </a:lnSpc>
                        <a:spcBef>
                          <a:spcPts val="0"/>
                        </a:spcBef>
                        <a:spcAft>
                          <a:spcPts val="0"/>
                        </a:spcAft>
                      </a:pPr>
                      <a:r>
                        <a:rPr lang="en-US" sz="1100">
                          <a:effectLst/>
                        </a:rPr>
                        <a:t>-Provide strategies for scaffolding the reading experience, including bilingual texts.</a:t>
                      </a:r>
                    </a:p>
                    <a:p>
                      <a:pPr marL="0" marR="0">
                        <a:lnSpc>
                          <a:spcPct val="115000"/>
                        </a:lnSpc>
                        <a:spcBef>
                          <a:spcPts val="0"/>
                        </a:spcBef>
                        <a:spcAft>
                          <a:spcPts val="0"/>
                        </a:spcAft>
                      </a:pPr>
                      <a:r>
                        <a:rPr lang="en-US" sz="1100">
                          <a:effectLst/>
                        </a:rPr>
                        <a:t>-Consider a comparability study of text difficulty and task characteristics (may need to wait for a unit revision).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800" marR="51800" marT="0" marB="0"/>
                </a:tc>
                <a:extLst>
                  <a:ext uri="{0D108BD9-81ED-4DB2-BD59-A6C34878D82A}">
                    <a16:rowId xmlns:a16="http://schemas.microsoft.com/office/drawing/2014/main" val="175173167"/>
                  </a:ext>
                </a:extLst>
              </a:tr>
              <a:tr h="1008367">
                <a:tc>
                  <a:txBody>
                    <a:bodyPr/>
                    <a:lstStyle/>
                    <a:p>
                      <a:pPr marL="0" marR="0">
                        <a:lnSpc>
                          <a:spcPct val="115000"/>
                        </a:lnSpc>
                        <a:spcBef>
                          <a:spcPts val="0"/>
                        </a:spcBef>
                        <a:spcAft>
                          <a:spcPts val="0"/>
                        </a:spcAft>
                      </a:pPr>
                      <a:r>
                        <a:rPr lang="en-US" sz="1400">
                          <a:effectLst/>
                        </a:rPr>
                        <a:t>#5 College Entrance Exam Strategies</a:t>
                      </a:r>
                    </a:p>
                    <a:p>
                      <a:pPr marL="0" marR="0">
                        <a:lnSpc>
                          <a:spcPct val="115000"/>
                        </a:lnSpc>
                        <a:spcBef>
                          <a:spcPts val="0"/>
                        </a:spcBef>
                        <a:spcAft>
                          <a:spcPts val="0"/>
                        </a:spcAft>
                      </a:pPr>
                      <a:r>
                        <a:rPr lang="en-US" sz="1400">
                          <a:effectLst/>
                        </a:rPr>
                        <a:t>#6 Selecting a College</a:t>
                      </a:r>
                    </a:p>
                    <a:p>
                      <a:pPr marL="0" marR="0">
                        <a:lnSpc>
                          <a:spcPct val="115000"/>
                        </a:lnSpc>
                        <a:spcBef>
                          <a:spcPts val="0"/>
                        </a:spcBef>
                        <a:spcAft>
                          <a:spcPts val="0"/>
                        </a:spcAft>
                      </a:pPr>
                      <a:r>
                        <a:rPr lang="en-US" sz="1400">
                          <a:effectLst/>
                        </a:rPr>
                        <a:t>#11 The College Interview</a:t>
                      </a:r>
                    </a:p>
                    <a:p>
                      <a:pPr marL="0" marR="0">
                        <a:lnSpc>
                          <a:spcPct val="115000"/>
                        </a:lnSpc>
                        <a:spcBef>
                          <a:spcPts val="0"/>
                        </a:spcBef>
                        <a:spcAft>
                          <a:spcPts val="0"/>
                        </a:spcAft>
                      </a:pPr>
                      <a:r>
                        <a:rPr lang="en-US" sz="1400">
                          <a:effectLst/>
                        </a:rPr>
                        <a:t>#12 Becoming an Adult</a:t>
                      </a:r>
                    </a:p>
                    <a:p>
                      <a:pPr marL="0" marR="0">
                        <a:lnSpc>
                          <a:spcPct val="115000"/>
                        </a:lnSpc>
                        <a:spcBef>
                          <a:spcPts val="0"/>
                        </a:spcBef>
                        <a:spcAft>
                          <a:spcPts val="0"/>
                        </a:spcAft>
                      </a:pPr>
                      <a:r>
                        <a:rPr lang="en-US" sz="1400">
                          <a:effectLst/>
                        </a:rPr>
                        <a:t>#13 Social Media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800" marR="51800" marT="0" marB="0"/>
                </a:tc>
                <a:tc>
                  <a:txBody>
                    <a:bodyPr/>
                    <a:lstStyle/>
                    <a:p>
                      <a:pPr marL="0" marR="0">
                        <a:lnSpc>
                          <a:spcPct val="115000"/>
                        </a:lnSpc>
                        <a:spcBef>
                          <a:spcPts val="0"/>
                        </a:spcBef>
                        <a:spcAft>
                          <a:spcPts val="0"/>
                        </a:spcAft>
                      </a:pPr>
                      <a:r>
                        <a:rPr lang="en-US" sz="1400">
                          <a:effectLst/>
                        </a:rPr>
                        <a:t>These lessons were reported to have been reviewed but no suggestions were offered.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800" marR="51800" marT="0" marB="0"/>
                </a:tc>
                <a:tc>
                  <a:txBody>
                    <a:bodyPr/>
                    <a:lstStyle/>
                    <a:p>
                      <a:pPr marL="0" marR="0">
                        <a:lnSpc>
                          <a:spcPct val="115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800" marR="51800" marT="0" marB="0"/>
                </a:tc>
                <a:extLst>
                  <a:ext uri="{0D108BD9-81ED-4DB2-BD59-A6C34878D82A}">
                    <a16:rowId xmlns:a16="http://schemas.microsoft.com/office/drawing/2014/main" val="852825274"/>
                  </a:ext>
                </a:extLst>
              </a:tr>
            </a:tbl>
          </a:graphicData>
        </a:graphic>
      </p:graphicFrame>
    </p:spTree>
    <p:extLst>
      <p:ext uri="{BB962C8B-B14F-4D97-AF65-F5344CB8AC3E}">
        <p14:creationId xmlns:p14="http://schemas.microsoft.com/office/powerpoint/2010/main" val="20674469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A1583D-ED1B-144A-9F5D-488E30387BB3}"/>
              </a:ext>
            </a:extLst>
          </p:cNvPr>
          <p:cNvSpPr>
            <a:spLocks noGrp="1"/>
          </p:cNvSpPr>
          <p:nvPr>
            <p:ph type="title"/>
          </p:nvPr>
        </p:nvSpPr>
        <p:spPr>
          <a:xfrm>
            <a:off x="1981200" y="274638"/>
            <a:ext cx="8305800" cy="1020762"/>
          </a:xfrm>
        </p:spPr>
        <p:txBody>
          <a:bodyPr rtlCol="0">
            <a:normAutofit fontScale="90000"/>
          </a:bodyPr>
          <a:lstStyle/>
          <a:p>
            <a:pPr algn="r">
              <a:defRPr/>
            </a:pPr>
            <a:r>
              <a:rPr lang="en-US" sz="4200" dirty="0">
                <a:latin typeface="+mn-lt"/>
              </a:rPr>
              <a:t>English for Daily Life &amp; </a:t>
            </a:r>
            <a:br>
              <a:rPr lang="en-US" sz="4200" dirty="0">
                <a:latin typeface="+mn-lt"/>
              </a:rPr>
            </a:br>
            <a:r>
              <a:rPr lang="en-US" sz="4200" dirty="0">
                <a:latin typeface="+mn-lt"/>
              </a:rPr>
              <a:t>Preparing for College</a:t>
            </a:r>
          </a:p>
        </p:txBody>
      </p:sp>
      <p:pic>
        <p:nvPicPr>
          <p:cNvPr id="49154" name="Picture 9">
            <a:extLst>
              <a:ext uri="{FF2B5EF4-FFF2-40B4-BE49-F238E27FC236}">
                <a16:creationId xmlns:a16="http://schemas.microsoft.com/office/drawing/2014/main" id="{A75953D1-5561-0D46-9A62-291E5F7C2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304800"/>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6">
            <a:extLst>
              <a:ext uri="{FF2B5EF4-FFF2-40B4-BE49-F238E27FC236}">
                <a16:creationId xmlns:a16="http://schemas.microsoft.com/office/drawing/2014/main" id="{788B7732-5495-6749-9CA8-52C8DC7B3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2649"/>
          <a:stretch>
            <a:fillRect/>
          </a:stretch>
        </p:blipFill>
        <p:spPr bwMode="auto">
          <a:xfrm>
            <a:off x="6722346" y="1363664"/>
            <a:ext cx="4183063"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6186DBDC-202F-7C4D-9047-0F838636B954}"/>
              </a:ext>
            </a:extLst>
          </p:cNvPr>
          <p:cNvSpPr txBox="1"/>
          <p:nvPr/>
        </p:nvSpPr>
        <p:spPr>
          <a:xfrm>
            <a:off x="1981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cxnSp>
        <p:nvCxnSpPr>
          <p:cNvPr id="10" name="Straight Connector 9">
            <a:extLst>
              <a:ext uri="{FF2B5EF4-FFF2-40B4-BE49-F238E27FC236}">
                <a16:creationId xmlns:a16="http://schemas.microsoft.com/office/drawing/2014/main" id="{C35FDABC-0784-484B-8759-717A004E99D2}"/>
              </a:ext>
            </a:extLst>
          </p:cNvPr>
          <p:cNvCxnSpPr/>
          <p:nvPr/>
        </p:nvCxnSpPr>
        <p:spPr>
          <a:xfrm>
            <a:off x="1981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7" name="Picture 6">
            <a:extLst>
              <a:ext uri="{FF2B5EF4-FFF2-40B4-BE49-F238E27FC236}">
                <a16:creationId xmlns:a16="http://schemas.microsoft.com/office/drawing/2014/main" id="{E880AC42-A8DE-7248-9719-E16A8BE8E0A6}"/>
              </a:ext>
            </a:extLst>
          </p:cNvPr>
          <p:cNvPicPr>
            <a:picLocks noChangeAspect="1" noChangeArrowheads="1"/>
          </p:cNvPicPr>
          <p:nvPr/>
        </p:nvPicPr>
        <p:blipFill>
          <a:blip r:embed="rId4"/>
          <a:srcRect/>
          <a:stretch/>
        </p:blipFill>
        <p:spPr bwMode="auto">
          <a:xfrm>
            <a:off x="1286591" y="1807174"/>
            <a:ext cx="5156105" cy="4013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D676EBF-857A-BA44-94E7-B6786CC21C2F}"/>
              </a:ext>
            </a:extLst>
          </p:cNvPr>
          <p:cNvSpPr txBox="1"/>
          <p:nvPr/>
        </p:nvSpPr>
        <p:spPr>
          <a:xfrm rot="20275143">
            <a:off x="566992" y="1871007"/>
            <a:ext cx="1918067" cy="584775"/>
          </a:xfrm>
          <a:prstGeom prst="rect">
            <a:avLst/>
          </a:prstGeom>
          <a:noFill/>
        </p:spPr>
        <p:txBody>
          <a:bodyPr wrap="square" rtlCol="0">
            <a:spAutoFit/>
          </a:bodyPr>
          <a:lstStyle/>
          <a:p>
            <a:r>
              <a:rPr lang="en-US" sz="3200" dirty="0"/>
              <a:t>Shopping</a:t>
            </a:r>
          </a:p>
        </p:txBody>
      </p:sp>
    </p:spTree>
    <p:extLst>
      <p:ext uri="{BB962C8B-B14F-4D97-AF65-F5344CB8AC3E}">
        <p14:creationId xmlns:p14="http://schemas.microsoft.com/office/powerpoint/2010/main" val="24889172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lstStyle/>
          <a:p>
            <a:pPr algn="r"/>
            <a:r>
              <a:rPr lang="en-US">
                <a:latin typeface="+mn-lt"/>
              </a:rPr>
              <a:t>Professional Development</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207"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err="1">
                <a:solidFill>
                  <a:schemeClr val="tx1"/>
                </a:solidFill>
              </a:rPr>
              <a:t>www.osymigrant.org</a:t>
            </a:r>
            <a:endParaRPr lang="en-US">
              <a:solidFill>
                <a:schemeClr val="tx1"/>
              </a:solidFill>
            </a:endParaRPr>
          </a:p>
        </p:txBody>
      </p:sp>
      <p:sp>
        <p:nvSpPr>
          <p:cNvPr id="9" name="Content Placeholder 3">
            <a:extLst>
              <a:ext uri="{FF2B5EF4-FFF2-40B4-BE49-F238E27FC236}">
                <a16:creationId xmlns:a16="http://schemas.microsoft.com/office/drawing/2014/main" id="{24EBC4A5-61E8-A34B-BA72-39863BA883AD}"/>
              </a:ext>
            </a:extLst>
          </p:cNvPr>
          <p:cNvSpPr>
            <a:spLocks noGrp="1"/>
          </p:cNvSpPr>
          <p:nvPr>
            <p:ph idx="1"/>
          </p:nvPr>
        </p:nvSpPr>
        <p:spPr>
          <a:xfrm>
            <a:off x="457199" y="1752600"/>
            <a:ext cx="11208027" cy="4373563"/>
          </a:xfrm>
        </p:spPr>
        <p:txBody>
          <a:bodyPr>
            <a:normAutofit/>
          </a:bodyPr>
          <a:lstStyle/>
          <a:p>
            <a:pPr marL="0" indent="0">
              <a:buNone/>
            </a:pPr>
            <a:r>
              <a:rPr lang="en-US" sz="3200" i="1" dirty="0"/>
              <a:t>Sabrina Pineda (team lead), </a:t>
            </a:r>
            <a:r>
              <a:rPr lang="en-US" sz="3200" i="1" dirty="0" err="1"/>
              <a:t>Odillia</a:t>
            </a:r>
            <a:r>
              <a:rPr lang="en-US" sz="3200" i="1" dirty="0"/>
              <a:t> </a:t>
            </a:r>
            <a:r>
              <a:rPr lang="en-US" sz="3200" i="1" dirty="0" err="1"/>
              <a:t>Cofta</a:t>
            </a:r>
            <a:r>
              <a:rPr lang="en-US" sz="3200" i="1" dirty="0"/>
              <a:t>, April </a:t>
            </a:r>
            <a:r>
              <a:rPr lang="en-US" sz="3200" i="1" dirty="0" err="1"/>
              <a:t>Dameron</a:t>
            </a:r>
            <a:r>
              <a:rPr lang="en-US" sz="3200" i="1" dirty="0"/>
              <a:t>, </a:t>
            </a:r>
          </a:p>
          <a:p>
            <a:pPr marL="0" indent="0">
              <a:buNone/>
            </a:pPr>
            <a:r>
              <a:rPr lang="en-US" sz="3200" i="1" dirty="0"/>
              <a:t>Veronica Hill</a:t>
            </a:r>
            <a:endParaRPr lang="en-US" sz="3200" dirty="0"/>
          </a:p>
          <a:p>
            <a:pPr lvl="0"/>
            <a:r>
              <a:rPr lang="en-US" sz="3200" b="1" dirty="0"/>
              <a:t>2.1b </a:t>
            </a:r>
            <a:r>
              <a:rPr lang="en-US" sz="3200" dirty="0"/>
              <a:t>Provide training and technical assistance on designing services for OSY through the TST and its Workgroups using implementation scenarios </a:t>
            </a:r>
          </a:p>
          <a:p>
            <a:pPr lvl="0"/>
            <a:r>
              <a:rPr lang="en-US" sz="3200" b="1" dirty="0"/>
              <a:t>2.1c </a:t>
            </a:r>
            <a:r>
              <a:rPr lang="en-US" sz="3200" dirty="0"/>
              <a:t>Create materials for certified and non-certified staff regarding one of the following 1) An Introduction to OSY and 2) Addressing the Needs of OSY with Limited Formal Schooling</a:t>
            </a:r>
          </a:p>
          <a:p>
            <a:pPr marL="0" indent="0">
              <a:buNone/>
            </a:pPr>
            <a:endParaRPr lang="en-US" dirty="0"/>
          </a:p>
        </p:txBody>
      </p:sp>
    </p:spTree>
    <p:extLst>
      <p:ext uri="{BB962C8B-B14F-4D97-AF65-F5344CB8AC3E}">
        <p14:creationId xmlns:p14="http://schemas.microsoft.com/office/powerpoint/2010/main" val="16530846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lstStyle/>
          <a:p>
            <a:pPr algn="r"/>
            <a:r>
              <a:rPr lang="en-US" dirty="0">
                <a:latin typeface="+mn-lt"/>
              </a:rPr>
              <a:t>Professional Development</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207"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9" name="Content Placeholder 3">
            <a:extLst>
              <a:ext uri="{FF2B5EF4-FFF2-40B4-BE49-F238E27FC236}">
                <a16:creationId xmlns:a16="http://schemas.microsoft.com/office/drawing/2014/main" id="{24EBC4A5-61E8-A34B-BA72-39863BA883AD}"/>
              </a:ext>
            </a:extLst>
          </p:cNvPr>
          <p:cNvSpPr>
            <a:spLocks noGrp="1"/>
          </p:cNvSpPr>
          <p:nvPr>
            <p:ph idx="1"/>
          </p:nvPr>
        </p:nvSpPr>
        <p:spPr>
          <a:xfrm>
            <a:off x="457199" y="1752600"/>
            <a:ext cx="11208027" cy="4373563"/>
          </a:xfrm>
        </p:spPr>
        <p:txBody>
          <a:bodyPr>
            <a:normAutofit/>
          </a:bodyPr>
          <a:lstStyle/>
          <a:p>
            <a:r>
              <a:rPr lang="en-US" dirty="0"/>
              <a:t>Created new PD Module Prezi: </a:t>
            </a:r>
            <a:r>
              <a:rPr lang="en-US" u="sng" dirty="0"/>
              <a:t>Supporting Students with Limited Interrupted Formal Schooling -SLIFE</a:t>
            </a:r>
            <a:r>
              <a:rPr lang="en-US" dirty="0"/>
              <a:t> </a:t>
            </a:r>
          </a:p>
        </p:txBody>
      </p:sp>
      <p:pic>
        <p:nvPicPr>
          <p:cNvPr id="8" name="Picture 7">
            <a:hlinkClick r:id="rId3"/>
            <a:extLst>
              <a:ext uri="{FF2B5EF4-FFF2-40B4-BE49-F238E27FC236}">
                <a16:creationId xmlns:a16="http://schemas.microsoft.com/office/drawing/2014/main" id="{A90F6B3A-DDFC-AC4C-A438-857B20DCC318}"/>
              </a:ext>
            </a:extLst>
          </p:cNvPr>
          <p:cNvPicPr>
            <a:picLocks noChangeAspect="1"/>
          </p:cNvPicPr>
          <p:nvPr/>
        </p:nvPicPr>
        <p:blipFill rotWithShape="1">
          <a:blip r:embed="rId4"/>
          <a:srcRect l="1325" t="6567" r="184" b="3083"/>
          <a:stretch/>
        </p:blipFill>
        <p:spPr>
          <a:xfrm>
            <a:off x="5280237" y="2738852"/>
            <a:ext cx="5027207" cy="2882346"/>
          </a:xfrm>
          <a:prstGeom prst="rect">
            <a:avLst/>
          </a:prstGeom>
        </p:spPr>
      </p:pic>
    </p:spTree>
    <p:extLst>
      <p:ext uri="{BB962C8B-B14F-4D97-AF65-F5344CB8AC3E}">
        <p14:creationId xmlns:p14="http://schemas.microsoft.com/office/powerpoint/2010/main" val="4244126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hlinkClick r:id="rId4"/>
            <a:extLst>
              <a:ext uri="{FF2B5EF4-FFF2-40B4-BE49-F238E27FC236}">
                <a16:creationId xmlns:a16="http://schemas.microsoft.com/office/drawing/2014/main" id="{3E4C4EEB-46E3-4944-AA34-FF8798400CC9}"/>
              </a:ext>
            </a:extLst>
          </p:cNvPr>
          <p:cNvPicPr>
            <a:picLocks noChangeAspect="1"/>
          </p:cNvPicPr>
          <p:nvPr/>
        </p:nvPicPr>
        <p:blipFill rotWithShape="1">
          <a:blip r:embed="rId5"/>
          <a:srcRect l="1325" t="6567" r="184" b="3083"/>
          <a:stretch/>
        </p:blipFill>
        <p:spPr>
          <a:xfrm>
            <a:off x="2004390" y="964097"/>
            <a:ext cx="9933071" cy="5695120"/>
          </a:xfrm>
          <a:prstGeom prst="rect">
            <a:avLst/>
          </a:prstGeom>
        </p:spPr>
      </p:pic>
    </p:spTree>
    <p:extLst>
      <p:ext uri="{BB962C8B-B14F-4D97-AF65-F5344CB8AC3E}">
        <p14:creationId xmlns:p14="http://schemas.microsoft.com/office/powerpoint/2010/main" val="305135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1C184F-A74F-614D-9A4B-329E913726E9}"/>
              </a:ext>
            </a:extLst>
          </p:cNvPr>
          <p:cNvSpPr txBox="1"/>
          <p:nvPr/>
        </p:nvSpPr>
        <p:spPr>
          <a:xfrm>
            <a:off x="490330" y="6320996"/>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a:solidFill>
                  <a:schemeClr val="tx1"/>
                </a:solidFill>
              </a:rPr>
              <a:t>www.osymigrant.org</a:t>
            </a:r>
          </a:p>
        </p:txBody>
      </p:sp>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16:creationId xmlns:a16="http://schemas.microsoft.com/office/drawing/2014/main" id="{7AF7B2D8-20EA-0749-BCE8-F3DB7453189B}"/>
              </a:ext>
            </a:extLst>
          </p:cNvPr>
          <p:cNvCxnSpPr>
            <a:cxnSpLocks/>
          </p:cNvCxnSpPr>
          <p:nvPr/>
        </p:nvCxnSpPr>
        <p:spPr>
          <a:xfrm>
            <a:off x="6071286" y="1524000"/>
            <a:ext cx="0" cy="449580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206375"/>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atin typeface="+mn-lt"/>
              </a:rPr>
              <a:t>Technical Support Team</a:t>
            </a:r>
          </a:p>
        </p:txBody>
      </p:sp>
      <p:sp>
        <p:nvSpPr>
          <p:cNvPr id="11" name="Content Placeholder 10">
            <a:extLst>
              <a:ext uri="{FF2B5EF4-FFF2-40B4-BE49-F238E27FC236}">
                <a16:creationId xmlns:a16="http://schemas.microsoft.com/office/drawing/2014/main" id="{C2573A06-86A0-CE4C-9ECE-A6972F2BB27F}"/>
              </a:ext>
            </a:extLst>
          </p:cNvPr>
          <p:cNvSpPr txBox="1">
            <a:spLocks/>
          </p:cNvSpPr>
          <p:nvPr/>
        </p:nvSpPr>
        <p:spPr>
          <a:xfrm>
            <a:off x="741405" y="1776413"/>
            <a:ext cx="4905629" cy="444975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 typeface="Arial" charset="0"/>
              <a:buNone/>
              <a:defRPr/>
            </a:pPr>
            <a:r>
              <a:rPr lang="en-US" altLang="en-US" sz="2800">
                <a:ea typeface="ＭＳ Ｐゴシック" charset="-128"/>
              </a:rPr>
              <a:t>Expectations</a:t>
            </a:r>
          </a:p>
          <a:p>
            <a:pPr>
              <a:buFont typeface="Arial" charset="0"/>
              <a:buChar char="•"/>
              <a:defRPr/>
            </a:pPr>
            <a:r>
              <a:rPr lang="en-US" altLang="en-US" sz="2800">
                <a:ea typeface="ＭＳ Ｐゴシック" charset="-128"/>
              </a:rPr>
              <a:t>Membership</a:t>
            </a:r>
          </a:p>
          <a:p>
            <a:pPr>
              <a:buFont typeface="Arial" charset="0"/>
              <a:buChar char="•"/>
              <a:defRPr/>
            </a:pPr>
            <a:r>
              <a:rPr lang="en-US" altLang="en-US" sz="2800">
                <a:ea typeface="ＭＳ Ｐゴシック" charset="-128"/>
              </a:rPr>
              <a:t>State Director expectations</a:t>
            </a:r>
          </a:p>
          <a:p>
            <a:pPr>
              <a:buFont typeface="Arial" charset="0"/>
              <a:buChar char="•"/>
              <a:defRPr/>
            </a:pPr>
            <a:r>
              <a:rPr lang="en-US" altLang="en-US" sz="2800">
                <a:ea typeface="ＭＳ Ｐゴシック" charset="-128"/>
              </a:rPr>
              <a:t>Requirements</a:t>
            </a:r>
          </a:p>
          <a:p>
            <a:pPr lvl="1">
              <a:buFont typeface="Arial" charset="0"/>
              <a:buChar char="–"/>
              <a:defRPr/>
            </a:pPr>
            <a:r>
              <a:rPr lang="en-US" altLang="en-US" sz="2400">
                <a:ea typeface="ＭＳ Ｐゴシック" charset="-128"/>
              </a:rPr>
              <a:t>2-3 meetings per year</a:t>
            </a:r>
          </a:p>
          <a:p>
            <a:pPr lvl="1">
              <a:buFont typeface="Arial" charset="0"/>
              <a:buChar char="–"/>
              <a:defRPr/>
            </a:pPr>
            <a:r>
              <a:rPr lang="en-US" altLang="en-US" sz="2400">
                <a:ea typeface="ＭＳ Ｐゴシック" charset="-128"/>
              </a:rPr>
              <a:t>Conference calls</a:t>
            </a:r>
          </a:p>
          <a:p>
            <a:pPr lvl="1">
              <a:buFont typeface="Arial" charset="0"/>
              <a:buChar char="–"/>
              <a:defRPr/>
            </a:pPr>
            <a:r>
              <a:rPr lang="en-US" altLang="en-US" sz="2400">
                <a:ea typeface="ＭＳ Ｐゴシック" charset="-128"/>
              </a:rPr>
              <a:t>Work assignments</a:t>
            </a:r>
          </a:p>
          <a:p>
            <a:pPr lvl="1">
              <a:buFont typeface="Arial" charset="0"/>
              <a:buChar char="–"/>
              <a:defRPr/>
            </a:pPr>
            <a:r>
              <a:rPr lang="en-US" altLang="en-US" sz="2400">
                <a:ea typeface="ＭＳ Ｐゴシック" charset="-128"/>
              </a:rPr>
              <a:t>Team Lead meeting </a:t>
            </a:r>
          </a:p>
          <a:p>
            <a:pPr lvl="1">
              <a:buFont typeface="Arial" charset="0"/>
              <a:buChar char="–"/>
              <a:defRPr/>
            </a:pPr>
            <a:r>
              <a:rPr lang="en-US" altLang="en-US" sz="2400">
                <a:ea typeface="ＭＳ Ｐゴシック" charset="-128"/>
              </a:rPr>
              <a:t>Collaboration and coordination across groups</a:t>
            </a:r>
          </a:p>
        </p:txBody>
      </p:sp>
      <p:sp>
        <p:nvSpPr>
          <p:cNvPr id="13" name="Content Placeholder 1">
            <a:extLst>
              <a:ext uri="{FF2B5EF4-FFF2-40B4-BE49-F238E27FC236}">
                <a16:creationId xmlns:a16="http://schemas.microsoft.com/office/drawing/2014/main" id="{380320DC-CA9A-6940-ACD2-F37BB8951683}"/>
              </a:ext>
            </a:extLst>
          </p:cNvPr>
          <p:cNvSpPr txBox="1">
            <a:spLocks/>
          </p:cNvSpPr>
          <p:nvPr/>
        </p:nvSpPr>
        <p:spPr>
          <a:xfrm>
            <a:off x="6924530" y="1675683"/>
            <a:ext cx="4038600" cy="51815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defRPr/>
            </a:pPr>
            <a:r>
              <a:rPr lang="en-US" sz="2400">
                <a:ea typeface="ＭＳ Ｐゴシック" charset="-128"/>
              </a:rPr>
              <a:t>Work Norms</a:t>
            </a:r>
          </a:p>
          <a:p>
            <a:pPr marL="514350" indent="-514350">
              <a:buFont typeface="Arial" charset="0"/>
              <a:buAutoNum type="arabicPeriod"/>
              <a:defRPr/>
            </a:pPr>
            <a:r>
              <a:rPr lang="en-US" sz="2000"/>
              <a:t>Be fully committed to the work and demonstrate this commitment by meeting agreed upon deadlines, participating/attending meetings and calls until outcomes/goals are fully met.</a:t>
            </a:r>
          </a:p>
          <a:p>
            <a:pPr marL="514350" indent="-514350">
              <a:buFont typeface="Arial" charset="0"/>
              <a:buAutoNum type="arabicPeriod"/>
              <a:defRPr/>
            </a:pPr>
            <a:r>
              <a:rPr lang="en-US" sz="2000"/>
              <a:t>Leave each meeting with tangible products/achievements synthesizing our meeting outcomes.</a:t>
            </a:r>
          </a:p>
          <a:p>
            <a:pPr marL="514350" indent="-514350">
              <a:buFont typeface="Arial" charset="0"/>
              <a:buAutoNum type="arabicPeriod"/>
              <a:defRPr/>
            </a:pPr>
            <a:r>
              <a:rPr lang="en-US" sz="2000"/>
              <a:t>Use included reflection time to promote spontaneous, creative discussion.</a:t>
            </a:r>
          </a:p>
          <a:p>
            <a:pPr>
              <a:buFont typeface="Arial" charset="0"/>
              <a:buChar char="•"/>
              <a:defRPr/>
            </a:pPr>
            <a:endParaRPr lang="en-US"/>
          </a:p>
          <a:p>
            <a:pPr marL="0" indent="0">
              <a:buFont typeface="Arial" charset="0"/>
              <a:buChar char="•"/>
              <a:defRPr/>
            </a:pPr>
            <a:endParaRPr lang="en-US" altLang="en-US" sz="2400">
              <a:ea typeface="ＭＳ Ｐゴシック" charset="-128"/>
            </a:endParaRPr>
          </a:p>
        </p:txBody>
      </p:sp>
    </p:spTree>
    <p:extLst>
      <p:ext uri="{BB962C8B-B14F-4D97-AF65-F5344CB8AC3E}">
        <p14:creationId xmlns:p14="http://schemas.microsoft.com/office/powerpoint/2010/main" val="34187477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lstStyle/>
          <a:p>
            <a:pPr algn="r"/>
            <a:r>
              <a:rPr lang="en-US">
                <a:latin typeface="+mn-lt"/>
              </a:rPr>
              <a:t>Interstate Collaboration</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207"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err="1">
                <a:solidFill>
                  <a:schemeClr val="tx1"/>
                </a:solidFill>
              </a:rPr>
              <a:t>www.osymigrant.org</a:t>
            </a:r>
            <a:endParaRPr lang="en-US">
              <a:solidFill>
                <a:schemeClr val="tx1"/>
              </a:solidFill>
            </a:endParaRPr>
          </a:p>
        </p:txBody>
      </p:sp>
      <p:sp>
        <p:nvSpPr>
          <p:cNvPr id="10" name="Content Placeholder 3">
            <a:extLst>
              <a:ext uri="{FF2B5EF4-FFF2-40B4-BE49-F238E27FC236}">
                <a16:creationId xmlns:a16="http://schemas.microsoft.com/office/drawing/2014/main" id="{6DF05718-24BF-2B4F-8061-E798649C3BBE}"/>
              </a:ext>
            </a:extLst>
          </p:cNvPr>
          <p:cNvSpPr>
            <a:spLocks noGrp="1"/>
          </p:cNvSpPr>
          <p:nvPr>
            <p:ph idx="1"/>
          </p:nvPr>
        </p:nvSpPr>
        <p:spPr>
          <a:xfrm>
            <a:off x="457200" y="1752600"/>
            <a:ext cx="11280912" cy="4373563"/>
          </a:xfrm>
        </p:spPr>
        <p:txBody>
          <a:bodyPr>
            <a:normAutofit lnSpcReduction="10000"/>
          </a:bodyPr>
          <a:lstStyle/>
          <a:p>
            <a:pPr marL="0" indent="0">
              <a:buNone/>
            </a:pPr>
            <a:r>
              <a:rPr lang="en-US" sz="3200" i="1" dirty="0"/>
              <a:t>Travis Williamson (team lead), Barbie Patch, Deke Showman, and Monika </a:t>
            </a:r>
            <a:r>
              <a:rPr lang="en-US" sz="3200" i="1" dirty="0" err="1"/>
              <a:t>Lorinczova</a:t>
            </a:r>
            <a:endParaRPr lang="en-US" sz="3200" dirty="0"/>
          </a:p>
          <a:p>
            <a:r>
              <a:rPr lang="en-US" sz="3200" dirty="0"/>
              <a:t>CIG Collaboration  </a:t>
            </a:r>
          </a:p>
          <a:p>
            <a:pPr lvl="0"/>
            <a:r>
              <a:rPr lang="en-US" sz="3200" b="1" dirty="0"/>
              <a:t>1.1e </a:t>
            </a:r>
            <a:r>
              <a:rPr lang="en-US" sz="3200" dirty="0"/>
              <a:t>Develop a list of common barriers for recruiting and providing services for OSY and possible solutions </a:t>
            </a:r>
          </a:p>
          <a:p>
            <a:pPr lvl="0"/>
            <a:r>
              <a:rPr lang="en-US" sz="3200" b="1" dirty="0"/>
              <a:t>2.2a </a:t>
            </a:r>
            <a:r>
              <a:rPr lang="en-US" sz="3200" dirty="0"/>
              <a:t>Provide training at TST and training of trainers regarding networking for effective interstate collaboration and interagency collaboration (e.g. HEP, other CIGs) </a:t>
            </a:r>
          </a:p>
          <a:p>
            <a:pPr lvl="0"/>
            <a:r>
              <a:rPr lang="en-US" sz="3200" b="1" dirty="0"/>
              <a:t>2.2b </a:t>
            </a:r>
            <a:r>
              <a:rPr lang="en-US" sz="3200" dirty="0"/>
              <a:t>Document and report collaboration results</a:t>
            </a:r>
          </a:p>
          <a:p>
            <a:pPr marL="0" indent="0">
              <a:buNone/>
            </a:pPr>
            <a:endParaRPr lang="en-US" dirty="0"/>
          </a:p>
        </p:txBody>
      </p:sp>
    </p:spTree>
    <p:extLst>
      <p:ext uri="{BB962C8B-B14F-4D97-AF65-F5344CB8AC3E}">
        <p14:creationId xmlns:p14="http://schemas.microsoft.com/office/powerpoint/2010/main" val="12712718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lstStyle/>
          <a:p>
            <a:pPr algn="r"/>
            <a:r>
              <a:rPr lang="en-US" dirty="0">
                <a:latin typeface="+mn-lt"/>
              </a:rPr>
              <a:t>Interstate Collaboration</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207"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8" name="Content Placeholder 3">
            <a:extLst>
              <a:ext uri="{FF2B5EF4-FFF2-40B4-BE49-F238E27FC236}">
                <a16:creationId xmlns:a16="http://schemas.microsoft.com/office/drawing/2014/main" id="{A5083575-31B8-694C-A19B-FD73BA48E3B8}"/>
              </a:ext>
            </a:extLst>
          </p:cNvPr>
          <p:cNvSpPr>
            <a:spLocks noGrp="1"/>
          </p:cNvSpPr>
          <p:nvPr>
            <p:ph idx="1"/>
          </p:nvPr>
        </p:nvSpPr>
        <p:spPr>
          <a:xfrm>
            <a:off x="457200" y="1752600"/>
            <a:ext cx="11280775" cy="4373563"/>
          </a:xfrm>
        </p:spPr>
        <p:txBody>
          <a:bodyPr>
            <a:normAutofit/>
          </a:bodyPr>
          <a:lstStyle/>
          <a:p>
            <a:r>
              <a:rPr lang="en-US" sz="3600" dirty="0"/>
              <a:t>Revised </a:t>
            </a:r>
            <a:r>
              <a:rPr lang="en-US" sz="3600" i="1" dirty="0"/>
              <a:t>OSY Recruitment and Service Providing Tips</a:t>
            </a:r>
          </a:p>
          <a:p>
            <a:pPr marL="0" indent="0">
              <a:buNone/>
            </a:pPr>
            <a:endParaRPr lang="en-US" sz="3600" i="1" dirty="0"/>
          </a:p>
          <a:p>
            <a:r>
              <a:rPr lang="en-US" sz="3600" dirty="0"/>
              <a:t>Upcoming:</a:t>
            </a:r>
          </a:p>
          <a:p>
            <a:pPr lvl="1"/>
            <a:r>
              <a:rPr lang="en-US" sz="2800" i="1" dirty="0"/>
              <a:t>Schedule a nationwide virtual lesson with live participation across the states</a:t>
            </a:r>
          </a:p>
          <a:p>
            <a:pPr lvl="1"/>
            <a:r>
              <a:rPr lang="en-US" sz="2800" i="1" dirty="0"/>
              <a:t>Coordinate with partner organization(s), including the National PASS Center, to offer webinars for service providers about the best use of online lessons</a:t>
            </a:r>
          </a:p>
        </p:txBody>
      </p:sp>
    </p:spTree>
    <p:extLst>
      <p:ext uri="{BB962C8B-B14F-4D97-AF65-F5344CB8AC3E}">
        <p14:creationId xmlns:p14="http://schemas.microsoft.com/office/powerpoint/2010/main" val="13916390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206375"/>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endParaRPr lang="en-US" dirty="0">
              <a:latin typeface="+mn-lt"/>
            </a:endParaRPr>
          </a:p>
        </p:txBody>
      </p:sp>
      <p:sp>
        <p:nvSpPr>
          <p:cNvPr id="15" name="Title 1">
            <a:extLst>
              <a:ext uri="{FF2B5EF4-FFF2-40B4-BE49-F238E27FC236}">
                <a16:creationId xmlns:a16="http://schemas.microsoft.com/office/drawing/2014/main" id="{BA41EC60-ED76-E244-9992-D3900E940712}"/>
              </a:ext>
            </a:extLst>
          </p:cNvPr>
          <p:cNvSpPr txBox="1">
            <a:spLocks/>
          </p:cNvSpPr>
          <p:nvPr/>
        </p:nvSpPr>
        <p:spPr>
          <a:xfrm>
            <a:off x="646043" y="2746554"/>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endParaRPr lang="en-US" dirty="0">
              <a:latin typeface="+mn-lt"/>
            </a:endParaRPr>
          </a:p>
        </p:txBody>
      </p:sp>
      <p:pic>
        <p:nvPicPr>
          <p:cNvPr id="5" name="Content Placeholder 4" descr="A screenshot of a social media post&#10;&#10;Description automatically generated">
            <a:extLst>
              <a:ext uri="{FF2B5EF4-FFF2-40B4-BE49-F238E27FC236}">
                <a16:creationId xmlns:a16="http://schemas.microsoft.com/office/drawing/2014/main" id="{E2D84295-2564-8C44-8DF6-48FDF4C6AE30}"/>
              </a:ext>
            </a:extLst>
          </p:cNvPr>
          <p:cNvPicPr>
            <a:picLocks noGrp="1" noChangeAspect="1"/>
          </p:cNvPicPr>
          <p:nvPr>
            <p:ph idx="1"/>
          </p:nvPr>
        </p:nvPicPr>
        <p:blipFill>
          <a:blip r:embed="rId3"/>
          <a:stretch>
            <a:fillRect/>
          </a:stretch>
        </p:blipFill>
        <p:spPr>
          <a:xfrm>
            <a:off x="3528391" y="183781"/>
            <a:ext cx="5466522" cy="6798834"/>
          </a:xfrm>
        </p:spPr>
      </p:pic>
    </p:spTree>
    <p:extLst>
      <p:ext uri="{BB962C8B-B14F-4D97-AF65-F5344CB8AC3E}">
        <p14:creationId xmlns:p14="http://schemas.microsoft.com/office/powerpoint/2010/main" val="28216896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6">
            <a:extLst>
              <a:ext uri="{FF2B5EF4-FFF2-40B4-BE49-F238E27FC236}">
                <a16:creationId xmlns:a16="http://schemas.microsoft.com/office/drawing/2014/main" id="{C61F58AD-C6FF-A043-93C1-4C87B53AD49A}"/>
              </a:ext>
            </a:extLst>
          </p:cNvPr>
          <p:cNvSpPr>
            <a:spLocks noGrp="1"/>
          </p:cNvSpPr>
          <p:nvPr>
            <p:ph sz="half" idx="1"/>
          </p:nvPr>
        </p:nvSpPr>
        <p:spPr>
          <a:xfrm>
            <a:off x="1981200" y="1600200"/>
            <a:ext cx="8229600" cy="4419600"/>
          </a:xfrm>
        </p:spPr>
        <p:txBody>
          <a:bodyPr/>
          <a:lstStyle/>
          <a:p>
            <a:pPr marL="0" indent="0">
              <a:buNone/>
            </a:pPr>
            <a:endParaRPr lang="en-US" altLang="en-US"/>
          </a:p>
          <a:p>
            <a:pPr marL="0" indent="0">
              <a:buNone/>
            </a:pPr>
            <a:endParaRPr lang="en-US" altLang="en-US"/>
          </a:p>
          <a:p>
            <a:pPr marL="0" indent="0" algn="ctr">
              <a:buNone/>
            </a:pPr>
            <a:r>
              <a:rPr lang="en-US" altLang="en-US" sz="5400" b="1"/>
              <a:t>Remote Instruction</a:t>
            </a:r>
          </a:p>
          <a:p>
            <a:pPr marL="0" indent="0" algn="ctr">
              <a:buNone/>
            </a:pPr>
            <a:r>
              <a:rPr lang="en-US" altLang="en-US" sz="3600" i="1"/>
              <a:t>- with OSY</a:t>
            </a:r>
            <a:endParaRPr lang="en-US" altLang="en-US" sz="3200" i="1"/>
          </a:p>
        </p:txBody>
      </p:sp>
      <p:cxnSp>
        <p:nvCxnSpPr>
          <p:cNvPr id="10" name="Straight Connector 9">
            <a:extLst>
              <a:ext uri="{FF2B5EF4-FFF2-40B4-BE49-F238E27FC236}">
                <a16:creationId xmlns:a16="http://schemas.microsoft.com/office/drawing/2014/main" id="{13128C7C-3AA0-E540-93CB-BB72801F12D0}"/>
              </a:ext>
            </a:extLst>
          </p:cNvPr>
          <p:cNvCxnSpPr/>
          <p:nvPr/>
        </p:nvCxnSpPr>
        <p:spPr>
          <a:xfrm>
            <a:off x="1981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07082A75-D821-0443-86AC-045D04024155}"/>
              </a:ext>
            </a:extLst>
          </p:cNvPr>
          <p:cNvSpPr txBox="1"/>
          <p:nvPr/>
        </p:nvSpPr>
        <p:spPr>
          <a:xfrm>
            <a:off x="1981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pic>
        <p:nvPicPr>
          <p:cNvPr id="3078" name="Picture 9">
            <a:extLst>
              <a:ext uri="{FF2B5EF4-FFF2-40B4-BE49-F238E27FC236}">
                <a16:creationId xmlns:a16="http://schemas.microsoft.com/office/drawing/2014/main" id="{F92FE9FD-D4F7-974B-B261-BADF64786B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304800"/>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92796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22">
            <a:extLst>
              <a:ext uri="{FF2B5EF4-FFF2-40B4-BE49-F238E27FC236}">
                <a16:creationId xmlns:a16="http://schemas.microsoft.com/office/drawing/2014/main" id="{6B0307F8-7BF8-494E-A595-86C4A6D03040}"/>
              </a:ext>
            </a:extLst>
          </p:cNvPr>
          <p:cNvSpPr>
            <a:spLocks noGrp="1"/>
          </p:cNvSpPr>
          <p:nvPr>
            <p:ph type="title"/>
          </p:nvPr>
        </p:nvSpPr>
        <p:spPr/>
        <p:txBody>
          <a:bodyPr/>
          <a:lstStyle/>
          <a:p>
            <a:pPr algn="r" eaLnBrk="1" hangingPunct="1"/>
            <a:r>
              <a:rPr lang="en-US" altLang="en-US" dirty="0"/>
              <a:t>Zoom and Skype</a:t>
            </a:r>
          </a:p>
        </p:txBody>
      </p:sp>
      <p:sp>
        <p:nvSpPr>
          <p:cNvPr id="18" name="TextBox 17">
            <a:extLst>
              <a:ext uri="{FF2B5EF4-FFF2-40B4-BE49-F238E27FC236}">
                <a16:creationId xmlns:a16="http://schemas.microsoft.com/office/drawing/2014/main" id="{C212FA8E-1ECF-1845-8DB1-3DAA4C51C829}"/>
              </a:ext>
            </a:extLst>
          </p:cNvPr>
          <p:cNvSpPr txBox="1"/>
          <p:nvPr/>
        </p:nvSpPr>
        <p:spPr>
          <a:xfrm>
            <a:off x="1981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pic>
        <p:nvPicPr>
          <p:cNvPr id="4100" name="Picture 9">
            <a:extLst>
              <a:ext uri="{FF2B5EF4-FFF2-40B4-BE49-F238E27FC236}">
                <a16:creationId xmlns:a16="http://schemas.microsoft.com/office/drawing/2014/main" id="{AE9A1455-D83C-484E-9F0F-A2349E85F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031" y="440309"/>
            <a:ext cx="9255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
            <a:extLst>
              <a:ext uri="{FF2B5EF4-FFF2-40B4-BE49-F238E27FC236}">
                <a16:creationId xmlns:a16="http://schemas.microsoft.com/office/drawing/2014/main" id="{0E970B91-5885-F040-8DC2-A88BBF5E5C2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668464"/>
            <a:ext cx="82296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86572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2">
            <a:extLst>
              <a:ext uri="{FF2B5EF4-FFF2-40B4-BE49-F238E27FC236}">
                <a16:creationId xmlns:a16="http://schemas.microsoft.com/office/drawing/2014/main" id="{AE820C74-5199-4740-B56D-D42D44A26221}"/>
              </a:ext>
            </a:extLst>
          </p:cNvPr>
          <p:cNvSpPr>
            <a:spLocks noGrp="1"/>
          </p:cNvSpPr>
          <p:nvPr>
            <p:ph type="title"/>
          </p:nvPr>
        </p:nvSpPr>
        <p:spPr/>
        <p:txBody>
          <a:bodyPr/>
          <a:lstStyle/>
          <a:p>
            <a:pPr algn="r" eaLnBrk="1" hangingPunct="1"/>
            <a:r>
              <a:rPr lang="en-US" altLang="en-US" dirty="0"/>
              <a:t>What Is Needed</a:t>
            </a:r>
          </a:p>
        </p:txBody>
      </p:sp>
      <p:sp>
        <p:nvSpPr>
          <p:cNvPr id="6147" name="Text Placeholder 23">
            <a:extLst>
              <a:ext uri="{FF2B5EF4-FFF2-40B4-BE49-F238E27FC236}">
                <a16:creationId xmlns:a16="http://schemas.microsoft.com/office/drawing/2014/main" id="{BCAA3608-DAC2-4040-A3D8-2658FF6C083F}"/>
              </a:ext>
            </a:extLst>
          </p:cNvPr>
          <p:cNvSpPr>
            <a:spLocks noGrp="1"/>
          </p:cNvSpPr>
          <p:nvPr>
            <p:ph type="body" idx="1"/>
          </p:nvPr>
        </p:nvSpPr>
        <p:spPr/>
        <p:txBody>
          <a:bodyPr/>
          <a:lstStyle/>
          <a:p>
            <a:pPr eaLnBrk="1" hangingPunct="1"/>
            <a:r>
              <a:rPr lang="en-US" altLang="en-US"/>
              <a:t>You</a:t>
            </a:r>
          </a:p>
        </p:txBody>
      </p:sp>
      <p:sp>
        <p:nvSpPr>
          <p:cNvPr id="3076" name="Content Placeholder 24">
            <a:extLst>
              <a:ext uri="{FF2B5EF4-FFF2-40B4-BE49-F238E27FC236}">
                <a16:creationId xmlns:a16="http://schemas.microsoft.com/office/drawing/2014/main" id="{B8904FDD-0BA1-B84F-8858-A260517D0611}"/>
              </a:ext>
            </a:extLst>
          </p:cNvPr>
          <p:cNvSpPr>
            <a:spLocks noGrp="1"/>
          </p:cNvSpPr>
          <p:nvPr>
            <p:ph sz="half" idx="2"/>
          </p:nvPr>
        </p:nvSpPr>
        <p:spPr>
          <a:solidFill>
            <a:schemeClr val="accent3">
              <a:lumMod val="60000"/>
              <a:lumOff val="40000"/>
            </a:schemeClr>
          </a:solidFill>
        </p:spPr>
        <p:txBody>
          <a:bodyPr/>
          <a:lstStyle/>
          <a:p>
            <a:pPr eaLnBrk="1" hangingPunct="1">
              <a:buFont typeface="Arial" charset="0"/>
              <a:buChar char="•"/>
              <a:defRPr/>
            </a:pPr>
            <a:r>
              <a:rPr lang="en-US" dirty="0"/>
              <a:t>Computer</a:t>
            </a:r>
          </a:p>
          <a:p>
            <a:pPr eaLnBrk="1" hangingPunct="1">
              <a:buFont typeface="Arial" charset="0"/>
              <a:buChar char="•"/>
              <a:defRPr/>
            </a:pPr>
            <a:r>
              <a:rPr lang="en-US" dirty="0"/>
              <a:t>Good internet connection</a:t>
            </a:r>
          </a:p>
          <a:p>
            <a:pPr eaLnBrk="1" hangingPunct="1">
              <a:buFont typeface="Arial" charset="0"/>
              <a:buChar char="•"/>
              <a:defRPr/>
            </a:pPr>
            <a:r>
              <a:rPr lang="en-US" dirty="0"/>
              <a:t>Zoom installed</a:t>
            </a:r>
          </a:p>
          <a:p>
            <a:pPr eaLnBrk="1" hangingPunct="1">
              <a:buFont typeface="Arial" charset="0"/>
              <a:buChar char="•"/>
              <a:defRPr/>
            </a:pPr>
            <a:r>
              <a:rPr lang="en-US" dirty="0"/>
              <a:t>Pre-planned lesson</a:t>
            </a:r>
          </a:p>
          <a:p>
            <a:pPr eaLnBrk="1" hangingPunct="1">
              <a:buFont typeface="Arial" charset="0"/>
              <a:buChar char="•"/>
              <a:defRPr/>
            </a:pPr>
            <a:r>
              <a:rPr lang="en-US" dirty="0"/>
              <a:t>Digital handouts</a:t>
            </a:r>
          </a:p>
        </p:txBody>
      </p:sp>
      <p:sp>
        <p:nvSpPr>
          <p:cNvPr id="6149" name="Text Placeholder 25">
            <a:extLst>
              <a:ext uri="{FF2B5EF4-FFF2-40B4-BE49-F238E27FC236}">
                <a16:creationId xmlns:a16="http://schemas.microsoft.com/office/drawing/2014/main" id="{CCA405D3-1A29-6349-BD0A-34FBF85633E3}"/>
              </a:ext>
            </a:extLst>
          </p:cNvPr>
          <p:cNvSpPr>
            <a:spLocks noGrp="1"/>
          </p:cNvSpPr>
          <p:nvPr>
            <p:ph type="body" sz="quarter" idx="3"/>
          </p:nvPr>
        </p:nvSpPr>
        <p:spPr/>
        <p:txBody>
          <a:bodyPr/>
          <a:lstStyle/>
          <a:p>
            <a:pPr eaLnBrk="1" hangingPunct="1"/>
            <a:r>
              <a:rPr lang="en-US" altLang="en-US"/>
              <a:t>Student</a:t>
            </a:r>
          </a:p>
        </p:txBody>
      </p:sp>
      <p:sp>
        <p:nvSpPr>
          <p:cNvPr id="3078" name="Content Placeholder 26">
            <a:extLst>
              <a:ext uri="{FF2B5EF4-FFF2-40B4-BE49-F238E27FC236}">
                <a16:creationId xmlns:a16="http://schemas.microsoft.com/office/drawing/2014/main" id="{6A390958-4D4A-DE48-8865-9A3057CBA63B}"/>
              </a:ext>
            </a:extLst>
          </p:cNvPr>
          <p:cNvSpPr>
            <a:spLocks noGrp="1"/>
          </p:cNvSpPr>
          <p:nvPr>
            <p:ph sz="quarter" idx="4"/>
          </p:nvPr>
        </p:nvSpPr>
        <p:spPr>
          <a:solidFill>
            <a:schemeClr val="accent3">
              <a:lumMod val="60000"/>
              <a:lumOff val="40000"/>
            </a:schemeClr>
          </a:solidFill>
        </p:spPr>
        <p:txBody>
          <a:bodyPr/>
          <a:lstStyle/>
          <a:p>
            <a:pPr eaLnBrk="1" hangingPunct="1">
              <a:buFont typeface="Arial" charset="0"/>
              <a:buChar char="•"/>
              <a:defRPr/>
            </a:pPr>
            <a:r>
              <a:rPr lang="en-US" dirty="0"/>
              <a:t>Computer or smartphone </a:t>
            </a:r>
          </a:p>
          <a:p>
            <a:pPr eaLnBrk="1" hangingPunct="1">
              <a:buFont typeface="Arial" charset="0"/>
              <a:buChar char="•"/>
              <a:defRPr/>
            </a:pPr>
            <a:r>
              <a:rPr lang="en-US" dirty="0"/>
              <a:t>Good internet connection</a:t>
            </a:r>
          </a:p>
          <a:p>
            <a:pPr eaLnBrk="1" hangingPunct="1">
              <a:buFont typeface="Arial" charset="0"/>
              <a:buChar char="•"/>
              <a:defRPr/>
            </a:pPr>
            <a:r>
              <a:rPr lang="en-US" dirty="0"/>
              <a:t>Email account</a:t>
            </a:r>
          </a:p>
          <a:p>
            <a:pPr eaLnBrk="1" hangingPunct="1">
              <a:buFont typeface="Arial" charset="0"/>
              <a:buChar char="•"/>
              <a:defRPr/>
            </a:pPr>
            <a:r>
              <a:rPr lang="en-US" dirty="0"/>
              <a:t>Digital handouts or paper materials that were dropped off or mailed ahead of time</a:t>
            </a:r>
          </a:p>
          <a:p>
            <a:pPr eaLnBrk="1" hangingPunct="1">
              <a:buFont typeface="Arial" charset="0"/>
              <a:buChar char="•"/>
              <a:defRPr/>
            </a:pPr>
            <a:r>
              <a:rPr lang="en-US" dirty="0"/>
              <a:t>Notebook and pencil</a:t>
            </a:r>
          </a:p>
        </p:txBody>
      </p:sp>
      <p:cxnSp>
        <p:nvCxnSpPr>
          <p:cNvPr id="10" name="Straight Connector 9">
            <a:extLst>
              <a:ext uri="{FF2B5EF4-FFF2-40B4-BE49-F238E27FC236}">
                <a16:creationId xmlns:a16="http://schemas.microsoft.com/office/drawing/2014/main" id="{77460642-35B8-A94D-8F71-3D0DF548AA21}"/>
              </a:ext>
            </a:extLst>
          </p:cNvPr>
          <p:cNvCxnSpPr/>
          <p:nvPr/>
        </p:nvCxnSpPr>
        <p:spPr>
          <a:xfrm>
            <a:off x="1981200" y="1447800"/>
            <a:ext cx="8229600" cy="0"/>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3" name="Straight Connector 12">
            <a:extLst>
              <a:ext uri="{FF2B5EF4-FFF2-40B4-BE49-F238E27FC236}">
                <a16:creationId xmlns:a16="http://schemas.microsoft.com/office/drawing/2014/main" id="{25AF9539-8280-9541-A13C-E915552A5684}"/>
              </a:ext>
            </a:extLst>
          </p:cNvPr>
          <p:cNvCxnSpPr/>
          <p:nvPr/>
        </p:nvCxnSpPr>
        <p:spPr>
          <a:xfrm>
            <a:off x="6096000" y="1524000"/>
            <a:ext cx="0" cy="472440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73E4FC1D-4213-804A-AFE6-07A4996CBCC5}"/>
              </a:ext>
            </a:extLst>
          </p:cNvPr>
          <p:cNvSpPr txBox="1"/>
          <p:nvPr/>
        </p:nvSpPr>
        <p:spPr>
          <a:xfrm>
            <a:off x="1981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pic>
        <p:nvPicPr>
          <p:cNvPr id="6154" name="Picture 9">
            <a:extLst>
              <a:ext uri="{FF2B5EF4-FFF2-40B4-BE49-F238E27FC236}">
                <a16:creationId xmlns:a16="http://schemas.microsoft.com/office/drawing/2014/main" id="{A34CB588-DC49-D94C-846C-9943C51F6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864" y="462757"/>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11077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8">
            <a:extLst>
              <a:ext uri="{FF2B5EF4-FFF2-40B4-BE49-F238E27FC236}">
                <a16:creationId xmlns:a16="http://schemas.microsoft.com/office/drawing/2014/main" id="{D5C9578D-B2DD-2046-8F60-DEDAAAA96BCD}"/>
              </a:ext>
            </a:extLst>
          </p:cNvPr>
          <p:cNvSpPr>
            <a:spLocks noGrp="1"/>
          </p:cNvSpPr>
          <p:nvPr>
            <p:ph type="title"/>
          </p:nvPr>
        </p:nvSpPr>
        <p:spPr/>
        <p:txBody>
          <a:bodyPr/>
          <a:lstStyle/>
          <a:p>
            <a:pPr algn="r" eaLnBrk="1" hangingPunct="1"/>
            <a:r>
              <a:rPr lang="en-US" altLang="en-US" dirty="0"/>
              <a:t>	Before you start</a:t>
            </a:r>
          </a:p>
        </p:txBody>
      </p:sp>
      <p:sp>
        <p:nvSpPr>
          <p:cNvPr id="8195" name="Content Placeholder 10">
            <a:extLst>
              <a:ext uri="{FF2B5EF4-FFF2-40B4-BE49-F238E27FC236}">
                <a16:creationId xmlns:a16="http://schemas.microsoft.com/office/drawing/2014/main" id="{36B7F525-0858-664B-A5CF-BBEE54289C86}"/>
              </a:ext>
            </a:extLst>
          </p:cNvPr>
          <p:cNvSpPr>
            <a:spLocks noGrp="1"/>
          </p:cNvSpPr>
          <p:nvPr>
            <p:ph idx="1"/>
          </p:nvPr>
        </p:nvSpPr>
        <p:spPr>
          <a:solidFill>
            <a:srgbClr val="92D050"/>
          </a:solidFill>
        </p:spPr>
        <p:txBody>
          <a:bodyPr/>
          <a:lstStyle/>
          <a:p>
            <a:pPr eaLnBrk="1" hangingPunct="1"/>
            <a:r>
              <a:rPr lang="en-US" altLang="en-US"/>
              <a:t>Make sure your student has the technology needed</a:t>
            </a:r>
          </a:p>
          <a:p>
            <a:pPr eaLnBrk="1" hangingPunct="1"/>
            <a:r>
              <a:rPr lang="en-US" altLang="en-US"/>
              <a:t>Help your student set up a free email account</a:t>
            </a:r>
          </a:p>
          <a:p>
            <a:pPr eaLnBrk="1" hangingPunct="1"/>
            <a:r>
              <a:rPr lang="en-US" altLang="en-US"/>
              <a:t>Have them write down their new email and password</a:t>
            </a:r>
          </a:p>
          <a:p>
            <a:pPr eaLnBrk="1" hangingPunct="1"/>
            <a:r>
              <a:rPr lang="en-US" altLang="en-US"/>
              <a:t>Help your student download Zoom</a:t>
            </a:r>
          </a:p>
          <a:p>
            <a:pPr eaLnBrk="1" hangingPunct="1"/>
            <a:r>
              <a:rPr lang="en-US" altLang="en-US"/>
              <a:t>Practice in person</a:t>
            </a:r>
          </a:p>
          <a:p>
            <a:pPr eaLnBrk="1" hangingPunct="1"/>
            <a:r>
              <a:rPr lang="en-US" altLang="en-US"/>
              <a:t>Schedule your Zoom lesson</a:t>
            </a:r>
          </a:p>
          <a:p>
            <a:pPr eaLnBrk="1" hangingPunct="1"/>
            <a:endParaRPr lang="en-US" altLang="en-US"/>
          </a:p>
        </p:txBody>
      </p:sp>
      <p:cxnSp>
        <p:nvCxnSpPr>
          <p:cNvPr id="10" name="Straight Connector 9">
            <a:extLst>
              <a:ext uri="{FF2B5EF4-FFF2-40B4-BE49-F238E27FC236}">
                <a16:creationId xmlns:a16="http://schemas.microsoft.com/office/drawing/2014/main" id="{5C0D2F9E-CF3D-FC48-A82A-351FF6BB64D7}"/>
              </a:ext>
            </a:extLst>
          </p:cNvPr>
          <p:cNvCxnSpPr/>
          <p:nvPr/>
        </p:nvCxnSpPr>
        <p:spPr>
          <a:xfrm>
            <a:off x="1981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4F299D59-B341-DA47-93DA-8B917E909A67}"/>
              </a:ext>
            </a:extLst>
          </p:cNvPr>
          <p:cNvSpPr txBox="1"/>
          <p:nvPr/>
        </p:nvSpPr>
        <p:spPr>
          <a:xfrm>
            <a:off x="1981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pic>
        <p:nvPicPr>
          <p:cNvPr id="8198" name="Picture 9">
            <a:extLst>
              <a:ext uri="{FF2B5EF4-FFF2-40B4-BE49-F238E27FC236}">
                <a16:creationId xmlns:a16="http://schemas.microsoft.com/office/drawing/2014/main" id="{22818DF4-2248-4F40-A3AB-5A04D0B0F5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510" y="5334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21467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lstStyle/>
          <a:p>
            <a:pPr algn="r"/>
            <a:r>
              <a:rPr lang="en-US" dirty="0">
                <a:latin typeface="+mn-lt"/>
              </a:rPr>
              <a:t>Goal Setting and Student Learning Plans</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207"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err="1">
                <a:solidFill>
                  <a:schemeClr val="tx1"/>
                </a:solidFill>
              </a:rPr>
              <a:t>www.osymigrant.org</a:t>
            </a:r>
            <a:endParaRPr lang="en-US">
              <a:solidFill>
                <a:schemeClr val="tx1"/>
              </a:solidFill>
            </a:endParaRPr>
          </a:p>
        </p:txBody>
      </p:sp>
      <p:sp>
        <p:nvSpPr>
          <p:cNvPr id="9" name="Content Placeholder 3">
            <a:extLst>
              <a:ext uri="{FF2B5EF4-FFF2-40B4-BE49-F238E27FC236}">
                <a16:creationId xmlns:a16="http://schemas.microsoft.com/office/drawing/2014/main" id="{F08EDC92-66C2-A644-88BC-74A951E741F7}"/>
              </a:ext>
            </a:extLst>
          </p:cNvPr>
          <p:cNvSpPr>
            <a:spLocks noGrp="1"/>
          </p:cNvSpPr>
          <p:nvPr>
            <p:ph idx="1"/>
          </p:nvPr>
        </p:nvSpPr>
        <p:spPr>
          <a:xfrm>
            <a:off x="526773" y="1752600"/>
            <a:ext cx="11138453" cy="4373563"/>
          </a:xfrm>
        </p:spPr>
        <p:txBody>
          <a:bodyPr>
            <a:normAutofit fontScale="92500" lnSpcReduction="20000"/>
          </a:bodyPr>
          <a:lstStyle/>
          <a:p>
            <a:pPr marL="0" indent="0">
              <a:buNone/>
            </a:pPr>
            <a:r>
              <a:rPr lang="en-US" sz="3000" i="1" dirty="0"/>
              <a:t>Sarah Braun Hamilton (team lead), Justyn Settles, Emily Williams, and</a:t>
            </a:r>
          </a:p>
          <a:p>
            <a:pPr marL="0" indent="0">
              <a:buNone/>
            </a:pPr>
            <a:r>
              <a:rPr lang="en-US" sz="3000" i="1" dirty="0"/>
              <a:t>Eugenia Luna</a:t>
            </a:r>
            <a:endParaRPr lang="en-US" sz="3000" dirty="0"/>
          </a:p>
          <a:p>
            <a:pPr lvl="0"/>
            <a:r>
              <a:rPr lang="en-US" sz="3000" b="1" dirty="0"/>
              <a:t>1.2a </a:t>
            </a:r>
            <a:r>
              <a:rPr lang="en-US" sz="3000" dirty="0"/>
              <a:t>Create scenarios for best practices in use of the updated OSY Learning Plan templates </a:t>
            </a:r>
          </a:p>
          <a:p>
            <a:pPr lvl="0"/>
            <a:r>
              <a:rPr lang="en-US" sz="3000" b="1" dirty="0"/>
              <a:t>1.3a </a:t>
            </a:r>
            <a:r>
              <a:rPr lang="en-US" sz="3000" dirty="0"/>
              <a:t>Create scenarios for best practices in the use of updated Goal Setting Workshop (GSW) materials </a:t>
            </a:r>
          </a:p>
          <a:p>
            <a:pPr lvl="0"/>
            <a:r>
              <a:rPr lang="en-US" sz="3000" b="1" dirty="0"/>
              <a:t>1.3c </a:t>
            </a:r>
            <a:r>
              <a:rPr lang="en-US" sz="3000" dirty="0"/>
              <a:t>Train GSW facilitators based on scenarios </a:t>
            </a:r>
          </a:p>
          <a:p>
            <a:pPr lvl="0"/>
            <a:r>
              <a:rPr lang="en-US" sz="3000" b="1" dirty="0"/>
              <a:t>1.3d </a:t>
            </a:r>
            <a:r>
              <a:rPr lang="en-US" sz="3000" dirty="0"/>
              <a:t>Conduct GSWs and assess using </a:t>
            </a:r>
            <a:r>
              <a:rPr lang="en-US" sz="3000" b="1" dirty="0"/>
              <a:t>project-based activity and rubric (design project-based activity and rubric)</a:t>
            </a:r>
            <a:endParaRPr lang="en-US" sz="3000" dirty="0"/>
          </a:p>
          <a:p>
            <a:pPr lvl="0"/>
            <a:r>
              <a:rPr lang="en-US" sz="3000" b="1" dirty="0"/>
              <a:t>3.1d </a:t>
            </a:r>
            <a:r>
              <a:rPr lang="en-US" sz="3000" dirty="0"/>
              <a:t>Disseminate tools for portability of GOSOSY materials for highly mobile students </a:t>
            </a:r>
          </a:p>
          <a:p>
            <a:pPr marL="0" indent="0">
              <a:buNone/>
            </a:pPr>
            <a:endParaRPr lang="en-US" dirty="0"/>
          </a:p>
        </p:txBody>
      </p:sp>
    </p:spTree>
    <p:extLst>
      <p:ext uri="{BB962C8B-B14F-4D97-AF65-F5344CB8AC3E}">
        <p14:creationId xmlns:p14="http://schemas.microsoft.com/office/powerpoint/2010/main" val="16105041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txBox="1">
            <a:spLocks/>
          </p:cNvSpPr>
          <p:nvPr/>
        </p:nvSpPr>
        <p:spPr>
          <a:xfrm>
            <a:off x="1905000" y="266700"/>
            <a:ext cx="8305800" cy="1097280"/>
          </a:xfrm>
          <a:prstGeom prst="rect">
            <a:avLst/>
          </a:prstGeom>
          <a:solidFill>
            <a:srgbClr val="F8F08C"/>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3600"/>
              <a:t>Goal Setting</a:t>
            </a:r>
          </a:p>
        </p:txBody>
      </p:sp>
      <p:pic>
        <p:nvPicPr>
          <p:cNvPr id="1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8988" y="381000"/>
            <a:ext cx="925512"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p:cNvSpPr txBox="1"/>
          <p:nvPr/>
        </p:nvSpPr>
        <p:spPr>
          <a:xfrm>
            <a:off x="1981200" y="63246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a:solidFill>
                  <a:schemeClr val="tx1"/>
                </a:solidFill>
              </a:rPr>
              <a:t>www.osymigrant.org</a:t>
            </a:r>
          </a:p>
        </p:txBody>
      </p:sp>
      <p:cxnSp>
        <p:nvCxnSpPr>
          <p:cNvPr id="6" name="Straight Connector 5">
            <a:extLst>
              <a:ext uri="{FF2B5EF4-FFF2-40B4-BE49-F238E27FC236}">
                <a16:creationId xmlns:a16="http://schemas.microsoft.com/office/drawing/2014/main" id="{D82FB5AB-F49D-6A47-B974-8C1BF5AAE60F}"/>
              </a:ext>
            </a:extLst>
          </p:cNvPr>
          <p:cNvCxnSpPr>
            <a:cxnSpLocks/>
          </p:cNvCxnSpPr>
          <p:nvPr/>
        </p:nvCxnSpPr>
        <p:spPr>
          <a:xfrm>
            <a:off x="1905000" y="1371918"/>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7" name="Picture 6" descr="1 Instructors Guide cover.pdf">
            <a:extLst>
              <a:ext uri="{FF2B5EF4-FFF2-40B4-BE49-F238E27FC236}">
                <a16:creationId xmlns:a16="http://schemas.microsoft.com/office/drawing/2014/main" id="{DBC6CAEA-BD5D-F34F-BD21-E7E42D8992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4255" y="1559128"/>
            <a:ext cx="3288220" cy="4255343"/>
          </a:xfrm>
          <a:prstGeom prst="rect">
            <a:avLst/>
          </a:prstGeom>
        </p:spPr>
      </p:pic>
    </p:spTree>
    <p:extLst>
      <p:ext uri="{BB962C8B-B14F-4D97-AF65-F5344CB8AC3E}">
        <p14:creationId xmlns:p14="http://schemas.microsoft.com/office/powerpoint/2010/main" val="15884658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lstStyle/>
          <a:p>
            <a:pPr algn="r"/>
            <a:r>
              <a:rPr lang="en-US" dirty="0">
                <a:latin typeface="+mn-lt"/>
              </a:rPr>
              <a:t>Goal Setting and Student Learning Plans</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207"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9" name="Content Placeholder 3">
            <a:extLst>
              <a:ext uri="{FF2B5EF4-FFF2-40B4-BE49-F238E27FC236}">
                <a16:creationId xmlns:a16="http://schemas.microsoft.com/office/drawing/2014/main" id="{F08EDC92-66C2-A644-88BC-74A951E741F7}"/>
              </a:ext>
            </a:extLst>
          </p:cNvPr>
          <p:cNvSpPr>
            <a:spLocks noGrp="1"/>
          </p:cNvSpPr>
          <p:nvPr>
            <p:ph idx="1"/>
          </p:nvPr>
        </p:nvSpPr>
        <p:spPr>
          <a:xfrm>
            <a:off x="526773" y="1752600"/>
            <a:ext cx="11138453" cy="4373563"/>
          </a:xfrm>
        </p:spPr>
        <p:txBody>
          <a:bodyPr>
            <a:normAutofit/>
          </a:bodyPr>
          <a:lstStyle/>
          <a:p>
            <a:r>
              <a:rPr lang="en-US" dirty="0"/>
              <a:t>Revising Goal Setting Rubric (now Goal Setting Assessment and Planning Rubric)</a:t>
            </a:r>
          </a:p>
          <a:p>
            <a:r>
              <a:rPr lang="en-US" dirty="0"/>
              <a:t>Portability Survey Results:</a:t>
            </a:r>
          </a:p>
          <a:p>
            <a:pPr lvl="3"/>
            <a:r>
              <a:rPr lang="en-US" sz="2000" dirty="0"/>
              <a:t>72 responses</a:t>
            </a:r>
          </a:p>
          <a:p>
            <a:pPr lvl="3"/>
            <a:r>
              <a:rPr lang="en-US" sz="2000" dirty="0"/>
              <a:t>91% of surveyed say portability is important</a:t>
            </a:r>
          </a:p>
          <a:p>
            <a:pPr lvl="3"/>
            <a:r>
              <a:rPr lang="en-US" sz="2000" dirty="0"/>
              <a:t>84.5% say students should benefit most from portability</a:t>
            </a:r>
          </a:p>
          <a:p>
            <a:pPr lvl="1"/>
            <a:endParaRPr lang="en-US" dirty="0"/>
          </a:p>
          <a:p>
            <a:r>
              <a:rPr lang="en-US" dirty="0"/>
              <a:t>NASDME Session: </a:t>
            </a:r>
            <a:r>
              <a:rPr lang="en-US" i="1" dirty="0"/>
              <a:t>How the Practice of Goal-Setting Can Help Migrant Students Focus and Progress</a:t>
            </a:r>
            <a:endParaRPr lang="en-US" dirty="0"/>
          </a:p>
        </p:txBody>
      </p:sp>
    </p:spTree>
    <p:extLst>
      <p:ext uri="{BB962C8B-B14F-4D97-AF65-F5344CB8AC3E}">
        <p14:creationId xmlns:p14="http://schemas.microsoft.com/office/powerpoint/2010/main" val="2453476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1C184F-A74F-614D-9A4B-329E913726E9}"/>
              </a:ext>
            </a:extLst>
          </p:cNvPr>
          <p:cNvSpPr txBox="1"/>
          <p:nvPr/>
        </p:nvSpPr>
        <p:spPr>
          <a:xfrm>
            <a:off x="490330" y="6320996"/>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a:solidFill>
                  <a:schemeClr val="tx1"/>
                </a:solidFill>
              </a:rPr>
              <a:t>www.osymigrant.org</a:t>
            </a:r>
          </a:p>
        </p:txBody>
      </p:sp>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206375"/>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atin typeface="+mn-lt"/>
              </a:rPr>
              <a:t>Welcome and Introductions</a:t>
            </a:r>
          </a:p>
        </p:txBody>
      </p:sp>
      <p:sp>
        <p:nvSpPr>
          <p:cNvPr id="15" name="Title 1">
            <a:extLst>
              <a:ext uri="{FF2B5EF4-FFF2-40B4-BE49-F238E27FC236}">
                <a16:creationId xmlns:a16="http://schemas.microsoft.com/office/drawing/2014/main" id="{BA41EC60-ED76-E244-9992-D3900E940712}"/>
              </a:ext>
            </a:extLst>
          </p:cNvPr>
          <p:cNvSpPr txBox="1">
            <a:spLocks/>
          </p:cNvSpPr>
          <p:nvPr/>
        </p:nvSpPr>
        <p:spPr>
          <a:xfrm>
            <a:off x="200877" y="2694299"/>
            <a:ext cx="10899912" cy="132556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atin typeface="+mn-lt"/>
              </a:rPr>
              <a:t>Welcome and Introductions</a:t>
            </a:r>
          </a:p>
          <a:p>
            <a:pPr algn="r"/>
            <a:r>
              <a:rPr lang="en-US">
                <a:latin typeface="+mn-lt"/>
              </a:rPr>
              <a:t>Doug </a:t>
            </a:r>
            <a:r>
              <a:rPr lang="en-US" err="1">
                <a:latin typeface="+mn-lt"/>
              </a:rPr>
              <a:t>Boline</a:t>
            </a:r>
            <a:r>
              <a:rPr lang="en-US">
                <a:latin typeface="+mn-lt"/>
              </a:rPr>
              <a:t>, Kansas MEP State Director</a:t>
            </a:r>
          </a:p>
          <a:p>
            <a:pPr algn="r"/>
            <a:r>
              <a:rPr lang="en-US">
                <a:latin typeface="+mn-lt"/>
              </a:rPr>
              <a:t>GOSOSY Lead State</a:t>
            </a:r>
          </a:p>
          <a:p>
            <a:pPr algn="r"/>
            <a:endParaRPr lang="en-US">
              <a:latin typeface="+mn-lt"/>
            </a:endParaRPr>
          </a:p>
        </p:txBody>
      </p:sp>
    </p:spTree>
    <p:extLst>
      <p:ext uri="{BB962C8B-B14F-4D97-AF65-F5344CB8AC3E}">
        <p14:creationId xmlns:p14="http://schemas.microsoft.com/office/powerpoint/2010/main" val="6213221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lstStyle/>
          <a:p>
            <a:pPr algn="r"/>
            <a:r>
              <a:rPr lang="en-US">
                <a:latin typeface="+mn-lt"/>
              </a:rPr>
              <a:t>Personal Wellness</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207"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err="1">
                <a:solidFill>
                  <a:schemeClr val="tx1"/>
                </a:solidFill>
              </a:rPr>
              <a:t>www.osymigrant.org</a:t>
            </a:r>
            <a:endParaRPr lang="en-US">
              <a:solidFill>
                <a:schemeClr val="tx1"/>
              </a:solidFill>
            </a:endParaRPr>
          </a:p>
        </p:txBody>
      </p:sp>
      <p:sp>
        <p:nvSpPr>
          <p:cNvPr id="10" name="Content Placeholder 3">
            <a:extLst>
              <a:ext uri="{FF2B5EF4-FFF2-40B4-BE49-F238E27FC236}">
                <a16:creationId xmlns:a16="http://schemas.microsoft.com/office/drawing/2014/main" id="{C483F970-67F6-944B-95DE-E8A0D84A5DF3}"/>
              </a:ext>
            </a:extLst>
          </p:cNvPr>
          <p:cNvSpPr>
            <a:spLocks noGrp="1"/>
          </p:cNvSpPr>
          <p:nvPr>
            <p:ph idx="1"/>
          </p:nvPr>
        </p:nvSpPr>
        <p:spPr>
          <a:xfrm>
            <a:off x="457200" y="1518179"/>
            <a:ext cx="11280912" cy="4373563"/>
          </a:xfrm>
        </p:spPr>
        <p:txBody>
          <a:bodyPr>
            <a:normAutofit lnSpcReduction="10000"/>
          </a:bodyPr>
          <a:lstStyle/>
          <a:p>
            <a:pPr marL="0" indent="0">
              <a:buNone/>
            </a:pPr>
            <a:r>
              <a:rPr lang="en-US" i="1"/>
              <a:t>Lora Thomas (team lead), </a:t>
            </a:r>
            <a:r>
              <a:rPr lang="en-US" i="1" err="1"/>
              <a:t>Lysandra</a:t>
            </a:r>
            <a:r>
              <a:rPr lang="en-US" i="1"/>
              <a:t> Alexander, Susanna Bartee, Susana Des Neves, Maria Dominguez, John Farrell</a:t>
            </a:r>
            <a:endParaRPr lang="en-US"/>
          </a:p>
          <a:p>
            <a:pPr lvl="0"/>
            <a:r>
              <a:rPr lang="en-US" b="1"/>
              <a:t>1.1c </a:t>
            </a:r>
            <a:r>
              <a:rPr lang="en-US"/>
              <a:t>Incorporate strategies and best practices from the literature review into mental health lessons for OSY </a:t>
            </a:r>
          </a:p>
          <a:p>
            <a:pPr lvl="0"/>
            <a:r>
              <a:rPr lang="en-US" b="1"/>
              <a:t>1.1d </a:t>
            </a:r>
            <a:r>
              <a:rPr lang="en-US"/>
              <a:t>Develop materials that describe how trauma impact academic performance and strategies for educators </a:t>
            </a:r>
          </a:p>
          <a:p>
            <a:pPr lvl="0"/>
            <a:r>
              <a:rPr lang="en-US" b="1"/>
              <a:t>2.2d </a:t>
            </a:r>
            <a:r>
              <a:rPr lang="en-US"/>
              <a:t>Prepare training materials to go along with OSY mental health lessons based on staff needs assessment results </a:t>
            </a:r>
          </a:p>
          <a:p>
            <a:pPr lvl="0"/>
            <a:r>
              <a:rPr lang="en-US" b="1"/>
              <a:t>3.1b </a:t>
            </a:r>
            <a:r>
              <a:rPr lang="en-US"/>
              <a:t>Disseminate materials that describe how trauma impacts academic performance and strategies for educators </a:t>
            </a:r>
          </a:p>
          <a:p>
            <a:endParaRPr lang="en-US"/>
          </a:p>
          <a:p>
            <a:pPr marL="0" indent="0">
              <a:buNone/>
            </a:pPr>
            <a:endParaRPr lang="en-US"/>
          </a:p>
        </p:txBody>
      </p:sp>
    </p:spTree>
    <p:extLst>
      <p:ext uri="{BB962C8B-B14F-4D97-AF65-F5344CB8AC3E}">
        <p14:creationId xmlns:p14="http://schemas.microsoft.com/office/powerpoint/2010/main" val="2050331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lstStyle/>
          <a:p>
            <a:pPr algn="r"/>
            <a:r>
              <a:rPr lang="en-US" dirty="0">
                <a:latin typeface="+mn-lt"/>
              </a:rPr>
              <a:t>Personal Wellness</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207"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10" name="Content Placeholder 3">
            <a:extLst>
              <a:ext uri="{FF2B5EF4-FFF2-40B4-BE49-F238E27FC236}">
                <a16:creationId xmlns:a16="http://schemas.microsoft.com/office/drawing/2014/main" id="{C483F970-67F6-944B-95DE-E8A0D84A5DF3}"/>
              </a:ext>
            </a:extLst>
          </p:cNvPr>
          <p:cNvSpPr>
            <a:spLocks noGrp="1"/>
          </p:cNvSpPr>
          <p:nvPr>
            <p:ph idx="1"/>
          </p:nvPr>
        </p:nvSpPr>
        <p:spPr>
          <a:xfrm>
            <a:off x="457200" y="1518179"/>
            <a:ext cx="11280912" cy="4373563"/>
          </a:xfrm>
        </p:spPr>
        <p:txBody>
          <a:bodyPr>
            <a:normAutofit fontScale="92500"/>
          </a:bodyPr>
          <a:lstStyle/>
          <a:p>
            <a:r>
              <a:rPr lang="en-US" dirty="0"/>
              <a:t>Finalizing </a:t>
            </a:r>
            <a:r>
              <a:rPr lang="en-US" i="1" dirty="0"/>
              <a:t>Personal Wellness (Including Improved Mental Health) Training Manual </a:t>
            </a:r>
          </a:p>
          <a:p>
            <a:pPr lvl="1"/>
            <a:r>
              <a:rPr lang="en-US" sz="2200" dirty="0"/>
              <a:t>MODULE 1 – Introduction to Training</a:t>
            </a:r>
          </a:p>
          <a:p>
            <a:pPr lvl="1"/>
            <a:r>
              <a:rPr lang="en-US" sz="2200" dirty="0"/>
              <a:t>MODULE 2 – </a:t>
            </a:r>
            <a:r>
              <a:rPr lang="en-US" sz="2200" i="1" dirty="0"/>
              <a:t>Adverse Childhood Experiences (ACEs</a:t>
            </a:r>
            <a:r>
              <a:rPr lang="en-US" sz="2200" dirty="0"/>
              <a:t>)</a:t>
            </a:r>
          </a:p>
          <a:p>
            <a:pPr lvl="1"/>
            <a:r>
              <a:rPr lang="en-US" sz="2200" dirty="0"/>
              <a:t>MODULE 3 – </a:t>
            </a:r>
            <a:r>
              <a:rPr lang="en-US" sz="2200" i="1" dirty="0"/>
              <a:t>Trauma</a:t>
            </a:r>
            <a:endParaRPr lang="en-US" sz="2200" dirty="0"/>
          </a:p>
          <a:p>
            <a:pPr lvl="1"/>
            <a:r>
              <a:rPr lang="en-US" sz="2200" dirty="0"/>
              <a:t>MODULE 4 – </a:t>
            </a:r>
            <a:r>
              <a:rPr lang="en-US" sz="2200" i="1" dirty="0"/>
              <a:t>Cultural Sensitivity</a:t>
            </a:r>
            <a:endParaRPr lang="en-US" sz="2200" dirty="0"/>
          </a:p>
          <a:p>
            <a:pPr lvl="1"/>
            <a:r>
              <a:rPr lang="en-US" sz="2200" dirty="0"/>
              <a:t>MODULE 5 – </a:t>
            </a:r>
            <a:r>
              <a:rPr lang="en-US" sz="2200" i="1" dirty="0"/>
              <a:t>Resiliency</a:t>
            </a:r>
            <a:endParaRPr lang="en-US" sz="2200" dirty="0"/>
          </a:p>
          <a:p>
            <a:pPr lvl="1"/>
            <a:r>
              <a:rPr lang="en-US" sz="2200" dirty="0"/>
              <a:t>MODULE 6 – </a:t>
            </a:r>
            <a:r>
              <a:rPr lang="en-US" sz="2200" i="1" dirty="0"/>
              <a:t>Mindfulness</a:t>
            </a:r>
            <a:endParaRPr lang="en-US" sz="2200" dirty="0"/>
          </a:p>
          <a:p>
            <a:pPr lvl="1"/>
            <a:r>
              <a:rPr lang="en-US" sz="2200" dirty="0"/>
              <a:t>MODULE 7 – </a:t>
            </a:r>
            <a:r>
              <a:rPr lang="en-US" sz="2200" i="1" dirty="0"/>
              <a:t>Self-Care</a:t>
            </a:r>
            <a:endParaRPr lang="en-US" sz="2200" dirty="0"/>
          </a:p>
          <a:p>
            <a:pPr lvl="2"/>
            <a:endParaRPr lang="en-US" dirty="0"/>
          </a:p>
          <a:p>
            <a:r>
              <a:rPr lang="en-US" dirty="0"/>
              <a:t>NASDME Session: Mental Health is Just as Important as Physical Health! Introduction to GOSOSY’s </a:t>
            </a:r>
            <a:r>
              <a:rPr lang="en-US" i="1" dirty="0"/>
              <a:t>Personal Wellness (Including sections of the improved Mental Health) Manual Training of Trainers</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8770755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47DA9-D6AC-EB4E-A93D-DF30D8A58371}"/>
              </a:ext>
            </a:extLst>
          </p:cNvPr>
          <p:cNvSpPr>
            <a:spLocks noGrp="1"/>
          </p:cNvSpPr>
          <p:nvPr>
            <p:ph type="title"/>
          </p:nvPr>
        </p:nvSpPr>
        <p:spPr/>
        <p:txBody>
          <a:bodyPr/>
          <a:lstStyle/>
          <a:p>
            <a:pPr algn="r"/>
            <a:r>
              <a:rPr lang="en-US" dirty="0"/>
              <a:t>	National Webinar on Supporting the Mental Health Needs of Migrant Students</a:t>
            </a:r>
          </a:p>
        </p:txBody>
      </p:sp>
      <p:sp>
        <p:nvSpPr>
          <p:cNvPr id="3" name="Content Placeholder 2">
            <a:extLst>
              <a:ext uri="{FF2B5EF4-FFF2-40B4-BE49-F238E27FC236}">
                <a16:creationId xmlns:a16="http://schemas.microsoft.com/office/drawing/2014/main" id="{6F624909-C9BD-F64E-B6D2-8C77E50AA0E8}"/>
              </a:ext>
            </a:extLst>
          </p:cNvPr>
          <p:cNvSpPr>
            <a:spLocks noGrp="1"/>
          </p:cNvSpPr>
          <p:nvPr>
            <p:ph idx="1"/>
          </p:nvPr>
        </p:nvSpPr>
        <p:spPr/>
        <p:txBody>
          <a:bodyPr/>
          <a:lstStyle/>
          <a:p>
            <a:r>
              <a:rPr lang="en-US" dirty="0"/>
              <a:t>Kanas School Based Mental Health Initiative and GOSOSY Collaboration</a:t>
            </a:r>
          </a:p>
          <a:p>
            <a:r>
              <a:rPr lang="en-US" dirty="0"/>
              <a:t>Working with the Mental Health Technology Transfer Center Network (MHTTCN) </a:t>
            </a:r>
            <a:r>
              <a:rPr lang="en-US" dirty="0">
                <a:hlinkClick r:id="rId2"/>
              </a:rPr>
              <a:t>https://mhttcnetwork.org</a:t>
            </a:r>
            <a:r>
              <a:rPr lang="en-US" dirty="0"/>
              <a:t> </a:t>
            </a:r>
          </a:p>
          <a:p>
            <a:r>
              <a:rPr lang="en-US" dirty="0"/>
              <a:t>SAMHSA funded national network</a:t>
            </a:r>
          </a:p>
          <a:p>
            <a:r>
              <a:rPr lang="en-US" dirty="0"/>
              <a:t>August 13 at 12:00 pm CDT</a:t>
            </a:r>
          </a:p>
          <a:p>
            <a:r>
              <a:rPr lang="en-US" dirty="0"/>
              <a:t>Invitations will be sent to all GOSOSY states </a:t>
            </a:r>
          </a:p>
        </p:txBody>
      </p:sp>
      <p:pic>
        <p:nvPicPr>
          <p:cNvPr id="4" name="Picture 9">
            <a:extLst>
              <a:ext uri="{FF2B5EF4-FFF2-40B4-BE49-F238E27FC236}">
                <a16:creationId xmlns:a16="http://schemas.microsoft.com/office/drawing/2014/main" id="{7DD9C215-FCB7-4645-A8D1-0CD2206864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207"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6C53A678-37F2-3E41-987E-BC62FECDC972}"/>
              </a:ext>
            </a:extLst>
          </p:cNvPr>
          <p:cNvCxnSpPr>
            <a:cxnSpLocks/>
          </p:cNvCxnSpPr>
          <p:nvPr/>
        </p:nvCxnSpPr>
        <p:spPr>
          <a:xfrm>
            <a:off x="526773" y="1690688"/>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0447347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lstStyle/>
          <a:p>
            <a:pPr algn="r"/>
            <a:r>
              <a:rPr lang="en-US" dirty="0">
                <a:latin typeface="+mn-lt"/>
              </a:rPr>
              <a:t>2020 Website UPDATES</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2" descr="A picture containing person, grass, woman, player&#10;&#10;Description automatically generated">
            <a:hlinkClick r:id="rId3"/>
            <a:extLst>
              <a:ext uri="{FF2B5EF4-FFF2-40B4-BE49-F238E27FC236}">
                <a16:creationId xmlns:a16="http://schemas.microsoft.com/office/drawing/2014/main" id="{1677B69C-6165-9045-9AFC-EFA84718EE17}"/>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011194" y="1524000"/>
            <a:ext cx="10169611" cy="5239688"/>
          </a:xfrm>
        </p:spPr>
      </p:pic>
    </p:spTree>
    <p:extLst>
      <p:ext uri="{BB962C8B-B14F-4D97-AF65-F5344CB8AC3E}">
        <p14:creationId xmlns:p14="http://schemas.microsoft.com/office/powerpoint/2010/main" val="20346954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lstStyle/>
          <a:p>
            <a:pPr algn="r"/>
            <a:r>
              <a:rPr lang="en-US" dirty="0">
                <a:latin typeface="+mn-lt"/>
              </a:rPr>
              <a:t>2020 Website UPDATES</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6403EF2E-C770-0447-888C-BA3E2E1483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68" t="3226"/>
          <a:stretch/>
        </p:blipFill>
        <p:spPr bwMode="auto">
          <a:xfrm>
            <a:off x="1709112" y="1662059"/>
            <a:ext cx="8438741" cy="519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28537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lstStyle/>
          <a:p>
            <a:pPr algn="r"/>
            <a:r>
              <a:rPr lang="en-US" dirty="0">
                <a:latin typeface="+mn-lt"/>
              </a:rPr>
              <a:t>2020 Website UPDATES</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7D5AC1DC-8AA2-0045-B81D-8E7622AB35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33" r="1010"/>
          <a:stretch/>
        </p:blipFill>
        <p:spPr bwMode="auto">
          <a:xfrm>
            <a:off x="1904999" y="1563757"/>
            <a:ext cx="8471453" cy="519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06336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4800">
                <a:latin typeface="+mn-lt"/>
              </a:rPr>
              <a:t>Student Page</a:t>
            </a:r>
          </a:p>
        </p:txBody>
      </p:sp>
      <p:sp>
        <p:nvSpPr>
          <p:cNvPr id="3" name="Content Placeholder 2">
            <a:extLst>
              <a:ext uri="{FF2B5EF4-FFF2-40B4-BE49-F238E27FC236}">
                <a16:creationId xmlns:a16="http://schemas.microsoft.com/office/drawing/2014/main" id="{C6D3FEA9-DBAA-2647-A8F1-B348C6D9EB1F}"/>
              </a:ext>
            </a:extLst>
          </p:cNvPr>
          <p:cNvSpPr>
            <a:spLocks noGrp="1"/>
          </p:cNvSpPr>
          <p:nvPr>
            <p:ph idx="1"/>
          </p:nvPr>
        </p:nvSpPr>
        <p:spPr>
          <a:xfrm>
            <a:off x="838200" y="1690689"/>
            <a:ext cx="7212496" cy="4332424"/>
          </a:xfrm>
        </p:spPr>
        <p:txBody>
          <a:bodyPr>
            <a:normAutofit lnSpcReduction="10000"/>
          </a:bodyPr>
          <a:lstStyle/>
          <a:p>
            <a:pPr marL="514350" indent="-514350">
              <a:buFont typeface="+mj-lt"/>
              <a:buAutoNum type="arabicPeriod"/>
            </a:pPr>
            <a:r>
              <a:rPr lang="en-US"/>
              <a:t>What are students looking for on the Student Page?</a:t>
            </a:r>
          </a:p>
          <a:p>
            <a:pPr marL="514350" indent="-514350">
              <a:buFont typeface="+mj-lt"/>
              <a:buAutoNum type="arabicPeriod"/>
            </a:pPr>
            <a:r>
              <a:rPr lang="en-US"/>
              <a:t>What is the most important academic content for the Student Page?</a:t>
            </a:r>
          </a:p>
          <a:p>
            <a:pPr marL="514350" indent="-514350">
              <a:buFont typeface="+mj-lt"/>
              <a:buAutoNum type="arabicPeriod"/>
            </a:pPr>
            <a:r>
              <a:rPr lang="en-US"/>
              <a:t>What is the most important advocacy information for the Student Page?</a:t>
            </a:r>
          </a:p>
          <a:p>
            <a:pPr marL="514350" indent="-514350">
              <a:buFont typeface="+mj-lt"/>
              <a:buAutoNum type="arabicPeriod"/>
            </a:pPr>
            <a:r>
              <a:rPr lang="en-US"/>
              <a:t>Should certain “big topics” be highlighted (i.e. Personal Wellness, HSED, etc.)?</a:t>
            </a:r>
          </a:p>
          <a:p>
            <a:pPr marL="514350" indent="-514350">
              <a:buFont typeface="+mj-lt"/>
              <a:buAutoNum type="arabicPeriod"/>
            </a:pPr>
            <a:r>
              <a:rPr lang="en-US"/>
              <a:t>How should we include this goal in the new proposal?</a:t>
            </a:r>
          </a:p>
          <a:p>
            <a:pPr marL="514350" indent="-514350">
              <a:buFont typeface="+mj-lt"/>
              <a:buAutoNum type="arabicPeriod"/>
            </a:pPr>
            <a:endParaRPr lang="en-US"/>
          </a:p>
        </p:txBody>
      </p:sp>
      <p:sp>
        <p:nvSpPr>
          <p:cNvPr id="4" name="TextBox 3">
            <a:extLst>
              <a:ext uri="{FF2B5EF4-FFF2-40B4-BE49-F238E27FC236}">
                <a16:creationId xmlns:a16="http://schemas.microsoft.com/office/drawing/2014/main" id="{17A2F43E-EC59-314A-8B59-C9F892A0DBF5}"/>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err="1">
                <a:solidFill>
                  <a:schemeClr val="tx1"/>
                </a:solidFill>
              </a:rPr>
              <a:t>www.osymigrant.org</a:t>
            </a:r>
            <a:endParaRPr lang="en-US">
              <a:solidFill>
                <a:schemeClr val="tx1"/>
              </a:solidFill>
            </a:endParaRP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C7DAE38F-4E32-5341-B69C-0CD12853334B}"/>
              </a:ext>
            </a:extLst>
          </p:cNvPr>
          <p:cNvPicPr>
            <a:picLocks noChangeAspect="1" noChangeArrowheads="1"/>
          </p:cNvPicPr>
          <p:nvPr/>
        </p:nvPicPr>
        <p:blipFill>
          <a:blip r:embed="rId3"/>
          <a:srcRect/>
          <a:stretch/>
        </p:blipFill>
        <p:spPr bwMode="auto">
          <a:xfrm>
            <a:off x="8176857" y="1713121"/>
            <a:ext cx="3481744" cy="419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wn Arrow 8">
            <a:extLst>
              <a:ext uri="{FF2B5EF4-FFF2-40B4-BE49-F238E27FC236}">
                <a16:creationId xmlns:a16="http://schemas.microsoft.com/office/drawing/2014/main" id="{12ECBFC1-747A-CE4C-AFAD-723472945B99}"/>
              </a:ext>
            </a:extLst>
          </p:cNvPr>
          <p:cNvSpPr/>
          <p:nvPr/>
        </p:nvSpPr>
        <p:spPr>
          <a:xfrm rot="1674444">
            <a:off x="8945217" y="2132247"/>
            <a:ext cx="934279" cy="154919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67929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8">
            <a:extLst>
              <a:ext uri="{FF2B5EF4-FFF2-40B4-BE49-F238E27FC236}">
                <a16:creationId xmlns:a16="http://schemas.microsoft.com/office/drawing/2014/main" id="{0B626E32-540D-45AE-BA33-79D04625981B}"/>
              </a:ext>
            </a:extLst>
          </p:cNvPr>
          <p:cNvSpPr>
            <a:spLocks noGrp="1"/>
          </p:cNvSpPr>
          <p:nvPr>
            <p:ph type="title"/>
          </p:nvPr>
        </p:nvSpPr>
        <p:spPr>
          <a:xfrm>
            <a:off x="2984500" y="274638"/>
            <a:ext cx="7226300" cy="1143000"/>
          </a:xfrm>
        </p:spPr>
        <p:txBody>
          <a:bodyPr/>
          <a:lstStyle/>
          <a:p>
            <a:pPr eaLnBrk="1" hangingPunct="1"/>
            <a:r>
              <a:rPr lang="en-US" altLang="en-US" dirty="0"/>
              <a:t>Data Collection</a:t>
            </a:r>
          </a:p>
        </p:txBody>
      </p:sp>
      <p:cxnSp>
        <p:nvCxnSpPr>
          <p:cNvPr id="10" name="Straight Connector 9">
            <a:extLst>
              <a:ext uri="{FF2B5EF4-FFF2-40B4-BE49-F238E27FC236}">
                <a16:creationId xmlns:a16="http://schemas.microsoft.com/office/drawing/2014/main" id="{94E98FD8-F43F-4E71-8C27-021F9A8E502A}"/>
              </a:ext>
            </a:extLst>
          </p:cNvPr>
          <p:cNvCxnSpPr/>
          <p:nvPr/>
        </p:nvCxnSpPr>
        <p:spPr>
          <a:xfrm>
            <a:off x="1981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128195E6-8750-46A0-8C52-B93F1CB266E6}"/>
              </a:ext>
            </a:extLst>
          </p:cNvPr>
          <p:cNvSpPr txBox="1"/>
          <p:nvPr/>
        </p:nvSpPr>
        <p:spPr>
          <a:xfrm>
            <a:off x="1981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pic>
        <p:nvPicPr>
          <p:cNvPr id="19461" name="Picture 9">
            <a:extLst>
              <a:ext uri="{FF2B5EF4-FFF2-40B4-BE49-F238E27FC236}">
                <a16:creationId xmlns:a16="http://schemas.microsoft.com/office/drawing/2014/main" id="{167D4B6B-F0F9-451F-BBB4-E350F068B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03238"/>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79D40BED-11F2-4F2C-9F8F-31BA0CF06E80}"/>
              </a:ext>
            </a:extLst>
          </p:cNvPr>
          <p:cNvSpPr>
            <a:spLocks noGrp="1"/>
          </p:cNvSpPr>
          <p:nvPr>
            <p:ph idx="1"/>
          </p:nvPr>
        </p:nvSpPr>
        <p:spPr/>
        <p:txBody>
          <a:bodyPr/>
          <a:lstStyle/>
          <a:p>
            <a:r>
              <a:rPr lang="en-US" u="sng" dirty="0"/>
              <a:t>Checklist</a:t>
            </a:r>
            <a:r>
              <a:rPr lang="en-US" dirty="0"/>
              <a:t> includes state responsibilities and a list of forms</a:t>
            </a:r>
          </a:p>
          <a:p>
            <a:r>
              <a:rPr lang="en-US" dirty="0"/>
              <a:t>Form 1: Director/coordinator report (required)</a:t>
            </a:r>
          </a:p>
          <a:p>
            <a:r>
              <a:rPr lang="en-US" dirty="0"/>
              <a:t>Form 2: Post-training survey (required)</a:t>
            </a:r>
          </a:p>
          <a:p>
            <a:r>
              <a:rPr lang="en-US" dirty="0"/>
              <a:t>Form 3: Product adoption report (required)</a:t>
            </a:r>
          </a:p>
          <a:p>
            <a:pPr lvl="0"/>
            <a:endParaRPr lang="en-US" dirty="0"/>
          </a:p>
        </p:txBody>
      </p:sp>
    </p:spTree>
    <p:extLst>
      <p:ext uri="{BB962C8B-B14F-4D97-AF65-F5344CB8AC3E}">
        <p14:creationId xmlns:p14="http://schemas.microsoft.com/office/powerpoint/2010/main" val="13531993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8">
            <a:extLst>
              <a:ext uri="{FF2B5EF4-FFF2-40B4-BE49-F238E27FC236}">
                <a16:creationId xmlns:a16="http://schemas.microsoft.com/office/drawing/2014/main" id="{0B626E32-540D-45AE-BA33-79D04625981B}"/>
              </a:ext>
            </a:extLst>
          </p:cNvPr>
          <p:cNvSpPr>
            <a:spLocks noGrp="1"/>
          </p:cNvSpPr>
          <p:nvPr>
            <p:ph type="title"/>
          </p:nvPr>
        </p:nvSpPr>
        <p:spPr>
          <a:xfrm>
            <a:off x="2984500" y="274638"/>
            <a:ext cx="7226300" cy="1143000"/>
          </a:xfrm>
        </p:spPr>
        <p:txBody>
          <a:bodyPr/>
          <a:lstStyle/>
          <a:p>
            <a:pPr eaLnBrk="1" hangingPunct="1"/>
            <a:r>
              <a:rPr lang="en-US" altLang="en-US" dirty="0"/>
              <a:t>Performance Measure Change</a:t>
            </a:r>
          </a:p>
        </p:txBody>
      </p:sp>
      <p:cxnSp>
        <p:nvCxnSpPr>
          <p:cNvPr id="10" name="Straight Connector 9">
            <a:extLst>
              <a:ext uri="{FF2B5EF4-FFF2-40B4-BE49-F238E27FC236}">
                <a16:creationId xmlns:a16="http://schemas.microsoft.com/office/drawing/2014/main" id="{94E98FD8-F43F-4E71-8C27-021F9A8E502A}"/>
              </a:ext>
            </a:extLst>
          </p:cNvPr>
          <p:cNvCxnSpPr/>
          <p:nvPr/>
        </p:nvCxnSpPr>
        <p:spPr>
          <a:xfrm>
            <a:off x="1981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128195E6-8750-46A0-8C52-B93F1CB266E6}"/>
              </a:ext>
            </a:extLst>
          </p:cNvPr>
          <p:cNvSpPr txBox="1"/>
          <p:nvPr/>
        </p:nvSpPr>
        <p:spPr>
          <a:xfrm>
            <a:off x="1981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pic>
        <p:nvPicPr>
          <p:cNvPr id="19461" name="Picture 9">
            <a:extLst>
              <a:ext uri="{FF2B5EF4-FFF2-40B4-BE49-F238E27FC236}">
                <a16:creationId xmlns:a16="http://schemas.microsoft.com/office/drawing/2014/main" id="{167D4B6B-F0F9-451F-BBB4-E350F068B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621" y="274638"/>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79D40BED-11F2-4F2C-9F8F-31BA0CF06E80}"/>
              </a:ext>
            </a:extLst>
          </p:cNvPr>
          <p:cNvSpPr>
            <a:spLocks noGrp="1"/>
          </p:cNvSpPr>
          <p:nvPr>
            <p:ph idx="1"/>
          </p:nvPr>
        </p:nvSpPr>
        <p:spPr/>
        <p:txBody>
          <a:bodyPr/>
          <a:lstStyle/>
          <a:p>
            <a:r>
              <a:rPr lang="en-US" u="sng" dirty="0"/>
              <a:t>Performance Measure 3b</a:t>
            </a:r>
            <a:r>
              <a:rPr lang="en-US" dirty="0"/>
              <a:t>: By 5/29/20, 75% of staff participating in GOSOSY training of trainers will rate the training as useful for instructing local staff in the implementation of GOSOSY activities with a 4 or above on the 5-point GOSOSY Training of Trainers Rubric.</a:t>
            </a:r>
          </a:p>
          <a:p>
            <a:r>
              <a:rPr lang="en-US" i="1" dirty="0"/>
              <a:t>Change rationale: This new performance measure replaces the performance measure regarding the impact of the Dissemination Event which was completed in Year 4.</a:t>
            </a:r>
            <a:endParaRPr lang="en-US" dirty="0"/>
          </a:p>
          <a:p>
            <a:pPr lvl="0"/>
            <a:endParaRPr lang="en-US" dirty="0"/>
          </a:p>
        </p:txBody>
      </p:sp>
    </p:spTree>
    <p:extLst>
      <p:ext uri="{BB962C8B-B14F-4D97-AF65-F5344CB8AC3E}">
        <p14:creationId xmlns:p14="http://schemas.microsoft.com/office/powerpoint/2010/main" val="24262928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8">
            <a:extLst>
              <a:ext uri="{FF2B5EF4-FFF2-40B4-BE49-F238E27FC236}">
                <a16:creationId xmlns:a16="http://schemas.microsoft.com/office/drawing/2014/main" id="{0B626E32-540D-45AE-BA33-79D04625981B}"/>
              </a:ext>
            </a:extLst>
          </p:cNvPr>
          <p:cNvSpPr>
            <a:spLocks noGrp="1"/>
          </p:cNvSpPr>
          <p:nvPr>
            <p:ph type="title"/>
          </p:nvPr>
        </p:nvSpPr>
        <p:spPr>
          <a:xfrm>
            <a:off x="2984500" y="274638"/>
            <a:ext cx="7226300" cy="1143000"/>
          </a:xfrm>
        </p:spPr>
        <p:txBody>
          <a:bodyPr>
            <a:normAutofit fontScale="90000"/>
          </a:bodyPr>
          <a:lstStyle/>
          <a:p>
            <a:pPr eaLnBrk="1" hangingPunct="1"/>
            <a:r>
              <a:rPr lang="en-US" altLang="en-US" dirty="0"/>
              <a:t>State Responsibilities for Meetings and Trainings</a:t>
            </a:r>
          </a:p>
        </p:txBody>
      </p:sp>
      <p:cxnSp>
        <p:nvCxnSpPr>
          <p:cNvPr id="10" name="Straight Connector 9">
            <a:extLst>
              <a:ext uri="{FF2B5EF4-FFF2-40B4-BE49-F238E27FC236}">
                <a16:creationId xmlns:a16="http://schemas.microsoft.com/office/drawing/2014/main" id="{94E98FD8-F43F-4E71-8C27-021F9A8E502A}"/>
              </a:ext>
            </a:extLst>
          </p:cNvPr>
          <p:cNvCxnSpPr/>
          <p:nvPr/>
        </p:nvCxnSpPr>
        <p:spPr>
          <a:xfrm>
            <a:off x="1981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128195E6-8750-46A0-8C52-B93F1CB266E6}"/>
              </a:ext>
            </a:extLst>
          </p:cNvPr>
          <p:cNvSpPr txBox="1"/>
          <p:nvPr/>
        </p:nvSpPr>
        <p:spPr>
          <a:xfrm>
            <a:off x="1981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pic>
        <p:nvPicPr>
          <p:cNvPr id="19461" name="Picture 9">
            <a:extLst>
              <a:ext uri="{FF2B5EF4-FFF2-40B4-BE49-F238E27FC236}">
                <a16:creationId xmlns:a16="http://schemas.microsoft.com/office/drawing/2014/main" id="{167D4B6B-F0F9-451F-BBB4-E350F068B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8938"/>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79D40BED-11F2-4F2C-9F8F-31BA0CF06E80}"/>
              </a:ext>
            </a:extLst>
          </p:cNvPr>
          <p:cNvSpPr>
            <a:spLocks noGrp="1"/>
          </p:cNvSpPr>
          <p:nvPr>
            <p:ph idx="1"/>
          </p:nvPr>
        </p:nvSpPr>
        <p:spPr/>
        <p:txBody>
          <a:bodyPr>
            <a:normAutofit/>
          </a:bodyPr>
          <a:lstStyle/>
          <a:p>
            <a:pPr lvl="0"/>
            <a:r>
              <a:rPr lang="en-US" dirty="0"/>
              <a:t>TST participation</a:t>
            </a:r>
          </a:p>
          <a:p>
            <a:pPr lvl="0"/>
            <a:r>
              <a:rPr lang="en-US" dirty="0"/>
              <a:t>Training of Trainers participations (this meeting and NASDME training)</a:t>
            </a:r>
          </a:p>
          <a:p>
            <a:pPr lvl="0"/>
            <a:r>
              <a:rPr lang="en-US" dirty="0"/>
              <a:t>Attend  one or more GOSOSY sessions at the NASDME conference</a:t>
            </a:r>
          </a:p>
          <a:p>
            <a:pPr lvl="0"/>
            <a:r>
              <a:rPr lang="en-US" dirty="0"/>
              <a:t>Conduct training regarding use of GOSOSY products</a:t>
            </a:r>
          </a:p>
          <a:p>
            <a:pPr lvl="0"/>
            <a:r>
              <a:rPr lang="en-US" dirty="0"/>
              <a:t>Report training provided on </a:t>
            </a:r>
            <a:r>
              <a:rPr lang="en-US" u="sng" dirty="0"/>
              <a:t>Form 1: Director/Coordinator Report</a:t>
            </a:r>
            <a:endParaRPr lang="en-US" dirty="0"/>
          </a:p>
          <a:p>
            <a:pPr lvl="0"/>
            <a:r>
              <a:rPr lang="en-US" dirty="0"/>
              <a:t>Use the </a:t>
            </a:r>
            <a:r>
              <a:rPr lang="en-US" u="sng" dirty="0"/>
              <a:t>Form 2: Post-Training Survey</a:t>
            </a:r>
            <a:r>
              <a:rPr lang="en-US" dirty="0"/>
              <a:t> after each training</a:t>
            </a:r>
          </a:p>
          <a:p>
            <a:pPr lvl="0"/>
            <a:r>
              <a:rPr lang="en-US" dirty="0"/>
              <a:t>Report at least 5 collaborations on </a:t>
            </a:r>
            <a:r>
              <a:rPr lang="en-US" u="sng" dirty="0"/>
              <a:t>Form 1: Director/Coordinator Report.</a:t>
            </a:r>
            <a:r>
              <a:rPr lang="en-US" dirty="0"/>
              <a:t> These may be the same as in previous years.</a:t>
            </a:r>
          </a:p>
          <a:p>
            <a:pPr lvl="0"/>
            <a:endParaRPr lang="en-US" dirty="0"/>
          </a:p>
        </p:txBody>
      </p:sp>
    </p:spTree>
    <p:extLst>
      <p:ext uri="{BB962C8B-B14F-4D97-AF65-F5344CB8AC3E}">
        <p14:creationId xmlns:p14="http://schemas.microsoft.com/office/powerpoint/2010/main" val="3344574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1C184F-A74F-614D-9A4B-329E913726E9}"/>
              </a:ext>
            </a:extLst>
          </p:cNvPr>
          <p:cNvSpPr txBox="1"/>
          <p:nvPr/>
        </p:nvSpPr>
        <p:spPr>
          <a:xfrm>
            <a:off x="490330" y="6320996"/>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a:solidFill>
                  <a:schemeClr val="tx1"/>
                </a:solidFill>
              </a:rPr>
              <a:t>www.osymigrant.org</a:t>
            </a:r>
          </a:p>
        </p:txBody>
      </p:sp>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426411"/>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16:creationId xmlns:a16="http://schemas.microsoft.com/office/drawing/2014/main" id="{7AF7B2D8-20EA-0749-BCE8-F3DB7453189B}"/>
              </a:ext>
            </a:extLst>
          </p:cNvPr>
          <p:cNvCxnSpPr>
            <a:cxnSpLocks/>
          </p:cNvCxnSpPr>
          <p:nvPr/>
        </p:nvCxnSpPr>
        <p:spPr>
          <a:xfrm>
            <a:off x="6071286" y="1524000"/>
            <a:ext cx="0" cy="449580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121443"/>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atin typeface="+mn-lt"/>
              </a:rPr>
              <a:t>Agenda</a:t>
            </a:r>
          </a:p>
        </p:txBody>
      </p:sp>
      <p:sp>
        <p:nvSpPr>
          <p:cNvPr id="11" name="Content Placeholder 2">
            <a:extLst>
              <a:ext uri="{FF2B5EF4-FFF2-40B4-BE49-F238E27FC236}">
                <a16:creationId xmlns:a16="http://schemas.microsoft.com/office/drawing/2014/main" id="{E040629D-A374-744E-852B-C2C16DD9BE2F}"/>
              </a:ext>
            </a:extLst>
          </p:cNvPr>
          <p:cNvSpPr txBox="1">
            <a:spLocks/>
          </p:cNvSpPr>
          <p:nvPr/>
        </p:nvSpPr>
        <p:spPr>
          <a:xfrm>
            <a:off x="1527089" y="1648146"/>
            <a:ext cx="4038600" cy="452596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a:t>Welcome and Introductions </a:t>
            </a:r>
          </a:p>
          <a:p>
            <a:pPr marL="342900" indent="-342900" algn="l">
              <a:buFont typeface="Arial" panose="020B0604020202020204" pitchFamily="34" charset="0"/>
              <a:buChar char="•"/>
            </a:pPr>
            <a:r>
              <a:rPr lang="en-US"/>
              <a:t>Overview of agenda and expectations for meeting</a:t>
            </a:r>
          </a:p>
          <a:p>
            <a:pPr marL="342900" indent="-342900" algn="l">
              <a:buFont typeface="Arial" panose="020B0604020202020204" pitchFamily="34" charset="0"/>
              <a:buChar char="•"/>
            </a:pPr>
            <a:r>
              <a:rPr lang="en-US"/>
              <a:t>Discussion of TST Work Groups tasks, processes, and outcomes</a:t>
            </a:r>
          </a:p>
          <a:p>
            <a:pPr marL="800100" lvl="1" indent="-342900" algn="l">
              <a:buFont typeface="Arial" panose="020B0604020202020204" pitchFamily="34" charset="0"/>
              <a:buChar char="•"/>
            </a:pPr>
            <a:r>
              <a:rPr lang="en-US" sz="1800"/>
              <a:t>OSY Engagement and Relationship Building</a:t>
            </a:r>
          </a:p>
          <a:p>
            <a:pPr marL="800100" lvl="1" indent="-342900" algn="l">
              <a:buFont typeface="Arial" panose="020B0604020202020204" pitchFamily="34" charset="0"/>
              <a:buChar char="•"/>
            </a:pPr>
            <a:r>
              <a:rPr lang="en-US" sz="1800"/>
              <a:t>Curriculum and Material Development</a:t>
            </a:r>
          </a:p>
          <a:p>
            <a:pPr marL="800100" lvl="1" indent="-342900" algn="l">
              <a:buFont typeface="Arial" panose="020B0604020202020204" pitchFamily="34" charset="0"/>
              <a:buChar char="•"/>
            </a:pPr>
            <a:r>
              <a:rPr lang="en-US" sz="1800"/>
              <a:t>Goal Setting and OSY Learning Plan</a:t>
            </a:r>
          </a:p>
          <a:p>
            <a:pPr marL="800100" lvl="1" indent="-342900" algn="l">
              <a:buFont typeface="Arial" panose="020B0604020202020204" pitchFamily="34" charset="0"/>
              <a:buChar char="•"/>
            </a:pPr>
            <a:r>
              <a:rPr lang="en-US" sz="1800"/>
              <a:t>Professional Development</a:t>
            </a:r>
          </a:p>
          <a:p>
            <a:pPr marL="800100" lvl="1" indent="-342900" algn="l">
              <a:buFont typeface="Arial" panose="020B0604020202020204" pitchFamily="34" charset="0"/>
              <a:buChar char="•"/>
            </a:pPr>
            <a:r>
              <a:rPr lang="en-US" sz="1800"/>
              <a:t>Personal Wellness</a:t>
            </a:r>
          </a:p>
          <a:p>
            <a:pPr marL="800100" lvl="1" indent="-342900" algn="l">
              <a:buFont typeface="Arial" panose="020B0604020202020204" pitchFamily="34" charset="0"/>
              <a:buChar char="•"/>
            </a:pPr>
            <a:r>
              <a:rPr lang="en-US" sz="1800"/>
              <a:t>Interstate Collaboration</a:t>
            </a:r>
          </a:p>
          <a:p>
            <a:endParaRPr lang="en-US"/>
          </a:p>
        </p:txBody>
      </p:sp>
      <p:sp>
        <p:nvSpPr>
          <p:cNvPr id="13" name="Content Placeholder 3">
            <a:extLst>
              <a:ext uri="{FF2B5EF4-FFF2-40B4-BE49-F238E27FC236}">
                <a16:creationId xmlns:a16="http://schemas.microsoft.com/office/drawing/2014/main" id="{04153052-6FFE-204C-BCF5-2D184238A37E}"/>
              </a:ext>
            </a:extLst>
          </p:cNvPr>
          <p:cNvSpPr txBox="1">
            <a:spLocks/>
          </p:cNvSpPr>
          <p:nvPr/>
        </p:nvSpPr>
        <p:spPr>
          <a:xfrm>
            <a:off x="7082480" y="1493108"/>
            <a:ext cx="4383479"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State responsibilities for Year 5</a:t>
            </a:r>
          </a:p>
          <a:p>
            <a:r>
              <a:rPr lang="en-US" sz="2400"/>
              <a:t>Evaluation data collection</a:t>
            </a:r>
          </a:p>
          <a:p>
            <a:r>
              <a:rPr lang="en-US" sz="2400"/>
              <a:t>New CIG direction planning and discussion </a:t>
            </a:r>
          </a:p>
          <a:p>
            <a:r>
              <a:rPr lang="en-US" sz="2400"/>
              <a:t>Discussion of SST and TST protocols </a:t>
            </a:r>
          </a:p>
          <a:p>
            <a:r>
              <a:rPr lang="en-US" sz="2400"/>
              <a:t>Future meeting dates</a:t>
            </a:r>
          </a:p>
          <a:p>
            <a:endParaRPr lang="en-US"/>
          </a:p>
        </p:txBody>
      </p:sp>
    </p:spTree>
    <p:extLst>
      <p:ext uri="{BB962C8B-B14F-4D97-AF65-F5344CB8AC3E}">
        <p14:creationId xmlns:p14="http://schemas.microsoft.com/office/powerpoint/2010/main" val="9562282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8">
            <a:extLst>
              <a:ext uri="{FF2B5EF4-FFF2-40B4-BE49-F238E27FC236}">
                <a16:creationId xmlns:a16="http://schemas.microsoft.com/office/drawing/2014/main" id="{0B626E32-540D-45AE-BA33-79D04625981B}"/>
              </a:ext>
            </a:extLst>
          </p:cNvPr>
          <p:cNvSpPr>
            <a:spLocks noGrp="1"/>
          </p:cNvSpPr>
          <p:nvPr>
            <p:ph type="title"/>
          </p:nvPr>
        </p:nvSpPr>
        <p:spPr>
          <a:xfrm>
            <a:off x="2984500" y="274638"/>
            <a:ext cx="7226300" cy="1143000"/>
          </a:xfrm>
        </p:spPr>
        <p:txBody>
          <a:bodyPr>
            <a:normAutofit fontScale="90000"/>
          </a:bodyPr>
          <a:lstStyle/>
          <a:p>
            <a:pPr eaLnBrk="1" hangingPunct="1"/>
            <a:r>
              <a:rPr lang="en-US" altLang="en-US" dirty="0"/>
              <a:t>State Responsibilities for Use of GOSOSY Products</a:t>
            </a:r>
          </a:p>
        </p:txBody>
      </p:sp>
      <p:cxnSp>
        <p:nvCxnSpPr>
          <p:cNvPr id="10" name="Straight Connector 9">
            <a:extLst>
              <a:ext uri="{FF2B5EF4-FFF2-40B4-BE49-F238E27FC236}">
                <a16:creationId xmlns:a16="http://schemas.microsoft.com/office/drawing/2014/main" id="{94E98FD8-F43F-4E71-8C27-021F9A8E502A}"/>
              </a:ext>
            </a:extLst>
          </p:cNvPr>
          <p:cNvCxnSpPr/>
          <p:nvPr/>
        </p:nvCxnSpPr>
        <p:spPr>
          <a:xfrm>
            <a:off x="1981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128195E6-8750-46A0-8C52-B93F1CB266E6}"/>
              </a:ext>
            </a:extLst>
          </p:cNvPr>
          <p:cNvSpPr txBox="1"/>
          <p:nvPr/>
        </p:nvSpPr>
        <p:spPr>
          <a:xfrm>
            <a:off x="1981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pic>
        <p:nvPicPr>
          <p:cNvPr id="19461" name="Picture 9">
            <a:extLst>
              <a:ext uri="{FF2B5EF4-FFF2-40B4-BE49-F238E27FC236}">
                <a16:creationId xmlns:a16="http://schemas.microsoft.com/office/drawing/2014/main" id="{167D4B6B-F0F9-451F-BBB4-E350F068B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622" y="388938"/>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79D40BED-11F2-4F2C-9F8F-31BA0CF06E80}"/>
              </a:ext>
            </a:extLst>
          </p:cNvPr>
          <p:cNvSpPr>
            <a:spLocks noGrp="1"/>
          </p:cNvSpPr>
          <p:nvPr>
            <p:ph idx="1"/>
          </p:nvPr>
        </p:nvSpPr>
        <p:spPr/>
        <p:txBody>
          <a:bodyPr>
            <a:normAutofit fontScale="85000" lnSpcReduction="10000"/>
          </a:bodyPr>
          <a:lstStyle/>
          <a:p>
            <a:pPr lvl="0"/>
            <a:r>
              <a:rPr lang="en-US" dirty="0"/>
              <a:t>Adopt at least 2 new GOSOSY products</a:t>
            </a:r>
          </a:p>
          <a:p>
            <a:pPr lvl="0"/>
            <a:r>
              <a:rPr lang="en-US" dirty="0"/>
              <a:t>Assist migratory youth in completing the OSY Personal Learning Plan. (No minimum number is set, but all states must use the product and report results.) </a:t>
            </a:r>
          </a:p>
          <a:p>
            <a:pPr lvl="0"/>
            <a:r>
              <a:rPr lang="en-US" dirty="0"/>
              <a:t>Conduct Goal Setting Workshops with at least 3 students. Results are summarized on </a:t>
            </a:r>
            <a:r>
              <a:rPr lang="en-US" u="sng" dirty="0"/>
              <a:t>Form 1: Director/Coordinator Report</a:t>
            </a:r>
            <a:r>
              <a:rPr lang="en-US" dirty="0"/>
              <a:t>. (Note that goal setting may be conducted at the same time as the completion of the personal learning plan.)</a:t>
            </a:r>
          </a:p>
          <a:p>
            <a:pPr lvl="0"/>
            <a:r>
              <a:rPr lang="en-US" dirty="0"/>
              <a:t>Use GOSOSY lessons and conduct post assessments. Report number of students assessed and number earning 80% or more on </a:t>
            </a:r>
            <a:r>
              <a:rPr lang="en-US" u="sng" dirty="0"/>
              <a:t>Form 1: Director/Coordinator Report</a:t>
            </a:r>
            <a:r>
              <a:rPr lang="en-US" dirty="0"/>
              <a:t>. (No minimum number is set, but all states must report results.)</a:t>
            </a:r>
          </a:p>
          <a:p>
            <a:r>
              <a:rPr lang="en-US" dirty="0"/>
              <a:t>Report other activities provided to OSY including post-secondary or career awareness activities and mentoring on </a:t>
            </a:r>
            <a:r>
              <a:rPr lang="en-US" u="sng" dirty="0"/>
              <a:t>Form 1: Director/Coordinator Report</a:t>
            </a:r>
            <a:r>
              <a:rPr lang="en-US" dirty="0"/>
              <a:t>. This is not a required activity</a:t>
            </a:r>
          </a:p>
        </p:txBody>
      </p:sp>
    </p:spTree>
    <p:extLst>
      <p:ext uri="{BB962C8B-B14F-4D97-AF65-F5344CB8AC3E}">
        <p14:creationId xmlns:p14="http://schemas.microsoft.com/office/powerpoint/2010/main" val="29396231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8">
            <a:extLst>
              <a:ext uri="{FF2B5EF4-FFF2-40B4-BE49-F238E27FC236}">
                <a16:creationId xmlns:a16="http://schemas.microsoft.com/office/drawing/2014/main" id="{0B626E32-540D-45AE-BA33-79D04625981B}"/>
              </a:ext>
            </a:extLst>
          </p:cNvPr>
          <p:cNvSpPr>
            <a:spLocks noGrp="1"/>
          </p:cNvSpPr>
          <p:nvPr>
            <p:ph type="title"/>
          </p:nvPr>
        </p:nvSpPr>
        <p:spPr>
          <a:xfrm>
            <a:off x="2984500" y="274638"/>
            <a:ext cx="7226300" cy="1143000"/>
          </a:xfrm>
        </p:spPr>
        <p:txBody>
          <a:bodyPr/>
          <a:lstStyle/>
          <a:p>
            <a:pPr eaLnBrk="1" hangingPunct="1"/>
            <a:r>
              <a:rPr lang="en-US" altLang="en-US" dirty="0"/>
              <a:t>Review Data Checklist</a:t>
            </a:r>
          </a:p>
        </p:txBody>
      </p:sp>
      <p:cxnSp>
        <p:nvCxnSpPr>
          <p:cNvPr id="10" name="Straight Connector 9">
            <a:extLst>
              <a:ext uri="{FF2B5EF4-FFF2-40B4-BE49-F238E27FC236}">
                <a16:creationId xmlns:a16="http://schemas.microsoft.com/office/drawing/2014/main" id="{94E98FD8-F43F-4E71-8C27-021F9A8E502A}"/>
              </a:ext>
            </a:extLst>
          </p:cNvPr>
          <p:cNvCxnSpPr/>
          <p:nvPr/>
        </p:nvCxnSpPr>
        <p:spPr>
          <a:xfrm>
            <a:off x="1981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128195E6-8750-46A0-8C52-B93F1CB266E6}"/>
              </a:ext>
            </a:extLst>
          </p:cNvPr>
          <p:cNvSpPr txBox="1"/>
          <p:nvPr/>
        </p:nvSpPr>
        <p:spPr>
          <a:xfrm>
            <a:off x="1981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pic>
        <p:nvPicPr>
          <p:cNvPr id="19461" name="Picture 9">
            <a:extLst>
              <a:ext uri="{FF2B5EF4-FFF2-40B4-BE49-F238E27FC236}">
                <a16:creationId xmlns:a16="http://schemas.microsoft.com/office/drawing/2014/main" id="{167D4B6B-F0F9-451F-BBB4-E350F068B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460" y="388938"/>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5E94E56-D237-4620-922A-921F5115D6E2}"/>
              </a:ext>
            </a:extLst>
          </p:cNvPr>
          <p:cNvPicPr>
            <a:picLocks noChangeAspect="1"/>
          </p:cNvPicPr>
          <p:nvPr/>
        </p:nvPicPr>
        <p:blipFill rotWithShape="1">
          <a:blip r:embed="rId3"/>
          <a:srcRect l="30000" t="17805" r="29166" b="5541"/>
          <a:stretch/>
        </p:blipFill>
        <p:spPr>
          <a:xfrm>
            <a:off x="3848100" y="1508450"/>
            <a:ext cx="4495800" cy="4587551"/>
          </a:xfrm>
          <a:prstGeom prst="rect">
            <a:avLst/>
          </a:prstGeom>
        </p:spPr>
      </p:pic>
    </p:spTree>
    <p:extLst>
      <p:ext uri="{BB962C8B-B14F-4D97-AF65-F5344CB8AC3E}">
        <p14:creationId xmlns:p14="http://schemas.microsoft.com/office/powerpoint/2010/main" val="18733949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8">
            <a:extLst>
              <a:ext uri="{FF2B5EF4-FFF2-40B4-BE49-F238E27FC236}">
                <a16:creationId xmlns:a16="http://schemas.microsoft.com/office/drawing/2014/main" id="{0B626E32-540D-45AE-BA33-79D04625981B}"/>
              </a:ext>
            </a:extLst>
          </p:cNvPr>
          <p:cNvSpPr>
            <a:spLocks noGrp="1"/>
          </p:cNvSpPr>
          <p:nvPr>
            <p:ph type="title"/>
          </p:nvPr>
        </p:nvSpPr>
        <p:spPr>
          <a:xfrm>
            <a:off x="2984500" y="274638"/>
            <a:ext cx="7226300" cy="1143000"/>
          </a:xfrm>
        </p:spPr>
        <p:txBody>
          <a:bodyPr/>
          <a:lstStyle/>
          <a:p>
            <a:pPr eaLnBrk="1" hangingPunct="1"/>
            <a:r>
              <a:rPr lang="en-US" altLang="en-US" dirty="0"/>
              <a:t>Review Form 1</a:t>
            </a:r>
          </a:p>
        </p:txBody>
      </p:sp>
      <p:cxnSp>
        <p:nvCxnSpPr>
          <p:cNvPr id="10" name="Straight Connector 9">
            <a:extLst>
              <a:ext uri="{FF2B5EF4-FFF2-40B4-BE49-F238E27FC236}">
                <a16:creationId xmlns:a16="http://schemas.microsoft.com/office/drawing/2014/main" id="{94E98FD8-F43F-4E71-8C27-021F9A8E502A}"/>
              </a:ext>
            </a:extLst>
          </p:cNvPr>
          <p:cNvCxnSpPr/>
          <p:nvPr/>
        </p:nvCxnSpPr>
        <p:spPr>
          <a:xfrm>
            <a:off x="1981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128195E6-8750-46A0-8C52-B93F1CB266E6}"/>
              </a:ext>
            </a:extLst>
          </p:cNvPr>
          <p:cNvSpPr txBox="1"/>
          <p:nvPr/>
        </p:nvSpPr>
        <p:spPr>
          <a:xfrm>
            <a:off x="1981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pic>
        <p:nvPicPr>
          <p:cNvPr id="19461" name="Picture 9">
            <a:extLst>
              <a:ext uri="{FF2B5EF4-FFF2-40B4-BE49-F238E27FC236}">
                <a16:creationId xmlns:a16="http://schemas.microsoft.com/office/drawing/2014/main" id="{167D4B6B-F0F9-451F-BBB4-E350F068B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251" y="388938"/>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B4125CD-3598-4904-8073-40C3D1CE842F}"/>
              </a:ext>
            </a:extLst>
          </p:cNvPr>
          <p:cNvPicPr>
            <a:picLocks noChangeAspect="1"/>
          </p:cNvPicPr>
          <p:nvPr/>
        </p:nvPicPr>
        <p:blipFill rotWithShape="1">
          <a:blip r:embed="rId3"/>
          <a:srcRect l="22916" t="17806" r="22916" b="4599"/>
          <a:stretch/>
        </p:blipFill>
        <p:spPr>
          <a:xfrm>
            <a:off x="3810000" y="1471474"/>
            <a:ext cx="5862786" cy="4565226"/>
          </a:xfrm>
          <a:prstGeom prst="rect">
            <a:avLst/>
          </a:prstGeom>
        </p:spPr>
      </p:pic>
    </p:spTree>
    <p:extLst>
      <p:ext uri="{BB962C8B-B14F-4D97-AF65-F5344CB8AC3E}">
        <p14:creationId xmlns:p14="http://schemas.microsoft.com/office/powerpoint/2010/main" val="41186007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8">
            <a:extLst>
              <a:ext uri="{FF2B5EF4-FFF2-40B4-BE49-F238E27FC236}">
                <a16:creationId xmlns:a16="http://schemas.microsoft.com/office/drawing/2014/main" id="{0B626E32-540D-45AE-BA33-79D04625981B}"/>
              </a:ext>
            </a:extLst>
          </p:cNvPr>
          <p:cNvSpPr>
            <a:spLocks noGrp="1"/>
          </p:cNvSpPr>
          <p:nvPr>
            <p:ph type="title"/>
          </p:nvPr>
        </p:nvSpPr>
        <p:spPr>
          <a:xfrm>
            <a:off x="2984500" y="274638"/>
            <a:ext cx="7226300" cy="1143000"/>
          </a:xfrm>
        </p:spPr>
        <p:txBody>
          <a:bodyPr/>
          <a:lstStyle/>
          <a:p>
            <a:pPr eaLnBrk="1" hangingPunct="1"/>
            <a:r>
              <a:rPr lang="en-US" altLang="en-US" dirty="0"/>
              <a:t>Review Form 2</a:t>
            </a:r>
          </a:p>
        </p:txBody>
      </p:sp>
      <p:cxnSp>
        <p:nvCxnSpPr>
          <p:cNvPr id="10" name="Straight Connector 9">
            <a:extLst>
              <a:ext uri="{FF2B5EF4-FFF2-40B4-BE49-F238E27FC236}">
                <a16:creationId xmlns:a16="http://schemas.microsoft.com/office/drawing/2014/main" id="{94E98FD8-F43F-4E71-8C27-021F9A8E502A}"/>
              </a:ext>
            </a:extLst>
          </p:cNvPr>
          <p:cNvCxnSpPr/>
          <p:nvPr/>
        </p:nvCxnSpPr>
        <p:spPr>
          <a:xfrm>
            <a:off x="1981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128195E6-8750-46A0-8C52-B93F1CB266E6}"/>
              </a:ext>
            </a:extLst>
          </p:cNvPr>
          <p:cNvSpPr txBox="1"/>
          <p:nvPr/>
        </p:nvSpPr>
        <p:spPr>
          <a:xfrm>
            <a:off x="1981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pic>
        <p:nvPicPr>
          <p:cNvPr id="19461" name="Picture 9">
            <a:extLst>
              <a:ext uri="{FF2B5EF4-FFF2-40B4-BE49-F238E27FC236}">
                <a16:creationId xmlns:a16="http://schemas.microsoft.com/office/drawing/2014/main" id="{167D4B6B-F0F9-451F-BBB4-E350F068B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25" y="388938"/>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44564A8-A17D-4801-BB6E-2452F1D0365F}"/>
              </a:ext>
            </a:extLst>
          </p:cNvPr>
          <p:cNvPicPr>
            <a:picLocks noChangeAspect="1"/>
          </p:cNvPicPr>
          <p:nvPr/>
        </p:nvPicPr>
        <p:blipFill rotWithShape="1">
          <a:blip r:embed="rId3"/>
          <a:srcRect l="24167" t="20871" r="23333" b="2474"/>
          <a:stretch/>
        </p:blipFill>
        <p:spPr>
          <a:xfrm>
            <a:off x="2984500" y="1513643"/>
            <a:ext cx="5735761" cy="4552191"/>
          </a:xfrm>
          <a:prstGeom prst="rect">
            <a:avLst/>
          </a:prstGeom>
        </p:spPr>
      </p:pic>
    </p:spTree>
    <p:extLst>
      <p:ext uri="{BB962C8B-B14F-4D97-AF65-F5344CB8AC3E}">
        <p14:creationId xmlns:p14="http://schemas.microsoft.com/office/powerpoint/2010/main" val="17966009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8">
            <a:extLst>
              <a:ext uri="{FF2B5EF4-FFF2-40B4-BE49-F238E27FC236}">
                <a16:creationId xmlns:a16="http://schemas.microsoft.com/office/drawing/2014/main" id="{0B626E32-540D-45AE-BA33-79D04625981B}"/>
              </a:ext>
            </a:extLst>
          </p:cNvPr>
          <p:cNvSpPr>
            <a:spLocks noGrp="1"/>
          </p:cNvSpPr>
          <p:nvPr>
            <p:ph type="title"/>
          </p:nvPr>
        </p:nvSpPr>
        <p:spPr>
          <a:xfrm>
            <a:off x="2984500" y="274638"/>
            <a:ext cx="7226300" cy="1143000"/>
          </a:xfrm>
        </p:spPr>
        <p:txBody>
          <a:bodyPr/>
          <a:lstStyle/>
          <a:p>
            <a:pPr eaLnBrk="1" hangingPunct="1"/>
            <a:r>
              <a:rPr lang="en-US" altLang="en-US" dirty="0"/>
              <a:t>Review Form 3</a:t>
            </a:r>
          </a:p>
        </p:txBody>
      </p:sp>
      <p:cxnSp>
        <p:nvCxnSpPr>
          <p:cNvPr id="10" name="Straight Connector 9">
            <a:extLst>
              <a:ext uri="{FF2B5EF4-FFF2-40B4-BE49-F238E27FC236}">
                <a16:creationId xmlns:a16="http://schemas.microsoft.com/office/drawing/2014/main" id="{94E98FD8-F43F-4E71-8C27-021F9A8E502A}"/>
              </a:ext>
            </a:extLst>
          </p:cNvPr>
          <p:cNvCxnSpPr/>
          <p:nvPr/>
        </p:nvCxnSpPr>
        <p:spPr>
          <a:xfrm>
            <a:off x="1981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128195E6-8750-46A0-8C52-B93F1CB266E6}"/>
              </a:ext>
            </a:extLst>
          </p:cNvPr>
          <p:cNvSpPr txBox="1"/>
          <p:nvPr/>
        </p:nvSpPr>
        <p:spPr>
          <a:xfrm>
            <a:off x="1981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pic>
        <p:nvPicPr>
          <p:cNvPr id="19461" name="Picture 9">
            <a:extLst>
              <a:ext uri="{FF2B5EF4-FFF2-40B4-BE49-F238E27FC236}">
                <a16:creationId xmlns:a16="http://schemas.microsoft.com/office/drawing/2014/main" id="{167D4B6B-F0F9-451F-BBB4-E350F068B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201" y="388938"/>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7DCCC29-B36D-4390-B74D-52C13BD92480}"/>
              </a:ext>
            </a:extLst>
          </p:cNvPr>
          <p:cNvPicPr>
            <a:picLocks noChangeAspect="1"/>
          </p:cNvPicPr>
          <p:nvPr/>
        </p:nvPicPr>
        <p:blipFill rotWithShape="1">
          <a:blip r:embed="rId3"/>
          <a:srcRect l="24167" t="17806" r="24167" b="2474"/>
          <a:stretch/>
        </p:blipFill>
        <p:spPr>
          <a:xfrm>
            <a:off x="3935446" y="1483882"/>
            <a:ext cx="5324409" cy="4465633"/>
          </a:xfrm>
          <a:prstGeom prst="rect">
            <a:avLst/>
          </a:prstGeom>
        </p:spPr>
      </p:pic>
    </p:spTree>
    <p:extLst>
      <p:ext uri="{BB962C8B-B14F-4D97-AF65-F5344CB8AC3E}">
        <p14:creationId xmlns:p14="http://schemas.microsoft.com/office/powerpoint/2010/main" val="23742253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8">
            <a:extLst>
              <a:ext uri="{FF2B5EF4-FFF2-40B4-BE49-F238E27FC236}">
                <a16:creationId xmlns:a16="http://schemas.microsoft.com/office/drawing/2014/main" id="{0B626E32-540D-45AE-BA33-79D04625981B}"/>
              </a:ext>
            </a:extLst>
          </p:cNvPr>
          <p:cNvSpPr>
            <a:spLocks noGrp="1"/>
          </p:cNvSpPr>
          <p:nvPr>
            <p:ph type="title"/>
          </p:nvPr>
        </p:nvSpPr>
        <p:spPr/>
        <p:txBody>
          <a:bodyPr/>
          <a:lstStyle/>
          <a:p>
            <a:pPr algn="ctr" eaLnBrk="1" hangingPunct="1"/>
            <a:r>
              <a:rPr lang="en-US" altLang="en-US" dirty="0"/>
              <a:t>Future Planning</a:t>
            </a:r>
          </a:p>
        </p:txBody>
      </p:sp>
      <p:sp>
        <p:nvSpPr>
          <p:cNvPr id="3" name="Content Placeholder 2">
            <a:extLst>
              <a:ext uri="{FF2B5EF4-FFF2-40B4-BE49-F238E27FC236}">
                <a16:creationId xmlns:a16="http://schemas.microsoft.com/office/drawing/2014/main" id="{2779E3B1-85F8-4951-88D1-16B5987FA9C6}"/>
              </a:ext>
            </a:extLst>
          </p:cNvPr>
          <p:cNvSpPr>
            <a:spLocks noGrp="1"/>
          </p:cNvSpPr>
          <p:nvPr>
            <p:ph idx="1"/>
          </p:nvPr>
        </p:nvSpPr>
        <p:spPr/>
        <p:txBody>
          <a:bodyPr>
            <a:normAutofit/>
          </a:bodyPr>
          <a:lstStyle/>
          <a:p>
            <a:r>
              <a:rPr lang="en-US" dirty="0"/>
              <a:t>Notice Inviting Applications published Monday (2/24)</a:t>
            </a:r>
          </a:p>
          <a:p>
            <a:r>
              <a:rPr lang="en-US" dirty="0"/>
              <a:t>Applications due 4/27/20 on grants.gov</a:t>
            </a:r>
          </a:p>
          <a:p>
            <a:r>
              <a:rPr lang="en-US" dirty="0"/>
              <a:t>We’ll know more after the pre-application webinar on Thursday about what each state needs to submit</a:t>
            </a:r>
          </a:p>
        </p:txBody>
      </p:sp>
      <p:cxnSp>
        <p:nvCxnSpPr>
          <p:cNvPr id="10" name="Straight Connector 9">
            <a:extLst>
              <a:ext uri="{FF2B5EF4-FFF2-40B4-BE49-F238E27FC236}">
                <a16:creationId xmlns:a16="http://schemas.microsoft.com/office/drawing/2014/main" id="{94E98FD8-F43F-4E71-8C27-021F9A8E502A}"/>
              </a:ext>
            </a:extLst>
          </p:cNvPr>
          <p:cNvCxnSpPr/>
          <p:nvPr/>
        </p:nvCxnSpPr>
        <p:spPr>
          <a:xfrm>
            <a:off x="1981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128195E6-8750-46A0-8C52-B93F1CB266E6}"/>
              </a:ext>
            </a:extLst>
          </p:cNvPr>
          <p:cNvSpPr txBox="1"/>
          <p:nvPr/>
        </p:nvSpPr>
        <p:spPr>
          <a:xfrm>
            <a:off x="1981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pic>
        <p:nvPicPr>
          <p:cNvPr id="19461" name="Picture 9">
            <a:extLst>
              <a:ext uri="{FF2B5EF4-FFF2-40B4-BE49-F238E27FC236}">
                <a16:creationId xmlns:a16="http://schemas.microsoft.com/office/drawing/2014/main" id="{167D4B6B-F0F9-451F-BBB4-E350F068B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219" y="386557"/>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3363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8">
            <a:extLst>
              <a:ext uri="{FF2B5EF4-FFF2-40B4-BE49-F238E27FC236}">
                <a16:creationId xmlns:a16="http://schemas.microsoft.com/office/drawing/2014/main" id="{0B626E32-540D-45AE-BA33-79D04625981B}"/>
              </a:ext>
            </a:extLst>
          </p:cNvPr>
          <p:cNvSpPr>
            <a:spLocks noGrp="1"/>
          </p:cNvSpPr>
          <p:nvPr>
            <p:ph type="title"/>
          </p:nvPr>
        </p:nvSpPr>
        <p:spPr/>
        <p:txBody>
          <a:bodyPr/>
          <a:lstStyle/>
          <a:p>
            <a:pPr algn="ctr" eaLnBrk="1" hangingPunct="1"/>
            <a:r>
              <a:rPr lang="en-US" altLang="en-US" dirty="0"/>
              <a:t>Priorities</a:t>
            </a:r>
          </a:p>
        </p:txBody>
      </p:sp>
      <p:sp>
        <p:nvSpPr>
          <p:cNvPr id="3" name="Content Placeholder 2">
            <a:extLst>
              <a:ext uri="{FF2B5EF4-FFF2-40B4-BE49-F238E27FC236}">
                <a16:creationId xmlns:a16="http://schemas.microsoft.com/office/drawing/2014/main" id="{2779E3B1-85F8-4951-88D1-16B5987FA9C6}"/>
              </a:ext>
            </a:extLst>
          </p:cNvPr>
          <p:cNvSpPr>
            <a:spLocks noGrp="1"/>
          </p:cNvSpPr>
          <p:nvPr>
            <p:ph idx="1"/>
          </p:nvPr>
        </p:nvSpPr>
        <p:spPr/>
        <p:txBody>
          <a:bodyPr>
            <a:normAutofit/>
          </a:bodyPr>
          <a:lstStyle/>
          <a:p>
            <a:r>
              <a:rPr lang="en-US" u="sng" dirty="0"/>
              <a:t>Absolute Priority 3</a:t>
            </a:r>
            <a:r>
              <a:rPr lang="en-US" dirty="0"/>
              <a:t>: Services designed (based on a review of evidence-based research) to improve the educational attainment of out-of-school migratory youth whose education is interrupted. </a:t>
            </a:r>
          </a:p>
          <a:p>
            <a:r>
              <a:rPr lang="en-US" dirty="0"/>
              <a:t>(The other 2 have to do with ID&amp;R and parent involvement)</a:t>
            </a:r>
          </a:p>
        </p:txBody>
      </p:sp>
      <p:cxnSp>
        <p:nvCxnSpPr>
          <p:cNvPr id="10" name="Straight Connector 9">
            <a:extLst>
              <a:ext uri="{FF2B5EF4-FFF2-40B4-BE49-F238E27FC236}">
                <a16:creationId xmlns:a16="http://schemas.microsoft.com/office/drawing/2014/main" id="{94E98FD8-F43F-4E71-8C27-021F9A8E502A}"/>
              </a:ext>
            </a:extLst>
          </p:cNvPr>
          <p:cNvCxnSpPr/>
          <p:nvPr/>
        </p:nvCxnSpPr>
        <p:spPr>
          <a:xfrm>
            <a:off x="1981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128195E6-8750-46A0-8C52-B93F1CB266E6}"/>
              </a:ext>
            </a:extLst>
          </p:cNvPr>
          <p:cNvSpPr txBox="1"/>
          <p:nvPr/>
        </p:nvSpPr>
        <p:spPr>
          <a:xfrm>
            <a:off x="1981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pic>
        <p:nvPicPr>
          <p:cNvPr id="19461" name="Picture 9">
            <a:extLst>
              <a:ext uri="{FF2B5EF4-FFF2-40B4-BE49-F238E27FC236}">
                <a16:creationId xmlns:a16="http://schemas.microsoft.com/office/drawing/2014/main" id="{167D4B6B-F0F9-451F-BBB4-E350F068B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688" y="386557"/>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565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8">
            <a:extLst>
              <a:ext uri="{FF2B5EF4-FFF2-40B4-BE49-F238E27FC236}">
                <a16:creationId xmlns:a16="http://schemas.microsoft.com/office/drawing/2014/main" id="{0B626E32-540D-45AE-BA33-79D04625981B}"/>
              </a:ext>
            </a:extLst>
          </p:cNvPr>
          <p:cNvSpPr>
            <a:spLocks noGrp="1"/>
          </p:cNvSpPr>
          <p:nvPr>
            <p:ph type="title"/>
          </p:nvPr>
        </p:nvSpPr>
        <p:spPr/>
        <p:txBody>
          <a:bodyPr/>
          <a:lstStyle/>
          <a:p>
            <a:pPr algn="ctr" eaLnBrk="1" hangingPunct="1"/>
            <a:r>
              <a:rPr lang="en-US" altLang="en-US" sz="3200" dirty="0"/>
              <a:t>Competitive Preferences (choose 1)</a:t>
            </a:r>
          </a:p>
        </p:txBody>
      </p:sp>
      <p:sp>
        <p:nvSpPr>
          <p:cNvPr id="3" name="Content Placeholder 2">
            <a:extLst>
              <a:ext uri="{FF2B5EF4-FFF2-40B4-BE49-F238E27FC236}">
                <a16:creationId xmlns:a16="http://schemas.microsoft.com/office/drawing/2014/main" id="{2779E3B1-85F8-4951-88D1-16B5987FA9C6}"/>
              </a:ext>
            </a:extLst>
          </p:cNvPr>
          <p:cNvSpPr>
            <a:spLocks noGrp="1"/>
          </p:cNvSpPr>
          <p:nvPr>
            <p:ph idx="1"/>
          </p:nvPr>
        </p:nvSpPr>
        <p:spPr/>
        <p:txBody>
          <a:bodyPr>
            <a:normAutofit lnSpcReduction="10000"/>
          </a:bodyPr>
          <a:lstStyle/>
          <a:p>
            <a:pPr marL="514350" indent="-514350">
              <a:buFont typeface="+mj-lt"/>
              <a:buAutoNum type="arabicPeriod"/>
            </a:pPr>
            <a:r>
              <a:rPr lang="en-US" dirty="0"/>
              <a:t>Projects designed to improve student achievement or other educational outcomes in one or more of the following areas: Science, technology, engineering, math, or computer science (as defined in this notice). These projects must address supporting student mastery of key prerequisites (e.g., Algebra I) </a:t>
            </a:r>
          </a:p>
          <a:p>
            <a:pPr marL="514350" indent="-514350">
              <a:buFont typeface="+mj-lt"/>
              <a:buAutoNum type="arabicPeriod"/>
            </a:pPr>
            <a:r>
              <a:rPr lang="en-US" dirty="0"/>
              <a:t>Projects must address creating or supporting alternative paths to a regular high school diploma or recognized postsecondary credentials for students whose environments outside of school, disengagement with a traditional curriculum, homelessness, or other challenges make it more difficult for them to complete an educational program</a:t>
            </a:r>
          </a:p>
        </p:txBody>
      </p:sp>
      <p:cxnSp>
        <p:nvCxnSpPr>
          <p:cNvPr id="10" name="Straight Connector 9">
            <a:extLst>
              <a:ext uri="{FF2B5EF4-FFF2-40B4-BE49-F238E27FC236}">
                <a16:creationId xmlns:a16="http://schemas.microsoft.com/office/drawing/2014/main" id="{94E98FD8-F43F-4E71-8C27-021F9A8E502A}"/>
              </a:ext>
            </a:extLst>
          </p:cNvPr>
          <p:cNvCxnSpPr/>
          <p:nvPr/>
        </p:nvCxnSpPr>
        <p:spPr>
          <a:xfrm>
            <a:off x="1981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128195E6-8750-46A0-8C52-B93F1CB266E6}"/>
              </a:ext>
            </a:extLst>
          </p:cNvPr>
          <p:cNvSpPr txBox="1"/>
          <p:nvPr/>
        </p:nvSpPr>
        <p:spPr>
          <a:xfrm>
            <a:off x="1981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pic>
        <p:nvPicPr>
          <p:cNvPr id="19461" name="Picture 9">
            <a:extLst>
              <a:ext uri="{FF2B5EF4-FFF2-40B4-BE49-F238E27FC236}">
                <a16:creationId xmlns:a16="http://schemas.microsoft.com/office/drawing/2014/main" id="{167D4B6B-F0F9-451F-BBB4-E350F068B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444" y="386557"/>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68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8">
            <a:extLst>
              <a:ext uri="{FF2B5EF4-FFF2-40B4-BE49-F238E27FC236}">
                <a16:creationId xmlns:a16="http://schemas.microsoft.com/office/drawing/2014/main" id="{0B626E32-540D-45AE-BA33-79D04625981B}"/>
              </a:ext>
            </a:extLst>
          </p:cNvPr>
          <p:cNvSpPr>
            <a:spLocks noGrp="1"/>
          </p:cNvSpPr>
          <p:nvPr>
            <p:ph type="title"/>
          </p:nvPr>
        </p:nvSpPr>
        <p:spPr>
          <a:xfrm>
            <a:off x="2984500" y="274638"/>
            <a:ext cx="7226300" cy="1143000"/>
          </a:xfrm>
        </p:spPr>
        <p:txBody>
          <a:bodyPr/>
          <a:lstStyle/>
          <a:p>
            <a:pPr eaLnBrk="1" hangingPunct="1"/>
            <a:r>
              <a:rPr lang="en-US" altLang="en-US" dirty="0"/>
              <a:t>Future Planning</a:t>
            </a:r>
          </a:p>
        </p:txBody>
      </p:sp>
      <p:cxnSp>
        <p:nvCxnSpPr>
          <p:cNvPr id="10" name="Straight Connector 9">
            <a:extLst>
              <a:ext uri="{FF2B5EF4-FFF2-40B4-BE49-F238E27FC236}">
                <a16:creationId xmlns:a16="http://schemas.microsoft.com/office/drawing/2014/main" id="{94E98FD8-F43F-4E71-8C27-021F9A8E502A}"/>
              </a:ext>
            </a:extLst>
          </p:cNvPr>
          <p:cNvCxnSpPr/>
          <p:nvPr/>
        </p:nvCxnSpPr>
        <p:spPr>
          <a:xfrm>
            <a:off x="1981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128195E6-8750-46A0-8C52-B93F1CB266E6}"/>
              </a:ext>
            </a:extLst>
          </p:cNvPr>
          <p:cNvSpPr txBox="1"/>
          <p:nvPr/>
        </p:nvSpPr>
        <p:spPr>
          <a:xfrm>
            <a:off x="1981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pic>
        <p:nvPicPr>
          <p:cNvPr id="19461" name="Picture 9">
            <a:extLst>
              <a:ext uri="{FF2B5EF4-FFF2-40B4-BE49-F238E27FC236}">
                <a16:creationId xmlns:a16="http://schemas.microsoft.com/office/drawing/2014/main" id="{167D4B6B-F0F9-451F-BBB4-E350F068B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186" y="388938"/>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7361FFCD-A399-460B-86AF-8E20F0B5EAFD}"/>
              </a:ext>
            </a:extLst>
          </p:cNvPr>
          <p:cNvSpPr txBox="1">
            <a:spLocks noChangeArrowheads="1"/>
          </p:cNvSpPr>
          <p:nvPr/>
        </p:nvSpPr>
        <p:spPr bwMode="auto">
          <a:xfrm>
            <a:off x="1983419" y="2168987"/>
            <a:ext cx="8227381" cy="3145500"/>
          </a:xfrm>
          <a:prstGeom prst="rect">
            <a:avLst/>
          </a:prstGeom>
          <a:solidFill>
            <a:srgbClr val="FFFFCC"/>
          </a:solidFill>
          <a:ln w="76200">
            <a:pattFill prst="horzBrick">
              <a:fgClr>
                <a:srgbClr val="CC3300"/>
              </a:fgClr>
              <a:bgClr>
                <a:srgbClr val="FFFFCC"/>
              </a:bgClr>
            </a:patt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buFontTx/>
              <a:buNone/>
            </a:pPr>
            <a:endParaRPr lang="en-US" sz="750" b="1" u="sng"/>
          </a:p>
          <a:p>
            <a:pPr eaLnBrk="1" hangingPunct="1">
              <a:buFontTx/>
              <a:buNone/>
            </a:pPr>
            <a:r>
              <a:rPr lang="en-US" b="1" u="sng"/>
              <a:t>Process</a:t>
            </a:r>
            <a:r>
              <a:rPr lang="en-US"/>
              <a:t> (or program implementation) – </a:t>
            </a:r>
            <a:r>
              <a:rPr lang="en-US" sz="2100">
                <a:solidFill>
                  <a:schemeClr val="accent2"/>
                </a:solidFill>
              </a:rPr>
              <a:t>Describes aspects of the program that will be implemented to help achieve the intended outcome</a:t>
            </a:r>
          </a:p>
          <a:p>
            <a:pPr eaLnBrk="1" hangingPunct="1">
              <a:buFontTx/>
              <a:buNone/>
            </a:pPr>
            <a:endParaRPr lang="en-US" sz="675">
              <a:solidFill>
                <a:schemeClr val="accent2"/>
              </a:solidFill>
            </a:endParaRPr>
          </a:p>
          <a:p>
            <a:pPr eaLnBrk="1" hangingPunct="1">
              <a:buFontTx/>
              <a:buNone/>
            </a:pPr>
            <a:r>
              <a:rPr lang="en-US" b="1" u="sng"/>
              <a:t>Outcome</a:t>
            </a:r>
            <a:r>
              <a:rPr lang="en-US"/>
              <a:t> (or performance) – </a:t>
            </a:r>
            <a:r>
              <a:rPr lang="en-US" sz="2100">
                <a:solidFill>
                  <a:schemeClr val="accent2"/>
                </a:solidFill>
              </a:rPr>
              <a:t>Describes student, staff, or parent outcomes as a result of implementing a prescribed program or activity</a:t>
            </a:r>
            <a:r>
              <a:rPr lang="en-US">
                <a:solidFill>
                  <a:schemeClr val="accent2"/>
                </a:solidFill>
              </a:rPr>
              <a:t> </a:t>
            </a:r>
            <a:endParaRPr lang="en-US" dirty="0">
              <a:solidFill>
                <a:schemeClr val="accent2"/>
              </a:solidFill>
            </a:endParaRPr>
          </a:p>
        </p:txBody>
      </p:sp>
    </p:spTree>
    <p:extLst>
      <p:ext uri="{BB962C8B-B14F-4D97-AF65-F5344CB8AC3E}">
        <p14:creationId xmlns:p14="http://schemas.microsoft.com/office/powerpoint/2010/main" val="139641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iterate type="lt">
                                    <p:tmPct val="0"/>
                                  </p:iterate>
                                  <p:childTnLst>
                                    <p:set>
                                      <p:cBhvr>
                                        <p:cTn id="6" dur="1" fill="hold">
                                          <p:stCondLst>
                                            <p:cond delay="0"/>
                                          </p:stCondLst>
                                        </p:cTn>
                                        <p:tgtEl>
                                          <p:spTgt spid="7">
                                            <p:txEl>
                                              <p:pRg st="3" end="3"/>
                                            </p:txEl>
                                          </p:spTgt>
                                        </p:tgtEl>
                                        <p:attrNameLst>
                                          <p:attrName>style.visibility</p:attrName>
                                        </p:attrNameLst>
                                      </p:cBhvr>
                                      <p:to>
                                        <p:strVal val="visible"/>
                                      </p:to>
                                    </p:set>
                                    <p:animEffect transition="in" filter="blinds(horizontal)">
                                      <p:cBhvr>
                                        <p:cTn id="7" dur="500"/>
                                        <p:tgtEl>
                                          <p:spTgt spid="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mph" presetSubtype="0" fill="hold" nodeType="clickEffect">
                                  <p:stCondLst>
                                    <p:cond delay="0"/>
                                  </p:stCondLst>
                                  <p:iterate type="lt">
                                    <p:tmPct val="4000"/>
                                  </p:iterate>
                                  <p:childTnLst>
                                    <p:set>
                                      <p:cBhvr override="childStyle">
                                        <p:cTn id="11" dur="500" fill="hold"/>
                                        <p:tgtEl>
                                          <p:spTgt spid="7">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8">
            <a:extLst>
              <a:ext uri="{FF2B5EF4-FFF2-40B4-BE49-F238E27FC236}">
                <a16:creationId xmlns:a16="http://schemas.microsoft.com/office/drawing/2014/main" id="{0B626E32-540D-45AE-BA33-79D04625981B}"/>
              </a:ext>
            </a:extLst>
          </p:cNvPr>
          <p:cNvSpPr>
            <a:spLocks noGrp="1"/>
          </p:cNvSpPr>
          <p:nvPr>
            <p:ph type="title"/>
          </p:nvPr>
        </p:nvSpPr>
        <p:spPr/>
        <p:txBody>
          <a:bodyPr/>
          <a:lstStyle/>
          <a:p>
            <a:pPr algn="ctr" eaLnBrk="1" hangingPunct="1"/>
            <a:r>
              <a:rPr lang="en-US" altLang="en-US" dirty="0"/>
              <a:t>Discussion Questions</a:t>
            </a:r>
          </a:p>
        </p:txBody>
      </p:sp>
      <p:sp>
        <p:nvSpPr>
          <p:cNvPr id="3" name="Content Placeholder 2">
            <a:extLst>
              <a:ext uri="{FF2B5EF4-FFF2-40B4-BE49-F238E27FC236}">
                <a16:creationId xmlns:a16="http://schemas.microsoft.com/office/drawing/2014/main" id="{2779E3B1-85F8-4951-88D1-16B5987FA9C6}"/>
              </a:ext>
            </a:extLst>
          </p:cNvPr>
          <p:cNvSpPr>
            <a:spLocks noGrp="1"/>
          </p:cNvSpPr>
          <p:nvPr>
            <p:ph idx="1"/>
          </p:nvPr>
        </p:nvSpPr>
        <p:spPr/>
        <p:txBody>
          <a:bodyPr>
            <a:normAutofit/>
          </a:bodyPr>
          <a:lstStyle/>
          <a:p>
            <a:r>
              <a:rPr lang="en-US" dirty="0"/>
              <a:t>What changes have you seen over the last 5 years in the needs of OSY and students at-risk of dropping out?</a:t>
            </a:r>
          </a:p>
          <a:p>
            <a:r>
              <a:rPr lang="en-US" dirty="0"/>
              <a:t>What materials or activities would best support you in providing instructional services to OSY?</a:t>
            </a:r>
          </a:p>
          <a:p>
            <a:r>
              <a:rPr lang="en-US" dirty="0"/>
              <a:t>What national organizations should we work with for collaboration or support?</a:t>
            </a:r>
          </a:p>
          <a:p>
            <a:r>
              <a:rPr lang="en-US" dirty="0"/>
              <a:t>What national leaders should we consult with in the provision of services?</a:t>
            </a:r>
          </a:p>
        </p:txBody>
      </p:sp>
      <p:cxnSp>
        <p:nvCxnSpPr>
          <p:cNvPr id="10" name="Straight Connector 9">
            <a:extLst>
              <a:ext uri="{FF2B5EF4-FFF2-40B4-BE49-F238E27FC236}">
                <a16:creationId xmlns:a16="http://schemas.microsoft.com/office/drawing/2014/main" id="{94E98FD8-F43F-4E71-8C27-021F9A8E502A}"/>
              </a:ext>
            </a:extLst>
          </p:cNvPr>
          <p:cNvCxnSpPr/>
          <p:nvPr/>
        </p:nvCxnSpPr>
        <p:spPr>
          <a:xfrm>
            <a:off x="1981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128195E6-8750-46A0-8C52-B93F1CB266E6}"/>
              </a:ext>
            </a:extLst>
          </p:cNvPr>
          <p:cNvSpPr txBox="1"/>
          <p:nvPr/>
        </p:nvSpPr>
        <p:spPr>
          <a:xfrm>
            <a:off x="1981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pic>
        <p:nvPicPr>
          <p:cNvPr id="19461" name="Picture 9">
            <a:extLst>
              <a:ext uri="{FF2B5EF4-FFF2-40B4-BE49-F238E27FC236}">
                <a16:creationId xmlns:a16="http://schemas.microsoft.com/office/drawing/2014/main" id="{167D4B6B-F0F9-451F-BBB4-E350F068B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428" y="365125"/>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9396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1C184F-A74F-614D-9A4B-329E913726E9}"/>
              </a:ext>
            </a:extLst>
          </p:cNvPr>
          <p:cNvSpPr txBox="1"/>
          <p:nvPr/>
        </p:nvSpPr>
        <p:spPr>
          <a:xfrm>
            <a:off x="490330" y="6320996"/>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a:solidFill>
                  <a:schemeClr val="tx1"/>
                </a:solidFill>
              </a:rPr>
              <a:t>www.osymigrant.org</a:t>
            </a:r>
          </a:p>
        </p:txBody>
      </p:sp>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426411"/>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121443"/>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atin typeface="+mn-lt"/>
              </a:rPr>
              <a:t>GOSOSY Updates</a:t>
            </a:r>
          </a:p>
        </p:txBody>
      </p:sp>
      <p:sp>
        <p:nvSpPr>
          <p:cNvPr id="11" name="Content Placeholder 3">
            <a:extLst>
              <a:ext uri="{FF2B5EF4-FFF2-40B4-BE49-F238E27FC236}">
                <a16:creationId xmlns:a16="http://schemas.microsoft.com/office/drawing/2014/main" id="{32B63FCB-A8EB-7E40-9203-451AF2C66DA3}"/>
              </a:ext>
            </a:extLst>
          </p:cNvPr>
          <p:cNvSpPr txBox="1">
            <a:spLocks/>
          </p:cNvSpPr>
          <p:nvPr/>
        </p:nvSpPr>
        <p:spPr>
          <a:xfrm>
            <a:off x="1516722" y="1783716"/>
            <a:ext cx="9158554" cy="422116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3600" dirty="0"/>
              <a:t>Year 4 Successes</a:t>
            </a:r>
          </a:p>
          <a:p>
            <a:pPr marL="342900" indent="-342900" algn="l">
              <a:buFont typeface="Arial" panose="020B0604020202020204" pitchFamily="34" charset="0"/>
              <a:buChar char="•"/>
            </a:pPr>
            <a:r>
              <a:rPr lang="en-US" sz="3600" dirty="0"/>
              <a:t>CIG Webinar for Interested States</a:t>
            </a:r>
          </a:p>
          <a:p>
            <a:pPr marL="342900" indent="-342900" algn="l">
              <a:buFont typeface="Arial" panose="020B0604020202020204" pitchFamily="34" charset="0"/>
              <a:buChar char="•"/>
            </a:pPr>
            <a:r>
              <a:rPr lang="en-US" sz="3600" dirty="0"/>
              <a:t>GOSOSY Web Blasts: </a:t>
            </a:r>
            <a:r>
              <a:rPr lang="en-US" sz="3600" i="1" dirty="0"/>
              <a:t>In the Field</a:t>
            </a:r>
          </a:p>
          <a:p>
            <a:pPr marL="342900" indent="-342900" algn="l">
              <a:buFont typeface="Arial" panose="020B0604020202020204" pitchFamily="34" charset="0"/>
              <a:buChar char="•"/>
            </a:pPr>
            <a:r>
              <a:rPr lang="en-US" sz="3600" dirty="0"/>
              <a:t>Trainings at TST</a:t>
            </a:r>
          </a:p>
          <a:p>
            <a:pPr marL="342900" indent="-342900" algn="l">
              <a:buFont typeface="Arial" panose="020B0604020202020204" pitchFamily="34" charset="0"/>
              <a:buChar char="•"/>
            </a:pPr>
            <a:r>
              <a:rPr lang="en-US" sz="3600" dirty="0"/>
              <a:t>Website Survey and Website Google Analytics</a:t>
            </a:r>
          </a:p>
          <a:p>
            <a:pPr marL="342900" indent="-342900" algn="l">
              <a:buFont typeface="Arial" panose="020B0604020202020204" pitchFamily="34" charset="0"/>
              <a:buChar char="•"/>
            </a:pPr>
            <a:r>
              <a:rPr lang="en-US" sz="3600" dirty="0"/>
              <a:t>Website redesign</a:t>
            </a:r>
          </a:p>
          <a:p>
            <a:pPr marL="342900" indent="-342900" algn="l">
              <a:buFont typeface="Arial" panose="020B0604020202020204" pitchFamily="34" charset="0"/>
              <a:buChar char="•"/>
            </a:pPr>
            <a:r>
              <a:rPr lang="en-US" sz="3600" dirty="0"/>
              <a:t>NASDME Proposals</a:t>
            </a:r>
          </a:p>
          <a:p>
            <a:endParaRPr lang="en-US" dirty="0"/>
          </a:p>
        </p:txBody>
      </p:sp>
    </p:spTree>
    <p:extLst>
      <p:ext uri="{BB962C8B-B14F-4D97-AF65-F5344CB8AC3E}">
        <p14:creationId xmlns:p14="http://schemas.microsoft.com/office/powerpoint/2010/main" val="29127724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8">
            <a:extLst>
              <a:ext uri="{FF2B5EF4-FFF2-40B4-BE49-F238E27FC236}">
                <a16:creationId xmlns:a16="http://schemas.microsoft.com/office/drawing/2014/main" id="{0B626E32-540D-45AE-BA33-79D04625981B}"/>
              </a:ext>
            </a:extLst>
          </p:cNvPr>
          <p:cNvSpPr>
            <a:spLocks noGrp="1"/>
          </p:cNvSpPr>
          <p:nvPr>
            <p:ph type="title"/>
          </p:nvPr>
        </p:nvSpPr>
        <p:spPr/>
        <p:txBody>
          <a:bodyPr/>
          <a:lstStyle/>
          <a:p>
            <a:pPr algn="ctr" eaLnBrk="1" hangingPunct="1"/>
            <a:r>
              <a:rPr lang="en-US" altLang="en-US" dirty="0"/>
              <a:t>Measuring Success</a:t>
            </a:r>
          </a:p>
        </p:txBody>
      </p:sp>
      <p:sp>
        <p:nvSpPr>
          <p:cNvPr id="3" name="Content Placeholder 2">
            <a:extLst>
              <a:ext uri="{FF2B5EF4-FFF2-40B4-BE49-F238E27FC236}">
                <a16:creationId xmlns:a16="http://schemas.microsoft.com/office/drawing/2014/main" id="{2779E3B1-85F8-4951-88D1-16B5987FA9C6}"/>
              </a:ext>
            </a:extLst>
          </p:cNvPr>
          <p:cNvSpPr>
            <a:spLocks noGrp="1"/>
          </p:cNvSpPr>
          <p:nvPr>
            <p:ph idx="1"/>
          </p:nvPr>
        </p:nvSpPr>
        <p:spPr/>
        <p:txBody>
          <a:bodyPr>
            <a:normAutofit/>
          </a:bodyPr>
          <a:lstStyle/>
          <a:p>
            <a:r>
              <a:rPr lang="en-US" dirty="0"/>
              <a:t>What measurements (data collection) would you like to keep from GOSOSY?</a:t>
            </a:r>
          </a:p>
          <a:p>
            <a:r>
              <a:rPr lang="en-US" dirty="0"/>
              <a:t>What measurements would you like to get rid of?</a:t>
            </a:r>
          </a:p>
          <a:p>
            <a:r>
              <a:rPr lang="en-US" dirty="0"/>
              <a:t>What measurements would you like to add?</a:t>
            </a:r>
          </a:p>
        </p:txBody>
      </p:sp>
      <p:cxnSp>
        <p:nvCxnSpPr>
          <p:cNvPr id="10" name="Straight Connector 9">
            <a:extLst>
              <a:ext uri="{FF2B5EF4-FFF2-40B4-BE49-F238E27FC236}">
                <a16:creationId xmlns:a16="http://schemas.microsoft.com/office/drawing/2014/main" id="{94E98FD8-F43F-4E71-8C27-021F9A8E502A}"/>
              </a:ext>
            </a:extLst>
          </p:cNvPr>
          <p:cNvCxnSpPr/>
          <p:nvPr/>
        </p:nvCxnSpPr>
        <p:spPr>
          <a:xfrm>
            <a:off x="1981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128195E6-8750-46A0-8C52-B93F1CB266E6}"/>
              </a:ext>
            </a:extLst>
          </p:cNvPr>
          <p:cNvSpPr txBox="1"/>
          <p:nvPr/>
        </p:nvSpPr>
        <p:spPr>
          <a:xfrm>
            <a:off x="1981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pic>
        <p:nvPicPr>
          <p:cNvPr id="19461" name="Picture 9">
            <a:extLst>
              <a:ext uri="{FF2B5EF4-FFF2-40B4-BE49-F238E27FC236}">
                <a16:creationId xmlns:a16="http://schemas.microsoft.com/office/drawing/2014/main" id="{167D4B6B-F0F9-451F-BBB4-E350F068B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896" y="386557"/>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6699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26"/>
          <p:cNvSpPr/>
          <p:nvPr/>
        </p:nvSpPr>
        <p:spPr>
          <a:xfrm>
            <a:off x="1533236" y="-23628"/>
            <a:ext cx="8875059" cy="7156971"/>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947">
              <a:latin typeface="Arial" pitchFamily="34" charset="0"/>
              <a:cs typeface="Arial" pitchFamily="34" charset="0"/>
            </a:endParaRPr>
          </a:p>
        </p:txBody>
      </p:sp>
      <p:sp>
        <p:nvSpPr>
          <p:cNvPr id="34" name="Rectangle 2385"/>
          <p:cNvSpPr>
            <a:spLocks noChangeArrowheads="1"/>
          </p:cNvSpPr>
          <p:nvPr/>
        </p:nvSpPr>
        <p:spPr bwMode="auto">
          <a:xfrm>
            <a:off x="1601765" y="0"/>
            <a:ext cx="3106271" cy="923330"/>
          </a:xfrm>
          <a:prstGeom prst="rect">
            <a:avLst/>
          </a:prstGeom>
          <a:noFill/>
          <a:ln w="9525">
            <a:noFill/>
            <a:miter lim="800000"/>
            <a:headEnd/>
            <a:tailEnd/>
          </a:ln>
          <a:effectLst/>
        </p:spPr>
        <p:txBody>
          <a:bodyPr wrap="square" anchor="ctr">
            <a:spAutoFit/>
          </a:bodyPr>
          <a:lstStyle/>
          <a:p>
            <a:r>
              <a:rPr lang="en-US" altLang="ko-KR" dirty="0">
                <a:latin typeface="Arial" panose="020B0604020202020204" pitchFamily="34" charset="0"/>
                <a:ea typeface="돋움" pitchFamily="50" charset="-127"/>
                <a:cs typeface="Arial" panose="020B0604020202020204" pitchFamily="34" charset="0"/>
              </a:rPr>
              <a:t>Instructional Services for Out-of-School and Secondary Youth (ISOSY)</a:t>
            </a:r>
          </a:p>
        </p:txBody>
      </p:sp>
      <p:pic>
        <p:nvPicPr>
          <p:cNvPr id="5" name="Picture 4" descr="Untitled-2.png"/>
          <p:cNvPicPr>
            <a:picLocks noChangeAspect="1"/>
          </p:cNvPicPr>
          <p:nvPr/>
        </p:nvPicPr>
        <p:blipFill>
          <a:blip r:embed="rId3" cstate="print"/>
          <a:stretch>
            <a:fillRect/>
          </a:stretch>
        </p:blipFill>
        <p:spPr>
          <a:xfrm>
            <a:off x="3627119" y="850502"/>
            <a:ext cx="3175001" cy="5754938"/>
          </a:xfrm>
          <a:prstGeom prst="rect">
            <a:avLst/>
          </a:prstGeom>
          <a:effectLst>
            <a:reflection blurRad="6350" stA="52000" endA="300" endPos="35000" dir="5400000" sy="-100000" algn="bl" rotWithShape="0"/>
          </a:effectLst>
        </p:spPr>
      </p:pic>
      <p:sp>
        <p:nvSpPr>
          <p:cNvPr id="141" name="Ellipse 56"/>
          <p:cNvSpPr/>
          <p:nvPr/>
        </p:nvSpPr>
        <p:spPr bwMode="auto">
          <a:xfrm>
            <a:off x="5541307" y="750076"/>
            <a:ext cx="5269603" cy="2634801"/>
          </a:xfrm>
          <a:prstGeom prst="ellipse">
            <a:avLst/>
          </a:prstGeom>
          <a:gradFill flip="none" rotWithShape="1">
            <a:gsLst>
              <a:gs pos="0">
                <a:schemeClr val="tx1">
                  <a:alpha val="65000"/>
                </a:schemeClr>
              </a:gs>
              <a:gs pos="100000">
                <a:schemeClr val="bg1">
                  <a:alpha val="0"/>
                </a:schemeClr>
              </a:gs>
            </a:gsLst>
            <a:path path="shape">
              <a:fillToRect l="50000" t="50000" r="50000" b="50000"/>
            </a:path>
            <a:tileRect/>
          </a:gradFill>
          <a:ln w="12700">
            <a:noFill/>
            <a:round/>
            <a:headEnd/>
            <a:tailEnd/>
          </a:ln>
        </p:spPr>
        <p:txBody>
          <a:bodyPr rtlCol="0" anchor="ctr"/>
          <a:lstStyle/>
          <a:p>
            <a:pPr algn="ctr"/>
            <a:endParaRPr lang="en-US" sz="1947"/>
          </a:p>
        </p:txBody>
      </p:sp>
      <p:sp>
        <p:nvSpPr>
          <p:cNvPr id="52" name="Freeform 5"/>
          <p:cNvSpPr>
            <a:spLocks/>
          </p:cNvSpPr>
          <p:nvPr/>
        </p:nvSpPr>
        <p:spPr bwMode="auto">
          <a:xfrm>
            <a:off x="7421396" y="1337735"/>
            <a:ext cx="462395" cy="389441"/>
          </a:xfrm>
          <a:custGeom>
            <a:avLst/>
            <a:gdLst/>
            <a:ahLst/>
            <a:cxnLst>
              <a:cxn ang="0">
                <a:pos x="9" y="230"/>
              </a:cxn>
              <a:cxn ang="0">
                <a:pos x="44" y="36"/>
              </a:cxn>
              <a:cxn ang="0">
                <a:pos x="44" y="0"/>
              </a:cxn>
              <a:cxn ang="0">
                <a:pos x="53" y="0"/>
              </a:cxn>
              <a:cxn ang="0">
                <a:pos x="149" y="9"/>
              </a:cxn>
              <a:cxn ang="0">
                <a:pos x="246" y="27"/>
              </a:cxn>
              <a:cxn ang="0">
                <a:pos x="361" y="36"/>
              </a:cxn>
              <a:cxn ang="0">
                <a:pos x="431" y="44"/>
              </a:cxn>
              <a:cxn ang="0">
                <a:pos x="422" y="204"/>
              </a:cxn>
              <a:cxn ang="0">
                <a:pos x="413" y="363"/>
              </a:cxn>
              <a:cxn ang="0">
                <a:pos x="317" y="354"/>
              </a:cxn>
              <a:cxn ang="0">
                <a:pos x="273" y="345"/>
              </a:cxn>
              <a:cxn ang="0">
                <a:pos x="176" y="336"/>
              </a:cxn>
              <a:cxn ang="0">
                <a:pos x="114" y="327"/>
              </a:cxn>
              <a:cxn ang="0">
                <a:pos x="0" y="310"/>
              </a:cxn>
              <a:cxn ang="0">
                <a:pos x="9" y="230"/>
              </a:cxn>
            </a:cxnLst>
            <a:rect l="0" t="0" r="r" b="b"/>
            <a:pathLst>
              <a:path w="431" h="363">
                <a:moveTo>
                  <a:pt x="9" y="230"/>
                </a:moveTo>
                <a:lnTo>
                  <a:pt x="44" y="36"/>
                </a:lnTo>
                <a:lnTo>
                  <a:pt x="44" y="0"/>
                </a:lnTo>
                <a:lnTo>
                  <a:pt x="53" y="0"/>
                </a:lnTo>
                <a:lnTo>
                  <a:pt x="149" y="9"/>
                </a:lnTo>
                <a:lnTo>
                  <a:pt x="246" y="27"/>
                </a:lnTo>
                <a:lnTo>
                  <a:pt x="361" y="36"/>
                </a:lnTo>
                <a:lnTo>
                  <a:pt x="431" y="44"/>
                </a:lnTo>
                <a:lnTo>
                  <a:pt x="422" y="204"/>
                </a:lnTo>
                <a:lnTo>
                  <a:pt x="413" y="363"/>
                </a:lnTo>
                <a:lnTo>
                  <a:pt x="317" y="354"/>
                </a:lnTo>
                <a:lnTo>
                  <a:pt x="273" y="345"/>
                </a:lnTo>
                <a:lnTo>
                  <a:pt x="176" y="336"/>
                </a:lnTo>
                <a:lnTo>
                  <a:pt x="114" y="327"/>
                </a:lnTo>
                <a:lnTo>
                  <a:pt x="0" y="310"/>
                </a:lnTo>
                <a:lnTo>
                  <a:pt x="9" y="230"/>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53" name="Freeform 6"/>
          <p:cNvSpPr>
            <a:spLocks/>
          </p:cNvSpPr>
          <p:nvPr/>
        </p:nvSpPr>
        <p:spPr bwMode="auto">
          <a:xfrm>
            <a:off x="7421396" y="1337735"/>
            <a:ext cx="462395" cy="389441"/>
          </a:xfrm>
          <a:custGeom>
            <a:avLst/>
            <a:gdLst/>
            <a:ahLst/>
            <a:cxnLst>
              <a:cxn ang="0">
                <a:pos x="9" y="230"/>
              </a:cxn>
              <a:cxn ang="0">
                <a:pos x="44" y="36"/>
              </a:cxn>
              <a:cxn ang="0">
                <a:pos x="44" y="0"/>
              </a:cxn>
              <a:cxn ang="0">
                <a:pos x="53" y="0"/>
              </a:cxn>
              <a:cxn ang="0">
                <a:pos x="149" y="9"/>
              </a:cxn>
              <a:cxn ang="0">
                <a:pos x="246" y="27"/>
              </a:cxn>
              <a:cxn ang="0">
                <a:pos x="361" y="36"/>
              </a:cxn>
              <a:cxn ang="0">
                <a:pos x="431" y="44"/>
              </a:cxn>
              <a:cxn ang="0">
                <a:pos x="422" y="204"/>
              </a:cxn>
              <a:cxn ang="0">
                <a:pos x="413" y="363"/>
              </a:cxn>
              <a:cxn ang="0">
                <a:pos x="317" y="354"/>
              </a:cxn>
              <a:cxn ang="0">
                <a:pos x="273" y="345"/>
              </a:cxn>
              <a:cxn ang="0">
                <a:pos x="176" y="336"/>
              </a:cxn>
              <a:cxn ang="0">
                <a:pos x="114" y="327"/>
              </a:cxn>
              <a:cxn ang="0">
                <a:pos x="0" y="310"/>
              </a:cxn>
              <a:cxn ang="0">
                <a:pos x="9" y="230"/>
              </a:cxn>
            </a:cxnLst>
            <a:rect l="0" t="0" r="r" b="b"/>
            <a:pathLst>
              <a:path w="431" h="363">
                <a:moveTo>
                  <a:pt x="9" y="230"/>
                </a:moveTo>
                <a:lnTo>
                  <a:pt x="44" y="36"/>
                </a:lnTo>
                <a:lnTo>
                  <a:pt x="44" y="0"/>
                </a:lnTo>
                <a:lnTo>
                  <a:pt x="53" y="0"/>
                </a:lnTo>
                <a:lnTo>
                  <a:pt x="149" y="9"/>
                </a:lnTo>
                <a:lnTo>
                  <a:pt x="246" y="27"/>
                </a:lnTo>
                <a:lnTo>
                  <a:pt x="361" y="36"/>
                </a:lnTo>
                <a:lnTo>
                  <a:pt x="431" y="44"/>
                </a:lnTo>
                <a:lnTo>
                  <a:pt x="422" y="204"/>
                </a:lnTo>
                <a:lnTo>
                  <a:pt x="413" y="363"/>
                </a:lnTo>
                <a:lnTo>
                  <a:pt x="317" y="354"/>
                </a:lnTo>
                <a:lnTo>
                  <a:pt x="273" y="345"/>
                </a:lnTo>
                <a:lnTo>
                  <a:pt x="176" y="336"/>
                </a:lnTo>
                <a:lnTo>
                  <a:pt x="114" y="327"/>
                </a:lnTo>
                <a:lnTo>
                  <a:pt x="0" y="310"/>
                </a:lnTo>
                <a:lnTo>
                  <a:pt x="9" y="230"/>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54" name="Freeform 9"/>
          <p:cNvSpPr>
            <a:spLocks/>
          </p:cNvSpPr>
          <p:nvPr/>
        </p:nvSpPr>
        <p:spPr bwMode="auto">
          <a:xfrm>
            <a:off x="9252734" y="1678899"/>
            <a:ext cx="291814" cy="303615"/>
          </a:xfrm>
          <a:custGeom>
            <a:avLst/>
            <a:gdLst/>
            <a:ahLst/>
            <a:cxnLst>
              <a:cxn ang="0">
                <a:pos x="0" y="195"/>
              </a:cxn>
              <a:cxn ang="0">
                <a:pos x="9" y="177"/>
              </a:cxn>
              <a:cxn ang="0">
                <a:pos x="17" y="168"/>
              </a:cxn>
              <a:cxn ang="0">
                <a:pos x="17" y="151"/>
              </a:cxn>
              <a:cxn ang="0">
                <a:pos x="26" y="142"/>
              </a:cxn>
              <a:cxn ang="0">
                <a:pos x="35" y="142"/>
              </a:cxn>
              <a:cxn ang="0">
                <a:pos x="35" y="124"/>
              </a:cxn>
              <a:cxn ang="0">
                <a:pos x="44" y="115"/>
              </a:cxn>
              <a:cxn ang="0">
                <a:pos x="70" y="98"/>
              </a:cxn>
              <a:cxn ang="0">
                <a:pos x="88" y="71"/>
              </a:cxn>
              <a:cxn ang="0">
                <a:pos x="88" y="62"/>
              </a:cxn>
              <a:cxn ang="0">
                <a:pos x="88" y="45"/>
              </a:cxn>
              <a:cxn ang="0">
                <a:pos x="88" y="9"/>
              </a:cxn>
              <a:cxn ang="0">
                <a:pos x="88" y="0"/>
              </a:cxn>
              <a:cxn ang="0">
                <a:pos x="167" y="62"/>
              </a:cxn>
              <a:cxn ang="0">
                <a:pos x="185" y="89"/>
              </a:cxn>
              <a:cxn ang="0">
                <a:pos x="193" y="80"/>
              </a:cxn>
              <a:cxn ang="0">
                <a:pos x="211" y="62"/>
              </a:cxn>
              <a:cxn ang="0">
                <a:pos x="211" y="62"/>
              </a:cxn>
              <a:cxn ang="0">
                <a:pos x="228" y="62"/>
              </a:cxn>
              <a:cxn ang="0">
                <a:pos x="237" y="54"/>
              </a:cxn>
              <a:cxn ang="0">
                <a:pos x="255" y="54"/>
              </a:cxn>
              <a:cxn ang="0">
                <a:pos x="264" y="62"/>
              </a:cxn>
              <a:cxn ang="0">
                <a:pos x="272" y="71"/>
              </a:cxn>
              <a:cxn ang="0">
                <a:pos x="272" y="89"/>
              </a:cxn>
              <a:cxn ang="0">
                <a:pos x="237" y="80"/>
              </a:cxn>
              <a:cxn ang="0">
                <a:pos x="228" y="98"/>
              </a:cxn>
              <a:cxn ang="0">
                <a:pos x="220" y="115"/>
              </a:cxn>
              <a:cxn ang="0">
                <a:pos x="202" y="124"/>
              </a:cxn>
              <a:cxn ang="0">
                <a:pos x="202" y="142"/>
              </a:cxn>
              <a:cxn ang="0">
                <a:pos x="193" y="160"/>
              </a:cxn>
              <a:cxn ang="0">
                <a:pos x="176" y="151"/>
              </a:cxn>
              <a:cxn ang="0">
                <a:pos x="167" y="168"/>
              </a:cxn>
              <a:cxn ang="0">
                <a:pos x="158" y="186"/>
              </a:cxn>
              <a:cxn ang="0">
                <a:pos x="149" y="213"/>
              </a:cxn>
              <a:cxn ang="0">
                <a:pos x="149" y="230"/>
              </a:cxn>
              <a:cxn ang="0">
                <a:pos x="149" y="248"/>
              </a:cxn>
              <a:cxn ang="0">
                <a:pos x="123" y="257"/>
              </a:cxn>
              <a:cxn ang="0">
                <a:pos x="114" y="266"/>
              </a:cxn>
              <a:cxn ang="0">
                <a:pos x="88" y="275"/>
              </a:cxn>
              <a:cxn ang="0">
                <a:pos x="70" y="283"/>
              </a:cxn>
              <a:cxn ang="0">
                <a:pos x="53" y="266"/>
              </a:cxn>
              <a:cxn ang="0">
                <a:pos x="35" y="257"/>
              </a:cxn>
              <a:cxn ang="0">
                <a:pos x="9" y="230"/>
              </a:cxn>
              <a:cxn ang="0">
                <a:pos x="0" y="204"/>
              </a:cxn>
              <a:cxn ang="0">
                <a:pos x="0" y="195"/>
              </a:cxn>
            </a:cxnLst>
            <a:rect l="0" t="0" r="r" b="b"/>
            <a:pathLst>
              <a:path w="272" h="283">
                <a:moveTo>
                  <a:pt x="0" y="195"/>
                </a:moveTo>
                <a:lnTo>
                  <a:pt x="0" y="195"/>
                </a:lnTo>
                <a:lnTo>
                  <a:pt x="0" y="195"/>
                </a:lnTo>
                <a:lnTo>
                  <a:pt x="9" y="195"/>
                </a:lnTo>
                <a:lnTo>
                  <a:pt x="9" y="186"/>
                </a:lnTo>
                <a:lnTo>
                  <a:pt x="9" y="177"/>
                </a:lnTo>
                <a:lnTo>
                  <a:pt x="17" y="177"/>
                </a:lnTo>
                <a:lnTo>
                  <a:pt x="17" y="168"/>
                </a:lnTo>
                <a:lnTo>
                  <a:pt x="17" y="168"/>
                </a:lnTo>
                <a:lnTo>
                  <a:pt x="17" y="160"/>
                </a:lnTo>
                <a:lnTo>
                  <a:pt x="17" y="160"/>
                </a:lnTo>
                <a:lnTo>
                  <a:pt x="17" y="151"/>
                </a:lnTo>
                <a:lnTo>
                  <a:pt x="17" y="151"/>
                </a:lnTo>
                <a:lnTo>
                  <a:pt x="26" y="142"/>
                </a:lnTo>
                <a:lnTo>
                  <a:pt x="26" y="142"/>
                </a:lnTo>
                <a:lnTo>
                  <a:pt x="35" y="151"/>
                </a:lnTo>
                <a:lnTo>
                  <a:pt x="35" y="151"/>
                </a:lnTo>
                <a:lnTo>
                  <a:pt x="35" y="142"/>
                </a:lnTo>
                <a:lnTo>
                  <a:pt x="35" y="133"/>
                </a:lnTo>
                <a:lnTo>
                  <a:pt x="35" y="133"/>
                </a:lnTo>
                <a:lnTo>
                  <a:pt x="35" y="124"/>
                </a:lnTo>
                <a:lnTo>
                  <a:pt x="44" y="124"/>
                </a:lnTo>
                <a:lnTo>
                  <a:pt x="44" y="115"/>
                </a:lnTo>
                <a:lnTo>
                  <a:pt x="44" y="115"/>
                </a:lnTo>
                <a:lnTo>
                  <a:pt x="53" y="107"/>
                </a:lnTo>
                <a:lnTo>
                  <a:pt x="61" y="107"/>
                </a:lnTo>
                <a:lnTo>
                  <a:pt x="70" y="98"/>
                </a:lnTo>
                <a:lnTo>
                  <a:pt x="79" y="89"/>
                </a:lnTo>
                <a:lnTo>
                  <a:pt x="79" y="89"/>
                </a:lnTo>
                <a:lnTo>
                  <a:pt x="88" y="71"/>
                </a:lnTo>
                <a:lnTo>
                  <a:pt x="88" y="71"/>
                </a:lnTo>
                <a:lnTo>
                  <a:pt x="88" y="62"/>
                </a:lnTo>
                <a:lnTo>
                  <a:pt x="88" y="62"/>
                </a:lnTo>
                <a:lnTo>
                  <a:pt x="88" y="62"/>
                </a:lnTo>
                <a:lnTo>
                  <a:pt x="88" y="54"/>
                </a:lnTo>
                <a:lnTo>
                  <a:pt x="88" y="45"/>
                </a:lnTo>
                <a:lnTo>
                  <a:pt x="88" y="36"/>
                </a:lnTo>
                <a:lnTo>
                  <a:pt x="88" y="27"/>
                </a:lnTo>
                <a:lnTo>
                  <a:pt x="88" y="9"/>
                </a:lnTo>
                <a:lnTo>
                  <a:pt x="88" y="9"/>
                </a:lnTo>
                <a:lnTo>
                  <a:pt x="88" y="0"/>
                </a:lnTo>
                <a:lnTo>
                  <a:pt x="88" y="0"/>
                </a:lnTo>
                <a:lnTo>
                  <a:pt x="88" y="0"/>
                </a:lnTo>
                <a:lnTo>
                  <a:pt x="105" y="71"/>
                </a:lnTo>
                <a:lnTo>
                  <a:pt x="167" y="62"/>
                </a:lnTo>
                <a:lnTo>
                  <a:pt x="176" y="107"/>
                </a:lnTo>
                <a:lnTo>
                  <a:pt x="176" y="98"/>
                </a:lnTo>
                <a:lnTo>
                  <a:pt x="185" y="89"/>
                </a:lnTo>
                <a:lnTo>
                  <a:pt x="185" y="89"/>
                </a:lnTo>
                <a:lnTo>
                  <a:pt x="193" y="80"/>
                </a:lnTo>
                <a:lnTo>
                  <a:pt x="193" y="80"/>
                </a:lnTo>
                <a:lnTo>
                  <a:pt x="193" y="71"/>
                </a:lnTo>
                <a:lnTo>
                  <a:pt x="202" y="80"/>
                </a:lnTo>
                <a:lnTo>
                  <a:pt x="211" y="62"/>
                </a:lnTo>
                <a:lnTo>
                  <a:pt x="211" y="62"/>
                </a:lnTo>
                <a:lnTo>
                  <a:pt x="211" y="62"/>
                </a:lnTo>
                <a:lnTo>
                  <a:pt x="211" y="62"/>
                </a:lnTo>
                <a:lnTo>
                  <a:pt x="220" y="62"/>
                </a:lnTo>
                <a:lnTo>
                  <a:pt x="228" y="62"/>
                </a:lnTo>
                <a:lnTo>
                  <a:pt x="228" y="62"/>
                </a:lnTo>
                <a:lnTo>
                  <a:pt x="228" y="54"/>
                </a:lnTo>
                <a:lnTo>
                  <a:pt x="237" y="54"/>
                </a:lnTo>
                <a:lnTo>
                  <a:pt x="237" y="54"/>
                </a:lnTo>
                <a:lnTo>
                  <a:pt x="246" y="45"/>
                </a:lnTo>
                <a:lnTo>
                  <a:pt x="246" y="54"/>
                </a:lnTo>
                <a:lnTo>
                  <a:pt x="255" y="54"/>
                </a:lnTo>
                <a:lnTo>
                  <a:pt x="264" y="54"/>
                </a:lnTo>
                <a:lnTo>
                  <a:pt x="264" y="54"/>
                </a:lnTo>
                <a:lnTo>
                  <a:pt x="264" y="62"/>
                </a:lnTo>
                <a:lnTo>
                  <a:pt x="272" y="62"/>
                </a:lnTo>
                <a:lnTo>
                  <a:pt x="272" y="62"/>
                </a:lnTo>
                <a:lnTo>
                  <a:pt x="272" y="71"/>
                </a:lnTo>
                <a:lnTo>
                  <a:pt x="272" y="71"/>
                </a:lnTo>
                <a:lnTo>
                  <a:pt x="272" y="80"/>
                </a:lnTo>
                <a:lnTo>
                  <a:pt x="272" y="89"/>
                </a:lnTo>
                <a:lnTo>
                  <a:pt x="237" y="71"/>
                </a:lnTo>
                <a:lnTo>
                  <a:pt x="237" y="71"/>
                </a:lnTo>
                <a:lnTo>
                  <a:pt x="237" y="80"/>
                </a:lnTo>
                <a:lnTo>
                  <a:pt x="237" y="80"/>
                </a:lnTo>
                <a:lnTo>
                  <a:pt x="237" y="98"/>
                </a:lnTo>
                <a:lnTo>
                  <a:pt x="228" y="98"/>
                </a:lnTo>
                <a:lnTo>
                  <a:pt x="228" y="107"/>
                </a:lnTo>
                <a:lnTo>
                  <a:pt x="228" y="115"/>
                </a:lnTo>
                <a:lnTo>
                  <a:pt x="220" y="115"/>
                </a:lnTo>
                <a:lnTo>
                  <a:pt x="220" y="124"/>
                </a:lnTo>
                <a:lnTo>
                  <a:pt x="211" y="124"/>
                </a:lnTo>
                <a:lnTo>
                  <a:pt x="202" y="124"/>
                </a:lnTo>
                <a:lnTo>
                  <a:pt x="202" y="133"/>
                </a:lnTo>
                <a:lnTo>
                  <a:pt x="202" y="142"/>
                </a:lnTo>
                <a:lnTo>
                  <a:pt x="202" y="142"/>
                </a:lnTo>
                <a:lnTo>
                  <a:pt x="202" y="151"/>
                </a:lnTo>
                <a:lnTo>
                  <a:pt x="193" y="160"/>
                </a:lnTo>
                <a:lnTo>
                  <a:pt x="193" y="160"/>
                </a:lnTo>
                <a:lnTo>
                  <a:pt x="185" y="160"/>
                </a:lnTo>
                <a:lnTo>
                  <a:pt x="185" y="160"/>
                </a:lnTo>
                <a:lnTo>
                  <a:pt x="176" y="151"/>
                </a:lnTo>
                <a:lnTo>
                  <a:pt x="167" y="151"/>
                </a:lnTo>
                <a:lnTo>
                  <a:pt x="167" y="168"/>
                </a:lnTo>
                <a:lnTo>
                  <a:pt x="167" y="168"/>
                </a:lnTo>
                <a:lnTo>
                  <a:pt x="167" y="168"/>
                </a:lnTo>
                <a:lnTo>
                  <a:pt x="167" y="186"/>
                </a:lnTo>
                <a:lnTo>
                  <a:pt x="158" y="186"/>
                </a:lnTo>
                <a:lnTo>
                  <a:pt x="158" y="195"/>
                </a:lnTo>
                <a:lnTo>
                  <a:pt x="158" y="204"/>
                </a:lnTo>
                <a:lnTo>
                  <a:pt x="149" y="213"/>
                </a:lnTo>
                <a:lnTo>
                  <a:pt x="149" y="222"/>
                </a:lnTo>
                <a:lnTo>
                  <a:pt x="149" y="230"/>
                </a:lnTo>
                <a:lnTo>
                  <a:pt x="149" y="230"/>
                </a:lnTo>
                <a:lnTo>
                  <a:pt x="149" y="239"/>
                </a:lnTo>
                <a:lnTo>
                  <a:pt x="149" y="248"/>
                </a:lnTo>
                <a:lnTo>
                  <a:pt x="149" y="248"/>
                </a:lnTo>
                <a:lnTo>
                  <a:pt x="141" y="248"/>
                </a:lnTo>
                <a:lnTo>
                  <a:pt x="132" y="248"/>
                </a:lnTo>
                <a:lnTo>
                  <a:pt x="123" y="257"/>
                </a:lnTo>
                <a:lnTo>
                  <a:pt x="114" y="257"/>
                </a:lnTo>
                <a:lnTo>
                  <a:pt x="114" y="266"/>
                </a:lnTo>
                <a:lnTo>
                  <a:pt x="114" y="266"/>
                </a:lnTo>
                <a:lnTo>
                  <a:pt x="105" y="266"/>
                </a:lnTo>
                <a:lnTo>
                  <a:pt x="97" y="275"/>
                </a:lnTo>
                <a:lnTo>
                  <a:pt x="88" y="275"/>
                </a:lnTo>
                <a:lnTo>
                  <a:pt x="88" y="266"/>
                </a:lnTo>
                <a:lnTo>
                  <a:pt x="79" y="275"/>
                </a:lnTo>
                <a:lnTo>
                  <a:pt x="70" y="283"/>
                </a:lnTo>
                <a:lnTo>
                  <a:pt x="61" y="283"/>
                </a:lnTo>
                <a:lnTo>
                  <a:pt x="53" y="275"/>
                </a:lnTo>
                <a:lnTo>
                  <a:pt x="53" y="266"/>
                </a:lnTo>
                <a:lnTo>
                  <a:pt x="44" y="266"/>
                </a:lnTo>
                <a:lnTo>
                  <a:pt x="44" y="257"/>
                </a:lnTo>
                <a:lnTo>
                  <a:pt x="35" y="257"/>
                </a:lnTo>
                <a:lnTo>
                  <a:pt x="26" y="248"/>
                </a:lnTo>
                <a:lnTo>
                  <a:pt x="17" y="239"/>
                </a:lnTo>
                <a:lnTo>
                  <a:pt x="9" y="230"/>
                </a:lnTo>
                <a:lnTo>
                  <a:pt x="9" y="230"/>
                </a:lnTo>
                <a:lnTo>
                  <a:pt x="0" y="213"/>
                </a:lnTo>
                <a:lnTo>
                  <a:pt x="0" y="204"/>
                </a:lnTo>
                <a:lnTo>
                  <a:pt x="0" y="204"/>
                </a:lnTo>
                <a:lnTo>
                  <a:pt x="0" y="195"/>
                </a:lnTo>
                <a:lnTo>
                  <a:pt x="0" y="195"/>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55" name="Freeform 10"/>
          <p:cNvSpPr>
            <a:spLocks/>
          </p:cNvSpPr>
          <p:nvPr/>
        </p:nvSpPr>
        <p:spPr bwMode="auto">
          <a:xfrm>
            <a:off x="9252734" y="1678899"/>
            <a:ext cx="291814" cy="303615"/>
          </a:xfrm>
          <a:custGeom>
            <a:avLst/>
            <a:gdLst/>
            <a:ahLst/>
            <a:cxnLst>
              <a:cxn ang="0">
                <a:pos x="0" y="195"/>
              </a:cxn>
              <a:cxn ang="0">
                <a:pos x="9" y="177"/>
              </a:cxn>
              <a:cxn ang="0">
                <a:pos x="17" y="168"/>
              </a:cxn>
              <a:cxn ang="0">
                <a:pos x="17" y="151"/>
              </a:cxn>
              <a:cxn ang="0">
                <a:pos x="26" y="142"/>
              </a:cxn>
              <a:cxn ang="0">
                <a:pos x="35" y="142"/>
              </a:cxn>
              <a:cxn ang="0">
                <a:pos x="35" y="124"/>
              </a:cxn>
              <a:cxn ang="0">
                <a:pos x="44" y="115"/>
              </a:cxn>
              <a:cxn ang="0">
                <a:pos x="70" y="98"/>
              </a:cxn>
              <a:cxn ang="0">
                <a:pos x="88" y="71"/>
              </a:cxn>
              <a:cxn ang="0">
                <a:pos x="88" y="62"/>
              </a:cxn>
              <a:cxn ang="0">
                <a:pos x="88" y="45"/>
              </a:cxn>
              <a:cxn ang="0">
                <a:pos x="88" y="9"/>
              </a:cxn>
              <a:cxn ang="0">
                <a:pos x="88" y="0"/>
              </a:cxn>
              <a:cxn ang="0">
                <a:pos x="167" y="62"/>
              </a:cxn>
              <a:cxn ang="0">
                <a:pos x="185" y="89"/>
              </a:cxn>
              <a:cxn ang="0">
                <a:pos x="193" y="80"/>
              </a:cxn>
              <a:cxn ang="0">
                <a:pos x="211" y="62"/>
              </a:cxn>
              <a:cxn ang="0">
                <a:pos x="211" y="62"/>
              </a:cxn>
              <a:cxn ang="0">
                <a:pos x="228" y="62"/>
              </a:cxn>
              <a:cxn ang="0">
                <a:pos x="237" y="54"/>
              </a:cxn>
              <a:cxn ang="0">
                <a:pos x="255" y="54"/>
              </a:cxn>
              <a:cxn ang="0">
                <a:pos x="264" y="62"/>
              </a:cxn>
              <a:cxn ang="0">
                <a:pos x="272" y="71"/>
              </a:cxn>
              <a:cxn ang="0">
                <a:pos x="272" y="89"/>
              </a:cxn>
              <a:cxn ang="0">
                <a:pos x="237" y="80"/>
              </a:cxn>
              <a:cxn ang="0">
                <a:pos x="228" y="98"/>
              </a:cxn>
              <a:cxn ang="0">
                <a:pos x="220" y="115"/>
              </a:cxn>
              <a:cxn ang="0">
                <a:pos x="202" y="124"/>
              </a:cxn>
              <a:cxn ang="0">
                <a:pos x="202" y="142"/>
              </a:cxn>
              <a:cxn ang="0">
                <a:pos x="193" y="160"/>
              </a:cxn>
              <a:cxn ang="0">
                <a:pos x="176" y="151"/>
              </a:cxn>
              <a:cxn ang="0">
                <a:pos x="167" y="168"/>
              </a:cxn>
              <a:cxn ang="0">
                <a:pos x="158" y="186"/>
              </a:cxn>
              <a:cxn ang="0">
                <a:pos x="149" y="213"/>
              </a:cxn>
              <a:cxn ang="0">
                <a:pos x="149" y="230"/>
              </a:cxn>
              <a:cxn ang="0">
                <a:pos x="149" y="248"/>
              </a:cxn>
              <a:cxn ang="0">
                <a:pos x="123" y="257"/>
              </a:cxn>
              <a:cxn ang="0">
                <a:pos x="114" y="266"/>
              </a:cxn>
              <a:cxn ang="0">
                <a:pos x="88" y="275"/>
              </a:cxn>
              <a:cxn ang="0">
                <a:pos x="70" y="283"/>
              </a:cxn>
              <a:cxn ang="0">
                <a:pos x="53" y="266"/>
              </a:cxn>
              <a:cxn ang="0">
                <a:pos x="35" y="257"/>
              </a:cxn>
              <a:cxn ang="0">
                <a:pos x="9" y="230"/>
              </a:cxn>
              <a:cxn ang="0">
                <a:pos x="0" y="204"/>
              </a:cxn>
              <a:cxn ang="0">
                <a:pos x="0" y="195"/>
              </a:cxn>
            </a:cxnLst>
            <a:rect l="0" t="0" r="r" b="b"/>
            <a:pathLst>
              <a:path w="272" h="283">
                <a:moveTo>
                  <a:pt x="0" y="195"/>
                </a:moveTo>
                <a:lnTo>
                  <a:pt x="0" y="195"/>
                </a:lnTo>
                <a:lnTo>
                  <a:pt x="0" y="195"/>
                </a:lnTo>
                <a:lnTo>
                  <a:pt x="9" y="195"/>
                </a:lnTo>
                <a:lnTo>
                  <a:pt x="9" y="186"/>
                </a:lnTo>
                <a:lnTo>
                  <a:pt x="9" y="177"/>
                </a:lnTo>
                <a:lnTo>
                  <a:pt x="17" y="177"/>
                </a:lnTo>
                <a:lnTo>
                  <a:pt x="17" y="168"/>
                </a:lnTo>
                <a:lnTo>
                  <a:pt x="17" y="168"/>
                </a:lnTo>
                <a:lnTo>
                  <a:pt x="17" y="160"/>
                </a:lnTo>
                <a:lnTo>
                  <a:pt x="17" y="160"/>
                </a:lnTo>
                <a:lnTo>
                  <a:pt x="17" y="151"/>
                </a:lnTo>
                <a:lnTo>
                  <a:pt x="17" y="151"/>
                </a:lnTo>
                <a:lnTo>
                  <a:pt x="26" y="142"/>
                </a:lnTo>
                <a:lnTo>
                  <a:pt x="26" y="142"/>
                </a:lnTo>
                <a:lnTo>
                  <a:pt x="35" y="151"/>
                </a:lnTo>
                <a:lnTo>
                  <a:pt x="35" y="151"/>
                </a:lnTo>
                <a:lnTo>
                  <a:pt x="35" y="142"/>
                </a:lnTo>
                <a:lnTo>
                  <a:pt x="35" y="133"/>
                </a:lnTo>
                <a:lnTo>
                  <a:pt x="35" y="133"/>
                </a:lnTo>
                <a:lnTo>
                  <a:pt x="35" y="124"/>
                </a:lnTo>
                <a:lnTo>
                  <a:pt x="44" y="124"/>
                </a:lnTo>
                <a:lnTo>
                  <a:pt x="44" y="115"/>
                </a:lnTo>
                <a:lnTo>
                  <a:pt x="44" y="115"/>
                </a:lnTo>
                <a:lnTo>
                  <a:pt x="53" y="107"/>
                </a:lnTo>
                <a:lnTo>
                  <a:pt x="61" y="107"/>
                </a:lnTo>
                <a:lnTo>
                  <a:pt x="70" y="98"/>
                </a:lnTo>
                <a:lnTo>
                  <a:pt x="79" y="89"/>
                </a:lnTo>
                <a:lnTo>
                  <a:pt x="79" y="89"/>
                </a:lnTo>
                <a:lnTo>
                  <a:pt x="88" y="71"/>
                </a:lnTo>
                <a:lnTo>
                  <a:pt x="88" y="71"/>
                </a:lnTo>
                <a:lnTo>
                  <a:pt x="88" y="62"/>
                </a:lnTo>
                <a:lnTo>
                  <a:pt x="88" y="62"/>
                </a:lnTo>
                <a:lnTo>
                  <a:pt x="88" y="62"/>
                </a:lnTo>
                <a:lnTo>
                  <a:pt x="88" y="54"/>
                </a:lnTo>
                <a:lnTo>
                  <a:pt x="88" y="45"/>
                </a:lnTo>
                <a:lnTo>
                  <a:pt x="88" y="36"/>
                </a:lnTo>
                <a:lnTo>
                  <a:pt x="88" y="27"/>
                </a:lnTo>
                <a:lnTo>
                  <a:pt x="88" y="9"/>
                </a:lnTo>
                <a:lnTo>
                  <a:pt x="88" y="9"/>
                </a:lnTo>
                <a:lnTo>
                  <a:pt x="88" y="0"/>
                </a:lnTo>
                <a:lnTo>
                  <a:pt x="88" y="0"/>
                </a:lnTo>
                <a:lnTo>
                  <a:pt x="88" y="0"/>
                </a:lnTo>
                <a:lnTo>
                  <a:pt x="105" y="71"/>
                </a:lnTo>
                <a:lnTo>
                  <a:pt x="167" y="62"/>
                </a:lnTo>
                <a:lnTo>
                  <a:pt x="176" y="107"/>
                </a:lnTo>
                <a:lnTo>
                  <a:pt x="176" y="98"/>
                </a:lnTo>
                <a:lnTo>
                  <a:pt x="185" y="89"/>
                </a:lnTo>
                <a:lnTo>
                  <a:pt x="185" y="89"/>
                </a:lnTo>
                <a:lnTo>
                  <a:pt x="193" y="80"/>
                </a:lnTo>
                <a:lnTo>
                  <a:pt x="193" y="80"/>
                </a:lnTo>
                <a:lnTo>
                  <a:pt x="193" y="71"/>
                </a:lnTo>
                <a:lnTo>
                  <a:pt x="202" y="80"/>
                </a:lnTo>
                <a:lnTo>
                  <a:pt x="211" y="62"/>
                </a:lnTo>
                <a:lnTo>
                  <a:pt x="211" y="62"/>
                </a:lnTo>
                <a:lnTo>
                  <a:pt x="211" y="62"/>
                </a:lnTo>
                <a:lnTo>
                  <a:pt x="211" y="62"/>
                </a:lnTo>
                <a:lnTo>
                  <a:pt x="220" y="62"/>
                </a:lnTo>
                <a:lnTo>
                  <a:pt x="228" y="62"/>
                </a:lnTo>
                <a:lnTo>
                  <a:pt x="228" y="62"/>
                </a:lnTo>
                <a:lnTo>
                  <a:pt x="228" y="54"/>
                </a:lnTo>
                <a:lnTo>
                  <a:pt x="237" y="54"/>
                </a:lnTo>
                <a:lnTo>
                  <a:pt x="237" y="54"/>
                </a:lnTo>
                <a:lnTo>
                  <a:pt x="246" y="45"/>
                </a:lnTo>
                <a:lnTo>
                  <a:pt x="246" y="54"/>
                </a:lnTo>
                <a:lnTo>
                  <a:pt x="255" y="54"/>
                </a:lnTo>
                <a:lnTo>
                  <a:pt x="264" y="54"/>
                </a:lnTo>
                <a:lnTo>
                  <a:pt x="264" y="54"/>
                </a:lnTo>
                <a:lnTo>
                  <a:pt x="264" y="62"/>
                </a:lnTo>
                <a:lnTo>
                  <a:pt x="272" y="62"/>
                </a:lnTo>
                <a:lnTo>
                  <a:pt x="272" y="62"/>
                </a:lnTo>
                <a:lnTo>
                  <a:pt x="272" y="71"/>
                </a:lnTo>
                <a:lnTo>
                  <a:pt x="272" y="71"/>
                </a:lnTo>
                <a:lnTo>
                  <a:pt x="272" y="80"/>
                </a:lnTo>
                <a:lnTo>
                  <a:pt x="272" y="89"/>
                </a:lnTo>
                <a:lnTo>
                  <a:pt x="237" y="71"/>
                </a:lnTo>
                <a:lnTo>
                  <a:pt x="237" y="71"/>
                </a:lnTo>
                <a:lnTo>
                  <a:pt x="237" y="80"/>
                </a:lnTo>
                <a:lnTo>
                  <a:pt x="237" y="80"/>
                </a:lnTo>
                <a:lnTo>
                  <a:pt x="237" y="98"/>
                </a:lnTo>
                <a:lnTo>
                  <a:pt x="228" y="98"/>
                </a:lnTo>
                <a:lnTo>
                  <a:pt x="228" y="107"/>
                </a:lnTo>
                <a:lnTo>
                  <a:pt x="228" y="115"/>
                </a:lnTo>
                <a:lnTo>
                  <a:pt x="220" y="115"/>
                </a:lnTo>
                <a:lnTo>
                  <a:pt x="220" y="124"/>
                </a:lnTo>
                <a:lnTo>
                  <a:pt x="211" y="124"/>
                </a:lnTo>
                <a:lnTo>
                  <a:pt x="202" y="124"/>
                </a:lnTo>
                <a:lnTo>
                  <a:pt x="202" y="133"/>
                </a:lnTo>
                <a:lnTo>
                  <a:pt x="202" y="142"/>
                </a:lnTo>
                <a:lnTo>
                  <a:pt x="202" y="142"/>
                </a:lnTo>
                <a:lnTo>
                  <a:pt x="202" y="151"/>
                </a:lnTo>
                <a:lnTo>
                  <a:pt x="193" y="160"/>
                </a:lnTo>
                <a:lnTo>
                  <a:pt x="193" y="160"/>
                </a:lnTo>
                <a:lnTo>
                  <a:pt x="185" y="160"/>
                </a:lnTo>
                <a:lnTo>
                  <a:pt x="185" y="160"/>
                </a:lnTo>
                <a:lnTo>
                  <a:pt x="176" y="151"/>
                </a:lnTo>
                <a:lnTo>
                  <a:pt x="167" y="151"/>
                </a:lnTo>
                <a:lnTo>
                  <a:pt x="167" y="168"/>
                </a:lnTo>
                <a:lnTo>
                  <a:pt x="167" y="168"/>
                </a:lnTo>
                <a:lnTo>
                  <a:pt x="167" y="168"/>
                </a:lnTo>
                <a:lnTo>
                  <a:pt x="167" y="186"/>
                </a:lnTo>
                <a:lnTo>
                  <a:pt x="158" y="186"/>
                </a:lnTo>
                <a:lnTo>
                  <a:pt x="158" y="195"/>
                </a:lnTo>
                <a:lnTo>
                  <a:pt x="158" y="204"/>
                </a:lnTo>
                <a:lnTo>
                  <a:pt x="149" y="213"/>
                </a:lnTo>
                <a:lnTo>
                  <a:pt x="149" y="222"/>
                </a:lnTo>
                <a:lnTo>
                  <a:pt x="149" y="230"/>
                </a:lnTo>
                <a:lnTo>
                  <a:pt x="149" y="230"/>
                </a:lnTo>
                <a:lnTo>
                  <a:pt x="149" y="239"/>
                </a:lnTo>
                <a:lnTo>
                  <a:pt x="149" y="248"/>
                </a:lnTo>
                <a:lnTo>
                  <a:pt x="149" y="248"/>
                </a:lnTo>
                <a:lnTo>
                  <a:pt x="141" y="248"/>
                </a:lnTo>
                <a:lnTo>
                  <a:pt x="132" y="248"/>
                </a:lnTo>
                <a:lnTo>
                  <a:pt x="123" y="257"/>
                </a:lnTo>
                <a:lnTo>
                  <a:pt x="114" y="257"/>
                </a:lnTo>
                <a:lnTo>
                  <a:pt x="114" y="266"/>
                </a:lnTo>
                <a:lnTo>
                  <a:pt x="114" y="266"/>
                </a:lnTo>
                <a:lnTo>
                  <a:pt x="105" y="266"/>
                </a:lnTo>
                <a:lnTo>
                  <a:pt x="97" y="275"/>
                </a:lnTo>
                <a:lnTo>
                  <a:pt x="88" y="275"/>
                </a:lnTo>
                <a:lnTo>
                  <a:pt x="88" y="266"/>
                </a:lnTo>
                <a:lnTo>
                  <a:pt x="79" y="275"/>
                </a:lnTo>
                <a:lnTo>
                  <a:pt x="70" y="283"/>
                </a:lnTo>
                <a:lnTo>
                  <a:pt x="61" y="283"/>
                </a:lnTo>
                <a:lnTo>
                  <a:pt x="53" y="275"/>
                </a:lnTo>
                <a:lnTo>
                  <a:pt x="53" y="266"/>
                </a:lnTo>
                <a:lnTo>
                  <a:pt x="44" y="266"/>
                </a:lnTo>
                <a:lnTo>
                  <a:pt x="44" y="257"/>
                </a:lnTo>
                <a:lnTo>
                  <a:pt x="35" y="257"/>
                </a:lnTo>
                <a:lnTo>
                  <a:pt x="26" y="248"/>
                </a:lnTo>
                <a:lnTo>
                  <a:pt x="17" y="239"/>
                </a:lnTo>
                <a:lnTo>
                  <a:pt x="9" y="230"/>
                </a:lnTo>
                <a:lnTo>
                  <a:pt x="9" y="230"/>
                </a:lnTo>
                <a:lnTo>
                  <a:pt x="0" y="213"/>
                </a:lnTo>
                <a:lnTo>
                  <a:pt x="0" y="204"/>
                </a:lnTo>
                <a:lnTo>
                  <a:pt x="0" y="204"/>
                </a:lnTo>
                <a:lnTo>
                  <a:pt x="0" y="195"/>
                </a:lnTo>
                <a:lnTo>
                  <a:pt x="0" y="195"/>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56" name="Freeform 19"/>
          <p:cNvSpPr>
            <a:spLocks/>
          </p:cNvSpPr>
          <p:nvPr/>
        </p:nvSpPr>
        <p:spPr bwMode="auto">
          <a:xfrm>
            <a:off x="9195876" y="1755068"/>
            <a:ext cx="519256" cy="293959"/>
          </a:xfrm>
          <a:custGeom>
            <a:avLst/>
            <a:gdLst/>
            <a:ahLst/>
            <a:cxnLst>
              <a:cxn ang="0">
                <a:pos x="26" y="265"/>
              </a:cxn>
              <a:cxn ang="0">
                <a:pos x="44" y="248"/>
              </a:cxn>
              <a:cxn ang="0">
                <a:pos x="62" y="230"/>
              </a:cxn>
              <a:cxn ang="0">
                <a:pos x="97" y="195"/>
              </a:cxn>
              <a:cxn ang="0">
                <a:pos x="123" y="212"/>
              </a:cxn>
              <a:cxn ang="0">
                <a:pos x="150" y="204"/>
              </a:cxn>
              <a:cxn ang="0">
                <a:pos x="167" y="186"/>
              </a:cxn>
              <a:cxn ang="0">
                <a:pos x="202" y="177"/>
              </a:cxn>
              <a:cxn ang="0">
                <a:pos x="202" y="159"/>
              </a:cxn>
              <a:cxn ang="0">
                <a:pos x="211" y="124"/>
              </a:cxn>
              <a:cxn ang="0">
                <a:pos x="220" y="97"/>
              </a:cxn>
              <a:cxn ang="0">
                <a:pos x="238" y="89"/>
              </a:cxn>
              <a:cxn ang="0">
                <a:pos x="255" y="80"/>
              </a:cxn>
              <a:cxn ang="0">
                <a:pos x="255" y="53"/>
              </a:cxn>
              <a:cxn ang="0">
                <a:pos x="281" y="44"/>
              </a:cxn>
              <a:cxn ang="0">
                <a:pos x="290" y="9"/>
              </a:cxn>
              <a:cxn ang="0">
                <a:pos x="325" y="18"/>
              </a:cxn>
              <a:cxn ang="0">
                <a:pos x="343" y="0"/>
              </a:cxn>
              <a:cxn ang="0">
                <a:pos x="352" y="18"/>
              </a:cxn>
              <a:cxn ang="0">
                <a:pos x="378" y="27"/>
              </a:cxn>
              <a:cxn ang="0">
                <a:pos x="369" y="44"/>
              </a:cxn>
              <a:cxn ang="0">
                <a:pos x="369" y="44"/>
              </a:cxn>
              <a:cxn ang="0">
                <a:pos x="369" y="71"/>
              </a:cxn>
              <a:cxn ang="0">
                <a:pos x="387" y="71"/>
              </a:cxn>
              <a:cxn ang="0">
                <a:pos x="405" y="80"/>
              </a:cxn>
              <a:cxn ang="0">
                <a:pos x="422" y="89"/>
              </a:cxn>
              <a:cxn ang="0">
                <a:pos x="431" y="89"/>
              </a:cxn>
              <a:cxn ang="0">
                <a:pos x="440" y="106"/>
              </a:cxn>
              <a:cxn ang="0">
                <a:pos x="431" y="115"/>
              </a:cxn>
              <a:cxn ang="0">
                <a:pos x="405" y="97"/>
              </a:cxn>
              <a:cxn ang="0">
                <a:pos x="387" y="89"/>
              </a:cxn>
              <a:cxn ang="0">
                <a:pos x="396" y="97"/>
              </a:cxn>
              <a:cxn ang="0">
                <a:pos x="422" y="115"/>
              </a:cxn>
              <a:cxn ang="0">
                <a:pos x="440" y="124"/>
              </a:cxn>
              <a:cxn ang="0">
                <a:pos x="449" y="133"/>
              </a:cxn>
              <a:cxn ang="0">
                <a:pos x="440" y="133"/>
              </a:cxn>
              <a:cxn ang="0">
                <a:pos x="422" y="133"/>
              </a:cxn>
              <a:cxn ang="0">
                <a:pos x="440" y="151"/>
              </a:cxn>
              <a:cxn ang="0">
                <a:pos x="449" y="159"/>
              </a:cxn>
              <a:cxn ang="0">
                <a:pos x="440" y="159"/>
              </a:cxn>
              <a:cxn ang="0">
                <a:pos x="422" y="159"/>
              </a:cxn>
              <a:cxn ang="0">
                <a:pos x="405" y="151"/>
              </a:cxn>
              <a:cxn ang="0">
                <a:pos x="387" y="151"/>
              </a:cxn>
              <a:cxn ang="0">
                <a:pos x="422" y="159"/>
              </a:cxn>
              <a:cxn ang="0">
                <a:pos x="431" y="168"/>
              </a:cxn>
              <a:cxn ang="0">
                <a:pos x="449" y="177"/>
              </a:cxn>
              <a:cxn ang="0">
                <a:pos x="457" y="168"/>
              </a:cxn>
              <a:cxn ang="0">
                <a:pos x="484" y="195"/>
              </a:cxn>
              <a:cxn ang="0">
                <a:pos x="475" y="195"/>
              </a:cxn>
              <a:cxn ang="0">
                <a:pos x="475" y="195"/>
              </a:cxn>
              <a:cxn ang="0">
                <a:pos x="158" y="257"/>
              </a:cxn>
              <a:cxn ang="0">
                <a:pos x="106" y="265"/>
              </a:cxn>
              <a:cxn ang="0">
                <a:pos x="0" y="274"/>
              </a:cxn>
            </a:cxnLst>
            <a:rect l="0" t="0" r="r" b="b"/>
            <a:pathLst>
              <a:path w="484" h="274">
                <a:moveTo>
                  <a:pt x="0" y="274"/>
                </a:moveTo>
                <a:lnTo>
                  <a:pt x="18" y="274"/>
                </a:lnTo>
                <a:lnTo>
                  <a:pt x="18" y="265"/>
                </a:lnTo>
                <a:lnTo>
                  <a:pt x="26" y="265"/>
                </a:lnTo>
                <a:lnTo>
                  <a:pt x="35" y="257"/>
                </a:lnTo>
                <a:lnTo>
                  <a:pt x="35" y="257"/>
                </a:lnTo>
                <a:lnTo>
                  <a:pt x="44" y="248"/>
                </a:lnTo>
                <a:lnTo>
                  <a:pt x="44" y="248"/>
                </a:lnTo>
                <a:lnTo>
                  <a:pt x="53" y="248"/>
                </a:lnTo>
                <a:lnTo>
                  <a:pt x="53" y="239"/>
                </a:lnTo>
                <a:lnTo>
                  <a:pt x="62" y="239"/>
                </a:lnTo>
                <a:lnTo>
                  <a:pt x="62" y="230"/>
                </a:lnTo>
                <a:lnTo>
                  <a:pt x="62" y="221"/>
                </a:lnTo>
                <a:lnTo>
                  <a:pt x="79" y="212"/>
                </a:lnTo>
                <a:lnTo>
                  <a:pt x="97" y="186"/>
                </a:lnTo>
                <a:lnTo>
                  <a:pt x="97" y="195"/>
                </a:lnTo>
                <a:lnTo>
                  <a:pt x="106" y="195"/>
                </a:lnTo>
                <a:lnTo>
                  <a:pt x="106" y="204"/>
                </a:lnTo>
                <a:lnTo>
                  <a:pt x="114" y="212"/>
                </a:lnTo>
                <a:lnTo>
                  <a:pt x="123" y="212"/>
                </a:lnTo>
                <a:lnTo>
                  <a:pt x="132" y="204"/>
                </a:lnTo>
                <a:lnTo>
                  <a:pt x="141" y="195"/>
                </a:lnTo>
                <a:lnTo>
                  <a:pt x="141" y="204"/>
                </a:lnTo>
                <a:lnTo>
                  <a:pt x="150" y="204"/>
                </a:lnTo>
                <a:lnTo>
                  <a:pt x="158" y="195"/>
                </a:lnTo>
                <a:lnTo>
                  <a:pt x="167" y="195"/>
                </a:lnTo>
                <a:lnTo>
                  <a:pt x="167" y="195"/>
                </a:lnTo>
                <a:lnTo>
                  <a:pt x="167" y="186"/>
                </a:lnTo>
                <a:lnTo>
                  <a:pt x="176" y="186"/>
                </a:lnTo>
                <a:lnTo>
                  <a:pt x="185" y="177"/>
                </a:lnTo>
                <a:lnTo>
                  <a:pt x="194" y="177"/>
                </a:lnTo>
                <a:lnTo>
                  <a:pt x="202" y="177"/>
                </a:lnTo>
                <a:lnTo>
                  <a:pt x="202" y="177"/>
                </a:lnTo>
                <a:lnTo>
                  <a:pt x="202" y="168"/>
                </a:lnTo>
                <a:lnTo>
                  <a:pt x="202" y="159"/>
                </a:lnTo>
                <a:lnTo>
                  <a:pt x="202" y="159"/>
                </a:lnTo>
                <a:lnTo>
                  <a:pt x="202" y="151"/>
                </a:lnTo>
                <a:lnTo>
                  <a:pt x="202" y="142"/>
                </a:lnTo>
                <a:lnTo>
                  <a:pt x="211" y="133"/>
                </a:lnTo>
                <a:lnTo>
                  <a:pt x="211" y="124"/>
                </a:lnTo>
                <a:lnTo>
                  <a:pt x="211" y="115"/>
                </a:lnTo>
                <a:lnTo>
                  <a:pt x="220" y="115"/>
                </a:lnTo>
                <a:lnTo>
                  <a:pt x="220" y="97"/>
                </a:lnTo>
                <a:lnTo>
                  <a:pt x="220" y="97"/>
                </a:lnTo>
                <a:lnTo>
                  <a:pt x="220" y="97"/>
                </a:lnTo>
                <a:lnTo>
                  <a:pt x="220" y="80"/>
                </a:lnTo>
                <a:lnTo>
                  <a:pt x="229" y="80"/>
                </a:lnTo>
                <a:lnTo>
                  <a:pt x="238" y="89"/>
                </a:lnTo>
                <a:lnTo>
                  <a:pt x="238" y="89"/>
                </a:lnTo>
                <a:lnTo>
                  <a:pt x="246" y="89"/>
                </a:lnTo>
                <a:lnTo>
                  <a:pt x="246" y="89"/>
                </a:lnTo>
                <a:lnTo>
                  <a:pt x="255" y="80"/>
                </a:lnTo>
                <a:lnTo>
                  <a:pt x="255" y="71"/>
                </a:lnTo>
                <a:lnTo>
                  <a:pt x="255" y="71"/>
                </a:lnTo>
                <a:lnTo>
                  <a:pt x="255" y="62"/>
                </a:lnTo>
                <a:lnTo>
                  <a:pt x="255" y="53"/>
                </a:lnTo>
                <a:lnTo>
                  <a:pt x="264" y="53"/>
                </a:lnTo>
                <a:lnTo>
                  <a:pt x="273" y="53"/>
                </a:lnTo>
                <a:lnTo>
                  <a:pt x="273" y="44"/>
                </a:lnTo>
                <a:lnTo>
                  <a:pt x="281" y="44"/>
                </a:lnTo>
                <a:lnTo>
                  <a:pt x="281" y="36"/>
                </a:lnTo>
                <a:lnTo>
                  <a:pt x="281" y="27"/>
                </a:lnTo>
                <a:lnTo>
                  <a:pt x="290" y="27"/>
                </a:lnTo>
                <a:lnTo>
                  <a:pt x="290" y="9"/>
                </a:lnTo>
                <a:lnTo>
                  <a:pt x="290" y="9"/>
                </a:lnTo>
                <a:lnTo>
                  <a:pt x="290" y="0"/>
                </a:lnTo>
                <a:lnTo>
                  <a:pt x="290" y="0"/>
                </a:lnTo>
                <a:lnTo>
                  <a:pt x="325" y="18"/>
                </a:lnTo>
                <a:lnTo>
                  <a:pt x="325" y="9"/>
                </a:lnTo>
                <a:lnTo>
                  <a:pt x="325" y="0"/>
                </a:lnTo>
                <a:lnTo>
                  <a:pt x="334" y="0"/>
                </a:lnTo>
                <a:lnTo>
                  <a:pt x="343" y="0"/>
                </a:lnTo>
                <a:lnTo>
                  <a:pt x="343" y="9"/>
                </a:lnTo>
                <a:lnTo>
                  <a:pt x="343" y="18"/>
                </a:lnTo>
                <a:lnTo>
                  <a:pt x="352" y="18"/>
                </a:lnTo>
                <a:lnTo>
                  <a:pt x="352" y="18"/>
                </a:lnTo>
                <a:lnTo>
                  <a:pt x="361" y="18"/>
                </a:lnTo>
                <a:lnTo>
                  <a:pt x="369" y="27"/>
                </a:lnTo>
                <a:lnTo>
                  <a:pt x="369" y="27"/>
                </a:lnTo>
                <a:lnTo>
                  <a:pt x="378" y="27"/>
                </a:lnTo>
                <a:lnTo>
                  <a:pt x="378" y="36"/>
                </a:lnTo>
                <a:lnTo>
                  <a:pt x="378" y="36"/>
                </a:lnTo>
                <a:lnTo>
                  <a:pt x="378" y="36"/>
                </a:lnTo>
                <a:lnTo>
                  <a:pt x="369" y="44"/>
                </a:lnTo>
                <a:lnTo>
                  <a:pt x="378" y="44"/>
                </a:lnTo>
                <a:lnTo>
                  <a:pt x="369" y="53"/>
                </a:lnTo>
                <a:lnTo>
                  <a:pt x="369" y="53"/>
                </a:lnTo>
                <a:lnTo>
                  <a:pt x="369" y="44"/>
                </a:lnTo>
                <a:lnTo>
                  <a:pt x="369" y="62"/>
                </a:lnTo>
                <a:lnTo>
                  <a:pt x="369" y="71"/>
                </a:lnTo>
                <a:lnTo>
                  <a:pt x="369" y="71"/>
                </a:lnTo>
                <a:lnTo>
                  <a:pt x="369" y="71"/>
                </a:lnTo>
                <a:lnTo>
                  <a:pt x="369" y="71"/>
                </a:lnTo>
                <a:lnTo>
                  <a:pt x="378" y="71"/>
                </a:lnTo>
                <a:lnTo>
                  <a:pt x="378" y="71"/>
                </a:lnTo>
                <a:lnTo>
                  <a:pt x="387" y="71"/>
                </a:lnTo>
                <a:lnTo>
                  <a:pt x="387" y="71"/>
                </a:lnTo>
                <a:lnTo>
                  <a:pt x="396" y="80"/>
                </a:lnTo>
                <a:lnTo>
                  <a:pt x="396" y="80"/>
                </a:lnTo>
                <a:lnTo>
                  <a:pt x="405" y="80"/>
                </a:lnTo>
                <a:lnTo>
                  <a:pt x="405" y="80"/>
                </a:lnTo>
                <a:lnTo>
                  <a:pt x="413" y="80"/>
                </a:lnTo>
                <a:lnTo>
                  <a:pt x="413" y="80"/>
                </a:lnTo>
                <a:lnTo>
                  <a:pt x="422" y="89"/>
                </a:lnTo>
                <a:lnTo>
                  <a:pt x="422" y="89"/>
                </a:lnTo>
                <a:lnTo>
                  <a:pt x="422" y="89"/>
                </a:lnTo>
                <a:lnTo>
                  <a:pt x="422" y="89"/>
                </a:lnTo>
                <a:lnTo>
                  <a:pt x="431" y="89"/>
                </a:lnTo>
                <a:lnTo>
                  <a:pt x="440" y="97"/>
                </a:lnTo>
                <a:lnTo>
                  <a:pt x="440" y="97"/>
                </a:lnTo>
                <a:lnTo>
                  <a:pt x="440" y="97"/>
                </a:lnTo>
                <a:lnTo>
                  <a:pt x="440" y="106"/>
                </a:lnTo>
                <a:lnTo>
                  <a:pt x="440" y="106"/>
                </a:lnTo>
                <a:lnTo>
                  <a:pt x="440" y="115"/>
                </a:lnTo>
                <a:lnTo>
                  <a:pt x="431" y="115"/>
                </a:lnTo>
                <a:lnTo>
                  <a:pt x="431" y="115"/>
                </a:lnTo>
                <a:lnTo>
                  <a:pt x="422" y="115"/>
                </a:lnTo>
                <a:lnTo>
                  <a:pt x="413" y="106"/>
                </a:lnTo>
                <a:lnTo>
                  <a:pt x="413" y="106"/>
                </a:lnTo>
                <a:lnTo>
                  <a:pt x="405" y="97"/>
                </a:lnTo>
                <a:lnTo>
                  <a:pt x="405" y="97"/>
                </a:lnTo>
                <a:lnTo>
                  <a:pt x="396" y="89"/>
                </a:lnTo>
                <a:lnTo>
                  <a:pt x="396" y="89"/>
                </a:lnTo>
                <a:lnTo>
                  <a:pt x="387" y="89"/>
                </a:lnTo>
                <a:lnTo>
                  <a:pt x="378" y="89"/>
                </a:lnTo>
                <a:lnTo>
                  <a:pt x="387" y="89"/>
                </a:lnTo>
                <a:lnTo>
                  <a:pt x="396" y="89"/>
                </a:lnTo>
                <a:lnTo>
                  <a:pt x="396" y="97"/>
                </a:lnTo>
                <a:lnTo>
                  <a:pt x="405" y="97"/>
                </a:lnTo>
                <a:lnTo>
                  <a:pt x="405" y="106"/>
                </a:lnTo>
                <a:lnTo>
                  <a:pt x="413" y="106"/>
                </a:lnTo>
                <a:lnTo>
                  <a:pt x="422" y="115"/>
                </a:lnTo>
                <a:lnTo>
                  <a:pt x="422" y="115"/>
                </a:lnTo>
                <a:lnTo>
                  <a:pt x="431" y="115"/>
                </a:lnTo>
                <a:lnTo>
                  <a:pt x="431" y="115"/>
                </a:lnTo>
                <a:lnTo>
                  <a:pt x="440" y="124"/>
                </a:lnTo>
                <a:lnTo>
                  <a:pt x="440" y="124"/>
                </a:lnTo>
                <a:lnTo>
                  <a:pt x="440" y="124"/>
                </a:lnTo>
                <a:lnTo>
                  <a:pt x="449" y="124"/>
                </a:lnTo>
                <a:lnTo>
                  <a:pt x="449" y="133"/>
                </a:lnTo>
                <a:lnTo>
                  <a:pt x="449" y="142"/>
                </a:lnTo>
                <a:lnTo>
                  <a:pt x="440" y="133"/>
                </a:lnTo>
                <a:lnTo>
                  <a:pt x="440" y="133"/>
                </a:lnTo>
                <a:lnTo>
                  <a:pt x="440" y="133"/>
                </a:lnTo>
                <a:lnTo>
                  <a:pt x="440" y="142"/>
                </a:lnTo>
                <a:lnTo>
                  <a:pt x="440" y="151"/>
                </a:lnTo>
                <a:lnTo>
                  <a:pt x="431" y="142"/>
                </a:lnTo>
                <a:lnTo>
                  <a:pt x="422" y="133"/>
                </a:lnTo>
                <a:lnTo>
                  <a:pt x="413" y="133"/>
                </a:lnTo>
                <a:lnTo>
                  <a:pt x="422" y="142"/>
                </a:lnTo>
                <a:lnTo>
                  <a:pt x="431" y="142"/>
                </a:lnTo>
                <a:lnTo>
                  <a:pt x="440" y="151"/>
                </a:lnTo>
                <a:lnTo>
                  <a:pt x="440" y="151"/>
                </a:lnTo>
                <a:lnTo>
                  <a:pt x="449" y="151"/>
                </a:lnTo>
                <a:lnTo>
                  <a:pt x="449" y="151"/>
                </a:lnTo>
                <a:lnTo>
                  <a:pt x="449" y="159"/>
                </a:lnTo>
                <a:lnTo>
                  <a:pt x="449" y="168"/>
                </a:lnTo>
                <a:lnTo>
                  <a:pt x="449" y="168"/>
                </a:lnTo>
                <a:lnTo>
                  <a:pt x="449" y="168"/>
                </a:lnTo>
                <a:lnTo>
                  <a:pt x="440" y="159"/>
                </a:lnTo>
                <a:lnTo>
                  <a:pt x="431" y="159"/>
                </a:lnTo>
                <a:lnTo>
                  <a:pt x="431" y="159"/>
                </a:lnTo>
                <a:lnTo>
                  <a:pt x="422" y="151"/>
                </a:lnTo>
                <a:lnTo>
                  <a:pt x="422" y="159"/>
                </a:lnTo>
                <a:lnTo>
                  <a:pt x="413" y="151"/>
                </a:lnTo>
                <a:lnTo>
                  <a:pt x="413" y="151"/>
                </a:lnTo>
                <a:lnTo>
                  <a:pt x="413" y="151"/>
                </a:lnTo>
                <a:lnTo>
                  <a:pt x="405" y="151"/>
                </a:lnTo>
                <a:lnTo>
                  <a:pt x="405" y="151"/>
                </a:lnTo>
                <a:lnTo>
                  <a:pt x="396" y="151"/>
                </a:lnTo>
                <a:lnTo>
                  <a:pt x="387" y="151"/>
                </a:lnTo>
                <a:lnTo>
                  <a:pt x="387" y="151"/>
                </a:lnTo>
                <a:lnTo>
                  <a:pt x="405" y="151"/>
                </a:lnTo>
                <a:lnTo>
                  <a:pt x="413" y="159"/>
                </a:lnTo>
                <a:lnTo>
                  <a:pt x="413" y="159"/>
                </a:lnTo>
                <a:lnTo>
                  <a:pt x="422" y="159"/>
                </a:lnTo>
                <a:lnTo>
                  <a:pt x="422" y="159"/>
                </a:lnTo>
                <a:lnTo>
                  <a:pt x="431" y="159"/>
                </a:lnTo>
                <a:lnTo>
                  <a:pt x="431" y="168"/>
                </a:lnTo>
                <a:lnTo>
                  <a:pt x="431" y="168"/>
                </a:lnTo>
                <a:lnTo>
                  <a:pt x="440" y="168"/>
                </a:lnTo>
                <a:lnTo>
                  <a:pt x="440" y="177"/>
                </a:lnTo>
                <a:lnTo>
                  <a:pt x="440" y="177"/>
                </a:lnTo>
                <a:lnTo>
                  <a:pt x="449" y="177"/>
                </a:lnTo>
                <a:lnTo>
                  <a:pt x="449" y="177"/>
                </a:lnTo>
                <a:lnTo>
                  <a:pt x="457" y="177"/>
                </a:lnTo>
                <a:lnTo>
                  <a:pt x="449" y="177"/>
                </a:lnTo>
                <a:lnTo>
                  <a:pt x="457" y="168"/>
                </a:lnTo>
                <a:lnTo>
                  <a:pt x="457" y="168"/>
                </a:lnTo>
                <a:lnTo>
                  <a:pt x="475" y="168"/>
                </a:lnTo>
                <a:lnTo>
                  <a:pt x="475" y="177"/>
                </a:lnTo>
                <a:lnTo>
                  <a:pt x="484" y="195"/>
                </a:lnTo>
                <a:lnTo>
                  <a:pt x="484" y="195"/>
                </a:lnTo>
                <a:lnTo>
                  <a:pt x="484" y="186"/>
                </a:lnTo>
                <a:lnTo>
                  <a:pt x="475" y="186"/>
                </a:lnTo>
                <a:lnTo>
                  <a:pt x="475" y="195"/>
                </a:lnTo>
                <a:lnTo>
                  <a:pt x="475" y="195"/>
                </a:lnTo>
                <a:lnTo>
                  <a:pt x="475" y="195"/>
                </a:lnTo>
                <a:lnTo>
                  <a:pt x="475" y="195"/>
                </a:lnTo>
                <a:lnTo>
                  <a:pt x="475" y="195"/>
                </a:lnTo>
                <a:lnTo>
                  <a:pt x="413" y="212"/>
                </a:lnTo>
                <a:lnTo>
                  <a:pt x="343" y="221"/>
                </a:lnTo>
                <a:lnTo>
                  <a:pt x="211" y="248"/>
                </a:lnTo>
                <a:lnTo>
                  <a:pt x="158" y="257"/>
                </a:lnTo>
                <a:lnTo>
                  <a:pt x="141" y="257"/>
                </a:lnTo>
                <a:lnTo>
                  <a:pt x="132" y="257"/>
                </a:lnTo>
                <a:lnTo>
                  <a:pt x="123" y="257"/>
                </a:lnTo>
                <a:lnTo>
                  <a:pt x="106" y="265"/>
                </a:lnTo>
                <a:lnTo>
                  <a:pt x="79" y="265"/>
                </a:lnTo>
                <a:lnTo>
                  <a:pt x="35" y="274"/>
                </a:lnTo>
                <a:lnTo>
                  <a:pt x="26" y="274"/>
                </a:lnTo>
                <a:lnTo>
                  <a:pt x="0" y="274"/>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57" name="Freeform 23"/>
          <p:cNvSpPr>
            <a:spLocks/>
          </p:cNvSpPr>
          <p:nvPr/>
        </p:nvSpPr>
        <p:spPr bwMode="auto">
          <a:xfrm>
            <a:off x="9705478" y="1196119"/>
            <a:ext cx="113721" cy="208132"/>
          </a:xfrm>
          <a:custGeom>
            <a:avLst/>
            <a:gdLst/>
            <a:ahLst/>
            <a:cxnLst>
              <a:cxn ang="0">
                <a:pos x="0" y="26"/>
              </a:cxn>
              <a:cxn ang="0">
                <a:pos x="18" y="17"/>
              </a:cxn>
              <a:cxn ang="0">
                <a:pos x="97" y="0"/>
              </a:cxn>
              <a:cxn ang="0">
                <a:pos x="97" y="0"/>
              </a:cxn>
              <a:cxn ang="0">
                <a:pos x="106" y="8"/>
              </a:cxn>
              <a:cxn ang="0">
                <a:pos x="97" y="17"/>
              </a:cxn>
              <a:cxn ang="0">
                <a:pos x="97" y="26"/>
              </a:cxn>
              <a:cxn ang="0">
                <a:pos x="106" y="26"/>
              </a:cxn>
              <a:cxn ang="0">
                <a:pos x="106" y="35"/>
              </a:cxn>
              <a:cxn ang="0">
                <a:pos x="106" y="35"/>
              </a:cxn>
              <a:cxn ang="0">
                <a:pos x="106" y="44"/>
              </a:cxn>
              <a:cxn ang="0">
                <a:pos x="97" y="53"/>
              </a:cxn>
              <a:cxn ang="0">
                <a:pos x="88" y="53"/>
              </a:cxn>
              <a:cxn ang="0">
                <a:pos x="88" y="61"/>
              </a:cxn>
              <a:cxn ang="0">
                <a:pos x="88" y="70"/>
              </a:cxn>
              <a:cxn ang="0">
                <a:pos x="88" y="79"/>
              </a:cxn>
              <a:cxn ang="0">
                <a:pos x="88" y="88"/>
              </a:cxn>
              <a:cxn ang="0">
                <a:pos x="88" y="88"/>
              </a:cxn>
              <a:cxn ang="0">
                <a:pos x="88" y="97"/>
              </a:cxn>
              <a:cxn ang="0">
                <a:pos x="88" y="97"/>
              </a:cxn>
              <a:cxn ang="0">
                <a:pos x="88" y="106"/>
              </a:cxn>
              <a:cxn ang="0">
                <a:pos x="79" y="114"/>
              </a:cxn>
              <a:cxn ang="0">
                <a:pos x="88" y="114"/>
              </a:cxn>
              <a:cxn ang="0">
                <a:pos x="79" y="123"/>
              </a:cxn>
              <a:cxn ang="0">
                <a:pos x="88" y="141"/>
              </a:cxn>
              <a:cxn ang="0">
                <a:pos x="88" y="150"/>
              </a:cxn>
              <a:cxn ang="0">
                <a:pos x="88" y="168"/>
              </a:cxn>
              <a:cxn ang="0">
                <a:pos x="88" y="168"/>
              </a:cxn>
              <a:cxn ang="0">
                <a:pos x="88" y="176"/>
              </a:cxn>
              <a:cxn ang="0">
                <a:pos x="88" y="185"/>
              </a:cxn>
              <a:cxn ang="0">
                <a:pos x="97" y="185"/>
              </a:cxn>
              <a:cxn ang="0">
                <a:pos x="53" y="194"/>
              </a:cxn>
              <a:cxn ang="0">
                <a:pos x="44" y="194"/>
              </a:cxn>
              <a:cxn ang="0">
                <a:pos x="44" y="185"/>
              </a:cxn>
              <a:cxn ang="0">
                <a:pos x="35" y="141"/>
              </a:cxn>
              <a:cxn ang="0">
                <a:pos x="26" y="132"/>
              </a:cxn>
              <a:cxn ang="0">
                <a:pos x="26" y="141"/>
              </a:cxn>
              <a:cxn ang="0">
                <a:pos x="26" y="132"/>
              </a:cxn>
              <a:cxn ang="0">
                <a:pos x="26" y="123"/>
              </a:cxn>
              <a:cxn ang="0">
                <a:pos x="18" y="114"/>
              </a:cxn>
              <a:cxn ang="0">
                <a:pos x="18" y="106"/>
              </a:cxn>
              <a:cxn ang="0">
                <a:pos x="18" y="97"/>
              </a:cxn>
              <a:cxn ang="0">
                <a:pos x="18" y="88"/>
              </a:cxn>
              <a:cxn ang="0">
                <a:pos x="18" y="88"/>
              </a:cxn>
              <a:cxn ang="0">
                <a:pos x="18" y="79"/>
              </a:cxn>
              <a:cxn ang="0">
                <a:pos x="18" y="70"/>
              </a:cxn>
              <a:cxn ang="0">
                <a:pos x="18" y="70"/>
              </a:cxn>
              <a:cxn ang="0">
                <a:pos x="18" y="61"/>
              </a:cxn>
              <a:cxn ang="0">
                <a:pos x="9" y="61"/>
              </a:cxn>
              <a:cxn ang="0">
                <a:pos x="9" y="53"/>
              </a:cxn>
              <a:cxn ang="0">
                <a:pos x="9" y="44"/>
              </a:cxn>
              <a:cxn ang="0">
                <a:pos x="0" y="35"/>
              </a:cxn>
              <a:cxn ang="0">
                <a:pos x="0" y="35"/>
              </a:cxn>
              <a:cxn ang="0">
                <a:pos x="0" y="26"/>
              </a:cxn>
              <a:cxn ang="0">
                <a:pos x="0" y="26"/>
              </a:cxn>
            </a:cxnLst>
            <a:rect l="0" t="0" r="r" b="b"/>
            <a:pathLst>
              <a:path w="106" h="194">
                <a:moveTo>
                  <a:pt x="0" y="26"/>
                </a:moveTo>
                <a:lnTo>
                  <a:pt x="18" y="17"/>
                </a:lnTo>
                <a:lnTo>
                  <a:pt x="97" y="0"/>
                </a:lnTo>
                <a:lnTo>
                  <a:pt x="97" y="0"/>
                </a:lnTo>
                <a:lnTo>
                  <a:pt x="106" y="8"/>
                </a:lnTo>
                <a:lnTo>
                  <a:pt x="97" y="17"/>
                </a:lnTo>
                <a:lnTo>
                  <a:pt x="97" y="26"/>
                </a:lnTo>
                <a:lnTo>
                  <a:pt x="106" y="26"/>
                </a:lnTo>
                <a:lnTo>
                  <a:pt x="106" y="35"/>
                </a:lnTo>
                <a:lnTo>
                  <a:pt x="106" y="35"/>
                </a:lnTo>
                <a:lnTo>
                  <a:pt x="106" y="44"/>
                </a:lnTo>
                <a:lnTo>
                  <a:pt x="97" y="53"/>
                </a:lnTo>
                <a:lnTo>
                  <a:pt x="88" y="53"/>
                </a:lnTo>
                <a:lnTo>
                  <a:pt x="88" y="61"/>
                </a:lnTo>
                <a:lnTo>
                  <a:pt x="88" y="70"/>
                </a:lnTo>
                <a:lnTo>
                  <a:pt x="88" y="79"/>
                </a:lnTo>
                <a:lnTo>
                  <a:pt x="88" y="88"/>
                </a:lnTo>
                <a:lnTo>
                  <a:pt x="88" y="88"/>
                </a:lnTo>
                <a:lnTo>
                  <a:pt x="88" y="97"/>
                </a:lnTo>
                <a:lnTo>
                  <a:pt x="88" y="97"/>
                </a:lnTo>
                <a:lnTo>
                  <a:pt x="88" y="106"/>
                </a:lnTo>
                <a:lnTo>
                  <a:pt x="79" y="114"/>
                </a:lnTo>
                <a:lnTo>
                  <a:pt x="88" y="114"/>
                </a:lnTo>
                <a:lnTo>
                  <a:pt x="79" y="123"/>
                </a:lnTo>
                <a:lnTo>
                  <a:pt x="88" y="141"/>
                </a:lnTo>
                <a:lnTo>
                  <a:pt x="88" y="150"/>
                </a:lnTo>
                <a:lnTo>
                  <a:pt x="88" y="168"/>
                </a:lnTo>
                <a:lnTo>
                  <a:pt x="88" y="168"/>
                </a:lnTo>
                <a:lnTo>
                  <a:pt x="88" y="176"/>
                </a:lnTo>
                <a:lnTo>
                  <a:pt x="88" y="185"/>
                </a:lnTo>
                <a:lnTo>
                  <a:pt x="97" y="185"/>
                </a:lnTo>
                <a:lnTo>
                  <a:pt x="53" y="194"/>
                </a:lnTo>
                <a:lnTo>
                  <a:pt x="44" y="194"/>
                </a:lnTo>
                <a:lnTo>
                  <a:pt x="44" y="185"/>
                </a:lnTo>
                <a:lnTo>
                  <a:pt x="35" y="141"/>
                </a:lnTo>
                <a:lnTo>
                  <a:pt x="26" y="132"/>
                </a:lnTo>
                <a:lnTo>
                  <a:pt x="26" y="141"/>
                </a:lnTo>
                <a:lnTo>
                  <a:pt x="26" y="132"/>
                </a:lnTo>
                <a:lnTo>
                  <a:pt x="26" y="123"/>
                </a:lnTo>
                <a:lnTo>
                  <a:pt x="18" y="114"/>
                </a:lnTo>
                <a:lnTo>
                  <a:pt x="18" y="106"/>
                </a:lnTo>
                <a:lnTo>
                  <a:pt x="18" y="97"/>
                </a:lnTo>
                <a:lnTo>
                  <a:pt x="18" y="88"/>
                </a:lnTo>
                <a:lnTo>
                  <a:pt x="18" y="88"/>
                </a:lnTo>
                <a:lnTo>
                  <a:pt x="18" y="79"/>
                </a:lnTo>
                <a:lnTo>
                  <a:pt x="18" y="70"/>
                </a:lnTo>
                <a:lnTo>
                  <a:pt x="18" y="70"/>
                </a:lnTo>
                <a:lnTo>
                  <a:pt x="18" y="61"/>
                </a:lnTo>
                <a:lnTo>
                  <a:pt x="9" y="61"/>
                </a:lnTo>
                <a:lnTo>
                  <a:pt x="9" y="53"/>
                </a:lnTo>
                <a:lnTo>
                  <a:pt x="9" y="44"/>
                </a:lnTo>
                <a:lnTo>
                  <a:pt x="0" y="35"/>
                </a:lnTo>
                <a:lnTo>
                  <a:pt x="0" y="35"/>
                </a:lnTo>
                <a:lnTo>
                  <a:pt x="0" y="26"/>
                </a:lnTo>
                <a:lnTo>
                  <a:pt x="0" y="26"/>
                </a:lnTo>
                <a:close/>
              </a:path>
            </a:pathLst>
          </a:custGeom>
          <a:solidFill>
            <a:srgbClr val="FFBF00"/>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58" name="Freeform 25"/>
          <p:cNvSpPr>
            <a:spLocks/>
          </p:cNvSpPr>
          <p:nvPr/>
        </p:nvSpPr>
        <p:spPr bwMode="auto">
          <a:xfrm>
            <a:off x="7175714" y="1556593"/>
            <a:ext cx="367985" cy="474196"/>
          </a:xfrm>
          <a:custGeom>
            <a:avLst/>
            <a:gdLst/>
            <a:ahLst/>
            <a:cxnLst>
              <a:cxn ang="0">
                <a:pos x="0" y="397"/>
              </a:cxn>
              <a:cxn ang="0">
                <a:pos x="70" y="0"/>
              </a:cxn>
              <a:cxn ang="0">
                <a:pos x="88" y="8"/>
              </a:cxn>
              <a:cxn ang="0">
                <a:pos x="176" y="17"/>
              </a:cxn>
              <a:cxn ang="0">
                <a:pos x="238" y="26"/>
              </a:cxn>
              <a:cxn ang="0">
                <a:pos x="229" y="106"/>
              </a:cxn>
              <a:cxn ang="0">
                <a:pos x="343" y="123"/>
              </a:cxn>
              <a:cxn ang="0">
                <a:pos x="308" y="442"/>
              </a:cxn>
              <a:cxn ang="0">
                <a:pos x="220" y="433"/>
              </a:cxn>
              <a:cxn ang="0">
                <a:pos x="141" y="415"/>
              </a:cxn>
              <a:cxn ang="0">
                <a:pos x="53" y="406"/>
              </a:cxn>
              <a:cxn ang="0">
                <a:pos x="0" y="397"/>
              </a:cxn>
            </a:cxnLst>
            <a:rect l="0" t="0" r="r" b="b"/>
            <a:pathLst>
              <a:path w="343" h="442">
                <a:moveTo>
                  <a:pt x="0" y="397"/>
                </a:moveTo>
                <a:lnTo>
                  <a:pt x="70" y="0"/>
                </a:lnTo>
                <a:lnTo>
                  <a:pt x="88" y="8"/>
                </a:lnTo>
                <a:lnTo>
                  <a:pt x="176" y="17"/>
                </a:lnTo>
                <a:lnTo>
                  <a:pt x="238" y="26"/>
                </a:lnTo>
                <a:lnTo>
                  <a:pt x="229" y="106"/>
                </a:lnTo>
                <a:lnTo>
                  <a:pt x="343" y="123"/>
                </a:lnTo>
                <a:lnTo>
                  <a:pt x="308" y="442"/>
                </a:lnTo>
                <a:lnTo>
                  <a:pt x="220" y="433"/>
                </a:lnTo>
                <a:lnTo>
                  <a:pt x="141" y="415"/>
                </a:lnTo>
                <a:lnTo>
                  <a:pt x="53" y="406"/>
                </a:lnTo>
                <a:lnTo>
                  <a:pt x="0" y="397"/>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59" name="Freeform 26"/>
          <p:cNvSpPr>
            <a:spLocks/>
          </p:cNvSpPr>
          <p:nvPr/>
        </p:nvSpPr>
        <p:spPr bwMode="auto">
          <a:xfrm>
            <a:off x="7175714" y="1556593"/>
            <a:ext cx="367985" cy="474196"/>
          </a:xfrm>
          <a:custGeom>
            <a:avLst/>
            <a:gdLst/>
            <a:ahLst/>
            <a:cxnLst>
              <a:cxn ang="0">
                <a:pos x="0" y="397"/>
              </a:cxn>
              <a:cxn ang="0">
                <a:pos x="70" y="0"/>
              </a:cxn>
              <a:cxn ang="0">
                <a:pos x="88" y="8"/>
              </a:cxn>
              <a:cxn ang="0">
                <a:pos x="176" y="17"/>
              </a:cxn>
              <a:cxn ang="0">
                <a:pos x="238" y="26"/>
              </a:cxn>
              <a:cxn ang="0">
                <a:pos x="229" y="106"/>
              </a:cxn>
              <a:cxn ang="0">
                <a:pos x="343" y="123"/>
              </a:cxn>
              <a:cxn ang="0">
                <a:pos x="308" y="442"/>
              </a:cxn>
              <a:cxn ang="0">
                <a:pos x="220" y="433"/>
              </a:cxn>
              <a:cxn ang="0">
                <a:pos x="141" y="415"/>
              </a:cxn>
              <a:cxn ang="0">
                <a:pos x="53" y="406"/>
              </a:cxn>
              <a:cxn ang="0">
                <a:pos x="0" y="397"/>
              </a:cxn>
            </a:cxnLst>
            <a:rect l="0" t="0" r="r" b="b"/>
            <a:pathLst>
              <a:path w="343" h="442">
                <a:moveTo>
                  <a:pt x="0" y="397"/>
                </a:moveTo>
                <a:lnTo>
                  <a:pt x="70" y="0"/>
                </a:lnTo>
                <a:lnTo>
                  <a:pt x="88" y="8"/>
                </a:lnTo>
                <a:lnTo>
                  <a:pt x="176" y="17"/>
                </a:lnTo>
                <a:lnTo>
                  <a:pt x="238" y="26"/>
                </a:lnTo>
                <a:lnTo>
                  <a:pt x="229" y="106"/>
                </a:lnTo>
                <a:lnTo>
                  <a:pt x="343" y="123"/>
                </a:lnTo>
                <a:lnTo>
                  <a:pt x="308" y="442"/>
                </a:lnTo>
                <a:lnTo>
                  <a:pt x="220" y="433"/>
                </a:lnTo>
                <a:lnTo>
                  <a:pt x="141" y="415"/>
                </a:lnTo>
                <a:lnTo>
                  <a:pt x="53" y="406"/>
                </a:lnTo>
                <a:lnTo>
                  <a:pt x="0" y="397"/>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60" name="Freeform 39"/>
          <p:cNvSpPr>
            <a:spLocks/>
          </p:cNvSpPr>
          <p:nvPr/>
        </p:nvSpPr>
        <p:spPr bwMode="auto">
          <a:xfrm>
            <a:off x="8761377" y="2030790"/>
            <a:ext cx="576117" cy="208132"/>
          </a:xfrm>
          <a:custGeom>
            <a:avLst/>
            <a:gdLst/>
            <a:ahLst/>
            <a:cxnLst>
              <a:cxn ang="0">
                <a:pos x="0" y="194"/>
              </a:cxn>
              <a:cxn ang="0">
                <a:pos x="9" y="185"/>
              </a:cxn>
              <a:cxn ang="0">
                <a:pos x="18" y="176"/>
              </a:cxn>
              <a:cxn ang="0">
                <a:pos x="18" y="159"/>
              </a:cxn>
              <a:cxn ang="0">
                <a:pos x="9" y="159"/>
              </a:cxn>
              <a:cxn ang="0">
                <a:pos x="18" y="159"/>
              </a:cxn>
              <a:cxn ang="0">
                <a:pos x="18" y="150"/>
              </a:cxn>
              <a:cxn ang="0">
                <a:pos x="27" y="141"/>
              </a:cxn>
              <a:cxn ang="0">
                <a:pos x="27" y="132"/>
              </a:cxn>
              <a:cxn ang="0">
                <a:pos x="27" y="132"/>
              </a:cxn>
              <a:cxn ang="0">
                <a:pos x="35" y="123"/>
              </a:cxn>
              <a:cxn ang="0">
                <a:pos x="35" y="115"/>
              </a:cxn>
              <a:cxn ang="0">
                <a:pos x="35" y="106"/>
              </a:cxn>
              <a:cxn ang="0">
                <a:pos x="44" y="97"/>
              </a:cxn>
              <a:cxn ang="0">
                <a:pos x="44" y="88"/>
              </a:cxn>
              <a:cxn ang="0">
                <a:pos x="44" y="79"/>
              </a:cxn>
              <a:cxn ang="0">
                <a:pos x="44" y="70"/>
              </a:cxn>
              <a:cxn ang="0">
                <a:pos x="44" y="70"/>
              </a:cxn>
              <a:cxn ang="0">
                <a:pos x="141" y="62"/>
              </a:cxn>
              <a:cxn ang="0">
                <a:pos x="132" y="44"/>
              </a:cxn>
              <a:cxn ang="0">
                <a:pos x="150" y="44"/>
              </a:cxn>
              <a:cxn ang="0">
                <a:pos x="203" y="44"/>
              </a:cxn>
              <a:cxn ang="0">
                <a:pos x="264" y="35"/>
              </a:cxn>
              <a:cxn ang="0">
                <a:pos x="308" y="26"/>
              </a:cxn>
              <a:cxn ang="0">
                <a:pos x="361" y="26"/>
              </a:cxn>
              <a:cxn ang="0">
                <a:pos x="405" y="26"/>
              </a:cxn>
              <a:cxn ang="0">
                <a:pos x="431" y="17"/>
              </a:cxn>
              <a:cxn ang="0">
                <a:pos x="484" y="8"/>
              </a:cxn>
              <a:cxn ang="0">
                <a:pos x="528" y="0"/>
              </a:cxn>
              <a:cxn ang="0">
                <a:pos x="528" y="8"/>
              </a:cxn>
              <a:cxn ang="0">
                <a:pos x="528" y="26"/>
              </a:cxn>
              <a:cxn ang="0">
                <a:pos x="519" y="26"/>
              </a:cxn>
              <a:cxn ang="0">
                <a:pos x="511" y="44"/>
              </a:cxn>
              <a:cxn ang="0">
                <a:pos x="502" y="44"/>
              </a:cxn>
              <a:cxn ang="0">
                <a:pos x="493" y="53"/>
              </a:cxn>
              <a:cxn ang="0">
                <a:pos x="484" y="62"/>
              </a:cxn>
              <a:cxn ang="0">
                <a:pos x="475" y="62"/>
              </a:cxn>
              <a:cxn ang="0">
                <a:pos x="467" y="62"/>
              </a:cxn>
              <a:cxn ang="0">
                <a:pos x="467" y="70"/>
              </a:cxn>
              <a:cxn ang="0">
                <a:pos x="458" y="79"/>
              </a:cxn>
              <a:cxn ang="0">
                <a:pos x="431" y="97"/>
              </a:cxn>
              <a:cxn ang="0">
                <a:pos x="414" y="106"/>
              </a:cxn>
              <a:cxn ang="0">
                <a:pos x="405" y="115"/>
              </a:cxn>
              <a:cxn ang="0">
                <a:pos x="396" y="123"/>
              </a:cxn>
              <a:cxn ang="0">
                <a:pos x="387" y="132"/>
              </a:cxn>
              <a:cxn ang="0">
                <a:pos x="361" y="159"/>
              </a:cxn>
              <a:cxn ang="0">
                <a:pos x="229" y="168"/>
              </a:cxn>
              <a:cxn ang="0">
                <a:pos x="141" y="176"/>
              </a:cxn>
              <a:cxn ang="0">
                <a:pos x="88" y="185"/>
              </a:cxn>
            </a:cxnLst>
            <a:rect l="0" t="0" r="r" b="b"/>
            <a:pathLst>
              <a:path w="537" h="194">
                <a:moveTo>
                  <a:pt x="0" y="194"/>
                </a:moveTo>
                <a:lnTo>
                  <a:pt x="0" y="194"/>
                </a:lnTo>
                <a:lnTo>
                  <a:pt x="9" y="185"/>
                </a:lnTo>
                <a:lnTo>
                  <a:pt x="9" y="185"/>
                </a:lnTo>
                <a:lnTo>
                  <a:pt x="18" y="176"/>
                </a:lnTo>
                <a:lnTo>
                  <a:pt x="18" y="176"/>
                </a:lnTo>
                <a:lnTo>
                  <a:pt x="18" y="168"/>
                </a:lnTo>
                <a:lnTo>
                  <a:pt x="18" y="159"/>
                </a:lnTo>
                <a:lnTo>
                  <a:pt x="9" y="159"/>
                </a:lnTo>
                <a:lnTo>
                  <a:pt x="9" y="159"/>
                </a:lnTo>
                <a:lnTo>
                  <a:pt x="18" y="150"/>
                </a:lnTo>
                <a:lnTo>
                  <a:pt x="18" y="159"/>
                </a:lnTo>
                <a:lnTo>
                  <a:pt x="18" y="150"/>
                </a:lnTo>
                <a:lnTo>
                  <a:pt x="18" y="150"/>
                </a:lnTo>
                <a:lnTo>
                  <a:pt x="18" y="150"/>
                </a:lnTo>
                <a:lnTo>
                  <a:pt x="27" y="141"/>
                </a:lnTo>
                <a:lnTo>
                  <a:pt x="27" y="141"/>
                </a:lnTo>
                <a:lnTo>
                  <a:pt x="27" y="132"/>
                </a:lnTo>
                <a:lnTo>
                  <a:pt x="27" y="132"/>
                </a:lnTo>
                <a:lnTo>
                  <a:pt x="27" y="132"/>
                </a:lnTo>
                <a:lnTo>
                  <a:pt x="27" y="132"/>
                </a:lnTo>
                <a:lnTo>
                  <a:pt x="35" y="123"/>
                </a:lnTo>
                <a:lnTo>
                  <a:pt x="35" y="115"/>
                </a:lnTo>
                <a:lnTo>
                  <a:pt x="35" y="115"/>
                </a:lnTo>
                <a:lnTo>
                  <a:pt x="35" y="115"/>
                </a:lnTo>
                <a:lnTo>
                  <a:pt x="35" y="106"/>
                </a:lnTo>
                <a:lnTo>
                  <a:pt x="35" y="97"/>
                </a:lnTo>
                <a:lnTo>
                  <a:pt x="44" y="97"/>
                </a:lnTo>
                <a:lnTo>
                  <a:pt x="35" y="88"/>
                </a:lnTo>
                <a:lnTo>
                  <a:pt x="44" y="88"/>
                </a:lnTo>
                <a:lnTo>
                  <a:pt x="44" y="79"/>
                </a:lnTo>
                <a:lnTo>
                  <a:pt x="44" y="79"/>
                </a:lnTo>
                <a:lnTo>
                  <a:pt x="44" y="70"/>
                </a:lnTo>
                <a:lnTo>
                  <a:pt x="44" y="70"/>
                </a:lnTo>
                <a:lnTo>
                  <a:pt x="44" y="70"/>
                </a:lnTo>
                <a:lnTo>
                  <a:pt x="44" y="70"/>
                </a:lnTo>
                <a:lnTo>
                  <a:pt x="53" y="70"/>
                </a:lnTo>
                <a:lnTo>
                  <a:pt x="141" y="62"/>
                </a:lnTo>
                <a:lnTo>
                  <a:pt x="141" y="53"/>
                </a:lnTo>
                <a:lnTo>
                  <a:pt x="132" y="44"/>
                </a:lnTo>
                <a:lnTo>
                  <a:pt x="141" y="44"/>
                </a:lnTo>
                <a:lnTo>
                  <a:pt x="150" y="44"/>
                </a:lnTo>
                <a:lnTo>
                  <a:pt x="176" y="44"/>
                </a:lnTo>
                <a:lnTo>
                  <a:pt x="203" y="44"/>
                </a:lnTo>
                <a:lnTo>
                  <a:pt x="238" y="35"/>
                </a:lnTo>
                <a:lnTo>
                  <a:pt x="264" y="35"/>
                </a:lnTo>
                <a:lnTo>
                  <a:pt x="299" y="35"/>
                </a:lnTo>
                <a:lnTo>
                  <a:pt x="308" y="26"/>
                </a:lnTo>
                <a:lnTo>
                  <a:pt x="343" y="26"/>
                </a:lnTo>
                <a:lnTo>
                  <a:pt x="361" y="26"/>
                </a:lnTo>
                <a:lnTo>
                  <a:pt x="379" y="26"/>
                </a:lnTo>
                <a:lnTo>
                  <a:pt x="405" y="26"/>
                </a:lnTo>
                <a:lnTo>
                  <a:pt x="405" y="17"/>
                </a:lnTo>
                <a:lnTo>
                  <a:pt x="431" y="17"/>
                </a:lnTo>
                <a:lnTo>
                  <a:pt x="440" y="17"/>
                </a:lnTo>
                <a:lnTo>
                  <a:pt x="484" y="8"/>
                </a:lnTo>
                <a:lnTo>
                  <a:pt x="511" y="8"/>
                </a:lnTo>
                <a:lnTo>
                  <a:pt x="528" y="0"/>
                </a:lnTo>
                <a:lnTo>
                  <a:pt x="537" y="0"/>
                </a:lnTo>
                <a:lnTo>
                  <a:pt x="528" y="8"/>
                </a:lnTo>
                <a:lnTo>
                  <a:pt x="528" y="17"/>
                </a:lnTo>
                <a:lnTo>
                  <a:pt x="528" y="26"/>
                </a:lnTo>
                <a:lnTo>
                  <a:pt x="528" y="26"/>
                </a:lnTo>
                <a:lnTo>
                  <a:pt x="519" y="26"/>
                </a:lnTo>
                <a:lnTo>
                  <a:pt x="519" y="44"/>
                </a:lnTo>
                <a:lnTo>
                  <a:pt x="511" y="44"/>
                </a:lnTo>
                <a:lnTo>
                  <a:pt x="511" y="44"/>
                </a:lnTo>
                <a:lnTo>
                  <a:pt x="502" y="44"/>
                </a:lnTo>
                <a:lnTo>
                  <a:pt x="493" y="53"/>
                </a:lnTo>
                <a:lnTo>
                  <a:pt x="493" y="53"/>
                </a:lnTo>
                <a:lnTo>
                  <a:pt x="484" y="62"/>
                </a:lnTo>
                <a:lnTo>
                  <a:pt x="484" y="62"/>
                </a:lnTo>
                <a:lnTo>
                  <a:pt x="475" y="53"/>
                </a:lnTo>
                <a:lnTo>
                  <a:pt x="475" y="62"/>
                </a:lnTo>
                <a:lnTo>
                  <a:pt x="475" y="62"/>
                </a:lnTo>
                <a:lnTo>
                  <a:pt x="467" y="62"/>
                </a:lnTo>
                <a:lnTo>
                  <a:pt x="467" y="62"/>
                </a:lnTo>
                <a:lnTo>
                  <a:pt x="467" y="70"/>
                </a:lnTo>
                <a:lnTo>
                  <a:pt x="458" y="79"/>
                </a:lnTo>
                <a:lnTo>
                  <a:pt x="458" y="79"/>
                </a:lnTo>
                <a:lnTo>
                  <a:pt x="449" y="88"/>
                </a:lnTo>
                <a:lnTo>
                  <a:pt x="431" y="97"/>
                </a:lnTo>
                <a:lnTo>
                  <a:pt x="431" y="106"/>
                </a:lnTo>
                <a:lnTo>
                  <a:pt x="414" y="106"/>
                </a:lnTo>
                <a:lnTo>
                  <a:pt x="405" y="106"/>
                </a:lnTo>
                <a:lnTo>
                  <a:pt x="405" y="115"/>
                </a:lnTo>
                <a:lnTo>
                  <a:pt x="405" y="115"/>
                </a:lnTo>
                <a:lnTo>
                  <a:pt x="396" y="123"/>
                </a:lnTo>
                <a:lnTo>
                  <a:pt x="396" y="132"/>
                </a:lnTo>
                <a:lnTo>
                  <a:pt x="387" y="132"/>
                </a:lnTo>
                <a:lnTo>
                  <a:pt x="387" y="150"/>
                </a:lnTo>
                <a:lnTo>
                  <a:pt x="361" y="159"/>
                </a:lnTo>
                <a:lnTo>
                  <a:pt x="299" y="159"/>
                </a:lnTo>
                <a:lnTo>
                  <a:pt x="229" y="168"/>
                </a:lnTo>
                <a:lnTo>
                  <a:pt x="141" y="176"/>
                </a:lnTo>
                <a:lnTo>
                  <a:pt x="141" y="176"/>
                </a:lnTo>
                <a:lnTo>
                  <a:pt x="141" y="176"/>
                </a:lnTo>
                <a:lnTo>
                  <a:pt x="88" y="185"/>
                </a:lnTo>
                <a:lnTo>
                  <a:pt x="0" y="194"/>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61" name="Freeform 40"/>
          <p:cNvSpPr>
            <a:spLocks/>
          </p:cNvSpPr>
          <p:nvPr/>
        </p:nvSpPr>
        <p:spPr bwMode="auto">
          <a:xfrm>
            <a:off x="8761377" y="2030790"/>
            <a:ext cx="576117" cy="208132"/>
          </a:xfrm>
          <a:custGeom>
            <a:avLst/>
            <a:gdLst/>
            <a:ahLst/>
            <a:cxnLst>
              <a:cxn ang="0">
                <a:pos x="0" y="194"/>
              </a:cxn>
              <a:cxn ang="0">
                <a:pos x="9" y="185"/>
              </a:cxn>
              <a:cxn ang="0">
                <a:pos x="18" y="176"/>
              </a:cxn>
              <a:cxn ang="0">
                <a:pos x="18" y="159"/>
              </a:cxn>
              <a:cxn ang="0">
                <a:pos x="9" y="159"/>
              </a:cxn>
              <a:cxn ang="0">
                <a:pos x="18" y="159"/>
              </a:cxn>
              <a:cxn ang="0">
                <a:pos x="18" y="150"/>
              </a:cxn>
              <a:cxn ang="0">
                <a:pos x="27" y="141"/>
              </a:cxn>
              <a:cxn ang="0">
                <a:pos x="27" y="132"/>
              </a:cxn>
              <a:cxn ang="0">
                <a:pos x="27" y="132"/>
              </a:cxn>
              <a:cxn ang="0">
                <a:pos x="35" y="123"/>
              </a:cxn>
              <a:cxn ang="0">
                <a:pos x="35" y="115"/>
              </a:cxn>
              <a:cxn ang="0">
                <a:pos x="35" y="106"/>
              </a:cxn>
              <a:cxn ang="0">
                <a:pos x="44" y="97"/>
              </a:cxn>
              <a:cxn ang="0">
                <a:pos x="44" y="88"/>
              </a:cxn>
              <a:cxn ang="0">
                <a:pos x="44" y="79"/>
              </a:cxn>
              <a:cxn ang="0">
                <a:pos x="44" y="70"/>
              </a:cxn>
              <a:cxn ang="0">
                <a:pos x="44" y="70"/>
              </a:cxn>
              <a:cxn ang="0">
                <a:pos x="141" y="62"/>
              </a:cxn>
              <a:cxn ang="0">
                <a:pos x="132" y="44"/>
              </a:cxn>
              <a:cxn ang="0">
                <a:pos x="150" y="44"/>
              </a:cxn>
              <a:cxn ang="0">
                <a:pos x="203" y="44"/>
              </a:cxn>
              <a:cxn ang="0">
                <a:pos x="264" y="35"/>
              </a:cxn>
              <a:cxn ang="0">
                <a:pos x="308" y="26"/>
              </a:cxn>
              <a:cxn ang="0">
                <a:pos x="361" y="26"/>
              </a:cxn>
              <a:cxn ang="0">
                <a:pos x="405" y="26"/>
              </a:cxn>
              <a:cxn ang="0">
                <a:pos x="431" y="17"/>
              </a:cxn>
              <a:cxn ang="0">
                <a:pos x="484" y="8"/>
              </a:cxn>
              <a:cxn ang="0">
                <a:pos x="528" y="0"/>
              </a:cxn>
              <a:cxn ang="0">
                <a:pos x="528" y="8"/>
              </a:cxn>
              <a:cxn ang="0">
                <a:pos x="528" y="26"/>
              </a:cxn>
              <a:cxn ang="0">
                <a:pos x="519" y="26"/>
              </a:cxn>
              <a:cxn ang="0">
                <a:pos x="511" y="44"/>
              </a:cxn>
              <a:cxn ang="0">
                <a:pos x="502" y="44"/>
              </a:cxn>
              <a:cxn ang="0">
                <a:pos x="493" y="53"/>
              </a:cxn>
              <a:cxn ang="0">
                <a:pos x="484" y="62"/>
              </a:cxn>
              <a:cxn ang="0">
                <a:pos x="475" y="62"/>
              </a:cxn>
              <a:cxn ang="0">
                <a:pos x="467" y="62"/>
              </a:cxn>
              <a:cxn ang="0">
                <a:pos x="467" y="70"/>
              </a:cxn>
              <a:cxn ang="0">
                <a:pos x="458" y="79"/>
              </a:cxn>
              <a:cxn ang="0">
                <a:pos x="431" y="97"/>
              </a:cxn>
              <a:cxn ang="0">
                <a:pos x="414" y="106"/>
              </a:cxn>
              <a:cxn ang="0">
                <a:pos x="405" y="115"/>
              </a:cxn>
              <a:cxn ang="0">
                <a:pos x="396" y="123"/>
              </a:cxn>
              <a:cxn ang="0">
                <a:pos x="387" y="132"/>
              </a:cxn>
              <a:cxn ang="0">
                <a:pos x="361" y="159"/>
              </a:cxn>
              <a:cxn ang="0">
                <a:pos x="229" y="168"/>
              </a:cxn>
              <a:cxn ang="0">
                <a:pos x="141" y="176"/>
              </a:cxn>
              <a:cxn ang="0">
                <a:pos x="88" y="185"/>
              </a:cxn>
            </a:cxnLst>
            <a:rect l="0" t="0" r="r" b="b"/>
            <a:pathLst>
              <a:path w="537" h="194">
                <a:moveTo>
                  <a:pt x="0" y="194"/>
                </a:moveTo>
                <a:lnTo>
                  <a:pt x="0" y="194"/>
                </a:lnTo>
                <a:lnTo>
                  <a:pt x="9" y="185"/>
                </a:lnTo>
                <a:lnTo>
                  <a:pt x="9" y="185"/>
                </a:lnTo>
                <a:lnTo>
                  <a:pt x="18" y="176"/>
                </a:lnTo>
                <a:lnTo>
                  <a:pt x="18" y="176"/>
                </a:lnTo>
                <a:lnTo>
                  <a:pt x="18" y="168"/>
                </a:lnTo>
                <a:lnTo>
                  <a:pt x="18" y="159"/>
                </a:lnTo>
                <a:lnTo>
                  <a:pt x="9" y="159"/>
                </a:lnTo>
                <a:lnTo>
                  <a:pt x="9" y="159"/>
                </a:lnTo>
                <a:lnTo>
                  <a:pt x="18" y="150"/>
                </a:lnTo>
                <a:lnTo>
                  <a:pt x="18" y="159"/>
                </a:lnTo>
                <a:lnTo>
                  <a:pt x="18" y="150"/>
                </a:lnTo>
                <a:lnTo>
                  <a:pt x="18" y="150"/>
                </a:lnTo>
                <a:lnTo>
                  <a:pt x="18" y="150"/>
                </a:lnTo>
                <a:lnTo>
                  <a:pt x="27" y="141"/>
                </a:lnTo>
                <a:lnTo>
                  <a:pt x="27" y="141"/>
                </a:lnTo>
                <a:lnTo>
                  <a:pt x="27" y="132"/>
                </a:lnTo>
                <a:lnTo>
                  <a:pt x="27" y="132"/>
                </a:lnTo>
                <a:lnTo>
                  <a:pt x="27" y="132"/>
                </a:lnTo>
                <a:lnTo>
                  <a:pt x="27" y="132"/>
                </a:lnTo>
                <a:lnTo>
                  <a:pt x="35" y="123"/>
                </a:lnTo>
                <a:lnTo>
                  <a:pt x="35" y="115"/>
                </a:lnTo>
                <a:lnTo>
                  <a:pt x="35" y="115"/>
                </a:lnTo>
                <a:lnTo>
                  <a:pt x="35" y="115"/>
                </a:lnTo>
                <a:lnTo>
                  <a:pt x="35" y="106"/>
                </a:lnTo>
                <a:lnTo>
                  <a:pt x="35" y="97"/>
                </a:lnTo>
                <a:lnTo>
                  <a:pt x="44" y="97"/>
                </a:lnTo>
                <a:lnTo>
                  <a:pt x="35" y="88"/>
                </a:lnTo>
                <a:lnTo>
                  <a:pt x="44" y="88"/>
                </a:lnTo>
                <a:lnTo>
                  <a:pt x="44" y="79"/>
                </a:lnTo>
                <a:lnTo>
                  <a:pt x="44" y="79"/>
                </a:lnTo>
                <a:lnTo>
                  <a:pt x="44" y="70"/>
                </a:lnTo>
                <a:lnTo>
                  <a:pt x="44" y="70"/>
                </a:lnTo>
                <a:lnTo>
                  <a:pt x="44" y="70"/>
                </a:lnTo>
                <a:lnTo>
                  <a:pt x="44" y="70"/>
                </a:lnTo>
                <a:lnTo>
                  <a:pt x="53" y="70"/>
                </a:lnTo>
                <a:lnTo>
                  <a:pt x="141" y="62"/>
                </a:lnTo>
                <a:lnTo>
                  <a:pt x="141" y="53"/>
                </a:lnTo>
                <a:lnTo>
                  <a:pt x="132" y="44"/>
                </a:lnTo>
                <a:lnTo>
                  <a:pt x="141" y="44"/>
                </a:lnTo>
                <a:lnTo>
                  <a:pt x="150" y="44"/>
                </a:lnTo>
                <a:lnTo>
                  <a:pt x="176" y="44"/>
                </a:lnTo>
                <a:lnTo>
                  <a:pt x="203" y="44"/>
                </a:lnTo>
                <a:lnTo>
                  <a:pt x="238" y="35"/>
                </a:lnTo>
                <a:lnTo>
                  <a:pt x="264" y="35"/>
                </a:lnTo>
                <a:lnTo>
                  <a:pt x="299" y="35"/>
                </a:lnTo>
                <a:lnTo>
                  <a:pt x="308" y="26"/>
                </a:lnTo>
                <a:lnTo>
                  <a:pt x="343" y="26"/>
                </a:lnTo>
                <a:lnTo>
                  <a:pt x="361" y="26"/>
                </a:lnTo>
                <a:lnTo>
                  <a:pt x="379" y="26"/>
                </a:lnTo>
                <a:lnTo>
                  <a:pt x="405" y="26"/>
                </a:lnTo>
                <a:lnTo>
                  <a:pt x="405" y="17"/>
                </a:lnTo>
                <a:lnTo>
                  <a:pt x="431" y="17"/>
                </a:lnTo>
                <a:lnTo>
                  <a:pt x="440" y="17"/>
                </a:lnTo>
                <a:lnTo>
                  <a:pt x="484" y="8"/>
                </a:lnTo>
                <a:lnTo>
                  <a:pt x="511" y="8"/>
                </a:lnTo>
                <a:lnTo>
                  <a:pt x="528" y="0"/>
                </a:lnTo>
                <a:lnTo>
                  <a:pt x="537" y="0"/>
                </a:lnTo>
                <a:lnTo>
                  <a:pt x="528" y="8"/>
                </a:lnTo>
                <a:lnTo>
                  <a:pt x="528" y="17"/>
                </a:lnTo>
                <a:lnTo>
                  <a:pt x="528" y="26"/>
                </a:lnTo>
                <a:lnTo>
                  <a:pt x="528" y="26"/>
                </a:lnTo>
                <a:lnTo>
                  <a:pt x="519" y="26"/>
                </a:lnTo>
                <a:lnTo>
                  <a:pt x="519" y="44"/>
                </a:lnTo>
                <a:lnTo>
                  <a:pt x="511" y="44"/>
                </a:lnTo>
                <a:lnTo>
                  <a:pt x="511" y="44"/>
                </a:lnTo>
                <a:lnTo>
                  <a:pt x="502" y="44"/>
                </a:lnTo>
                <a:lnTo>
                  <a:pt x="493" y="53"/>
                </a:lnTo>
                <a:lnTo>
                  <a:pt x="493" y="53"/>
                </a:lnTo>
                <a:lnTo>
                  <a:pt x="484" y="62"/>
                </a:lnTo>
                <a:lnTo>
                  <a:pt x="484" y="62"/>
                </a:lnTo>
                <a:lnTo>
                  <a:pt x="475" y="53"/>
                </a:lnTo>
                <a:lnTo>
                  <a:pt x="475" y="62"/>
                </a:lnTo>
                <a:lnTo>
                  <a:pt x="475" y="62"/>
                </a:lnTo>
                <a:lnTo>
                  <a:pt x="467" y="62"/>
                </a:lnTo>
                <a:lnTo>
                  <a:pt x="467" y="62"/>
                </a:lnTo>
                <a:lnTo>
                  <a:pt x="467" y="70"/>
                </a:lnTo>
                <a:lnTo>
                  <a:pt x="458" y="79"/>
                </a:lnTo>
                <a:lnTo>
                  <a:pt x="458" y="79"/>
                </a:lnTo>
                <a:lnTo>
                  <a:pt x="449" y="88"/>
                </a:lnTo>
                <a:lnTo>
                  <a:pt x="431" y="97"/>
                </a:lnTo>
                <a:lnTo>
                  <a:pt x="431" y="106"/>
                </a:lnTo>
                <a:lnTo>
                  <a:pt x="414" y="106"/>
                </a:lnTo>
                <a:lnTo>
                  <a:pt x="405" y="106"/>
                </a:lnTo>
                <a:lnTo>
                  <a:pt x="405" y="115"/>
                </a:lnTo>
                <a:lnTo>
                  <a:pt x="405" y="115"/>
                </a:lnTo>
                <a:lnTo>
                  <a:pt x="396" y="123"/>
                </a:lnTo>
                <a:lnTo>
                  <a:pt x="396" y="132"/>
                </a:lnTo>
                <a:lnTo>
                  <a:pt x="387" y="132"/>
                </a:lnTo>
                <a:lnTo>
                  <a:pt x="387" y="150"/>
                </a:lnTo>
                <a:lnTo>
                  <a:pt x="361" y="159"/>
                </a:lnTo>
                <a:lnTo>
                  <a:pt x="299" y="159"/>
                </a:lnTo>
                <a:lnTo>
                  <a:pt x="229" y="168"/>
                </a:lnTo>
                <a:lnTo>
                  <a:pt x="141" y="176"/>
                </a:lnTo>
                <a:lnTo>
                  <a:pt x="141" y="176"/>
                </a:lnTo>
                <a:lnTo>
                  <a:pt x="141" y="176"/>
                </a:lnTo>
                <a:lnTo>
                  <a:pt x="88" y="185"/>
                </a:lnTo>
                <a:lnTo>
                  <a:pt x="0" y="194"/>
                </a:lnTo>
              </a:path>
            </a:pathLst>
          </a:custGeom>
          <a:solidFill>
            <a:srgbClr val="FFBF00"/>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62" name="Freeform 41"/>
          <p:cNvSpPr>
            <a:spLocks/>
          </p:cNvSpPr>
          <p:nvPr/>
        </p:nvSpPr>
        <p:spPr bwMode="auto">
          <a:xfrm>
            <a:off x="9243082" y="2144508"/>
            <a:ext cx="340091" cy="264992"/>
          </a:xfrm>
          <a:custGeom>
            <a:avLst/>
            <a:gdLst/>
            <a:ahLst/>
            <a:cxnLst>
              <a:cxn ang="0">
                <a:pos x="35" y="26"/>
              </a:cxn>
              <a:cxn ang="0">
                <a:pos x="62" y="17"/>
              </a:cxn>
              <a:cxn ang="0">
                <a:pos x="141" y="0"/>
              </a:cxn>
              <a:cxn ang="0">
                <a:pos x="158" y="17"/>
              </a:cxn>
              <a:cxn ang="0">
                <a:pos x="158" y="26"/>
              </a:cxn>
              <a:cxn ang="0">
                <a:pos x="317" y="70"/>
              </a:cxn>
              <a:cxn ang="0">
                <a:pos x="299" y="88"/>
              </a:cxn>
              <a:cxn ang="0">
                <a:pos x="290" y="132"/>
              </a:cxn>
              <a:cxn ang="0">
                <a:pos x="281" y="115"/>
              </a:cxn>
              <a:cxn ang="0">
                <a:pos x="281" y="132"/>
              </a:cxn>
              <a:cxn ang="0">
                <a:pos x="281" y="141"/>
              </a:cxn>
              <a:cxn ang="0">
                <a:pos x="281" y="150"/>
              </a:cxn>
              <a:cxn ang="0">
                <a:pos x="264" y="150"/>
              </a:cxn>
              <a:cxn ang="0">
                <a:pos x="264" y="168"/>
              </a:cxn>
              <a:cxn ang="0">
                <a:pos x="246" y="177"/>
              </a:cxn>
              <a:cxn ang="0">
                <a:pos x="246" y="177"/>
              </a:cxn>
              <a:cxn ang="0">
                <a:pos x="246" y="185"/>
              </a:cxn>
              <a:cxn ang="0">
                <a:pos x="229" y="194"/>
              </a:cxn>
              <a:cxn ang="0">
                <a:pos x="229" y="203"/>
              </a:cxn>
              <a:cxn ang="0">
                <a:pos x="211" y="203"/>
              </a:cxn>
              <a:cxn ang="0">
                <a:pos x="211" y="212"/>
              </a:cxn>
              <a:cxn ang="0">
                <a:pos x="211" y="221"/>
              </a:cxn>
              <a:cxn ang="0">
                <a:pos x="211" y="221"/>
              </a:cxn>
              <a:cxn ang="0">
                <a:pos x="202" y="221"/>
              </a:cxn>
              <a:cxn ang="0">
                <a:pos x="194" y="212"/>
              </a:cxn>
              <a:cxn ang="0">
                <a:pos x="202" y="230"/>
              </a:cxn>
              <a:cxn ang="0">
                <a:pos x="194" y="238"/>
              </a:cxn>
              <a:cxn ang="0">
                <a:pos x="194" y="247"/>
              </a:cxn>
              <a:cxn ang="0">
                <a:pos x="176" y="247"/>
              </a:cxn>
              <a:cxn ang="0">
                <a:pos x="176" y="230"/>
              </a:cxn>
              <a:cxn ang="0">
                <a:pos x="167" y="212"/>
              </a:cxn>
              <a:cxn ang="0">
                <a:pos x="150" y="203"/>
              </a:cxn>
              <a:cxn ang="0">
                <a:pos x="141" y="185"/>
              </a:cxn>
              <a:cxn ang="0">
                <a:pos x="123" y="168"/>
              </a:cxn>
              <a:cxn ang="0">
                <a:pos x="114" y="159"/>
              </a:cxn>
              <a:cxn ang="0">
                <a:pos x="106" y="150"/>
              </a:cxn>
              <a:cxn ang="0">
                <a:pos x="97" y="141"/>
              </a:cxn>
              <a:cxn ang="0">
                <a:pos x="88" y="124"/>
              </a:cxn>
              <a:cxn ang="0">
                <a:pos x="62" y="115"/>
              </a:cxn>
              <a:cxn ang="0">
                <a:pos x="35" y="88"/>
              </a:cxn>
              <a:cxn ang="0">
                <a:pos x="26" y="79"/>
              </a:cxn>
              <a:cxn ang="0">
                <a:pos x="0" y="62"/>
              </a:cxn>
              <a:cxn ang="0">
                <a:pos x="9" y="44"/>
              </a:cxn>
            </a:cxnLst>
            <a:rect l="0" t="0" r="r" b="b"/>
            <a:pathLst>
              <a:path w="317" h="247">
                <a:moveTo>
                  <a:pt x="18" y="35"/>
                </a:moveTo>
                <a:lnTo>
                  <a:pt x="26" y="26"/>
                </a:lnTo>
                <a:lnTo>
                  <a:pt x="35" y="26"/>
                </a:lnTo>
                <a:lnTo>
                  <a:pt x="44" y="17"/>
                </a:lnTo>
                <a:lnTo>
                  <a:pt x="53" y="17"/>
                </a:lnTo>
                <a:lnTo>
                  <a:pt x="62" y="17"/>
                </a:lnTo>
                <a:lnTo>
                  <a:pt x="62" y="9"/>
                </a:lnTo>
                <a:lnTo>
                  <a:pt x="123" y="9"/>
                </a:lnTo>
                <a:lnTo>
                  <a:pt x="141" y="0"/>
                </a:lnTo>
                <a:lnTo>
                  <a:pt x="150" y="9"/>
                </a:lnTo>
                <a:lnTo>
                  <a:pt x="150" y="9"/>
                </a:lnTo>
                <a:lnTo>
                  <a:pt x="158" y="17"/>
                </a:lnTo>
                <a:lnTo>
                  <a:pt x="158" y="17"/>
                </a:lnTo>
                <a:lnTo>
                  <a:pt x="158" y="26"/>
                </a:lnTo>
                <a:lnTo>
                  <a:pt x="158" y="26"/>
                </a:lnTo>
                <a:lnTo>
                  <a:pt x="229" y="17"/>
                </a:lnTo>
                <a:lnTo>
                  <a:pt x="317" y="70"/>
                </a:lnTo>
                <a:lnTo>
                  <a:pt x="317" y="70"/>
                </a:lnTo>
                <a:lnTo>
                  <a:pt x="317" y="79"/>
                </a:lnTo>
                <a:lnTo>
                  <a:pt x="308" y="79"/>
                </a:lnTo>
                <a:lnTo>
                  <a:pt x="299" y="88"/>
                </a:lnTo>
                <a:lnTo>
                  <a:pt x="290" y="115"/>
                </a:lnTo>
                <a:lnTo>
                  <a:pt x="290" y="115"/>
                </a:lnTo>
                <a:lnTo>
                  <a:pt x="290" y="132"/>
                </a:lnTo>
                <a:lnTo>
                  <a:pt x="281" y="132"/>
                </a:lnTo>
                <a:lnTo>
                  <a:pt x="281" y="124"/>
                </a:lnTo>
                <a:lnTo>
                  <a:pt x="281" y="115"/>
                </a:lnTo>
                <a:lnTo>
                  <a:pt x="281" y="115"/>
                </a:lnTo>
                <a:lnTo>
                  <a:pt x="281" y="124"/>
                </a:lnTo>
                <a:lnTo>
                  <a:pt x="281" y="132"/>
                </a:lnTo>
                <a:lnTo>
                  <a:pt x="281" y="132"/>
                </a:lnTo>
                <a:lnTo>
                  <a:pt x="290" y="141"/>
                </a:lnTo>
                <a:lnTo>
                  <a:pt x="281" y="141"/>
                </a:lnTo>
                <a:lnTo>
                  <a:pt x="281" y="141"/>
                </a:lnTo>
                <a:lnTo>
                  <a:pt x="281" y="141"/>
                </a:lnTo>
                <a:lnTo>
                  <a:pt x="281" y="150"/>
                </a:lnTo>
                <a:lnTo>
                  <a:pt x="273" y="150"/>
                </a:lnTo>
                <a:lnTo>
                  <a:pt x="273" y="159"/>
                </a:lnTo>
                <a:lnTo>
                  <a:pt x="264" y="150"/>
                </a:lnTo>
                <a:lnTo>
                  <a:pt x="264" y="159"/>
                </a:lnTo>
                <a:lnTo>
                  <a:pt x="264" y="168"/>
                </a:lnTo>
                <a:lnTo>
                  <a:pt x="264" y="168"/>
                </a:lnTo>
                <a:lnTo>
                  <a:pt x="255" y="168"/>
                </a:lnTo>
                <a:lnTo>
                  <a:pt x="255" y="177"/>
                </a:lnTo>
                <a:lnTo>
                  <a:pt x="246" y="177"/>
                </a:lnTo>
                <a:lnTo>
                  <a:pt x="246" y="168"/>
                </a:lnTo>
                <a:lnTo>
                  <a:pt x="246" y="168"/>
                </a:lnTo>
                <a:lnTo>
                  <a:pt x="246" y="177"/>
                </a:lnTo>
                <a:lnTo>
                  <a:pt x="246" y="177"/>
                </a:lnTo>
                <a:lnTo>
                  <a:pt x="246" y="185"/>
                </a:lnTo>
                <a:lnTo>
                  <a:pt x="246" y="185"/>
                </a:lnTo>
                <a:lnTo>
                  <a:pt x="246" y="194"/>
                </a:lnTo>
                <a:lnTo>
                  <a:pt x="237" y="194"/>
                </a:lnTo>
                <a:lnTo>
                  <a:pt x="229" y="194"/>
                </a:lnTo>
                <a:lnTo>
                  <a:pt x="229" y="194"/>
                </a:lnTo>
                <a:lnTo>
                  <a:pt x="229" y="194"/>
                </a:lnTo>
                <a:lnTo>
                  <a:pt x="229" y="203"/>
                </a:lnTo>
                <a:lnTo>
                  <a:pt x="220" y="203"/>
                </a:lnTo>
                <a:lnTo>
                  <a:pt x="220" y="203"/>
                </a:lnTo>
                <a:lnTo>
                  <a:pt x="211" y="203"/>
                </a:lnTo>
                <a:lnTo>
                  <a:pt x="202" y="212"/>
                </a:lnTo>
                <a:lnTo>
                  <a:pt x="202" y="203"/>
                </a:lnTo>
                <a:lnTo>
                  <a:pt x="211" y="212"/>
                </a:lnTo>
                <a:lnTo>
                  <a:pt x="211" y="212"/>
                </a:lnTo>
                <a:lnTo>
                  <a:pt x="220" y="212"/>
                </a:lnTo>
                <a:lnTo>
                  <a:pt x="211" y="221"/>
                </a:lnTo>
                <a:lnTo>
                  <a:pt x="220" y="212"/>
                </a:lnTo>
                <a:lnTo>
                  <a:pt x="211" y="221"/>
                </a:lnTo>
                <a:lnTo>
                  <a:pt x="211" y="221"/>
                </a:lnTo>
                <a:lnTo>
                  <a:pt x="202" y="221"/>
                </a:lnTo>
                <a:lnTo>
                  <a:pt x="202" y="212"/>
                </a:lnTo>
                <a:lnTo>
                  <a:pt x="202" y="221"/>
                </a:lnTo>
                <a:lnTo>
                  <a:pt x="194" y="221"/>
                </a:lnTo>
                <a:lnTo>
                  <a:pt x="194" y="212"/>
                </a:lnTo>
                <a:lnTo>
                  <a:pt x="194" y="212"/>
                </a:lnTo>
                <a:lnTo>
                  <a:pt x="194" y="221"/>
                </a:lnTo>
                <a:lnTo>
                  <a:pt x="194" y="221"/>
                </a:lnTo>
                <a:lnTo>
                  <a:pt x="202" y="230"/>
                </a:lnTo>
                <a:lnTo>
                  <a:pt x="202" y="230"/>
                </a:lnTo>
                <a:lnTo>
                  <a:pt x="202" y="238"/>
                </a:lnTo>
                <a:lnTo>
                  <a:pt x="194" y="238"/>
                </a:lnTo>
                <a:lnTo>
                  <a:pt x="194" y="230"/>
                </a:lnTo>
                <a:lnTo>
                  <a:pt x="194" y="238"/>
                </a:lnTo>
                <a:lnTo>
                  <a:pt x="194" y="247"/>
                </a:lnTo>
                <a:lnTo>
                  <a:pt x="194" y="247"/>
                </a:lnTo>
                <a:lnTo>
                  <a:pt x="185" y="247"/>
                </a:lnTo>
                <a:lnTo>
                  <a:pt x="176" y="247"/>
                </a:lnTo>
                <a:lnTo>
                  <a:pt x="176" y="238"/>
                </a:lnTo>
                <a:lnTo>
                  <a:pt x="176" y="230"/>
                </a:lnTo>
                <a:lnTo>
                  <a:pt x="176" y="230"/>
                </a:lnTo>
                <a:lnTo>
                  <a:pt x="167" y="221"/>
                </a:lnTo>
                <a:lnTo>
                  <a:pt x="167" y="221"/>
                </a:lnTo>
                <a:lnTo>
                  <a:pt x="167" y="212"/>
                </a:lnTo>
                <a:lnTo>
                  <a:pt x="158" y="212"/>
                </a:lnTo>
                <a:lnTo>
                  <a:pt x="150" y="203"/>
                </a:lnTo>
                <a:lnTo>
                  <a:pt x="150" y="203"/>
                </a:lnTo>
                <a:lnTo>
                  <a:pt x="150" y="194"/>
                </a:lnTo>
                <a:lnTo>
                  <a:pt x="150" y="194"/>
                </a:lnTo>
                <a:lnTo>
                  <a:pt x="141" y="185"/>
                </a:lnTo>
                <a:lnTo>
                  <a:pt x="141" y="177"/>
                </a:lnTo>
                <a:lnTo>
                  <a:pt x="132" y="168"/>
                </a:lnTo>
                <a:lnTo>
                  <a:pt x="123" y="168"/>
                </a:lnTo>
                <a:lnTo>
                  <a:pt x="123" y="168"/>
                </a:lnTo>
                <a:lnTo>
                  <a:pt x="123" y="168"/>
                </a:lnTo>
                <a:lnTo>
                  <a:pt x="114" y="159"/>
                </a:lnTo>
                <a:lnTo>
                  <a:pt x="114" y="159"/>
                </a:lnTo>
                <a:lnTo>
                  <a:pt x="106" y="150"/>
                </a:lnTo>
                <a:lnTo>
                  <a:pt x="106" y="150"/>
                </a:lnTo>
                <a:lnTo>
                  <a:pt x="106" y="150"/>
                </a:lnTo>
                <a:lnTo>
                  <a:pt x="106" y="141"/>
                </a:lnTo>
                <a:lnTo>
                  <a:pt x="97" y="141"/>
                </a:lnTo>
                <a:lnTo>
                  <a:pt x="88" y="132"/>
                </a:lnTo>
                <a:lnTo>
                  <a:pt x="88" y="132"/>
                </a:lnTo>
                <a:lnTo>
                  <a:pt x="88" y="124"/>
                </a:lnTo>
                <a:lnTo>
                  <a:pt x="79" y="124"/>
                </a:lnTo>
                <a:lnTo>
                  <a:pt x="70" y="115"/>
                </a:lnTo>
                <a:lnTo>
                  <a:pt x="62" y="115"/>
                </a:lnTo>
                <a:lnTo>
                  <a:pt x="44" y="97"/>
                </a:lnTo>
                <a:lnTo>
                  <a:pt x="44" y="88"/>
                </a:lnTo>
                <a:lnTo>
                  <a:pt x="35" y="88"/>
                </a:lnTo>
                <a:lnTo>
                  <a:pt x="35" y="79"/>
                </a:lnTo>
                <a:lnTo>
                  <a:pt x="35" y="70"/>
                </a:lnTo>
                <a:lnTo>
                  <a:pt x="26" y="79"/>
                </a:lnTo>
                <a:lnTo>
                  <a:pt x="18" y="70"/>
                </a:lnTo>
                <a:lnTo>
                  <a:pt x="9" y="70"/>
                </a:lnTo>
                <a:lnTo>
                  <a:pt x="0" y="62"/>
                </a:lnTo>
                <a:lnTo>
                  <a:pt x="0" y="62"/>
                </a:lnTo>
                <a:lnTo>
                  <a:pt x="0" y="53"/>
                </a:lnTo>
                <a:lnTo>
                  <a:pt x="9" y="44"/>
                </a:lnTo>
                <a:lnTo>
                  <a:pt x="18" y="35"/>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63" name="Freeform 42"/>
          <p:cNvSpPr>
            <a:spLocks/>
          </p:cNvSpPr>
          <p:nvPr/>
        </p:nvSpPr>
        <p:spPr bwMode="auto">
          <a:xfrm>
            <a:off x="9243082" y="2144508"/>
            <a:ext cx="340091" cy="264992"/>
          </a:xfrm>
          <a:custGeom>
            <a:avLst/>
            <a:gdLst/>
            <a:ahLst/>
            <a:cxnLst>
              <a:cxn ang="0">
                <a:pos x="35" y="26"/>
              </a:cxn>
              <a:cxn ang="0">
                <a:pos x="62" y="17"/>
              </a:cxn>
              <a:cxn ang="0">
                <a:pos x="141" y="0"/>
              </a:cxn>
              <a:cxn ang="0">
                <a:pos x="158" y="17"/>
              </a:cxn>
              <a:cxn ang="0">
                <a:pos x="158" y="26"/>
              </a:cxn>
              <a:cxn ang="0">
                <a:pos x="317" y="70"/>
              </a:cxn>
              <a:cxn ang="0">
                <a:pos x="299" y="88"/>
              </a:cxn>
              <a:cxn ang="0">
                <a:pos x="290" y="132"/>
              </a:cxn>
              <a:cxn ang="0">
                <a:pos x="281" y="115"/>
              </a:cxn>
              <a:cxn ang="0">
                <a:pos x="281" y="132"/>
              </a:cxn>
              <a:cxn ang="0">
                <a:pos x="281" y="141"/>
              </a:cxn>
              <a:cxn ang="0">
                <a:pos x="281" y="150"/>
              </a:cxn>
              <a:cxn ang="0">
                <a:pos x="264" y="150"/>
              </a:cxn>
              <a:cxn ang="0">
                <a:pos x="264" y="168"/>
              </a:cxn>
              <a:cxn ang="0">
                <a:pos x="246" y="177"/>
              </a:cxn>
              <a:cxn ang="0">
                <a:pos x="246" y="177"/>
              </a:cxn>
              <a:cxn ang="0">
                <a:pos x="246" y="185"/>
              </a:cxn>
              <a:cxn ang="0">
                <a:pos x="229" y="194"/>
              </a:cxn>
              <a:cxn ang="0">
                <a:pos x="229" y="203"/>
              </a:cxn>
              <a:cxn ang="0">
                <a:pos x="211" y="203"/>
              </a:cxn>
              <a:cxn ang="0">
                <a:pos x="211" y="212"/>
              </a:cxn>
              <a:cxn ang="0">
                <a:pos x="211" y="221"/>
              </a:cxn>
              <a:cxn ang="0">
                <a:pos x="211" y="221"/>
              </a:cxn>
              <a:cxn ang="0">
                <a:pos x="202" y="221"/>
              </a:cxn>
              <a:cxn ang="0">
                <a:pos x="194" y="212"/>
              </a:cxn>
              <a:cxn ang="0">
                <a:pos x="202" y="230"/>
              </a:cxn>
              <a:cxn ang="0">
                <a:pos x="194" y="238"/>
              </a:cxn>
              <a:cxn ang="0">
                <a:pos x="194" y="247"/>
              </a:cxn>
              <a:cxn ang="0">
                <a:pos x="176" y="247"/>
              </a:cxn>
              <a:cxn ang="0">
                <a:pos x="176" y="230"/>
              </a:cxn>
              <a:cxn ang="0">
                <a:pos x="167" y="212"/>
              </a:cxn>
              <a:cxn ang="0">
                <a:pos x="150" y="203"/>
              </a:cxn>
              <a:cxn ang="0">
                <a:pos x="141" y="185"/>
              </a:cxn>
              <a:cxn ang="0">
                <a:pos x="123" y="168"/>
              </a:cxn>
              <a:cxn ang="0">
                <a:pos x="114" y="159"/>
              </a:cxn>
              <a:cxn ang="0">
                <a:pos x="106" y="150"/>
              </a:cxn>
              <a:cxn ang="0">
                <a:pos x="97" y="141"/>
              </a:cxn>
              <a:cxn ang="0">
                <a:pos x="88" y="124"/>
              </a:cxn>
              <a:cxn ang="0">
                <a:pos x="62" y="115"/>
              </a:cxn>
              <a:cxn ang="0">
                <a:pos x="35" y="88"/>
              </a:cxn>
              <a:cxn ang="0">
                <a:pos x="26" y="79"/>
              </a:cxn>
              <a:cxn ang="0">
                <a:pos x="0" y="62"/>
              </a:cxn>
              <a:cxn ang="0">
                <a:pos x="9" y="44"/>
              </a:cxn>
            </a:cxnLst>
            <a:rect l="0" t="0" r="r" b="b"/>
            <a:pathLst>
              <a:path w="317" h="247">
                <a:moveTo>
                  <a:pt x="18" y="35"/>
                </a:moveTo>
                <a:lnTo>
                  <a:pt x="26" y="26"/>
                </a:lnTo>
                <a:lnTo>
                  <a:pt x="35" y="26"/>
                </a:lnTo>
                <a:lnTo>
                  <a:pt x="44" y="17"/>
                </a:lnTo>
                <a:lnTo>
                  <a:pt x="53" y="17"/>
                </a:lnTo>
                <a:lnTo>
                  <a:pt x="62" y="17"/>
                </a:lnTo>
                <a:lnTo>
                  <a:pt x="62" y="9"/>
                </a:lnTo>
                <a:lnTo>
                  <a:pt x="123" y="9"/>
                </a:lnTo>
                <a:lnTo>
                  <a:pt x="141" y="0"/>
                </a:lnTo>
                <a:lnTo>
                  <a:pt x="150" y="9"/>
                </a:lnTo>
                <a:lnTo>
                  <a:pt x="150" y="9"/>
                </a:lnTo>
                <a:lnTo>
                  <a:pt x="158" y="17"/>
                </a:lnTo>
                <a:lnTo>
                  <a:pt x="158" y="17"/>
                </a:lnTo>
                <a:lnTo>
                  <a:pt x="158" y="26"/>
                </a:lnTo>
                <a:lnTo>
                  <a:pt x="158" y="26"/>
                </a:lnTo>
                <a:lnTo>
                  <a:pt x="229" y="17"/>
                </a:lnTo>
                <a:lnTo>
                  <a:pt x="317" y="70"/>
                </a:lnTo>
                <a:lnTo>
                  <a:pt x="317" y="70"/>
                </a:lnTo>
                <a:lnTo>
                  <a:pt x="317" y="79"/>
                </a:lnTo>
                <a:lnTo>
                  <a:pt x="308" y="79"/>
                </a:lnTo>
                <a:lnTo>
                  <a:pt x="299" y="88"/>
                </a:lnTo>
                <a:lnTo>
                  <a:pt x="290" y="115"/>
                </a:lnTo>
                <a:lnTo>
                  <a:pt x="290" y="115"/>
                </a:lnTo>
                <a:lnTo>
                  <a:pt x="290" y="132"/>
                </a:lnTo>
                <a:lnTo>
                  <a:pt x="281" y="132"/>
                </a:lnTo>
                <a:lnTo>
                  <a:pt x="281" y="124"/>
                </a:lnTo>
                <a:lnTo>
                  <a:pt x="281" y="115"/>
                </a:lnTo>
                <a:lnTo>
                  <a:pt x="281" y="115"/>
                </a:lnTo>
                <a:lnTo>
                  <a:pt x="281" y="124"/>
                </a:lnTo>
                <a:lnTo>
                  <a:pt x="281" y="132"/>
                </a:lnTo>
                <a:lnTo>
                  <a:pt x="281" y="132"/>
                </a:lnTo>
                <a:lnTo>
                  <a:pt x="290" y="141"/>
                </a:lnTo>
                <a:lnTo>
                  <a:pt x="281" y="141"/>
                </a:lnTo>
                <a:lnTo>
                  <a:pt x="281" y="141"/>
                </a:lnTo>
                <a:lnTo>
                  <a:pt x="281" y="141"/>
                </a:lnTo>
                <a:lnTo>
                  <a:pt x="281" y="150"/>
                </a:lnTo>
                <a:lnTo>
                  <a:pt x="273" y="150"/>
                </a:lnTo>
                <a:lnTo>
                  <a:pt x="273" y="159"/>
                </a:lnTo>
                <a:lnTo>
                  <a:pt x="264" y="150"/>
                </a:lnTo>
                <a:lnTo>
                  <a:pt x="264" y="159"/>
                </a:lnTo>
                <a:lnTo>
                  <a:pt x="264" y="168"/>
                </a:lnTo>
                <a:lnTo>
                  <a:pt x="264" y="168"/>
                </a:lnTo>
                <a:lnTo>
                  <a:pt x="255" y="168"/>
                </a:lnTo>
                <a:lnTo>
                  <a:pt x="255" y="177"/>
                </a:lnTo>
                <a:lnTo>
                  <a:pt x="246" y="177"/>
                </a:lnTo>
                <a:lnTo>
                  <a:pt x="246" y="168"/>
                </a:lnTo>
                <a:lnTo>
                  <a:pt x="246" y="168"/>
                </a:lnTo>
                <a:lnTo>
                  <a:pt x="246" y="177"/>
                </a:lnTo>
                <a:lnTo>
                  <a:pt x="246" y="177"/>
                </a:lnTo>
                <a:lnTo>
                  <a:pt x="246" y="185"/>
                </a:lnTo>
                <a:lnTo>
                  <a:pt x="246" y="185"/>
                </a:lnTo>
                <a:lnTo>
                  <a:pt x="246" y="194"/>
                </a:lnTo>
                <a:lnTo>
                  <a:pt x="237" y="194"/>
                </a:lnTo>
                <a:lnTo>
                  <a:pt x="229" y="194"/>
                </a:lnTo>
                <a:lnTo>
                  <a:pt x="229" y="194"/>
                </a:lnTo>
                <a:lnTo>
                  <a:pt x="229" y="194"/>
                </a:lnTo>
                <a:lnTo>
                  <a:pt x="229" y="203"/>
                </a:lnTo>
                <a:lnTo>
                  <a:pt x="220" y="203"/>
                </a:lnTo>
                <a:lnTo>
                  <a:pt x="220" y="203"/>
                </a:lnTo>
                <a:lnTo>
                  <a:pt x="211" y="203"/>
                </a:lnTo>
                <a:lnTo>
                  <a:pt x="202" y="212"/>
                </a:lnTo>
                <a:lnTo>
                  <a:pt x="202" y="203"/>
                </a:lnTo>
                <a:lnTo>
                  <a:pt x="211" y="212"/>
                </a:lnTo>
                <a:lnTo>
                  <a:pt x="211" y="212"/>
                </a:lnTo>
                <a:lnTo>
                  <a:pt x="220" y="212"/>
                </a:lnTo>
                <a:lnTo>
                  <a:pt x="211" y="221"/>
                </a:lnTo>
                <a:lnTo>
                  <a:pt x="220" y="212"/>
                </a:lnTo>
                <a:lnTo>
                  <a:pt x="211" y="221"/>
                </a:lnTo>
                <a:lnTo>
                  <a:pt x="211" y="221"/>
                </a:lnTo>
                <a:lnTo>
                  <a:pt x="202" y="221"/>
                </a:lnTo>
                <a:lnTo>
                  <a:pt x="202" y="212"/>
                </a:lnTo>
                <a:lnTo>
                  <a:pt x="202" y="221"/>
                </a:lnTo>
                <a:lnTo>
                  <a:pt x="194" y="221"/>
                </a:lnTo>
                <a:lnTo>
                  <a:pt x="194" y="212"/>
                </a:lnTo>
                <a:lnTo>
                  <a:pt x="194" y="212"/>
                </a:lnTo>
                <a:lnTo>
                  <a:pt x="194" y="221"/>
                </a:lnTo>
                <a:lnTo>
                  <a:pt x="194" y="221"/>
                </a:lnTo>
                <a:lnTo>
                  <a:pt x="202" y="230"/>
                </a:lnTo>
                <a:lnTo>
                  <a:pt x="202" y="230"/>
                </a:lnTo>
                <a:lnTo>
                  <a:pt x="202" y="238"/>
                </a:lnTo>
                <a:lnTo>
                  <a:pt x="194" y="238"/>
                </a:lnTo>
                <a:lnTo>
                  <a:pt x="194" y="230"/>
                </a:lnTo>
                <a:lnTo>
                  <a:pt x="194" y="238"/>
                </a:lnTo>
                <a:lnTo>
                  <a:pt x="194" y="247"/>
                </a:lnTo>
                <a:lnTo>
                  <a:pt x="194" y="247"/>
                </a:lnTo>
                <a:lnTo>
                  <a:pt x="185" y="247"/>
                </a:lnTo>
                <a:lnTo>
                  <a:pt x="176" y="247"/>
                </a:lnTo>
                <a:lnTo>
                  <a:pt x="176" y="238"/>
                </a:lnTo>
                <a:lnTo>
                  <a:pt x="176" y="230"/>
                </a:lnTo>
                <a:lnTo>
                  <a:pt x="176" y="230"/>
                </a:lnTo>
                <a:lnTo>
                  <a:pt x="167" y="221"/>
                </a:lnTo>
                <a:lnTo>
                  <a:pt x="167" y="221"/>
                </a:lnTo>
                <a:lnTo>
                  <a:pt x="167" y="212"/>
                </a:lnTo>
                <a:lnTo>
                  <a:pt x="158" y="212"/>
                </a:lnTo>
                <a:lnTo>
                  <a:pt x="150" y="203"/>
                </a:lnTo>
                <a:lnTo>
                  <a:pt x="150" y="203"/>
                </a:lnTo>
                <a:lnTo>
                  <a:pt x="150" y="194"/>
                </a:lnTo>
                <a:lnTo>
                  <a:pt x="150" y="194"/>
                </a:lnTo>
                <a:lnTo>
                  <a:pt x="141" y="185"/>
                </a:lnTo>
                <a:lnTo>
                  <a:pt x="141" y="177"/>
                </a:lnTo>
                <a:lnTo>
                  <a:pt x="132" y="168"/>
                </a:lnTo>
                <a:lnTo>
                  <a:pt x="123" y="168"/>
                </a:lnTo>
                <a:lnTo>
                  <a:pt x="123" y="168"/>
                </a:lnTo>
                <a:lnTo>
                  <a:pt x="123" y="168"/>
                </a:lnTo>
                <a:lnTo>
                  <a:pt x="114" y="159"/>
                </a:lnTo>
                <a:lnTo>
                  <a:pt x="114" y="159"/>
                </a:lnTo>
                <a:lnTo>
                  <a:pt x="106" y="150"/>
                </a:lnTo>
                <a:lnTo>
                  <a:pt x="106" y="150"/>
                </a:lnTo>
                <a:lnTo>
                  <a:pt x="106" y="150"/>
                </a:lnTo>
                <a:lnTo>
                  <a:pt x="106" y="141"/>
                </a:lnTo>
                <a:lnTo>
                  <a:pt x="97" y="141"/>
                </a:lnTo>
                <a:lnTo>
                  <a:pt x="88" y="132"/>
                </a:lnTo>
                <a:lnTo>
                  <a:pt x="88" y="132"/>
                </a:lnTo>
                <a:lnTo>
                  <a:pt x="88" y="124"/>
                </a:lnTo>
                <a:lnTo>
                  <a:pt x="79" y="124"/>
                </a:lnTo>
                <a:lnTo>
                  <a:pt x="70" y="115"/>
                </a:lnTo>
                <a:lnTo>
                  <a:pt x="62" y="115"/>
                </a:lnTo>
                <a:lnTo>
                  <a:pt x="44" y="97"/>
                </a:lnTo>
                <a:lnTo>
                  <a:pt x="44" y="88"/>
                </a:lnTo>
                <a:lnTo>
                  <a:pt x="35" y="88"/>
                </a:lnTo>
                <a:lnTo>
                  <a:pt x="35" y="79"/>
                </a:lnTo>
                <a:lnTo>
                  <a:pt x="35" y="70"/>
                </a:lnTo>
                <a:lnTo>
                  <a:pt x="26" y="79"/>
                </a:lnTo>
                <a:lnTo>
                  <a:pt x="18" y="70"/>
                </a:lnTo>
                <a:lnTo>
                  <a:pt x="9" y="70"/>
                </a:lnTo>
                <a:lnTo>
                  <a:pt x="0" y="62"/>
                </a:lnTo>
                <a:lnTo>
                  <a:pt x="0" y="62"/>
                </a:lnTo>
                <a:lnTo>
                  <a:pt x="0" y="53"/>
                </a:lnTo>
                <a:lnTo>
                  <a:pt x="9" y="44"/>
                </a:lnTo>
                <a:lnTo>
                  <a:pt x="18" y="35"/>
                </a:lnTo>
              </a:path>
            </a:pathLst>
          </a:custGeom>
          <a:solidFill>
            <a:srgbClr val="FFBF00"/>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64" name="Freeform 43"/>
          <p:cNvSpPr>
            <a:spLocks/>
          </p:cNvSpPr>
          <p:nvPr/>
        </p:nvSpPr>
        <p:spPr bwMode="auto">
          <a:xfrm>
            <a:off x="7874136" y="1300183"/>
            <a:ext cx="462395" cy="313269"/>
          </a:xfrm>
          <a:custGeom>
            <a:avLst/>
            <a:gdLst/>
            <a:ahLst/>
            <a:cxnLst>
              <a:cxn ang="0">
                <a:pos x="0" y="239"/>
              </a:cxn>
              <a:cxn ang="0">
                <a:pos x="9" y="79"/>
              </a:cxn>
              <a:cxn ang="0">
                <a:pos x="18" y="71"/>
              </a:cxn>
              <a:cxn ang="0">
                <a:pos x="18" y="0"/>
              </a:cxn>
              <a:cxn ang="0">
                <a:pos x="115" y="9"/>
              </a:cxn>
              <a:cxn ang="0">
                <a:pos x="229" y="17"/>
              </a:cxn>
              <a:cxn ang="0">
                <a:pos x="326" y="17"/>
              </a:cxn>
              <a:cxn ang="0">
                <a:pos x="431" y="17"/>
              </a:cxn>
              <a:cxn ang="0">
                <a:pos x="422" y="26"/>
              </a:cxn>
              <a:cxn ang="0">
                <a:pos x="422" y="35"/>
              </a:cxn>
              <a:cxn ang="0">
                <a:pos x="414" y="35"/>
              </a:cxn>
              <a:cxn ang="0">
                <a:pos x="414" y="44"/>
              </a:cxn>
              <a:cxn ang="0">
                <a:pos x="414" y="44"/>
              </a:cxn>
              <a:cxn ang="0">
                <a:pos x="414" y="44"/>
              </a:cxn>
              <a:cxn ang="0">
                <a:pos x="422" y="62"/>
              </a:cxn>
              <a:cxn ang="0">
                <a:pos x="422" y="62"/>
              </a:cxn>
              <a:cxn ang="0">
                <a:pos x="431" y="62"/>
              </a:cxn>
              <a:cxn ang="0">
                <a:pos x="431" y="71"/>
              </a:cxn>
              <a:cxn ang="0">
                <a:pos x="431" y="212"/>
              </a:cxn>
              <a:cxn ang="0">
                <a:pos x="422" y="212"/>
              </a:cxn>
              <a:cxn ang="0">
                <a:pos x="431" y="212"/>
              </a:cxn>
              <a:cxn ang="0">
                <a:pos x="431" y="221"/>
              </a:cxn>
              <a:cxn ang="0">
                <a:pos x="431" y="230"/>
              </a:cxn>
              <a:cxn ang="0">
                <a:pos x="431" y="230"/>
              </a:cxn>
              <a:cxn ang="0">
                <a:pos x="431" y="230"/>
              </a:cxn>
              <a:cxn ang="0">
                <a:pos x="431" y="239"/>
              </a:cxn>
              <a:cxn ang="0">
                <a:pos x="431" y="239"/>
              </a:cxn>
              <a:cxn ang="0">
                <a:pos x="431" y="247"/>
              </a:cxn>
              <a:cxn ang="0">
                <a:pos x="431" y="256"/>
              </a:cxn>
              <a:cxn ang="0">
                <a:pos x="431" y="265"/>
              </a:cxn>
              <a:cxn ang="0">
                <a:pos x="431" y="265"/>
              </a:cxn>
              <a:cxn ang="0">
                <a:pos x="422" y="265"/>
              </a:cxn>
              <a:cxn ang="0">
                <a:pos x="422" y="274"/>
              </a:cxn>
              <a:cxn ang="0">
                <a:pos x="431" y="274"/>
              </a:cxn>
              <a:cxn ang="0">
                <a:pos x="431" y="292"/>
              </a:cxn>
              <a:cxn ang="0">
                <a:pos x="431" y="283"/>
              </a:cxn>
              <a:cxn ang="0">
                <a:pos x="422" y="283"/>
              </a:cxn>
              <a:cxn ang="0">
                <a:pos x="422" y="274"/>
              </a:cxn>
              <a:cxn ang="0">
                <a:pos x="414" y="274"/>
              </a:cxn>
              <a:cxn ang="0">
                <a:pos x="414" y="274"/>
              </a:cxn>
              <a:cxn ang="0">
                <a:pos x="405" y="274"/>
              </a:cxn>
              <a:cxn ang="0">
                <a:pos x="405" y="265"/>
              </a:cxn>
              <a:cxn ang="0">
                <a:pos x="405" y="265"/>
              </a:cxn>
              <a:cxn ang="0">
                <a:pos x="396" y="265"/>
              </a:cxn>
              <a:cxn ang="0">
                <a:pos x="387" y="256"/>
              </a:cxn>
              <a:cxn ang="0">
                <a:pos x="361" y="265"/>
              </a:cxn>
              <a:cxn ang="0">
                <a:pos x="352" y="256"/>
              </a:cxn>
              <a:cxn ang="0">
                <a:pos x="352" y="265"/>
              </a:cxn>
              <a:cxn ang="0">
                <a:pos x="343" y="265"/>
              </a:cxn>
              <a:cxn ang="0">
                <a:pos x="326" y="256"/>
              </a:cxn>
              <a:cxn ang="0">
                <a:pos x="317" y="247"/>
              </a:cxn>
              <a:cxn ang="0">
                <a:pos x="255" y="247"/>
              </a:cxn>
              <a:cxn ang="0">
                <a:pos x="159" y="247"/>
              </a:cxn>
              <a:cxn ang="0">
                <a:pos x="62" y="239"/>
              </a:cxn>
              <a:cxn ang="0">
                <a:pos x="0" y="239"/>
              </a:cxn>
            </a:cxnLst>
            <a:rect l="0" t="0" r="r" b="b"/>
            <a:pathLst>
              <a:path w="431" h="292">
                <a:moveTo>
                  <a:pt x="0" y="239"/>
                </a:moveTo>
                <a:lnTo>
                  <a:pt x="9" y="79"/>
                </a:lnTo>
                <a:lnTo>
                  <a:pt x="18" y="71"/>
                </a:lnTo>
                <a:lnTo>
                  <a:pt x="18" y="0"/>
                </a:lnTo>
                <a:lnTo>
                  <a:pt x="115" y="9"/>
                </a:lnTo>
                <a:lnTo>
                  <a:pt x="229" y="17"/>
                </a:lnTo>
                <a:lnTo>
                  <a:pt x="326" y="17"/>
                </a:lnTo>
                <a:lnTo>
                  <a:pt x="431" y="17"/>
                </a:lnTo>
                <a:lnTo>
                  <a:pt x="422" y="26"/>
                </a:lnTo>
                <a:lnTo>
                  <a:pt x="422" y="35"/>
                </a:lnTo>
                <a:lnTo>
                  <a:pt x="414" y="35"/>
                </a:lnTo>
                <a:lnTo>
                  <a:pt x="414" y="44"/>
                </a:lnTo>
                <a:lnTo>
                  <a:pt x="414" y="44"/>
                </a:lnTo>
                <a:lnTo>
                  <a:pt x="414" y="44"/>
                </a:lnTo>
                <a:lnTo>
                  <a:pt x="422" y="62"/>
                </a:lnTo>
                <a:lnTo>
                  <a:pt x="422" y="62"/>
                </a:lnTo>
                <a:lnTo>
                  <a:pt x="431" y="62"/>
                </a:lnTo>
                <a:lnTo>
                  <a:pt x="431" y="71"/>
                </a:lnTo>
                <a:lnTo>
                  <a:pt x="431" y="212"/>
                </a:lnTo>
                <a:lnTo>
                  <a:pt x="422" y="212"/>
                </a:lnTo>
                <a:lnTo>
                  <a:pt x="431" y="212"/>
                </a:lnTo>
                <a:lnTo>
                  <a:pt x="431" y="221"/>
                </a:lnTo>
                <a:lnTo>
                  <a:pt x="431" y="230"/>
                </a:lnTo>
                <a:lnTo>
                  <a:pt x="431" y="230"/>
                </a:lnTo>
                <a:lnTo>
                  <a:pt x="431" y="230"/>
                </a:lnTo>
                <a:lnTo>
                  <a:pt x="431" y="239"/>
                </a:lnTo>
                <a:lnTo>
                  <a:pt x="431" y="239"/>
                </a:lnTo>
                <a:lnTo>
                  <a:pt x="431" y="247"/>
                </a:lnTo>
                <a:lnTo>
                  <a:pt x="431" y="256"/>
                </a:lnTo>
                <a:lnTo>
                  <a:pt x="431" y="265"/>
                </a:lnTo>
                <a:lnTo>
                  <a:pt x="431" y="265"/>
                </a:lnTo>
                <a:lnTo>
                  <a:pt x="422" y="265"/>
                </a:lnTo>
                <a:lnTo>
                  <a:pt x="422" y="274"/>
                </a:lnTo>
                <a:lnTo>
                  <a:pt x="431" y="274"/>
                </a:lnTo>
                <a:lnTo>
                  <a:pt x="431" y="292"/>
                </a:lnTo>
                <a:lnTo>
                  <a:pt x="431" y="283"/>
                </a:lnTo>
                <a:lnTo>
                  <a:pt x="422" y="283"/>
                </a:lnTo>
                <a:lnTo>
                  <a:pt x="422" y="274"/>
                </a:lnTo>
                <a:lnTo>
                  <a:pt x="414" y="274"/>
                </a:lnTo>
                <a:lnTo>
                  <a:pt x="414" y="274"/>
                </a:lnTo>
                <a:lnTo>
                  <a:pt x="405" y="274"/>
                </a:lnTo>
                <a:lnTo>
                  <a:pt x="405" y="265"/>
                </a:lnTo>
                <a:lnTo>
                  <a:pt x="405" y="265"/>
                </a:lnTo>
                <a:lnTo>
                  <a:pt x="396" y="265"/>
                </a:lnTo>
                <a:lnTo>
                  <a:pt x="387" y="256"/>
                </a:lnTo>
                <a:lnTo>
                  <a:pt x="361" y="265"/>
                </a:lnTo>
                <a:lnTo>
                  <a:pt x="352" y="256"/>
                </a:lnTo>
                <a:lnTo>
                  <a:pt x="352" y="265"/>
                </a:lnTo>
                <a:lnTo>
                  <a:pt x="343" y="265"/>
                </a:lnTo>
                <a:lnTo>
                  <a:pt x="326" y="256"/>
                </a:lnTo>
                <a:lnTo>
                  <a:pt x="317" y="247"/>
                </a:lnTo>
                <a:lnTo>
                  <a:pt x="255" y="247"/>
                </a:lnTo>
                <a:lnTo>
                  <a:pt x="159" y="247"/>
                </a:lnTo>
                <a:lnTo>
                  <a:pt x="62" y="239"/>
                </a:lnTo>
                <a:lnTo>
                  <a:pt x="0" y="239"/>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65" name="Freeform 44"/>
          <p:cNvSpPr>
            <a:spLocks/>
          </p:cNvSpPr>
          <p:nvPr/>
        </p:nvSpPr>
        <p:spPr bwMode="auto">
          <a:xfrm>
            <a:off x="7874136" y="1300183"/>
            <a:ext cx="462395" cy="313269"/>
          </a:xfrm>
          <a:custGeom>
            <a:avLst/>
            <a:gdLst/>
            <a:ahLst/>
            <a:cxnLst>
              <a:cxn ang="0">
                <a:pos x="0" y="239"/>
              </a:cxn>
              <a:cxn ang="0">
                <a:pos x="9" y="79"/>
              </a:cxn>
              <a:cxn ang="0">
                <a:pos x="18" y="71"/>
              </a:cxn>
              <a:cxn ang="0">
                <a:pos x="18" y="0"/>
              </a:cxn>
              <a:cxn ang="0">
                <a:pos x="115" y="9"/>
              </a:cxn>
              <a:cxn ang="0">
                <a:pos x="229" y="17"/>
              </a:cxn>
              <a:cxn ang="0">
                <a:pos x="326" y="17"/>
              </a:cxn>
              <a:cxn ang="0">
                <a:pos x="431" y="17"/>
              </a:cxn>
              <a:cxn ang="0">
                <a:pos x="422" y="26"/>
              </a:cxn>
              <a:cxn ang="0">
                <a:pos x="422" y="35"/>
              </a:cxn>
              <a:cxn ang="0">
                <a:pos x="414" y="35"/>
              </a:cxn>
              <a:cxn ang="0">
                <a:pos x="414" y="44"/>
              </a:cxn>
              <a:cxn ang="0">
                <a:pos x="414" y="44"/>
              </a:cxn>
              <a:cxn ang="0">
                <a:pos x="414" y="44"/>
              </a:cxn>
              <a:cxn ang="0">
                <a:pos x="422" y="62"/>
              </a:cxn>
              <a:cxn ang="0">
                <a:pos x="422" y="62"/>
              </a:cxn>
              <a:cxn ang="0">
                <a:pos x="431" y="62"/>
              </a:cxn>
              <a:cxn ang="0">
                <a:pos x="431" y="71"/>
              </a:cxn>
              <a:cxn ang="0">
                <a:pos x="431" y="212"/>
              </a:cxn>
              <a:cxn ang="0">
                <a:pos x="422" y="212"/>
              </a:cxn>
              <a:cxn ang="0">
                <a:pos x="431" y="212"/>
              </a:cxn>
              <a:cxn ang="0">
                <a:pos x="431" y="221"/>
              </a:cxn>
              <a:cxn ang="0">
                <a:pos x="431" y="230"/>
              </a:cxn>
              <a:cxn ang="0">
                <a:pos x="431" y="230"/>
              </a:cxn>
              <a:cxn ang="0">
                <a:pos x="431" y="230"/>
              </a:cxn>
              <a:cxn ang="0">
                <a:pos x="431" y="239"/>
              </a:cxn>
              <a:cxn ang="0">
                <a:pos x="431" y="239"/>
              </a:cxn>
              <a:cxn ang="0">
                <a:pos x="431" y="247"/>
              </a:cxn>
              <a:cxn ang="0">
                <a:pos x="431" y="256"/>
              </a:cxn>
              <a:cxn ang="0">
                <a:pos x="431" y="265"/>
              </a:cxn>
              <a:cxn ang="0">
                <a:pos x="431" y="265"/>
              </a:cxn>
              <a:cxn ang="0">
                <a:pos x="422" y="265"/>
              </a:cxn>
              <a:cxn ang="0">
                <a:pos x="422" y="274"/>
              </a:cxn>
              <a:cxn ang="0">
                <a:pos x="431" y="274"/>
              </a:cxn>
              <a:cxn ang="0">
                <a:pos x="431" y="292"/>
              </a:cxn>
              <a:cxn ang="0">
                <a:pos x="431" y="283"/>
              </a:cxn>
              <a:cxn ang="0">
                <a:pos x="422" y="283"/>
              </a:cxn>
              <a:cxn ang="0">
                <a:pos x="422" y="274"/>
              </a:cxn>
              <a:cxn ang="0">
                <a:pos x="414" y="274"/>
              </a:cxn>
              <a:cxn ang="0">
                <a:pos x="414" y="274"/>
              </a:cxn>
              <a:cxn ang="0">
                <a:pos x="405" y="274"/>
              </a:cxn>
              <a:cxn ang="0">
                <a:pos x="405" y="265"/>
              </a:cxn>
              <a:cxn ang="0">
                <a:pos x="405" y="265"/>
              </a:cxn>
              <a:cxn ang="0">
                <a:pos x="396" y="265"/>
              </a:cxn>
              <a:cxn ang="0">
                <a:pos x="387" y="256"/>
              </a:cxn>
              <a:cxn ang="0">
                <a:pos x="361" y="265"/>
              </a:cxn>
              <a:cxn ang="0">
                <a:pos x="352" y="256"/>
              </a:cxn>
              <a:cxn ang="0">
                <a:pos x="352" y="265"/>
              </a:cxn>
              <a:cxn ang="0">
                <a:pos x="343" y="265"/>
              </a:cxn>
              <a:cxn ang="0">
                <a:pos x="326" y="256"/>
              </a:cxn>
              <a:cxn ang="0">
                <a:pos x="317" y="247"/>
              </a:cxn>
              <a:cxn ang="0">
                <a:pos x="255" y="247"/>
              </a:cxn>
              <a:cxn ang="0">
                <a:pos x="159" y="247"/>
              </a:cxn>
              <a:cxn ang="0">
                <a:pos x="62" y="239"/>
              </a:cxn>
              <a:cxn ang="0">
                <a:pos x="0" y="239"/>
              </a:cxn>
            </a:cxnLst>
            <a:rect l="0" t="0" r="r" b="b"/>
            <a:pathLst>
              <a:path w="431" h="292">
                <a:moveTo>
                  <a:pt x="0" y="239"/>
                </a:moveTo>
                <a:lnTo>
                  <a:pt x="9" y="79"/>
                </a:lnTo>
                <a:lnTo>
                  <a:pt x="18" y="71"/>
                </a:lnTo>
                <a:lnTo>
                  <a:pt x="18" y="0"/>
                </a:lnTo>
                <a:lnTo>
                  <a:pt x="115" y="9"/>
                </a:lnTo>
                <a:lnTo>
                  <a:pt x="229" y="17"/>
                </a:lnTo>
                <a:lnTo>
                  <a:pt x="326" y="17"/>
                </a:lnTo>
                <a:lnTo>
                  <a:pt x="431" y="17"/>
                </a:lnTo>
                <a:lnTo>
                  <a:pt x="422" y="26"/>
                </a:lnTo>
                <a:lnTo>
                  <a:pt x="422" y="35"/>
                </a:lnTo>
                <a:lnTo>
                  <a:pt x="414" y="35"/>
                </a:lnTo>
                <a:lnTo>
                  <a:pt x="414" y="44"/>
                </a:lnTo>
                <a:lnTo>
                  <a:pt x="414" y="44"/>
                </a:lnTo>
                <a:lnTo>
                  <a:pt x="414" y="44"/>
                </a:lnTo>
                <a:lnTo>
                  <a:pt x="422" y="62"/>
                </a:lnTo>
                <a:lnTo>
                  <a:pt x="422" y="62"/>
                </a:lnTo>
                <a:lnTo>
                  <a:pt x="431" y="62"/>
                </a:lnTo>
                <a:lnTo>
                  <a:pt x="431" y="71"/>
                </a:lnTo>
                <a:lnTo>
                  <a:pt x="431" y="212"/>
                </a:lnTo>
                <a:lnTo>
                  <a:pt x="422" y="212"/>
                </a:lnTo>
                <a:lnTo>
                  <a:pt x="431" y="212"/>
                </a:lnTo>
                <a:lnTo>
                  <a:pt x="431" y="221"/>
                </a:lnTo>
                <a:lnTo>
                  <a:pt x="431" y="230"/>
                </a:lnTo>
                <a:lnTo>
                  <a:pt x="431" y="230"/>
                </a:lnTo>
                <a:lnTo>
                  <a:pt x="431" y="230"/>
                </a:lnTo>
                <a:lnTo>
                  <a:pt x="431" y="239"/>
                </a:lnTo>
                <a:lnTo>
                  <a:pt x="431" y="239"/>
                </a:lnTo>
                <a:lnTo>
                  <a:pt x="431" y="247"/>
                </a:lnTo>
                <a:lnTo>
                  <a:pt x="431" y="256"/>
                </a:lnTo>
                <a:lnTo>
                  <a:pt x="431" y="265"/>
                </a:lnTo>
                <a:lnTo>
                  <a:pt x="431" y="265"/>
                </a:lnTo>
                <a:lnTo>
                  <a:pt x="422" y="265"/>
                </a:lnTo>
                <a:lnTo>
                  <a:pt x="422" y="274"/>
                </a:lnTo>
                <a:lnTo>
                  <a:pt x="431" y="274"/>
                </a:lnTo>
                <a:lnTo>
                  <a:pt x="431" y="292"/>
                </a:lnTo>
                <a:lnTo>
                  <a:pt x="431" y="283"/>
                </a:lnTo>
                <a:lnTo>
                  <a:pt x="422" y="283"/>
                </a:lnTo>
                <a:lnTo>
                  <a:pt x="422" y="274"/>
                </a:lnTo>
                <a:lnTo>
                  <a:pt x="414" y="274"/>
                </a:lnTo>
                <a:lnTo>
                  <a:pt x="414" y="274"/>
                </a:lnTo>
                <a:lnTo>
                  <a:pt x="405" y="274"/>
                </a:lnTo>
                <a:lnTo>
                  <a:pt x="405" y="265"/>
                </a:lnTo>
                <a:lnTo>
                  <a:pt x="405" y="265"/>
                </a:lnTo>
                <a:lnTo>
                  <a:pt x="396" y="265"/>
                </a:lnTo>
                <a:lnTo>
                  <a:pt x="387" y="256"/>
                </a:lnTo>
                <a:lnTo>
                  <a:pt x="361" y="265"/>
                </a:lnTo>
                <a:lnTo>
                  <a:pt x="352" y="256"/>
                </a:lnTo>
                <a:lnTo>
                  <a:pt x="352" y="265"/>
                </a:lnTo>
                <a:lnTo>
                  <a:pt x="343" y="265"/>
                </a:lnTo>
                <a:lnTo>
                  <a:pt x="326" y="256"/>
                </a:lnTo>
                <a:lnTo>
                  <a:pt x="317" y="247"/>
                </a:lnTo>
                <a:lnTo>
                  <a:pt x="255" y="247"/>
                </a:lnTo>
                <a:lnTo>
                  <a:pt x="159" y="247"/>
                </a:lnTo>
                <a:lnTo>
                  <a:pt x="62" y="239"/>
                </a:lnTo>
                <a:lnTo>
                  <a:pt x="0" y="239"/>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66" name="Freeform 53"/>
          <p:cNvSpPr>
            <a:spLocks/>
          </p:cNvSpPr>
          <p:nvPr/>
        </p:nvSpPr>
        <p:spPr bwMode="auto">
          <a:xfrm>
            <a:off x="6628564" y="1072744"/>
            <a:ext cx="537494" cy="454885"/>
          </a:xfrm>
          <a:custGeom>
            <a:avLst/>
            <a:gdLst/>
            <a:ahLst/>
            <a:cxnLst>
              <a:cxn ang="0">
                <a:pos x="0" y="291"/>
              </a:cxn>
              <a:cxn ang="0">
                <a:pos x="9" y="274"/>
              </a:cxn>
              <a:cxn ang="0">
                <a:pos x="9" y="247"/>
              </a:cxn>
              <a:cxn ang="0">
                <a:pos x="26" y="221"/>
              </a:cxn>
              <a:cxn ang="0">
                <a:pos x="35" y="212"/>
              </a:cxn>
              <a:cxn ang="0">
                <a:pos x="35" y="212"/>
              </a:cxn>
              <a:cxn ang="0">
                <a:pos x="35" y="212"/>
              </a:cxn>
              <a:cxn ang="0">
                <a:pos x="44" y="185"/>
              </a:cxn>
              <a:cxn ang="0">
                <a:pos x="44" y="185"/>
              </a:cxn>
              <a:cxn ang="0">
                <a:pos x="61" y="150"/>
              </a:cxn>
              <a:cxn ang="0">
                <a:pos x="70" y="132"/>
              </a:cxn>
              <a:cxn ang="0">
                <a:pos x="70" y="115"/>
              </a:cxn>
              <a:cxn ang="0">
                <a:pos x="79" y="88"/>
              </a:cxn>
              <a:cxn ang="0">
                <a:pos x="88" y="70"/>
              </a:cxn>
              <a:cxn ang="0">
                <a:pos x="97" y="53"/>
              </a:cxn>
              <a:cxn ang="0">
                <a:pos x="97" y="44"/>
              </a:cxn>
              <a:cxn ang="0">
                <a:pos x="97" y="35"/>
              </a:cxn>
              <a:cxn ang="0">
                <a:pos x="105" y="17"/>
              </a:cxn>
              <a:cxn ang="0">
                <a:pos x="114" y="0"/>
              </a:cxn>
              <a:cxn ang="0">
                <a:pos x="114" y="8"/>
              </a:cxn>
              <a:cxn ang="0">
                <a:pos x="123" y="0"/>
              </a:cxn>
              <a:cxn ang="0">
                <a:pos x="132" y="8"/>
              </a:cxn>
              <a:cxn ang="0">
                <a:pos x="141" y="17"/>
              </a:cxn>
              <a:cxn ang="0">
                <a:pos x="149" y="17"/>
              </a:cxn>
              <a:cxn ang="0">
                <a:pos x="167" y="35"/>
              </a:cxn>
              <a:cxn ang="0">
                <a:pos x="167" y="70"/>
              </a:cxn>
              <a:cxn ang="0">
                <a:pos x="185" y="79"/>
              </a:cxn>
              <a:cxn ang="0">
                <a:pos x="202" y="70"/>
              </a:cxn>
              <a:cxn ang="0">
                <a:pos x="220" y="70"/>
              </a:cxn>
              <a:cxn ang="0">
                <a:pos x="237" y="79"/>
              </a:cxn>
              <a:cxn ang="0">
                <a:pos x="255" y="88"/>
              </a:cxn>
              <a:cxn ang="0">
                <a:pos x="281" y="88"/>
              </a:cxn>
              <a:cxn ang="0">
                <a:pos x="299" y="88"/>
              </a:cxn>
              <a:cxn ang="0">
                <a:pos x="334" y="88"/>
              </a:cxn>
              <a:cxn ang="0">
                <a:pos x="352" y="88"/>
              </a:cxn>
              <a:cxn ang="0">
                <a:pos x="369" y="88"/>
              </a:cxn>
              <a:cxn ang="0">
                <a:pos x="484" y="115"/>
              </a:cxn>
              <a:cxn ang="0">
                <a:pos x="492" y="132"/>
              </a:cxn>
              <a:cxn ang="0">
                <a:pos x="484" y="159"/>
              </a:cxn>
              <a:cxn ang="0">
                <a:pos x="466" y="194"/>
              </a:cxn>
              <a:cxn ang="0">
                <a:pos x="449" y="212"/>
              </a:cxn>
              <a:cxn ang="0">
                <a:pos x="440" y="238"/>
              </a:cxn>
              <a:cxn ang="0">
                <a:pos x="449" y="247"/>
              </a:cxn>
              <a:cxn ang="0">
                <a:pos x="449" y="265"/>
              </a:cxn>
              <a:cxn ang="0">
                <a:pos x="440" y="283"/>
              </a:cxn>
              <a:cxn ang="0">
                <a:pos x="237" y="380"/>
              </a:cxn>
              <a:cxn ang="0">
                <a:pos x="0" y="318"/>
              </a:cxn>
            </a:cxnLst>
            <a:rect l="0" t="0" r="r" b="b"/>
            <a:pathLst>
              <a:path w="501" h="424">
                <a:moveTo>
                  <a:pt x="0" y="318"/>
                </a:moveTo>
                <a:lnTo>
                  <a:pt x="0" y="309"/>
                </a:lnTo>
                <a:lnTo>
                  <a:pt x="0" y="291"/>
                </a:lnTo>
                <a:lnTo>
                  <a:pt x="0" y="283"/>
                </a:lnTo>
                <a:lnTo>
                  <a:pt x="0" y="274"/>
                </a:lnTo>
                <a:lnTo>
                  <a:pt x="9" y="274"/>
                </a:lnTo>
                <a:lnTo>
                  <a:pt x="9" y="265"/>
                </a:lnTo>
                <a:lnTo>
                  <a:pt x="9" y="256"/>
                </a:lnTo>
                <a:lnTo>
                  <a:pt x="9" y="247"/>
                </a:lnTo>
                <a:lnTo>
                  <a:pt x="17" y="229"/>
                </a:lnTo>
                <a:lnTo>
                  <a:pt x="26" y="212"/>
                </a:lnTo>
                <a:lnTo>
                  <a:pt x="26" y="221"/>
                </a:lnTo>
                <a:lnTo>
                  <a:pt x="26" y="212"/>
                </a:lnTo>
                <a:lnTo>
                  <a:pt x="35" y="212"/>
                </a:lnTo>
                <a:lnTo>
                  <a:pt x="35" y="212"/>
                </a:lnTo>
                <a:lnTo>
                  <a:pt x="35" y="212"/>
                </a:lnTo>
                <a:lnTo>
                  <a:pt x="35" y="212"/>
                </a:lnTo>
                <a:lnTo>
                  <a:pt x="35" y="212"/>
                </a:lnTo>
                <a:lnTo>
                  <a:pt x="35" y="212"/>
                </a:lnTo>
                <a:lnTo>
                  <a:pt x="35" y="212"/>
                </a:lnTo>
                <a:lnTo>
                  <a:pt x="35" y="212"/>
                </a:lnTo>
                <a:lnTo>
                  <a:pt x="35" y="203"/>
                </a:lnTo>
                <a:lnTo>
                  <a:pt x="35" y="194"/>
                </a:lnTo>
                <a:lnTo>
                  <a:pt x="44" y="185"/>
                </a:lnTo>
                <a:lnTo>
                  <a:pt x="53" y="185"/>
                </a:lnTo>
                <a:lnTo>
                  <a:pt x="44" y="185"/>
                </a:lnTo>
                <a:lnTo>
                  <a:pt x="44" y="185"/>
                </a:lnTo>
                <a:lnTo>
                  <a:pt x="44" y="185"/>
                </a:lnTo>
                <a:lnTo>
                  <a:pt x="44" y="176"/>
                </a:lnTo>
                <a:lnTo>
                  <a:pt x="61" y="150"/>
                </a:lnTo>
                <a:lnTo>
                  <a:pt x="61" y="141"/>
                </a:lnTo>
                <a:lnTo>
                  <a:pt x="61" y="141"/>
                </a:lnTo>
                <a:lnTo>
                  <a:pt x="70" y="132"/>
                </a:lnTo>
                <a:lnTo>
                  <a:pt x="70" y="132"/>
                </a:lnTo>
                <a:lnTo>
                  <a:pt x="70" y="123"/>
                </a:lnTo>
                <a:lnTo>
                  <a:pt x="70" y="115"/>
                </a:lnTo>
                <a:lnTo>
                  <a:pt x="70" y="106"/>
                </a:lnTo>
                <a:lnTo>
                  <a:pt x="79" y="97"/>
                </a:lnTo>
                <a:lnTo>
                  <a:pt x="79" y="88"/>
                </a:lnTo>
                <a:lnTo>
                  <a:pt x="88" y="79"/>
                </a:lnTo>
                <a:lnTo>
                  <a:pt x="88" y="70"/>
                </a:lnTo>
                <a:lnTo>
                  <a:pt x="88" y="70"/>
                </a:lnTo>
                <a:lnTo>
                  <a:pt x="88" y="61"/>
                </a:lnTo>
                <a:lnTo>
                  <a:pt x="97" y="61"/>
                </a:lnTo>
                <a:lnTo>
                  <a:pt x="97" y="53"/>
                </a:lnTo>
                <a:lnTo>
                  <a:pt x="97" y="53"/>
                </a:lnTo>
                <a:lnTo>
                  <a:pt x="97" y="53"/>
                </a:lnTo>
                <a:lnTo>
                  <a:pt x="97" y="44"/>
                </a:lnTo>
                <a:lnTo>
                  <a:pt x="105" y="44"/>
                </a:lnTo>
                <a:lnTo>
                  <a:pt x="97" y="35"/>
                </a:lnTo>
                <a:lnTo>
                  <a:pt x="97" y="35"/>
                </a:lnTo>
                <a:lnTo>
                  <a:pt x="105" y="26"/>
                </a:lnTo>
                <a:lnTo>
                  <a:pt x="105" y="26"/>
                </a:lnTo>
                <a:lnTo>
                  <a:pt x="105" y="17"/>
                </a:lnTo>
                <a:lnTo>
                  <a:pt x="105" y="17"/>
                </a:lnTo>
                <a:lnTo>
                  <a:pt x="105" y="8"/>
                </a:lnTo>
                <a:lnTo>
                  <a:pt x="114" y="0"/>
                </a:lnTo>
                <a:lnTo>
                  <a:pt x="114" y="8"/>
                </a:lnTo>
                <a:lnTo>
                  <a:pt x="114" y="8"/>
                </a:lnTo>
                <a:lnTo>
                  <a:pt x="114" y="8"/>
                </a:lnTo>
                <a:lnTo>
                  <a:pt x="114" y="8"/>
                </a:lnTo>
                <a:lnTo>
                  <a:pt x="114" y="0"/>
                </a:lnTo>
                <a:lnTo>
                  <a:pt x="123" y="0"/>
                </a:lnTo>
                <a:lnTo>
                  <a:pt x="123" y="8"/>
                </a:lnTo>
                <a:lnTo>
                  <a:pt x="123" y="8"/>
                </a:lnTo>
                <a:lnTo>
                  <a:pt x="132" y="8"/>
                </a:lnTo>
                <a:lnTo>
                  <a:pt x="132" y="8"/>
                </a:lnTo>
                <a:lnTo>
                  <a:pt x="141" y="17"/>
                </a:lnTo>
                <a:lnTo>
                  <a:pt x="141" y="17"/>
                </a:lnTo>
                <a:lnTo>
                  <a:pt x="141" y="17"/>
                </a:lnTo>
                <a:lnTo>
                  <a:pt x="149" y="17"/>
                </a:lnTo>
                <a:lnTo>
                  <a:pt x="149" y="17"/>
                </a:lnTo>
                <a:lnTo>
                  <a:pt x="158" y="17"/>
                </a:lnTo>
                <a:lnTo>
                  <a:pt x="158" y="26"/>
                </a:lnTo>
                <a:lnTo>
                  <a:pt x="167" y="35"/>
                </a:lnTo>
                <a:lnTo>
                  <a:pt x="158" y="61"/>
                </a:lnTo>
                <a:lnTo>
                  <a:pt x="167" y="61"/>
                </a:lnTo>
                <a:lnTo>
                  <a:pt x="167" y="70"/>
                </a:lnTo>
                <a:lnTo>
                  <a:pt x="176" y="70"/>
                </a:lnTo>
                <a:lnTo>
                  <a:pt x="176" y="70"/>
                </a:lnTo>
                <a:lnTo>
                  <a:pt x="185" y="79"/>
                </a:lnTo>
                <a:lnTo>
                  <a:pt x="193" y="79"/>
                </a:lnTo>
                <a:lnTo>
                  <a:pt x="202" y="70"/>
                </a:lnTo>
                <a:lnTo>
                  <a:pt x="202" y="70"/>
                </a:lnTo>
                <a:lnTo>
                  <a:pt x="211" y="70"/>
                </a:lnTo>
                <a:lnTo>
                  <a:pt x="211" y="70"/>
                </a:lnTo>
                <a:lnTo>
                  <a:pt x="220" y="70"/>
                </a:lnTo>
                <a:lnTo>
                  <a:pt x="229" y="70"/>
                </a:lnTo>
                <a:lnTo>
                  <a:pt x="237" y="79"/>
                </a:lnTo>
                <a:lnTo>
                  <a:pt x="237" y="79"/>
                </a:lnTo>
                <a:lnTo>
                  <a:pt x="246" y="79"/>
                </a:lnTo>
                <a:lnTo>
                  <a:pt x="246" y="88"/>
                </a:lnTo>
                <a:lnTo>
                  <a:pt x="255" y="88"/>
                </a:lnTo>
                <a:lnTo>
                  <a:pt x="264" y="88"/>
                </a:lnTo>
                <a:lnTo>
                  <a:pt x="273" y="79"/>
                </a:lnTo>
                <a:lnTo>
                  <a:pt x="281" y="88"/>
                </a:lnTo>
                <a:lnTo>
                  <a:pt x="281" y="88"/>
                </a:lnTo>
                <a:lnTo>
                  <a:pt x="290" y="88"/>
                </a:lnTo>
                <a:lnTo>
                  <a:pt x="299" y="88"/>
                </a:lnTo>
                <a:lnTo>
                  <a:pt x="308" y="88"/>
                </a:lnTo>
                <a:lnTo>
                  <a:pt x="317" y="88"/>
                </a:lnTo>
                <a:lnTo>
                  <a:pt x="334" y="88"/>
                </a:lnTo>
                <a:lnTo>
                  <a:pt x="334" y="88"/>
                </a:lnTo>
                <a:lnTo>
                  <a:pt x="343" y="88"/>
                </a:lnTo>
                <a:lnTo>
                  <a:pt x="352" y="88"/>
                </a:lnTo>
                <a:lnTo>
                  <a:pt x="361" y="88"/>
                </a:lnTo>
                <a:lnTo>
                  <a:pt x="361" y="88"/>
                </a:lnTo>
                <a:lnTo>
                  <a:pt x="369" y="88"/>
                </a:lnTo>
                <a:lnTo>
                  <a:pt x="413" y="97"/>
                </a:lnTo>
                <a:lnTo>
                  <a:pt x="484" y="115"/>
                </a:lnTo>
                <a:lnTo>
                  <a:pt x="484" y="115"/>
                </a:lnTo>
                <a:lnTo>
                  <a:pt x="484" y="123"/>
                </a:lnTo>
                <a:lnTo>
                  <a:pt x="484" y="123"/>
                </a:lnTo>
                <a:lnTo>
                  <a:pt x="492" y="132"/>
                </a:lnTo>
                <a:lnTo>
                  <a:pt x="501" y="141"/>
                </a:lnTo>
                <a:lnTo>
                  <a:pt x="492" y="150"/>
                </a:lnTo>
                <a:lnTo>
                  <a:pt x="484" y="159"/>
                </a:lnTo>
                <a:lnTo>
                  <a:pt x="475" y="176"/>
                </a:lnTo>
                <a:lnTo>
                  <a:pt x="466" y="185"/>
                </a:lnTo>
                <a:lnTo>
                  <a:pt x="466" y="194"/>
                </a:lnTo>
                <a:lnTo>
                  <a:pt x="466" y="194"/>
                </a:lnTo>
                <a:lnTo>
                  <a:pt x="457" y="203"/>
                </a:lnTo>
                <a:lnTo>
                  <a:pt x="449" y="212"/>
                </a:lnTo>
                <a:lnTo>
                  <a:pt x="449" y="221"/>
                </a:lnTo>
                <a:lnTo>
                  <a:pt x="440" y="221"/>
                </a:lnTo>
                <a:lnTo>
                  <a:pt x="440" y="238"/>
                </a:lnTo>
                <a:lnTo>
                  <a:pt x="440" y="238"/>
                </a:lnTo>
                <a:lnTo>
                  <a:pt x="440" y="247"/>
                </a:lnTo>
                <a:lnTo>
                  <a:pt x="449" y="247"/>
                </a:lnTo>
                <a:lnTo>
                  <a:pt x="449" y="247"/>
                </a:lnTo>
                <a:lnTo>
                  <a:pt x="449" y="256"/>
                </a:lnTo>
                <a:lnTo>
                  <a:pt x="449" y="265"/>
                </a:lnTo>
                <a:lnTo>
                  <a:pt x="440" y="274"/>
                </a:lnTo>
                <a:lnTo>
                  <a:pt x="440" y="274"/>
                </a:lnTo>
                <a:lnTo>
                  <a:pt x="440" y="283"/>
                </a:lnTo>
                <a:lnTo>
                  <a:pt x="405" y="424"/>
                </a:lnTo>
                <a:lnTo>
                  <a:pt x="334" y="406"/>
                </a:lnTo>
                <a:lnTo>
                  <a:pt x="237" y="380"/>
                </a:lnTo>
                <a:lnTo>
                  <a:pt x="132" y="353"/>
                </a:lnTo>
                <a:lnTo>
                  <a:pt x="9" y="318"/>
                </a:lnTo>
                <a:lnTo>
                  <a:pt x="0" y="318"/>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67" name="Freeform 54"/>
          <p:cNvSpPr>
            <a:spLocks/>
          </p:cNvSpPr>
          <p:nvPr/>
        </p:nvSpPr>
        <p:spPr bwMode="auto">
          <a:xfrm>
            <a:off x="6628564" y="1072744"/>
            <a:ext cx="537494" cy="454885"/>
          </a:xfrm>
          <a:custGeom>
            <a:avLst/>
            <a:gdLst/>
            <a:ahLst/>
            <a:cxnLst>
              <a:cxn ang="0">
                <a:pos x="0" y="291"/>
              </a:cxn>
              <a:cxn ang="0">
                <a:pos x="9" y="274"/>
              </a:cxn>
              <a:cxn ang="0">
                <a:pos x="9" y="247"/>
              </a:cxn>
              <a:cxn ang="0">
                <a:pos x="26" y="221"/>
              </a:cxn>
              <a:cxn ang="0">
                <a:pos x="35" y="212"/>
              </a:cxn>
              <a:cxn ang="0">
                <a:pos x="35" y="212"/>
              </a:cxn>
              <a:cxn ang="0">
                <a:pos x="35" y="212"/>
              </a:cxn>
              <a:cxn ang="0">
                <a:pos x="44" y="185"/>
              </a:cxn>
              <a:cxn ang="0">
                <a:pos x="44" y="185"/>
              </a:cxn>
              <a:cxn ang="0">
                <a:pos x="61" y="150"/>
              </a:cxn>
              <a:cxn ang="0">
                <a:pos x="70" y="132"/>
              </a:cxn>
              <a:cxn ang="0">
                <a:pos x="70" y="115"/>
              </a:cxn>
              <a:cxn ang="0">
                <a:pos x="79" y="88"/>
              </a:cxn>
              <a:cxn ang="0">
                <a:pos x="88" y="70"/>
              </a:cxn>
              <a:cxn ang="0">
                <a:pos x="97" y="53"/>
              </a:cxn>
              <a:cxn ang="0">
                <a:pos x="97" y="44"/>
              </a:cxn>
              <a:cxn ang="0">
                <a:pos x="97" y="35"/>
              </a:cxn>
              <a:cxn ang="0">
                <a:pos x="105" y="17"/>
              </a:cxn>
              <a:cxn ang="0">
                <a:pos x="114" y="0"/>
              </a:cxn>
              <a:cxn ang="0">
                <a:pos x="114" y="8"/>
              </a:cxn>
              <a:cxn ang="0">
                <a:pos x="123" y="0"/>
              </a:cxn>
              <a:cxn ang="0">
                <a:pos x="132" y="8"/>
              </a:cxn>
              <a:cxn ang="0">
                <a:pos x="141" y="17"/>
              </a:cxn>
              <a:cxn ang="0">
                <a:pos x="149" y="17"/>
              </a:cxn>
              <a:cxn ang="0">
                <a:pos x="167" y="35"/>
              </a:cxn>
              <a:cxn ang="0">
                <a:pos x="167" y="70"/>
              </a:cxn>
              <a:cxn ang="0">
                <a:pos x="185" y="79"/>
              </a:cxn>
              <a:cxn ang="0">
                <a:pos x="202" y="70"/>
              </a:cxn>
              <a:cxn ang="0">
                <a:pos x="220" y="70"/>
              </a:cxn>
              <a:cxn ang="0">
                <a:pos x="237" y="79"/>
              </a:cxn>
              <a:cxn ang="0">
                <a:pos x="255" y="88"/>
              </a:cxn>
              <a:cxn ang="0">
                <a:pos x="281" y="88"/>
              </a:cxn>
              <a:cxn ang="0">
                <a:pos x="299" y="88"/>
              </a:cxn>
              <a:cxn ang="0">
                <a:pos x="334" y="88"/>
              </a:cxn>
              <a:cxn ang="0">
                <a:pos x="352" y="88"/>
              </a:cxn>
              <a:cxn ang="0">
                <a:pos x="369" y="88"/>
              </a:cxn>
              <a:cxn ang="0">
                <a:pos x="484" y="115"/>
              </a:cxn>
              <a:cxn ang="0">
                <a:pos x="492" y="132"/>
              </a:cxn>
              <a:cxn ang="0">
                <a:pos x="484" y="159"/>
              </a:cxn>
              <a:cxn ang="0">
                <a:pos x="466" y="194"/>
              </a:cxn>
              <a:cxn ang="0">
                <a:pos x="449" y="212"/>
              </a:cxn>
              <a:cxn ang="0">
                <a:pos x="440" y="238"/>
              </a:cxn>
              <a:cxn ang="0">
                <a:pos x="449" y="247"/>
              </a:cxn>
              <a:cxn ang="0">
                <a:pos x="449" y="265"/>
              </a:cxn>
              <a:cxn ang="0">
                <a:pos x="440" y="283"/>
              </a:cxn>
              <a:cxn ang="0">
                <a:pos x="237" y="380"/>
              </a:cxn>
              <a:cxn ang="0">
                <a:pos x="0" y="318"/>
              </a:cxn>
            </a:cxnLst>
            <a:rect l="0" t="0" r="r" b="b"/>
            <a:pathLst>
              <a:path w="501" h="424">
                <a:moveTo>
                  <a:pt x="0" y="318"/>
                </a:moveTo>
                <a:lnTo>
                  <a:pt x="0" y="309"/>
                </a:lnTo>
                <a:lnTo>
                  <a:pt x="0" y="291"/>
                </a:lnTo>
                <a:lnTo>
                  <a:pt x="0" y="283"/>
                </a:lnTo>
                <a:lnTo>
                  <a:pt x="0" y="274"/>
                </a:lnTo>
                <a:lnTo>
                  <a:pt x="9" y="274"/>
                </a:lnTo>
                <a:lnTo>
                  <a:pt x="9" y="265"/>
                </a:lnTo>
                <a:lnTo>
                  <a:pt x="9" y="256"/>
                </a:lnTo>
                <a:lnTo>
                  <a:pt x="9" y="247"/>
                </a:lnTo>
                <a:lnTo>
                  <a:pt x="17" y="229"/>
                </a:lnTo>
                <a:lnTo>
                  <a:pt x="26" y="212"/>
                </a:lnTo>
                <a:lnTo>
                  <a:pt x="26" y="221"/>
                </a:lnTo>
                <a:lnTo>
                  <a:pt x="26" y="212"/>
                </a:lnTo>
                <a:lnTo>
                  <a:pt x="35" y="212"/>
                </a:lnTo>
                <a:lnTo>
                  <a:pt x="35" y="212"/>
                </a:lnTo>
                <a:lnTo>
                  <a:pt x="35" y="212"/>
                </a:lnTo>
                <a:lnTo>
                  <a:pt x="35" y="212"/>
                </a:lnTo>
                <a:lnTo>
                  <a:pt x="35" y="212"/>
                </a:lnTo>
                <a:lnTo>
                  <a:pt x="35" y="212"/>
                </a:lnTo>
                <a:lnTo>
                  <a:pt x="35" y="212"/>
                </a:lnTo>
                <a:lnTo>
                  <a:pt x="35" y="212"/>
                </a:lnTo>
                <a:lnTo>
                  <a:pt x="35" y="203"/>
                </a:lnTo>
                <a:lnTo>
                  <a:pt x="35" y="194"/>
                </a:lnTo>
                <a:lnTo>
                  <a:pt x="44" y="185"/>
                </a:lnTo>
                <a:lnTo>
                  <a:pt x="53" y="185"/>
                </a:lnTo>
                <a:lnTo>
                  <a:pt x="44" y="185"/>
                </a:lnTo>
                <a:lnTo>
                  <a:pt x="44" y="185"/>
                </a:lnTo>
                <a:lnTo>
                  <a:pt x="44" y="185"/>
                </a:lnTo>
                <a:lnTo>
                  <a:pt x="44" y="176"/>
                </a:lnTo>
                <a:lnTo>
                  <a:pt x="61" y="150"/>
                </a:lnTo>
                <a:lnTo>
                  <a:pt x="61" y="141"/>
                </a:lnTo>
                <a:lnTo>
                  <a:pt x="61" y="141"/>
                </a:lnTo>
                <a:lnTo>
                  <a:pt x="70" y="132"/>
                </a:lnTo>
                <a:lnTo>
                  <a:pt x="70" y="132"/>
                </a:lnTo>
                <a:lnTo>
                  <a:pt x="70" y="123"/>
                </a:lnTo>
                <a:lnTo>
                  <a:pt x="70" y="115"/>
                </a:lnTo>
                <a:lnTo>
                  <a:pt x="70" y="106"/>
                </a:lnTo>
                <a:lnTo>
                  <a:pt x="79" y="97"/>
                </a:lnTo>
                <a:lnTo>
                  <a:pt x="79" y="88"/>
                </a:lnTo>
                <a:lnTo>
                  <a:pt x="88" y="79"/>
                </a:lnTo>
                <a:lnTo>
                  <a:pt x="88" y="70"/>
                </a:lnTo>
                <a:lnTo>
                  <a:pt x="88" y="70"/>
                </a:lnTo>
                <a:lnTo>
                  <a:pt x="88" y="61"/>
                </a:lnTo>
                <a:lnTo>
                  <a:pt x="97" y="61"/>
                </a:lnTo>
                <a:lnTo>
                  <a:pt x="97" y="53"/>
                </a:lnTo>
                <a:lnTo>
                  <a:pt x="97" y="53"/>
                </a:lnTo>
                <a:lnTo>
                  <a:pt x="97" y="53"/>
                </a:lnTo>
                <a:lnTo>
                  <a:pt x="97" y="44"/>
                </a:lnTo>
                <a:lnTo>
                  <a:pt x="105" y="44"/>
                </a:lnTo>
                <a:lnTo>
                  <a:pt x="97" y="35"/>
                </a:lnTo>
                <a:lnTo>
                  <a:pt x="97" y="35"/>
                </a:lnTo>
                <a:lnTo>
                  <a:pt x="105" y="26"/>
                </a:lnTo>
                <a:lnTo>
                  <a:pt x="105" y="26"/>
                </a:lnTo>
                <a:lnTo>
                  <a:pt x="105" y="17"/>
                </a:lnTo>
                <a:lnTo>
                  <a:pt x="105" y="17"/>
                </a:lnTo>
                <a:lnTo>
                  <a:pt x="105" y="8"/>
                </a:lnTo>
                <a:lnTo>
                  <a:pt x="114" y="0"/>
                </a:lnTo>
                <a:lnTo>
                  <a:pt x="114" y="8"/>
                </a:lnTo>
                <a:lnTo>
                  <a:pt x="114" y="8"/>
                </a:lnTo>
                <a:lnTo>
                  <a:pt x="114" y="8"/>
                </a:lnTo>
                <a:lnTo>
                  <a:pt x="114" y="8"/>
                </a:lnTo>
                <a:lnTo>
                  <a:pt x="114" y="0"/>
                </a:lnTo>
                <a:lnTo>
                  <a:pt x="123" y="0"/>
                </a:lnTo>
                <a:lnTo>
                  <a:pt x="123" y="8"/>
                </a:lnTo>
                <a:lnTo>
                  <a:pt x="123" y="8"/>
                </a:lnTo>
                <a:lnTo>
                  <a:pt x="132" y="8"/>
                </a:lnTo>
                <a:lnTo>
                  <a:pt x="132" y="8"/>
                </a:lnTo>
                <a:lnTo>
                  <a:pt x="141" y="17"/>
                </a:lnTo>
                <a:lnTo>
                  <a:pt x="141" y="17"/>
                </a:lnTo>
                <a:lnTo>
                  <a:pt x="141" y="17"/>
                </a:lnTo>
                <a:lnTo>
                  <a:pt x="149" y="17"/>
                </a:lnTo>
                <a:lnTo>
                  <a:pt x="149" y="17"/>
                </a:lnTo>
                <a:lnTo>
                  <a:pt x="158" y="17"/>
                </a:lnTo>
                <a:lnTo>
                  <a:pt x="158" y="26"/>
                </a:lnTo>
                <a:lnTo>
                  <a:pt x="167" y="35"/>
                </a:lnTo>
                <a:lnTo>
                  <a:pt x="158" y="61"/>
                </a:lnTo>
                <a:lnTo>
                  <a:pt x="167" y="61"/>
                </a:lnTo>
                <a:lnTo>
                  <a:pt x="167" y="70"/>
                </a:lnTo>
                <a:lnTo>
                  <a:pt x="176" y="70"/>
                </a:lnTo>
                <a:lnTo>
                  <a:pt x="176" y="70"/>
                </a:lnTo>
                <a:lnTo>
                  <a:pt x="185" y="79"/>
                </a:lnTo>
                <a:lnTo>
                  <a:pt x="193" y="79"/>
                </a:lnTo>
                <a:lnTo>
                  <a:pt x="202" y="70"/>
                </a:lnTo>
                <a:lnTo>
                  <a:pt x="202" y="70"/>
                </a:lnTo>
                <a:lnTo>
                  <a:pt x="211" y="70"/>
                </a:lnTo>
                <a:lnTo>
                  <a:pt x="211" y="70"/>
                </a:lnTo>
                <a:lnTo>
                  <a:pt x="220" y="70"/>
                </a:lnTo>
                <a:lnTo>
                  <a:pt x="229" y="70"/>
                </a:lnTo>
                <a:lnTo>
                  <a:pt x="237" y="79"/>
                </a:lnTo>
                <a:lnTo>
                  <a:pt x="237" y="79"/>
                </a:lnTo>
                <a:lnTo>
                  <a:pt x="246" y="79"/>
                </a:lnTo>
                <a:lnTo>
                  <a:pt x="246" y="88"/>
                </a:lnTo>
                <a:lnTo>
                  <a:pt x="255" y="88"/>
                </a:lnTo>
                <a:lnTo>
                  <a:pt x="264" y="88"/>
                </a:lnTo>
                <a:lnTo>
                  <a:pt x="273" y="79"/>
                </a:lnTo>
                <a:lnTo>
                  <a:pt x="281" y="88"/>
                </a:lnTo>
                <a:lnTo>
                  <a:pt x="281" y="88"/>
                </a:lnTo>
                <a:lnTo>
                  <a:pt x="290" y="88"/>
                </a:lnTo>
                <a:lnTo>
                  <a:pt x="299" y="88"/>
                </a:lnTo>
                <a:lnTo>
                  <a:pt x="308" y="88"/>
                </a:lnTo>
                <a:lnTo>
                  <a:pt x="317" y="88"/>
                </a:lnTo>
                <a:lnTo>
                  <a:pt x="334" y="88"/>
                </a:lnTo>
                <a:lnTo>
                  <a:pt x="334" y="88"/>
                </a:lnTo>
                <a:lnTo>
                  <a:pt x="343" y="88"/>
                </a:lnTo>
                <a:lnTo>
                  <a:pt x="352" y="88"/>
                </a:lnTo>
                <a:lnTo>
                  <a:pt x="361" y="88"/>
                </a:lnTo>
                <a:lnTo>
                  <a:pt x="361" y="88"/>
                </a:lnTo>
                <a:lnTo>
                  <a:pt x="369" y="88"/>
                </a:lnTo>
                <a:lnTo>
                  <a:pt x="413" y="97"/>
                </a:lnTo>
                <a:lnTo>
                  <a:pt x="484" y="115"/>
                </a:lnTo>
                <a:lnTo>
                  <a:pt x="484" y="115"/>
                </a:lnTo>
                <a:lnTo>
                  <a:pt x="484" y="123"/>
                </a:lnTo>
                <a:lnTo>
                  <a:pt x="484" y="123"/>
                </a:lnTo>
                <a:lnTo>
                  <a:pt x="492" y="132"/>
                </a:lnTo>
                <a:lnTo>
                  <a:pt x="501" y="141"/>
                </a:lnTo>
                <a:lnTo>
                  <a:pt x="492" y="150"/>
                </a:lnTo>
                <a:lnTo>
                  <a:pt x="484" y="159"/>
                </a:lnTo>
                <a:lnTo>
                  <a:pt x="475" y="176"/>
                </a:lnTo>
                <a:lnTo>
                  <a:pt x="466" y="185"/>
                </a:lnTo>
                <a:lnTo>
                  <a:pt x="466" y="194"/>
                </a:lnTo>
                <a:lnTo>
                  <a:pt x="466" y="194"/>
                </a:lnTo>
                <a:lnTo>
                  <a:pt x="457" y="203"/>
                </a:lnTo>
                <a:lnTo>
                  <a:pt x="449" y="212"/>
                </a:lnTo>
                <a:lnTo>
                  <a:pt x="449" y="221"/>
                </a:lnTo>
                <a:lnTo>
                  <a:pt x="440" y="221"/>
                </a:lnTo>
                <a:lnTo>
                  <a:pt x="440" y="238"/>
                </a:lnTo>
                <a:lnTo>
                  <a:pt x="440" y="238"/>
                </a:lnTo>
                <a:lnTo>
                  <a:pt x="440" y="247"/>
                </a:lnTo>
                <a:lnTo>
                  <a:pt x="449" y="247"/>
                </a:lnTo>
                <a:lnTo>
                  <a:pt x="449" y="247"/>
                </a:lnTo>
                <a:lnTo>
                  <a:pt x="449" y="256"/>
                </a:lnTo>
                <a:lnTo>
                  <a:pt x="449" y="265"/>
                </a:lnTo>
                <a:lnTo>
                  <a:pt x="440" y="274"/>
                </a:lnTo>
                <a:lnTo>
                  <a:pt x="440" y="274"/>
                </a:lnTo>
                <a:lnTo>
                  <a:pt x="440" y="283"/>
                </a:lnTo>
                <a:lnTo>
                  <a:pt x="405" y="424"/>
                </a:lnTo>
                <a:lnTo>
                  <a:pt x="334" y="406"/>
                </a:lnTo>
                <a:lnTo>
                  <a:pt x="237" y="380"/>
                </a:lnTo>
                <a:lnTo>
                  <a:pt x="132" y="353"/>
                </a:lnTo>
                <a:lnTo>
                  <a:pt x="9" y="318"/>
                </a:lnTo>
                <a:lnTo>
                  <a:pt x="0" y="318"/>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68" name="Freeform 55"/>
          <p:cNvSpPr>
            <a:spLocks/>
          </p:cNvSpPr>
          <p:nvPr/>
        </p:nvSpPr>
        <p:spPr bwMode="auto">
          <a:xfrm>
            <a:off x="7903102" y="2068338"/>
            <a:ext cx="575044" cy="293959"/>
          </a:xfrm>
          <a:custGeom>
            <a:avLst/>
            <a:gdLst/>
            <a:ahLst/>
            <a:cxnLst>
              <a:cxn ang="0">
                <a:pos x="0" y="0"/>
              </a:cxn>
              <a:cxn ang="0">
                <a:pos x="167" y="9"/>
              </a:cxn>
              <a:cxn ang="0">
                <a:pos x="448" y="9"/>
              </a:cxn>
              <a:cxn ang="0">
                <a:pos x="527" y="53"/>
              </a:cxn>
              <a:cxn ang="0">
                <a:pos x="536" y="141"/>
              </a:cxn>
              <a:cxn ang="0">
                <a:pos x="527" y="274"/>
              </a:cxn>
              <a:cxn ang="0">
                <a:pos x="519" y="265"/>
              </a:cxn>
              <a:cxn ang="0">
                <a:pos x="492" y="256"/>
              </a:cxn>
              <a:cxn ang="0">
                <a:pos x="483" y="256"/>
              </a:cxn>
              <a:cxn ang="0">
                <a:pos x="475" y="256"/>
              </a:cxn>
              <a:cxn ang="0">
                <a:pos x="466" y="256"/>
              </a:cxn>
              <a:cxn ang="0">
                <a:pos x="457" y="265"/>
              </a:cxn>
              <a:cxn ang="0">
                <a:pos x="448" y="256"/>
              </a:cxn>
              <a:cxn ang="0">
                <a:pos x="439" y="265"/>
              </a:cxn>
              <a:cxn ang="0">
                <a:pos x="422" y="265"/>
              </a:cxn>
              <a:cxn ang="0">
                <a:pos x="413" y="274"/>
              </a:cxn>
              <a:cxn ang="0">
                <a:pos x="404" y="265"/>
              </a:cxn>
              <a:cxn ang="0">
                <a:pos x="395" y="256"/>
              </a:cxn>
              <a:cxn ang="0">
                <a:pos x="387" y="265"/>
              </a:cxn>
              <a:cxn ang="0">
                <a:pos x="378" y="256"/>
              </a:cxn>
              <a:cxn ang="0">
                <a:pos x="378" y="256"/>
              </a:cxn>
              <a:cxn ang="0">
                <a:pos x="369" y="274"/>
              </a:cxn>
              <a:cxn ang="0">
                <a:pos x="369" y="274"/>
              </a:cxn>
              <a:cxn ang="0">
                <a:pos x="369" y="265"/>
              </a:cxn>
              <a:cxn ang="0">
                <a:pos x="352" y="265"/>
              </a:cxn>
              <a:cxn ang="0">
                <a:pos x="343" y="256"/>
              </a:cxn>
              <a:cxn ang="0">
                <a:pos x="343" y="256"/>
              </a:cxn>
              <a:cxn ang="0">
                <a:pos x="325" y="256"/>
              </a:cxn>
              <a:cxn ang="0">
                <a:pos x="316" y="256"/>
              </a:cxn>
              <a:cxn ang="0">
                <a:pos x="316" y="248"/>
              </a:cxn>
              <a:cxn ang="0">
                <a:pos x="308" y="248"/>
              </a:cxn>
              <a:cxn ang="0">
                <a:pos x="299" y="239"/>
              </a:cxn>
              <a:cxn ang="0">
                <a:pos x="290" y="248"/>
              </a:cxn>
              <a:cxn ang="0">
                <a:pos x="281" y="239"/>
              </a:cxn>
              <a:cxn ang="0">
                <a:pos x="272" y="239"/>
              </a:cxn>
              <a:cxn ang="0">
                <a:pos x="255" y="239"/>
              </a:cxn>
              <a:cxn ang="0">
                <a:pos x="246" y="230"/>
              </a:cxn>
              <a:cxn ang="0">
                <a:pos x="237" y="230"/>
              </a:cxn>
              <a:cxn ang="0">
                <a:pos x="237" y="221"/>
              </a:cxn>
              <a:cxn ang="0">
                <a:pos x="228" y="212"/>
              </a:cxn>
              <a:cxn ang="0">
                <a:pos x="220" y="221"/>
              </a:cxn>
              <a:cxn ang="0">
                <a:pos x="211" y="212"/>
              </a:cxn>
              <a:cxn ang="0">
                <a:pos x="202" y="212"/>
              </a:cxn>
              <a:cxn ang="0">
                <a:pos x="184" y="203"/>
              </a:cxn>
              <a:cxn ang="0">
                <a:pos x="184" y="195"/>
              </a:cxn>
              <a:cxn ang="0">
                <a:pos x="184" y="44"/>
              </a:cxn>
              <a:cxn ang="0">
                <a:pos x="149" y="44"/>
              </a:cxn>
              <a:cxn ang="0">
                <a:pos x="0" y="44"/>
              </a:cxn>
            </a:cxnLst>
            <a:rect l="0" t="0" r="r" b="b"/>
            <a:pathLst>
              <a:path w="536" h="274">
                <a:moveTo>
                  <a:pt x="0" y="44"/>
                </a:moveTo>
                <a:lnTo>
                  <a:pt x="0" y="0"/>
                </a:lnTo>
                <a:lnTo>
                  <a:pt x="61" y="0"/>
                </a:lnTo>
                <a:lnTo>
                  <a:pt x="167" y="9"/>
                </a:lnTo>
                <a:lnTo>
                  <a:pt x="308" y="9"/>
                </a:lnTo>
                <a:lnTo>
                  <a:pt x="448" y="9"/>
                </a:lnTo>
                <a:lnTo>
                  <a:pt x="527" y="9"/>
                </a:lnTo>
                <a:lnTo>
                  <a:pt x="527" y="53"/>
                </a:lnTo>
                <a:lnTo>
                  <a:pt x="536" y="115"/>
                </a:lnTo>
                <a:lnTo>
                  <a:pt x="536" y="141"/>
                </a:lnTo>
                <a:lnTo>
                  <a:pt x="536" y="274"/>
                </a:lnTo>
                <a:lnTo>
                  <a:pt x="527" y="274"/>
                </a:lnTo>
                <a:lnTo>
                  <a:pt x="519" y="274"/>
                </a:lnTo>
                <a:lnTo>
                  <a:pt x="519" y="265"/>
                </a:lnTo>
                <a:lnTo>
                  <a:pt x="510" y="265"/>
                </a:lnTo>
                <a:lnTo>
                  <a:pt x="492" y="256"/>
                </a:lnTo>
                <a:lnTo>
                  <a:pt x="492" y="256"/>
                </a:lnTo>
                <a:lnTo>
                  <a:pt x="483" y="256"/>
                </a:lnTo>
                <a:lnTo>
                  <a:pt x="483" y="256"/>
                </a:lnTo>
                <a:lnTo>
                  <a:pt x="475" y="256"/>
                </a:lnTo>
                <a:lnTo>
                  <a:pt x="475" y="256"/>
                </a:lnTo>
                <a:lnTo>
                  <a:pt x="466" y="256"/>
                </a:lnTo>
                <a:lnTo>
                  <a:pt x="457" y="256"/>
                </a:lnTo>
                <a:lnTo>
                  <a:pt x="457" y="265"/>
                </a:lnTo>
                <a:lnTo>
                  <a:pt x="448" y="265"/>
                </a:lnTo>
                <a:lnTo>
                  <a:pt x="448" y="256"/>
                </a:lnTo>
                <a:lnTo>
                  <a:pt x="439" y="265"/>
                </a:lnTo>
                <a:lnTo>
                  <a:pt x="439" y="265"/>
                </a:lnTo>
                <a:lnTo>
                  <a:pt x="431" y="265"/>
                </a:lnTo>
                <a:lnTo>
                  <a:pt x="422" y="265"/>
                </a:lnTo>
                <a:lnTo>
                  <a:pt x="422" y="274"/>
                </a:lnTo>
                <a:lnTo>
                  <a:pt x="413" y="274"/>
                </a:lnTo>
                <a:lnTo>
                  <a:pt x="413" y="265"/>
                </a:lnTo>
                <a:lnTo>
                  <a:pt x="404" y="265"/>
                </a:lnTo>
                <a:lnTo>
                  <a:pt x="404" y="256"/>
                </a:lnTo>
                <a:lnTo>
                  <a:pt x="395" y="256"/>
                </a:lnTo>
                <a:lnTo>
                  <a:pt x="395" y="265"/>
                </a:lnTo>
                <a:lnTo>
                  <a:pt x="387" y="265"/>
                </a:lnTo>
                <a:lnTo>
                  <a:pt x="387" y="256"/>
                </a:lnTo>
                <a:lnTo>
                  <a:pt x="378" y="256"/>
                </a:lnTo>
                <a:lnTo>
                  <a:pt x="378" y="256"/>
                </a:lnTo>
                <a:lnTo>
                  <a:pt x="378" y="256"/>
                </a:lnTo>
                <a:lnTo>
                  <a:pt x="369" y="265"/>
                </a:lnTo>
                <a:lnTo>
                  <a:pt x="369" y="274"/>
                </a:lnTo>
                <a:lnTo>
                  <a:pt x="369" y="274"/>
                </a:lnTo>
                <a:lnTo>
                  <a:pt x="369" y="274"/>
                </a:lnTo>
                <a:lnTo>
                  <a:pt x="360" y="265"/>
                </a:lnTo>
                <a:lnTo>
                  <a:pt x="369" y="265"/>
                </a:lnTo>
                <a:lnTo>
                  <a:pt x="360" y="256"/>
                </a:lnTo>
                <a:lnTo>
                  <a:pt x="352" y="265"/>
                </a:lnTo>
                <a:lnTo>
                  <a:pt x="352" y="265"/>
                </a:lnTo>
                <a:lnTo>
                  <a:pt x="343" y="256"/>
                </a:lnTo>
                <a:lnTo>
                  <a:pt x="343" y="256"/>
                </a:lnTo>
                <a:lnTo>
                  <a:pt x="343" y="256"/>
                </a:lnTo>
                <a:lnTo>
                  <a:pt x="334" y="248"/>
                </a:lnTo>
                <a:lnTo>
                  <a:pt x="325" y="256"/>
                </a:lnTo>
                <a:lnTo>
                  <a:pt x="316" y="265"/>
                </a:lnTo>
                <a:lnTo>
                  <a:pt x="316" y="256"/>
                </a:lnTo>
                <a:lnTo>
                  <a:pt x="316" y="256"/>
                </a:lnTo>
                <a:lnTo>
                  <a:pt x="316" y="248"/>
                </a:lnTo>
                <a:lnTo>
                  <a:pt x="308" y="248"/>
                </a:lnTo>
                <a:lnTo>
                  <a:pt x="308" y="248"/>
                </a:lnTo>
                <a:lnTo>
                  <a:pt x="308" y="239"/>
                </a:lnTo>
                <a:lnTo>
                  <a:pt x="299" y="239"/>
                </a:lnTo>
                <a:lnTo>
                  <a:pt x="290" y="239"/>
                </a:lnTo>
                <a:lnTo>
                  <a:pt x="290" y="248"/>
                </a:lnTo>
                <a:lnTo>
                  <a:pt x="281" y="248"/>
                </a:lnTo>
                <a:lnTo>
                  <a:pt x="281" y="239"/>
                </a:lnTo>
                <a:lnTo>
                  <a:pt x="272" y="239"/>
                </a:lnTo>
                <a:lnTo>
                  <a:pt x="272" y="239"/>
                </a:lnTo>
                <a:lnTo>
                  <a:pt x="264" y="239"/>
                </a:lnTo>
                <a:lnTo>
                  <a:pt x="255" y="239"/>
                </a:lnTo>
                <a:lnTo>
                  <a:pt x="246" y="230"/>
                </a:lnTo>
                <a:lnTo>
                  <a:pt x="246" y="230"/>
                </a:lnTo>
                <a:lnTo>
                  <a:pt x="246" y="230"/>
                </a:lnTo>
                <a:lnTo>
                  <a:pt x="237" y="230"/>
                </a:lnTo>
                <a:lnTo>
                  <a:pt x="237" y="230"/>
                </a:lnTo>
                <a:lnTo>
                  <a:pt x="237" y="221"/>
                </a:lnTo>
                <a:lnTo>
                  <a:pt x="228" y="221"/>
                </a:lnTo>
                <a:lnTo>
                  <a:pt x="228" y="212"/>
                </a:lnTo>
                <a:lnTo>
                  <a:pt x="228" y="212"/>
                </a:lnTo>
                <a:lnTo>
                  <a:pt x="220" y="221"/>
                </a:lnTo>
                <a:lnTo>
                  <a:pt x="220" y="221"/>
                </a:lnTo>
                <a:lnTo>
                  <a:pt x="211" y="212"/>
                </a:lnTo>
                <a:lnTo>
                  <a:pt x="211" y="221"/>
                </a:lnTo>
                <a:lnTo>
                  <a:pt x="202" y="212"/>
                </a:lnTo>
                <a:lnTo>
                  <a:pt x="193" y="203"/>
                </a:lnTo>
                <a:lnTo>
                  <a:pt x="184" y="203"/>
                </a:lnTo>
                <a:lnTo>
                  <a:pt x="184" y="203"/>
                </a:lnTo>
                <a:lnTo>
                  <a:pt x="184" y="195"/>
                </a:lnTo>
                <a:lnTo>
                  <a:pt x="184" y="53"/>
                </a:lnTo>
                <a:lnTo>
                  <a:pt x="184" y="44"/>
                </a:lnTo>
                <a:lnTo>
                  <a:pt x="176" y="44"/>
                </a:lnTo>
                <a:lnTo>
                  <a:pt x="149" y="44"/>
                </a:lnTo>
                <a:lnTo>
                  <a:pt x="88" y="44"/>
                </a:lnTo>
                <a:lnTo>
                  <a:pt x="0" y="44"/>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69" name="Freeform 56"/>
          <p:cNvSpPr>
            <a:spLocks/>
          </p:cNvSpPr>
          <p:nvPr/>
        </p:nvSpPr>
        <p:spPr bwMode="auto">
          <a:xfrm>
            <a:off x="7903102" y="2068338"/>
            <a:ext cx="575044" cy="293959"/>
          </a:xfrm>
          <a:custGeom>
            <a:avLst/>
            <a:gdLst/>
            <a:ahLst/>
            <a:cxnLst>
              <a:cxn ang="0">
                <a:pos x="0" y="0"/>
              </a:cxn>
              <a:cxn ang="0">
                <a:pos x="167" y="9"/>
              </a:cxn>
              <a:cxn ang="0">
                <a:pos x="448" y="9"/>
              </a:cxn>
              <a:cxn ang="0">
                <a:pos x="527" y="53"/>
              </a:cxn>
              <a:cxn ang="0">
                <a:pos x="536" y="141"/>
              </a:cxn>
              <a:cxn ang="0">
                <a:pos x="527" y="274"/>
              </a:cxn>
              <a:cxn ang="0">
                <a:pos x="519" y="265"/>
              </a:cxn>
              <a:cxn ang="0">
                <a:pos x="492" y="256"/>
              </a:cxn>
              <a:cxn ang="0">
                <a:pos x="483" y="256"/>
              </a:cxn>
              <a:cxn ang="0">
                <a:pos x="475" y="256"/>
              </a:cxn>
              <a:cxn ang="0">
                <a:pos x="466" y="256"/>
              </a:cxn>
              <a:cxn ang="0">
                <a:pos x="457" y="265"/>
              </a:cxn>
              <a:cxn ang="0">
                <a:pos x="448" y="256"/>
              </a:cxn>
              <a:cxn ang="0">
                <a:pos x="439" y="265"/>
              </a:cxn>
              <a:cxn ang="0">
                <a:pos x="422" y="265"/>
              </a:cxn>
              <a:cxn ang="0">
                <a:pos x="413" y="274"/>
              </a:cxn>
              <a:cxn ang="0">
                <a:pos x="404" y="265"/>
              </a:cxn>
              <a:cxn ang="0">
                <a:pos x="395" y="256"/>
              </a:cxn>
              <a:cxn ang="0">
                <a:pos x="387" y="265"/>
              </a:cxn>
              <a:cxn ang="0">
                <a:pos x="378" y="256"/>
              </a:cxn>
              <a:cxn ang="0">
                <a:pos x="378" y="256"/>
              </a:cxn>
              <a:cxn ang="0">
                <a:pos x="369" y="274"/>
              </a:cxn>
              <a:cxn ang="0">
                <a:pos x="369" y="274"/>
              </a:cxn>
              <a:cxn ang="0">
                <a:pos x="369" y="265"/>
              </a:cxn>
              <a:cxn ang="0">
                <a:pos x="352" y="265"/>
              </a:cxn>
              <a:cxn ang="0">
                <a:pos x="343" y="256"/>
              </a:cxn>
              <a:cxn ang="0">
                <a:pos x="343" y="256"/>
              </a:cxn>
              <a:cxn ang="0">
                <a:pos x="325" y="256"/>
              </a:cxn>
              <a:cxn ang="0">
                <a:pos x="316" y="256"/>
              </a:cxn>
              <a:cxn ang="0">
                <a:pos x="316" y="248"/>
              </a:cxn>
              <a:cxn ang="0">
                <a:pos x="308" y="248"/>
              </a:cxn>
              <a:cxn ang="0">
                <a:pos x="299" y="239"/>
              </a:cxn>
              <a:cxn ang="0">
                <a:pos x="290" y="248"/>
              </a:cxn>
              <a:cxn ang="0">
                <a:pos x="281" y="239"/>
              </a:cxn>
              <a:cxn ang="0">
                <a:pos x="272" y="239"/>
              </a:cxn>
              <a:cxn ang="0">
                <a:pos x="255" y="239"/>
              </a:cxn>
              <a:cxn ang="0">
                <a:pos x="246" y="230"/>
              </a:cxn>
              <a:cxn ang="0">
                <a:pos x="237" y="230"/>
              </a:cxn>
              <a:cxn ang="0">
                <a:pos x="237" y="221"/>
              </a:cxn>
              <a:cxn ang="0">
                <a:pos x="228" y="212"/>
              </a:cxn>
              <a:cxn ang="0">
                <a:pos x="220" y="221"/>
              </a:cxn>
              <a:cxn ang="0">
                <a:pos x="211" y="212"/>
              </a:cxn>
              <a:cxn ang="0">
                <a:pos x="202" y="212"/>
              </a:cxn>
              <a:cxn ang="0">
                <a:pos x="184" y="203"/>
              </a:cxn>
              <a:cxn ang="0">
                <a:pos x="184" y="195"/>
              </a:cxn>
              <a:cxn ang="0">
                <a:pos x="184" y="44"/>
              </a:cxn>
              <a:cxn ang="0">
                <a:pos x="149" y="44"/>
              </a:cxn>
              <a:cxn ang="0">
                <a:pos x="0" y="44"/>
              </a:cxn>
            </a:cxnLst>
            <a:rect l="0" t="0" r="r" b="b"/>
            <a:pathLst>
              <a:path w="536" h="274">
                <a:moveTo>
                  <a:pt x="0" y="44"/>
                </a:moveTo>
                <a:lnTo>
                  <a:pt x="0" y="0"/>
                </a:lnTo>
                <a:lnTo>
                  <a:pt x="61" y="0"/>
                </a:lnTo>
                <a:lnTo>
                  <a:pt x="167" y="9"/>
                </a:lnTo>
                <a:lnTo>
                  <a:pt x="308" y="9"/>
                </a:lnTo>
                <a:lnTo>
                  <a:pt x="448" y="9"/>
                </a:lnTo>
                <a:lnTo>
                  <a:pt x="527" y="9"/>
                </a:lnTo>
                <a:lnTo>
                  <a:pt x="527" y="53"/>
                </a:lnTo>
                <a:lnTo>
                  <a:pt x="536" y="115"/>
                </a:lnTo>
                <a:lnTo>
                  <a:pt x="536" y="141"/>
                </a:lnTo>
                <a:lnTo>
                  <a:pt x="536" y="274"/>
                </a:lnTo>
                <a:lnTo>
                  <a:pt x="527" y="274"/>
                </a:lnTo>
                <a:lnTo>
                  <a:pt x="519" y="274"/>
                </a:lnTo>
                <a:lnTo>
                  <a:pt x="519" y="265"/>
                </a:lnTo>
                <a:lnTo>
                  <a:pt x="510" y="265"/>
                </a:lnTo>
                <a:lnTo>
                  <a:pt x="492" y="256"/>
                </a:lnTo>
                <a:lnTo>
                  <a:pt x="492" y="256"/>
                </a:lnTo>
                <a:lnTo>
                  <a:pt x="483" y="256"/>
                </a:lnTo>
                <a:lnTo>
                  <a:pt x="483" y="256"/>
                </a:lnTo>
                <a:lnTo>
                  <a:pt x="475" y="256"/>
                </a:lnTo>
                <a:lnTo>
                  <a:pt x="475" y="256"/>
                </a:lnTo>
                <a:lnTo>
                  <a:pt x="466" y="256"/>
                </a:lnTo>
                <a:lnTo>
                  <a:pt x="457" y="256"/>
                </a:lnTo>
                <a:lnTo>
                  <a:pt x="457" y="265"/>
                </a:lnTo>
                <a:lnTo>
                  <a:pt x="448" y="265"/>
                </a:lnTo>
                <a:lnTo>
                  <a:pt x="448" y="256"/>
                </a:lnTo>
                <a:lnTo>
                  <a:pt x="439" y="265"/>
                </a:lnTo>
                <a:lnTo>
                  <a:pt x="439" y="265"/>
                </a:lnTo>
                <a:lnTo>
                  <a:pt x="431" y="265"/>
                </a:lnTo>
                <a:lnTo>
                  <a:pt x="422" y="265"/>
                </a:lnTo>
                <a:lnTo>
                  <a:pt x="422" y="274"/>
                </a:lnTo>
                <a:lnTo>
                  <a:pt x="413" y="274"/>
                </a:lnTo>
                <a:lnTo>
                  <a:pt x="413" y="265"/>
                </a:lnTo>
                <a:lnTo>
                  <a:pt x="404" y="265"/>
                </a:lnTo>
                <a:lnTo>
                  <a:pt x="404" y="256"/>
                </a:lnTo>
                <a:lnTo>
                  <a:pt x="395" y="256"/>
                </a:lnTo>
                <a:lnTo>
                  <a:pt x="395" y="265"/>
                </a:lnTo>
                <a:lnTo>
                  <a:pt x="387" y="265"/>
                </a:lnTo>
                <a:lnTo>
                  <a:pt x="387" y="256"/>
                </a:lnTo>
                <a:lnTo>
                  <a:pt x="378" y="256"/>
                </a:lnTo>
                <a:lnTo>
                  <a:pt x="378" y="256"/>
                </a:lnTo>
                <a:lnTo>
                  <a:pt x="378" y="256"/>
                </a:lnTo>
                <a:lnTo>
                  <a:pt x="369" y="265"/>
                </a:lnTo>
                <a:lnTo>
                  <a:pt x="369" y="274"/>
                </a:lnTo>
                <a:lnTo>
                  <a:pt x="369" y="274"/>
                </a:lnTo>
                <a:lnTo>
                  <a:pt x="369" y="274"/>
                </a:lnTo>
                <a:lnTo>
                  <a:pt x="360" y="265"/>
                </a:lnTo>
                <a:lnTo>
                  <a:pt x="369" y="265"/>
                </a:lnTo>
                <a:lnTo>
                  <a:pt x="360" y="256"/>
                </a:lnTo>
                <a:lnTo>
                  <a:pt x="352" y="265"/>
                </a:lnTo>
                <a:lnTo>
                  <a:pt x="352" y="265"/>
                </a:lnTo>
                <a:lnTo>
                  <a:pt x="343" y="256"/>
                </a:lnTo>
                <a:lnTo>
                  <a:pt x="343" y="256"/>
                </a:lnTo>
                <a:lnTo>
                  <a:pt x="343" y="256"/>
                </a:lnTo>
                <a:lnTo>
                  <a:pt x="334" y="248"/>
                </a:lnTo>
                <a:lnTo>
                  <a:pt x="325" y="256"/>
                </a:lnTo>
                <a:lnTo>
                  <a:pt x="316" y="265"/>
                </a:lnTo>
                <a:lnTo>
                  <a:pt x="316" y="256"/>
                </a:lnTo>
                <a:lnTo>
                  <a:pt x="316" y="256"/>
                </a:lnTo>
                <a:lnTo>
                  <a:pt x="316" y="248"/>
                </a:lnTo>
                <a:lnTo>
                  <a:pt x="308" y="248"/>
                </a:lnTo>
                <a:lnTo>
                  <a:pt x="308" y="248"/>
                </a:lnTo>
                <a:lnTo>
                  <a:pt x="308" y="239"/>
                </a:lnTo>
                <a:lnTo>
                  <a:pt x="299" y="239"/>
                </a:lnTo>
                <a:lnTo>
                  <a:pt x="290" y="239"/>
                </a:lnTo>
                <a:lnTo>
                  <a:pt x="290" y="248"/>
                </a:lnTo>
                <a:lnTo>
                  <a:pt x="281" y="248"/>
                </a:lnTo>
                <a:lnTo>
                  <a:pt x="281" y="239"/>
                </a:lnTo>
                <a:lnTo>
                  <a:pt x="272" y="239"/>
                </a:lnTo>
                <a:lnTo>
                  <a:pt x="272" y="239"/>
                </a:lnTo>
                <a:lnTo>
                  <a:pt x="264" y="239"/>
                </a:lnTo>
                <a:lnTo>
                  <a:pt x="255" y="239"/>
                </a:lnTo>
                <a:lnTo>
                  <a:pt x="246" y="230"/>
                </a:lnTo>
                <a:lnTo>
                  <a:pt x="246" y="230"/>
                </a:lnTo>
                <a:lnTo>
                  <a:pt x="246" y="230"/>
                </a:lnTo>
                <a:lnTo>
                  <a:pt x="237" y="230"/>
                </a:lnTo>
                <a:lnTo>
                  <a:pt x="237" y="230"/>
                </a:lnTo>
                <a:lnTo>
                  <a:pt x="237" y="221"/>
                </a:lnTo>
                <a:lnTo>
                  <a:pt x="228" y="221"/>
                </a:lnTo>
                <a:lnTo>
                  <a:pt x="228" y="212"/>
                </a:lnTo>
                <a:lnTo>
                  <a:pt x="228" y="212"/>
                </a:lnTo>
                <a:lnTo>
                  <a:pt x="220" y="221"/>
                </a:lnTo>
                <a:lnTo>
                  <a:pt x="220" y="221"/>
                </a:lnTo>
                <a:lnTo>
                  <a:pt x="211" y="212"/>
                </a:lnTo>
                <a:lnTo>
                  <a:pt x="211" y="221"/>
                </a:lnTo>
                <a:lnTo>
                  <a:pt x="202" y="212"/>
                </a:lnTo>
                <a:lnTo>
                  <a:pt x="193" y="203"/>
                </a:lnTo>
                <a:lnTo>
                  <a:pt x="184" y="203"/>
                </a:lnTo>
                <a:lnTo>
                  <a:pt x="184" y="203"/>
                </a:lnTo>
                <a:lnTo>
                  <a:pt x="184" y="195"/>
                </a:lnTo>
                <a:lnTo>
                  <a:pt x="184" y="53"/>
                </a:lnTo>
                <a:lnTo>
                  <a:pt x="184" y="44"/>
                </a:lnTo>
                <a:lnTo>
                  <a:pt x="176" y="44"/>
                </a:lnTo>
                <a:lnTo>
                  <a:pt x="149" y="44"/>
                </a:lnTo>
                <a:lnTo>
                  <a:pt x="88" y="44"/>
                </a:lnTo>
                <a:lnTo>
                  <a:pt x="0" y="44"/>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70" name="Freeform 61"/>
          <p:cNvSpPr>
            <a:spLocks/>
          </p:cNvSpPr>
          <p:nvPr/>
        </p:nvSpPr>
        <p:spPr bwMode="auto">
          <a:xfrm>
            <a:off x="9705474" y="1964271"/>
            <a:ext cx="9656" cy="9656"/>
          </a:xfrm>
          <a:custGeom>
            <a:avLst/>
            <a:gdLst/>
            <a:ahLst/>
            <a:cxnLst>
              <a:cxn ang="0">
                <a:pos x="0" y="0"/>
              </a:cxn>
              <a:cxn ang="0">
                <a:pos x="0" y="0"/>
              </a:cxn>
              <a:cxn ang="0">
                <a:pos x="9" y="0"/>
              </a:cxn>
              <a:cxn ang="0">
                <a:pos x="9" y="9"/>
              </a:cxn>
              <a:cxn ang="0">
                <a:pos x="0" y="0"/>
              </a:cxn>
            </a:cxnLst>
            <a:rect l="0" t="0" r="r" b="b"/>
            <a:pathLst>
              <a:path w="9" h="9">
                <a:moveTo>
                  <a:pt x="0" y="0"/>
                </a:moveTo>
                <a:lnTo>
                  <a:pt x="0" y="0"/>
                </a:lnTo>
                <a:lnTo>
                  <a:pt x="9" y="0"/>
                </a:lnTo>
                <a:lnTo>
                  <a:pt x="9" y="9"/>
                </a:lnTo>
                <a:lnTo>
                  <a:pt x="0" y="0"/>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71" name="Freeform 62"/>
          <p:cNvSpPr>
            <a:spLocks/>
          </p:cNvSpPr>
          <p:nvPr/>
        </p:nvSpPr>
        <p:spPr bwMode="auto">
          <a:xfrm>
            <a:off x="9705474" y="1964271"/>
            <a:ext cx="9656" cy="9656"/>
          </a:xfrm>
          <a:custGeom>
            <a:avLst/>
            <a:gdLst/>
            <a:ahLst/>
            <a:cxnLst>
              <a:cxn ang="0">
                <a:pos x="0" y="0"/>
              </a:cxn>
              <a:cxn ang="0">
                <a:pos x="0" y="0"/>
              </a:cxn>
              <a:cxn ang="0">
                <a:pos x="9" y="0"/>
              </a:cxn>
              <a:cxn ang="0">
                <a:pos x="9" y="9"/>
              </a:cxn>
              <a:cxn ang="0">
                <a:pos x="0" y="0"/>
              </a:cxn>
            </a:cxnLst>
            <a:rect l="0" t="0" r="r" b="b"/>
            <a:pathLst>
              <a:path w="9" h="9">
                <a:moveTo>
                  <a:pt x="0" y="0"/>
                </a:moveTo>
                <a:lnTo>
                  <a:pt x="0" y="0"/>
                </a:lnTo>
                <a:lnTo>
                  <a:pt x="9" y="0"/>
                </a:lnTo>
                <a:lnTo>
                  <a:pt x="9" y="9"/>
                </a:lnTo>
                <a:lnTo>
                  <a:pt x="0" y="0"/>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72" name="Freeform 63"/>
          <p:cNvSpPr>
            <a:spLocks/>
          </p:cNvSpPr>
          <p:nvPr/>
        </p:nvSpPr>
        <p:spPr bwMode="auto">
          <a:xfrm>
            <a:off x="9724789" y="2087648"/>
            <a:ext cx="8583" cy="9656"/>
          </a:xfrm>
          <a:custGeom>
            <a:avLst/>
            <a:gdLst/>
            <a:ahLst/>
            <a:cxnLst>
              <a:cxn ang="0">
                <a:pos x="0" y="9"/>
              </a:cxn>
              <a:cxn ang="0">
                <a:pos x="8" y="0"/>
              </a:cxn>
              <a:cxn ang="0">
                <a:pos x="8" y="0"/>
              </a:cxn>
              <a:cxn ang="0">
                <a:pos x="0" y="9"/>
              </a:cxn>
            </a:cxnLst>
            <a:rect l="0" t="0" r="r" b="b"/>
            <a:pathLst>
              <a:path w="8" h="9">
                <a:moveTo>
                  <a:pt x="0" y="9"/>
                </a:moveTo>
                <a:lnTo>
                  <a:pt x="8" y="0"/>
                </a:lnTo>
                <a:lnTo>
                  <a:pt x="8" y="0"/>
                </a:lnTo>
                <a:lnTo>
                  <a:pt x="0" y="9"/>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73" name="Freeform 64"/>
          <p:cNvSpPr>
            <a:spLocks/>
          </p:cNvSpPr>
          <p:nvPr/>
        </p:nvSpPr>
        <p:spPr bwMode="auto">
          <a:xfrm>
            <a:off x="9724789" y="2087648"/>
            <a:ext cx="8583" cy="9656"/>
          </a:xfrm>
          <a:custGeom>
            <a:avLst/>
            <a:gdLst/>
            <a:ahLst/>
            <a:cxnLst>
              <a:cxn ang="0">
                <a:pos x="0" y="9"/>
              </a:cxn>
              <a:cxn ang="0">
                <a:pos x="8" y="0"/>
              </a:cxn>
              <a:cxn ang="0">
                <a:pos x="8" y="0"/>
              </a:cxn>
              <a:cxn ang="0">
                <a:pos x="0" y="9"/>
              </a:cxn>
            </a:cxnLst>
            <a:rect l="0" t="0" r="r" b="b"/>
            <a:pathLst>
              <a:path w="8" h="9">
                <a:moveTo>
                  <a:pt x="0" y="9"/>
                </a:moveTo>
                <a:lnTo>
                  <a:pt x="8" y="0"/>
                </a:lnTo>
                <a:lnTo>
                  <a:pt x="8" y="0"/>
                </a:lnTo>
                <a:lnTo>
                  <a:pt x="0" y="9"/>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74" name="Freeform 65"/>
          <p:cNvSpPr>
            <a:spLocks/>
          </p:cNvSpPr>
          <p:nvPr/>
        </p:nvSpPr>
        <p:spPr bwMode="auto">
          <a:xfrm>
            <a:off x="9176564" y="1964272"/>
            <a:ext cx="566461" cy="255336"/>
          </a:xfrm>
          <a:custGeom>
            <a:avLst/>
            <a:gdLst/>
            <a:ahLst/>
            <a:cxnLst>
              <a:cxn ang="0">
                <a:pos x="9" y="185"/>
              </a:cxn>
              <a:cxn ang="0">
                <a:pos x="27" y="168"/>
              </a:cxn>
              <a:cxn ang="0">
                <a:pos x="71" y="141"/>
              </a:cxn>
              <a:cxn ang="0">
                <a:pos x="80" y="124"/>
              </a:cxn>
              <a:cxn ang="0">
                <a:pos x="97" y="124"/>
              </a:cxn>
              <a:cxn ang="0">
                <a:pos x="115" y="106"/>
              </a:cxn>
              <a:cxn ang="0">
                <a:pos x="132" y="88"/>
              </a:cxn>
              <a:cxn ang="0">
                <a:pos x="141" y="70"/>
              </a:cxn>
              <a:cxn ang="0">
                <a:pos x="229" y="53"/>
              </a:cxn>
              <a:cxn ang="0">
                <a:pos x="493" y="9"/>
              </a:cxn>
              <a:cxn ang="0">
                <a:pos x="511" y="26"/>
              </a:cxn>
              <a:cxn ang="0">
                <a:pos x="502" y="26"/>
              </a:cxn>
              <a:cxn ang="0">
                <a:pos x="484" y="26"/>
              </a:cxn>
              <a:cxn ang="0">
                <a:pos x="493" y="35"/>
              </a:cxn>
              <a:cxn ang="0">
                <a:pos x="475" y="35"/>
              </a:cxn>
              <a:cxn ang="0">
                <a:pos x="458" y="53"/>
              </a:cxn>
              <a:cxn ang="0">
                <a:pos x="458" y="35"/>
              </a:cxn>
              <a:cxn ang="0">
                <a:pos x="458" y="44"/>
              </a:cxn>
              <a:cxn ang="0">
                <a:pos x="467" y="53"/>
              </a:cxn>
              <a:cxn ang="0">
                <a:pos x="493" y="53"/>
              </a:cxn>
              <a:cxn ang="0">
                <a:pos x="502" y="62"/>
              </a:cxn>
              <a:cxn ang="0">
                <a:pos x="502" y="70"/>
              </a:cxn>
              <a:cxn ang="0">
                <a:pos x="519" y="53"/>
              </a:cxn>
              <a:cxn ang="0">
                <a:pos x="528" y="53"/>
              </a:cxn>
              <a:cxn ang="0">
                <a:pos x="519" y="70"/>
              </a:cxn>
              <a:cxn ang="0">
                <a:pos x="493" y="97"/>
              </a:cxn>
              <a:cxn ang="0">
                <a:pos x="484" y="97"/>
              </a:cxn>
              <a:cxn ang="0">
                <a:pos x="475" y="88"/>
              </a:cxn>
              <a:cxn ang="0">
                <a:pos x="458" y="97"/>
              </a:cxn>
              <a:cxn ang="0">
                <a:pos x="475" y="106"/>
              </a:cxn>
              <a:cxn ang="0">
                <a:pos x="484" y="115"/>
              </a:cxn>
              <a:cxn ang="0">
                <a:pos x="475" y="132"/>
              </a:cxn>
              <a:cxn ang="0">
                <a:pos x="458" y="124"/>
              </a:cxn>
              <a:cxn ang="0">
                <a:pos x="475" y="141"/>
              </a:cxn>
              <a:cxn ang="0">
                <a:pos x="493" y="132"/>
              </a:cxn>
              <a:cxn ang="0">
                <a:pos x="493" y="132"/>
              </a:cxn>
              <a:cxn ang="0">
                <a:pos x="502" y="132"/>
              </a:cxn>
              <a:cxn ang="0">
                <a:pos x="493" y="150"/>
              </a:cxn>
              <a:cxn ang="0">
                <a:pos x="475" y="150"/>
              </a:cxn>
              <a:cxn ang="0">
                <a:pos x="458" y="159"/>
              </a:cxn>
              <a:cxn ang="0">
                <a:pos x="440" y="168"/>
              </a:cxn>
              <a:cxn ang="0">
                <a:pos x="440" y="177"/>
              </a:cxn>
              <a:cxn ang="0">
                <a:pos x="423" y="212"/>
              </a:cxn>
              <a:cxn ang="0">
                <a:pos x="414" y="212"/>
              </a:cxn>
              <a:cxn ang="0">
                <a:pos x="414" y="238"/>
              </a:cxn>
              <a:cxn ang="0">
                <a:pos x="379" y="238"/>
              </a:cxn>
              <a:cxn ang="0">
                <a:pos x="220" y="194"/>
              </a:cxn>
              <a:cxn ang="0">
                <a:pos x="212" y="177"/>
              </a:cxn>
              <a:cxn ang="0">
                <a:pos x="124" y="185"/>
              </a:cxn>
              <a:cxn ang="0">
                <a:pos x="88" y="194"/>
              </a:cxn>
            </a:cxnLst>
            <a:rect l="0" t="0" r="r" b="b"/>
            <a:pathLst>
              <a:path w="528" h="238">
                <a:moveTo>
                  <a:pt x="0" y="212"/>
                </a:moveTo>
                <a:lnTo>
                  <a:pt x="0" y="194"/>
                </a:lnTo>
                <a:lnTo>
                  <a:pt x="9" y="194"/>
                </a:lnTo>
                <a:lnTo>
                  <a:pt x="9" y="185"/>
                </a:lnTo>
                <a:lnTo>
                  <a:pt x="18" y="177"/>
                </a:lnTo>
                <a:lnTo>
                  <a:pt x="18" y="177"/>
                </a:lnTo>
                <a:lnTo>
                  <a:pt x="18" y="168"/>
                </a:lnTo>
                <a:lnTo>
                  <a:pt x="27" y="168"/>
                </a:lnTo>
                <a:lnTo>
                  <a:pt x="44" y="168"/>
                </a:lnTo>
                <a:lnTo>
                  <a:pt x="44" y="159"/>
                </a:lnTo>
                <a:lnTo>
                  <a:pt x="62" y="150"/>
                </a:lnTo>
                <a:lnTo>
                  <a:pt x="71" y="141"/>
                </a:lnTo>
                <a:lnTo>
                  <a:pt x="71" y="141"/>
                </a:lnTo>
                <a:lnTo>
                  <a:pt x="80" y="132"/>
                </a:lnTo>
                <a:lnTo>
                  <a:pt x="80" y="124"/>
                </a:lnTo>
                <a:lnTo>
                  <a:pt x="80" y="124"/>
                </a:lnTo>
                <a:lnTo>
                  <a:pt x="88" y="124"/>
                </a:lnTo>
                <a:lnTo>
                  <a:pt x="88" y="124"/>
                </a:lnTo>
                <a:lnTo>
                  <a:pt x="88" y="115"/>
                </a:lnTo>
                <a:lnTo>
                  <a:pt x="97" y="124"/>
                </a:lnTo>
                <a:lnTo>
                  <a:pt x="97" y="124"/>
                </a:lnTo>
                <a:lnTo>
                  <a:pt x="106" y="115"/>
                </a:lnTo>
                <a:lnTo>
                  <a:pt x="106" y="115"/>
                </a:lnTo>
                <a:lnTo>
                  <a:pt x="115" y="106"/>
                </a:lnTo>
                <a:lnTo>
                  <a:pt x="124" y="106"/>
                </a:lnTo>
                <a:lnTo>
                  <a:pt x="124" y="106"/>
                </a:lnTo>
                <a:lnTo>
                  <a:pt x="132" y="106"/>
                </a:lnTo>
                <a:lnTo>
                  <a:pt x="132" y="88"/>
                </a:lnTo>
                <a:lnTo>
                  <a:pt x="141" y="88"/>
                </a:lnTo>
                <a:lnTo>
                  <a:pt x="141" y="88"/>
                </a:lnTo>
                <a:lnTo>
                  <a:pt x="141" y="79"/>
                </a:lnTo>
                <a:lnTo>
                  <a:pt x="141" y="70"/>
                </a:lnTo>
                <a:lnTo>
                  <a:pt x="150" y="62"/>
                </a:lnTo>
                <a:lnTo>
                  <a:pt x="159" y="62"/>
                </a:lnTo>
                <a:lnTo>
                  <a:pt x="176" y="62"/>
                </a:lnTo>
                <a:lnTo>
                  <a:pt x="229" y="53"/>
                </a:lnTo>
                <a:lnTo>
                  <a:pt x="361" y="26"/>
                </a:lnTo>
                <a:lnTo>
                  <a:pt x="431" y="17"/>
                </a:lnTo>
                <a:lnTo>
                  <a:pt x="493" y="0"/>
                </a:lnTo>
                <a:lnTo>
                  <a:pt x="493" y="9"/>
                </a:lnTo>
                <a:lnTo>
                  <a:pt x="502" y="9"/>
                </a:lnTo>
                <a:lnTo>
                  <a:pt x="502" y="9"/>
                </a:lnTo>
                <a:lnTo>
                  <a:pt x="502" y="17"/>
                </a:lnTo>
                <a:lnTo>
                  <a:pt x="511" y="26"/>
                </a:lnTo>
                <a:lnTo>
                  <a:pt x="511" y="35"/>
                </a:lnTo>
                <a:lnTo>
                  <a:pt x="511" y="26"/>
                </a:lnTo>
                <a:lnTo>
                  <a:pt x="502" y="17"/>
                </a:lnTo>
                <a:lnTo>
                  <a:pt x="502" y="26"/>
                </a:lnTo>
                <a:lnTo>
                  <a:pt x="511" y="26"/>
                </a:lnTo>
                <a:lnTo>
                  <a:pt x="502" y="26"/>
                </a:lnTo>
                <a:lnTo>
                  <a:pt x="493" y="26"/>
                </a:lnTo>
                <a:lnTo>
                  <a:pt x="484" y="26"/>
                </a:lnTo>
                <a:lnTo>
                  <a:pt x="493" y="26"/>
                </a:lnTo>
                <a:lnTo>
                  <a:pt x="493" y="26"/>
                </a:lnTo>
                <a:lnTo>
                  <a:pt x="493" y="35"/>
                </a:lnTo>
                <a:lnTo>
                  <a:pt x="493" y="35"/>
                </a:lnTo>
                <a:lnTo>
                  <a:pt x="484" y="35"/>
                </a:lnTo>
                <a:lnTo>
                  <a:pt x="493" y="35"/>
                </a:lnTo>
                <a:lnTo>
                  <a:pt x="484" y="35"/>
                </a:lnTo>
                <a:lnTo>
                  <a:pt x="475" y="35"/>
                </a:lnTo>
                <a:lnTo>
                  <a:pt x="484" y="44"/>
                </a:lnTo>
                <a:lnTo>
                  <a:pt x="475" y="53"/>
                </a:lnTo>
                <a:lnTo>
                  <a:pt x="467" y="53"/>
                </a:lnTo>
                <a:lnTo>
                  <a:pt x="458" y="53"/>
                </a:lnTo>
                <a:lnTo>
                  <a:pt x="458" y="35"/>
                </a:lnTo>
                <a:lnTo>
                  <a:pt x="458" y="35"/>
                </a:lnTo>
                <a:lnTo>
                  <a:pt x="458" y="35"/>
                </a:lnTo>
                <a:lnTo>
                  <a:pt x="458" y="35"/>
                </a:lnTo>
                <a:lnTo>
                  <a:pt x="458" y="26"/>
                </a:lnTo>
                <a:lnTo>
                  <a:pt x="458" y="35"/>
                </a:lnTo>
                <a:lnTo>
                  <a:pt x="458" y="35"/>
                </a:lnTo>
                <a:lnTo>
                  <a:pt x="458" y="44"/>
                </a:lnTo>
                <a:lnTo>
                  <a:pt x="458" y="44"/>
                </a:lnTo>
                <a:lnTo>
                  <a:pt x="467" y="53"/>
                </a:lnTo>
                <a:lnTo>
                  <a:pt x="467" y="62"/>
                </a:lnTo>
                <a:lnTo>
                  <a:pt x="467" y="53"/>
                </a:lnTo>
                <a:lnTo>
                  <a:pt x="475" y="53"/>
                </a:lnTo>
                <a:lnTo>
                  <a:pt x="475" y="53"/>
                </a:lnTo>
                <a:lnTo>
                  <a:pt x="493" y="53"/>
                </a:lnTo>
                <a:lnTo>
                  <a:pt x="493" y="53"/>
                </a:lnTo>
                <a:lnTo>
                  <a:pt x="502" y="44"/>
                </a:lnTo>
                <a:lnTo>
                  <a:pt x="502" y="44"/>
                </a:lnTo>
                <a:lnTo>
                  <a:pt x="502" y="53"/>
                </a:lnTo>
                <a:lnTo>
                  <a:pt x="502" y="62"/>
                </a:lnTo>
                <a:lnTo>
                  <a:pt x="502" y="62"/>
                </a:lnTo>
                <a:lnTo>
                  <a:pt x="511" y="62"/>
                </a:lnTo>
                <a:lnTo>
                  <a:pt x="502" y="70"/>
                </a:lnTo>
                <a:lnTo>
                  <a:pt x="502" y="70"/>
                </a:lnTo>
                <a:lnTo>
                  <a:pt x="511" y="70"/>
                </a:lnTo>
                <a:lnTo>
                  <a:pt x="511" y="53"/>
                </a:lnTo>
                <a:lnTo>
                  <a:pt x="511" y="53"/>
                </a:lnTo>
                <a:lnTo>
                  <a:pt x="519" y="53"/>
                </a:lnTo>
                <a:lnTo>
                  <a:pt x="519" y="44"/>
                </a:lnTo>
                <a:lnTo>
                  <a:pt x="519" y="44"/>
                </a:lnTo>
                <a:lnTo>
                  <a:pt x="519" y="53"/>
                </a:lnTo>
                <a:lnTo>
                  <a:pt x="528" y="53"/>
                </a:lnTo>
                <a:lnTo>
                  <a:pt x="528" y="62"/>
                </a:lnTo>
                <a:lnTo>
                  <a:pt x="528" y="70"/>
                </a:lnTo>
                <a:lnTo>
                  <a:pt x="519" y="70"/>
                </a:lnTo>
                <a:lnTo>
                  <a:pt x="519" y="70"/>
                </a:lnTo>
                <a:lnTo>
                  <a:pt x="519" y="79"/>
                </a:lnTo>
                <a:lnTo>
                  <a:pt x="511" y="88"/>
                </a:lnTo>
                <a:lnTo>
                  <a:pt x="511" y="97"/>
                </a:lnTo>
                <a:lnTo>
                  <a:pt x="493" y="97"/>
                </a:lnTo>
                <a:lnTo>
                  <a:pt x="493" y="97"/>
                </a:lnTo>
                <a:lnTo>
                  <a:pt x="484" y="88"/>
                </a:lnTo>
                <a:lnTo>
                  <a:pt x="484" y="97"/>
                </a:lnTo>
                <a:lnTo>
                  <a:pt x="484" y="97"/>
                </a:lnTo>
                <a:lnTo>
                  <a:pt x="475" y="88"/>
                </a:lnTo>
                <a:lnTo>
                  <a:pt x="484" y="88"/>
                </a:lnTo>
                <a:lnTo>
                  <a:pt x="475" y="88"/>
                </a:lnTo>
                <a:lnTo>
                  <a:pt x="475" y="88"/>
                </a:lnTo>
                <a:lnTo>
                  <a:pt x="475" y="97"/>
                </a:lnTo>
                <a:lnTo>
                  <a:pt x="475" y="97"/>
                </a:lnTo>
                <a:lnTo>
                  <a:pt x="467" y="97"/>
                </a:lnTo>
                <a:lnTo>
                  <a:pt x="458" y="97"/>
                </a:lnTo>
                <a:lnTo>
                  <a:pt x="449" y="97"/>
                </a:lnTo>
                <a:lnTo>
                  <a:pt x="449" y="97"/>
                </a:lnTo>
                <a:lnTo>
                  <a:pt x="449" y="97"/>
                </a:lnTo>
                <a:lnTo>
                  <a:pt x="475" y="106"/>
                </a:lnTo>
                <a:lnTo>
                  <a:pt x="475" y="106"/>
                </a:lnTo>
                <a:lnTo>
                  <a:pt x="484" y="106"/>
                </a:lnTo>
                <a:lnTo>
                  <a:pt x="484" y="115"/>
                </a:lnTo>
                <a:lnTo>
                  <a:pt x="484" y="115"/>
                </a:lnTo>
                <a:lnTo>
                  <a:pt x="475" y="115"/>
                </a:lnTo>
                <a:lnTo>
                  <a:pt x="484" y="115"/>
                </a:lnTo>
                <a:lnTo>
                  <a:pt x="484" y="124"/>
                </a:lnTo>
                <a:lnTo>
                  <a:pt x="475" y="132"/>
                </a:lnTo>
                <a:lnTo>
                  <a:pt x="475" y="132"/>
                </a:lnTo>
                <a:lnTo>
                  <a:pt x="467" y="132"/>
                </a:lnTo>
                <a:lnTo>
                  <a:pt x="458" y="132"/>
                </a:lnTo>
                <a:lnTo>
                  <a:pt x="458" y="124"/>
                </a:lnTo>
                <a:lnTo>
                  <a:pt x="449" y="124"/>
                </a:lnTo>
                <a:lnTo>
                  <a:pt x="458" y="132"/>
                </a:lnTo>
                <a:lnTo>
                  <a:pt x="467" y="141"/>
                </a:lnTo>
                <a:lnTo>
                  <a:pt x="475" y="141"/>
                </a:lnTo>
                <a:lnTo>
                  <a:pt x="484" y="132"/>
                </a:lnTo>
                <a:lnTo>
                  <a:pt x="493" y="132"/>
                </a:lnTo>
                <a:lnTo>
                  <a:pt x="484" y="132"/>
                </a:lnTo>
                <a:lnTo>
                  <a:pt x="493" y="132"/>
                </a:lnTo>
                <a:lnTo>
                  <a:pt x="493" y="124"/>
                </a:lnTo>
                <a:lnTo>
                  <a:pt x="493" y="124"/>
                </a:lnTo>
                <a:lnTo>
                  <a:pt x="493" y="124"/>
                </a:lnTo>
                <a:lnTo>
                  <a:pt x="493" y="132"/>
                </a:lnTo>
                <a:lnTo>
                  <a:pt x="502" y="132"/>
                </a:lnTo>
                <a:lnTo>
                  <a:pt x="502" y="124"/>
                </a:lnTo>
                <a:lnTo>
                  <a:pt x="502" y="124"/>
                </a:lnTo>
                <a:lnTo>
                  <a:pt x="502" y="132"/>
                </a:lnTo>
                <a:lnTo>
                  <a:pt x="502" y="132"/>
                </a:lnTo>
                <a:lnTo>
                  <a:pt x="502" y="141"/>
                </a:lnTo>
                <a:lnTo>
                  <a:pt x="493" y="150"/>
                </a:lnTo>
                <a:lnTo>
                  <a:pt x="493" y="150"/>
                </a:lnTo>
                <a:lnTo>
                  <a:pt x="484" y="150"/>
                </a:lnTo>
                <a:lnTo>
                  <a:pt x="484" y="150"/>
                </a:lnTo>
                <a:lnTo>
                  <a:pt x="484" y="150"/>
                </a:lnTo>
                <a:lnTo>
                  <a:pt x="475" y="150"/>
                </a:lnTo>
                <a:lnTo>
                  <a:pt x="475" y="150"/>
                </a:lnTo>
                <a:lnTo>
                  <a:pt x="475" y="150"/>
                </a:lnTo>
                <a:lnTo>
                  <a:pt x="458" y="159"/>
                </a:lnTo>
                <a:lnTo>
                  <a:pt x="458" y="159"/>
                </a:lnTo>
                <a:lnTo>
                  <a:pt x="449" y="168"/>
                </a:lnTo>
                <a:lnTo>
                  <a:pt x="449" y="177"/>
                </a:lnTo>
                <a:lnTo>
                  <a:pt x="449" y="177"/>
                </a:lnTo>
                <a:lnTo>
                  <a:pt x="440" y="168"/>
                </a:lnTo>
                <a:lnTo>
                  <a:pt x="440" y="168"/>
                </a:lnTo>
                <a:lnTo>
                  <a:pt x="440" y="168"/>
                </a:lnTo>
                <a:lnTo>
                  <a:pt x="440" y="168"/>
                </a:lnTo>
                <a:lnTo>
                  <a:pt x="440" y="177"/>
                </a:lnTo>
                <a:lnTo>
                  <a:pt x="440" y="177"/>
                </a:lnTo>
                <a:lnTo>
                  <a:pt x="431" y="185"/>
                </a:lnTo>
                <a:lnTo>
                  <a:pt x="423" y="194"/>
                </a:lnTo>
                <a:lnTo>
                  <a:pt x="423" y="212"/>
                </a:lnTo>
                <a:lnTo>
                  <a:pt x="423" y="212"/>
                </a:lnTo>
                <a:lnTo>
                  <a:pt x="423" y="230"/>
                </a:lnTo>
                <a:lnTo>
                  <a:pt x="414" y="212"/>
                </a:lnTo>
                <a:lnTo>
                  <a:pt x="414" y="212"/>
                </a:lnTo>
                <a:lnTo>
                  <a:pt x="414" y="212"/>
                </a:lnTo>
                <a:lnTo>
                  <a:pt x="414" y="221"/>
                </a:lnTo>
                <a:lnTo>
                  <a:pt x="414" y="230"/>
                </a:lnTo>
                <a:lnTo>
                  <a:pt x="414" y="238"/>
                </a:lnTo>
                <a:lnTo>
                  <a:pt x="405" y="238"/>
                </a:lnTo>
                <a:lnTo>
                  <a:pt x="387" y="238"/>
                </a:lnTo>
                <a:lnTo>
                  <a:pt x="379" y="238"/>
                </a:lnTo>
                <a:lnTo>
                  <a:pt x="379" y="238"/>
                </a:lnTo>
                <a:lnTo>
                  <a:pt x="379" y="238"/>
                </a:lnTo>
                <a:lnTo>
                  <a:pt x="291" y="185"/>
                </a:lnTo>
                <a:lnTo>
                  <a:pt x="220" y="194"/>
                </a:lnTo>
                <a:lnTo>
                  <a:pt x="220" y="194"/>
                </a:lnTo>
                <a:lnTo>
                  <a:pt x="220" y="185"/>
                </a:lnTo>
                <a:lnTo>
                  <a:pt x="220" y="185"/>
                </a:lnTo>
                <a:lnTo>
                  <a:pt x="212" y="177"/>
                </a:lnTo>
                <a:lnTo>
                  <a:pt x="212" y="177"/>
                </a:lnTo>
                <a:lnTo>
                  <a:pt x="203" y="168"/>
                </a:lnTo>
                <a:lnTo>
                  <a:pt x="185" y="177"/>
                </a:lnTo>
                <a:lnTo>
                  <a:pt x="124" y="177"/>
                </a:lnTo>
                <a:lnTo>
                  <a:pt x="124" y="185"/>
                </a:lnTo>
                <a:lnTo>
                  <a:pt x="115" y="185"/>
                </a:lnTo>
                <a:lnTo>
                  <a:pt x="106" y="185"/>
                </a:lnTo>
                <a:lnTo>
                  <a:pt x="97" y="194"/>
                </a:lnTo>
                <a:lnTo>
                  <a:pt x="88" y="194"/>
                </a:lnTo>
                <a:lnTo>
                  <a:pt x="80" y="203"/>
                </a:lnTo>
                <a:lnTo>
                  <a:pt x="0" y="212"/>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75" name="Freeform 66"/>
          <p:cNvSpPr>
            <a:spLocks/>
          </p:cNvSpPr>
          <p:nvPr/>
        </p:nvSpPr>
        <p:spPr bwMode="auto">
          <a:xfrm>
            <a:off x="9176564" y="1964272"/>
            <a:ext cx="566461" cy="255336"/>
          </a:xfrm>
          <a:custGeom>
            <a:avLst/>
            <a:gdLst/>
            <a:ahLst/>
            <a:cxnLst>
              <a:cxn ang="0">
                <a:pos x="9" y="185"/>
              </a:cxn>
              <a:cxn ang="0">
                <a:pos x="27" y="168"/>
              </a:cxn>
              <a:cxn ang="0">
                <a:pos x="71" y="141"/>
              </a:cxn>
              <a:cxn ang="0">
                <a:pos x="80" y="124"/>
              </a:cxn>
              <a:cxn ang="0">
                <a:pos x="97" y="124"/>
              </a:cxn>
              <a:cxn ang="0">
                <a:pos x="115" y="106"/>
              </a:cxn>
              <a:cxn ang="0">
                <a:pos x="132" y="88"/>
              </a:cxn>
              <a:cxn ang="0">
                <a:pos x="141" y="70"/>
              </a:cxn>
              <a:cxn ang="0">
                <a:pos x="229" y="53"/>
              </a:cxn>
              <a:cxn ang="0">
                <a:pos x="493" y="9"/>
              </a:cxn>
              <a:cxn ang="0">
                <a:pos x="511" y="26"/>
              </a:cxn>
              <a:cxn ang="0">
                <a:pos x="502" y="26"/>
              </a:cxn>
              <a:cxn ang="0">
                <a:pos x="484" y="26"/>
              </a:cxn>
              <a:cxn ang="0">
                <a:pos x="493" y="35"/>
              </a:cxn>
              <a:cxn ang="0">
                <a:pos x="475" y="35"/>
              </a:cxn>
              <a:cxn ang="0">
                <a:pos x="458" y="53"/>
              </a:cxn>
              <a:cxn ang="0">
                <a:pos x="458" y="35"/>
              </a:cxn>
              <a:cxn ang="0">
                <a:pos x="458" y="44"/>
              </a:cxn>
              <a:cxn ang="0">
                <a:pos x="467" y="53"/>
              </a:cxn>
              <a:cxn ang="0">
                <a:pos x="493" y="53"/>
              </a:cxn>
              <a:cxn ang="0">
                <a:pos x="502" y="62"/>
              </a:cxn>
              <a:cxn ang="0">
                <a:pos x="502" y="70"/>
              </a:cxn>
              <a:cxn ang="0">
                <a:pos x="519" y="53"/>
              </a:cxn>
              <a:cxn ang="0">
                <a:pos x="528" y="53"/>
              </a:cxn>
              <a:cxn ang="0">
                <a:pos x="519" y="70"/>
              </a:cxn>
              <a:cxn ang="0">
                <a:pos x="493" y="97"/>
              </a:cxn>
              <a:cxn ang="0">
                <a:pos x="484" y="97"/>
              </a:cxn>
              <a:cxn ang="0">
                <a:pos x="475" y="88"/>
              </a:cxn>
              <a:cxn ang="0">
                <a:pos x="458" y="97"/>
              </a:cxn>
              <a:cxn ang="0">
                <a:pos x="475" y="106"/>
              </a:cxn>
              <a:cxn ang="0">
                <a:pos x="484" y="115"/>
              </a:cxn>
              <a:cxn ang="0">
                <a:pos x="475" y="132"/>
              </a:cxn>
              <a:cxn ang="0">
                <a:pos x="458" y="124"/>
              </a:cxn>
              <a:cxn ang="0">
                <a:pos x="475" y="141"/>
              </a:cxn>
              <a:cxn ang="0">
                <a:pos x="493" y="132"/>
              </a:cxn>
              <a:cxn ang="0">
                <a:pos x="493" y="132"/>
              </a:cxn>
              <a:cxn ang="0">
                <a:pos x="502" y="132"/>
              </a:cxn>
              <a:cxn ang="0">
                <a:pos x="493" y="150"/>
              </a:cxn>
              <a:cxn ang="0">
                <a:pos x="475" y="150"/>
              </a:cxn>
              <a:cxn ang="0">
                <a:pos x="458" y="159"/>
              </a:cxn>
              <a:cxn ang="0">
                <a:pos x="440" y="168"/>
              </a:cxn>
              <a:cxn ang="0">
                <a:pos x="440" y="177"/>
              </a:cxn>
              <a:cxn ang="0">
                <a:pos x="423" y="212"/>
              </a:cxn>
              <a:cxn ang="0">
                <a:pos x="414" y="212"/>
              </a:cxn>
              <a:cxn ang="0">
                <a:pos x="414" y="238"/>
              </a:cxn>
              <a:cxn ang="0">
                <a:pos x="379" y="238"/>
              </a:cxn>
              <a:cxn ang="0">
                <a:pos x="220" y="194"/>
              </a:cxn>
              <a:cxn ang="0">
                <a:pos x="212" y="177"/>
              </a:cxn>
              <a:cxn ang="0">
                <a:pos x="124" y="185"/>
              </a:cxn>
              <a:cxn ang="0">
                <a:pos x="88" y="194"/>
              </a:cxn>
            </a:cxnLst>
            <a:rect l="0" t="0" r="r" b="b"/>
            <a:pathLst>
              <a:path w="528" h="238">
                <a:moveTo>
                  <a:pt x="0" y="212"/>
                </a:moveTo>
                <a:lnTo>
                  <a:pt x="0" y="194"/>
                </a:lnTo>
                <a:lnTo>
                  <a:pt x="9" y="194"/>
                </a:lnTo>
                <a:lnTo>
                  <a:pt x="9" y="185"/>
                </a:lnTo>
                <a:lnTo>
                  <a:pt x="18" y="177"/>
                </a:lnTo>
                <a:lnTo>
                  <a:pt x="18" y="177"/>
                </a:lnTo>
                <a:lnTo>
                  <a:pt x="18" y="168"/>
                </a:lnTo>
                <a:lnTo>
                  <a:pt x="27" y="168"/>
                </a:lnTo>
                <a:lnTo>
                  <a:pt x="44" y="168"/>
                </a:lnTo>
                <a:lnTo>
                  <a:pt x="44" y="159"/>
                </a:lnTo>
                <a:lnTo>
                  <a:pt x="62" y="150"/>
                </a:lnTo>
                <a:lnTo>
                  <a:pt x="71" y="141"/>
                </a:lnTo>
                <a:lnTo>
                  <a:pt x="71" y="141"/>
                </a:lnTo>
                <a:lnTo>
                  <a:pt x="80" y="132"/>
                </a:lnTo>
                <a:lnTo>
                  <a:pt x="80" y="124"/>
                </a:lnTo>
                <a:lnTo>
                  <a:pt x="80" y="124"/>
                </a:lnTo>
                <a:lnTo>
                  <a:pt x="88" y="124"/>
                </a:lnTo>
                <a:lnTo>
                  <a:pt x="88" y="124"/>
                </a:lnTo>
                <a:lnTo>
                  <a:pt x="88" y="115"/>
                </a:lnTo>
                <a:lnTo>
                  <a:pt x="97" y="124"/>
                </a:lnTo>
                <a:lnTo>
                  <a:pt x="97" y="124"/>
                </a:lnTo>
                <a:lnTo>
                  <a:pt x="106" y="115"/>
                </a:lnTo>
                <a:lnTo>
                  <a:pt x="106" y="115"/>
                </a:lnTo>
                <a:lnTo>
                  <a:pt x="115" y="106"/>
                </a:lnTo>
                <a:lnTo>
                  <a:pt x="124" y="106"/>
                </a:lnTo>
                <a:lnTo>
                  <a:pt x="124" y="106"/>
                </a:lnTo>
                <a:lnTo>
                  <a:pt x="132" y="106"/>
                </a:lnTo>
                <a:lnTo>
                  <a:pt x="132" y="88"/>
                </a:lnTo>
                <a:lnTo>
                  <a:pt x="141" y="88"/>
                </a:lnTo>
                <a:lnTo>
                  <a:pt x="141" y="88"/>
                </a:lnTo>
                <a:lnTo>
                  <a:pt x="141" y="79"/>
                </a:lnTo>
                <a:lnTo>
                  <a:pt x="141" y="70"/>
                </a:lnTo>
                <a:lnTo>
                  <a:pt x="150" y="62"/>
                </a:lnTo>
                <a:lnTo>
                  <a:pt x="159" y="62"/>
                </a:lnTo>
                <a:lnTo>
                  <a:pt x="176" y="62"/>
                </a:lnTo>
                <a:lnTo>
                  <a:pt x="229" y="53"/>
                </a:lnTo>
                <a:lnTo>
                  <a:pt x="361" y="26"/>
                </a:lnTo>
                <a:lnTo>
                  <a:pt x="431" y="17"/>
                </a:lnTo>
                <a:lnTo>
                  <a:pt x="493" y="0"/>
                </a:lnTo>
                <a:lnTo>
                  <a:pt x="493" y="9"/>
                </a:lnTo>
                <a:lnTo>
                  <a:pt x="502" y="9"/>
                </a:lnTo>
                <a:lnTo>
                  <a:pt x="502" y="9"/>
                </a:lnTo>
                <a:lnTo>
                  <a:pt x="502" y="17"/>
                </a:lnTo>
                <a:lnTo>
                  <a:pt x="511" y="26"/>
                </a:lnTo>
                <a:lnTo>
                  <a:pt x="511" y="35"/>
                </a:lnTo>
                <a:lnTo>
                  <a:pt x="511" y="26"/>
                </a:lnTo>
                <a:lnTo>
                  <a:pt x="502" y="17"/>
                </a:lnTo>
                <a:lnTo>
                  <a:pt x="502" y="26"/>
                </a:lnTo>
                <a:lnTo>
                  <a:pt x="511" y="26"/>
                </a:lnTo>
                <a:lnTo>
                  <a:pt x="502" y="26"/>
                </a:lnTo>
                <a:lnTo>
                  <a:pt x="493" y="26"/>
                </a:lnTo>
                <a:lnTo>
                  <a:pt x="484" y="26"/>
                </a:lnTo>
                <a:lnTo>
                  <a:pt x="493" y="26"/>
                </a:lnTo>
                <a:lnTo>
                  <a:pt x="493" y="26"/>
                </a:lnTo>
                <a:lnTo>
                  <a:pt x="493" y="35"/>
                </a:lnTo>
                <a:lnTo>
                  <a:pt x="493" y="35"/>
                </a:lnTo>
                <a:lnTo>
                  <a:pt x="484" y="35"/>
                </a:lnTo>
                <a:lnTo>
                  <a:pt x="493" y="35"/>
                </a:lnTo>
                <a:lnTo>
                  <a:pt x="484" y="35"/>
                </a:lnTo>
                <a:lnTo>
                  <a:pt x="475" y="35"/>
                </a:lnTo>
                <a:lnTo>
                  <a:pt x="484" y="44"/>
                </a:lnTo>
                <a:lnTo>
                  <a:pt x="475" y="53"/>
                </a:lnTo>
                <a:lnTo>
                  <a:pt x="467" y="53"/>
                </a:lnTo>
                <a:lnTo>
                  <a:pt x="458" y="53"/>
                </a:lnTo>
                <a:lnTo>
                  <a:pt x="458" y="35"/>
                </a:lnTo>
                <a:lnTo>
                  <a:pt x="458" y="35"/>
                </a:lnTo>
                <a:lnTo>
                  <a:pt x="458" y="35"/>
                </a:lnTo>
                <a:lnTo>
                  <a:pt x="458" y="35"/>
                </a:lnTo>
                <a:lnTo>
                  <a:pt x="458" y="26"/>
                </a:lnTo>
                <a:lnTo>
                  <a:pt x="458" y="35"/>
                </a:lnTo>
                <a:lnTo>
                  <a:pt x="458" y="35"/>
                </a:lnTo>
                <a:lnTo>
                  <a:pt x="458" y="44"/>
                </a:lnTo>
                <a:lnTo>
                  <a:pt x="458" y="44"/>
                </a:lnTo>
                <a:lnTo>
                  <a:pt x="467" y="53"/>
                </a:lnTo>
                <a:lnTo>
                  <a:pt x="467" y="62"/>
                </a:lnTo>
                <a:lnTo>
                  <a:pt x="467" y="53"/>
                </a:lnTo>
                <a:lnTo>
                  <a:pt x="475" y="53"/>
                </a:lnTo>
                <a:lnTo>
                  <a:pt x="475" y="53"/>
                </a:lnTo>
                <a:lnTo>
                  <a:pt x="493" y="53"/>
                </a:lnTo>
                <a:lnTo>
                  <a:pt x="493" y="53"/>
                </a:lnTo>
                <a:lnTo>
                  <a:pt x="502" y="44"/>
                </a:lnTo>
                <a:lnTo>
                  <a:pt x="502" y="44"/>
                </a:lnTo>
                <a:lnTo>
                  <a:pt x="502" y="53"/>
                </a:lnTo>
                <a:lnTo>
                  <a:pt x="502" y="62"/>
                </a:lnTo>
                <a:lnTo>
                  <a:pt x="502" y="62"/>
                </a:lnTo>
                <a:lnTo>
                  <a:pt x="511" y="62"/>
                </a:lnTo>
                <a:lnTo>
                  <a:pt x="502" y="70"/>
                </a:lnTo>
                <a:lnTo>
                  <a:pt x="502" y="70"/>
                </a:lnTo>
                <a:lnTo>
                  <a:pt x="511" y="70"/>
                </a:lnTo>
                <a:lnTo>
                  <a:pt x="511" y="53"/>
                </a:lnTo>
                <a:lnTo>
                  <a:pt x="511" y="53"/>
                </a:lnTo>
                <a:lnTo>
                  <a:pt x="519" y="53"/>
                </a:lnTo>
                <a:lnTo>
                  <a:pt x="519" y="44"/>
                </a:lnTo>
                <a:lnTo>
                  <a:pt x="519" y="44"/>
                </a:lnTo>
                <a:lnTo>
                  <a:pt x="519" y="53"/>
                </a:lnTo>
                <a:lnTo>
                  <a:pt x="528" y="53"/>
                </a:lnTo>
                <a:lnTo>
                  <a:pt x="528" y="62"/>
                </a:lnTo>
                <a:lnTo>
                  <a:pt x="528" y="70"/>
                </a:lnTo>
                <a:lnTo>
                  <a:pt x="519" y="70"/>
                </a:lnTo>
                <a:lnTo>
                  <a:pt x="519" y="70"/>
                </a:lnTo>
                <a:lnTo>
                  <a:pt x="519" y="79"/>
                </a:lnTo>
                <a:lnTo>
                  <a:pt x="511" y="88"/>
                </a:lnTo>
                <a:lnTo>
                  <a:pt x="511" y="97"/>
                </a:lnTo>
                <a:lnTo>
                  <a:pt x="493" y="97"/>
                </a:lnTo>
                <a:lnTo>
                  <a:pt x="493" y="97"/>
                </a:lnTo>
                <a:lnTo>
                  <a:pt x="484" y="88"/>
                </a:lnTo>
                <a:lnTo>
                  <a:pt x="484" y="97"/>
                </a:lnTo>
                <a:lnTo>
                  <a:pt x="484" y="97"/>
                </a:lnTo>
                <a:lnTo>
                  <a:pt x="475" y="88"/>
                </a:lnTo>
                <a:lnTo>
                  <a:pt x="484" y="88"/>
                </a:lnTo>
                <a:lnTo>
                  <a:pt x="475" y="88"/>
                </a:lnTo>
                <a:lnTo>
                  <a:pt x="475" y="88"/>
                </a:lnTo>
                <a:lnTo>
                  <a:pt x="475" y="97"/>
                </a:lnTo>
                <a:lnTo>
                  <a:pt x="475" y="97"/>
                </a:lnTo>
                <a:lnTo>
                  <a:pt x="467" y="97"/>
                </a:lnTo>
                <a:lnTo>
                  <a:pt x="458" y="97"/>
                </a:lnTo>
                <a:lnTo>
                  <a:pt x="449" y="97"/>
                </a:lnTo>
                <a:lnTo>
                  <a:pt x="449" y="97"/>
                </a:lnTo>
                <a:lnTo>
                  <a:pt x="449" y="97"/>
                </a:lnTo>
                <a:lnTo>
                  <a:pt x="475" y="106"/>
                </a:lnTo>
                <a:lnTo>
                  <a:pt x="475" y="106"/>
                </a:lnTo>
                <a:lnTo>
                  <a:pt x="484" y="106"/>
                </a:lnTo>
                <a:lnTo>
                  <a:pt x="484" y="115"/>
                </a:lnTo>
                <a:lnTo>
                  <a:pt x="484" y="115"/>
                </a:lnTo>
                <a:lnTo>
                  <a:pt x="475" y="115"/>
                </a:lnTo>
                <a:lnTo>
                  <a:pt x="484" y="115"/>
                </a:lnTo>
                <a:lnTo>
                  <a:pt x="484" y="124"/>
                </a:lnTo>
                <a:lnTo>
                  <a:pt x="475" y="132"/>
                </a:lnTo>
                <a:lnTo>
                  <a:pt x="475" y="132"/>
                </a:lnTo>
                <a:lnTo>
                  <a:pt x="467" y="132"/>
                </a:lnTo>
                <a:lnTo>
                  <a:pt x="458" y="132"/>
                </a:lnTo>
                <a:lnTo>
                  <a:pt x="458" y="124"/>
                </a:lnTo>
                <a:lnTo>
                  <a:pt x="449" y="124"/>
                </a:lnTo>
                <a:lnTo>
                  <a:pt x="458" y="132"/>
                </a:lnTo>
                <a:lnTo>
                  <a:pt x="467" y="141"/>
                </a:lnTo>
                <a:lnTo>
                  <a:pt x="475" y="141"/>
                </a:lnTo>
                <a:lnTo>
                  <a:pt x="484" y="132"/>
                </a:lnTo>
                <a:lnTo>
                  <a:pt x="493" y="132"/>
                </a:lnTo>
                <a:lnTo>
                  <a:pt x="484" y="132"/>
                </a:lnTo>
                <a:lnTo>
                  <a:pt x="493" y="132"/>
                </a:lnTo>
                <a:lnTo>
                  <a:pt x="493" y="124"/>
                </a:lnTo>
                <a:lnTo>
                  <a:pt x="493" y="124"/>
                </a:lnTo>
                <a:lnTo>
                  <a:pt x="493" y="124"/>
                </a:lnTo>
                <a:lnTo>
                  <a:pt x="493" y="132"/>
                </a:lnTo>
                <a:lnTo>
                  <a:pt x="502" y="132"/>
                </a:lnTo>
                <a:lnTo>
                  <a:pt x="502" y="124"/>
                </a:lnTo>
                <a:lnTo>
                  <a:pt x="502" y="124"/>
                </a:lnTo>
                <a:lnTo>
                  <a:pt x="502" y="132"/>
                </a:lnTo>
                <a:lnTo>
                  <a:pt x="502" y="132"/>
                </a:lnTo>
                <a:lnTo>
                  <a:pt x="502" y="141"/>
                </a:lnTo>
                <a:lnTo>
                  <a:pt x="493" y="150"/>
                </a:lnTo>
                <a:lnTo>
                  <a:pt x="493" y="150"/>
                </a:lnTo>
                <a:lnTo>
                  <a:pt x="484" y="150"/>
                </a:lnTo>
                <a:lnTo>
                  <a:pt x="484" y="150"/>
                </a:lnTo>
                <a:lnTo>
                  <a:pt x="484" y="150"/>
                </a:lnTo>
                <a:lnTo>
                  <a:pt x="475" y="150"/>
                </a:lnTo>
                <a:lnTo>
                  <a:pt x="475" y="150"/>
                </a:lnTo>
                <a:lnTo>
                  <a:pt x="475" y="150"/>
                </a:lnTo>
                <a:lnTo>
                  <a:pt x="458" y="159"/>
                </a:lnTo>
                <a:lnTo>
                  <a:pt x="458" y="159"/>
                </a:lnTo>
                <a:lnTo>
                  <a:pt x="449" y="168"/>
                </a:lnTo>
                <a:lnTo>
                  <a:pt x="449" y="177"/>
                </a:lnTo>
                <a:lnTo>
                  <a:pt x="449" y="177"/>
                </a:lnTo>
                <a:lnTo>
                  <a:pt x="440" y="168"/>
                </a:lnTo>
                <a:lnTo>
                  <a:pt x="440" y="168"/>
                </a:lnTo>
                <a:lnTo>
                  <a:pt x="440" y="168"/>
                </a:lnTo>
                <a:lnTo>
                  <a:pt x="440" y="168"/>
                </a:lnTo>
                <a:lnTo>
                  <a:pt x="440" y="177"/>
                </a:lnTo>
                <a:lnTo>
                  <a:pt x="440" y="177"/>
                </a:lnTo>
                <a:lnTo>
                  <a:pt x="431" y="185"/>
                </a:lnTo>
                <a:lnTo>
                  <a:pt x="423" y="194"/>
                </a:lnTo>
                <a:lnTo>
                  <a:pt x="423" y="212"/>
                </a:lnTo>
                <a:lnTo>
                  <a:pt x="423" y="212"/>
                </a:lnTo>
                <a:lnTo>
                  <a:pt x="423" y="230"/>
                </a:lnTo>
                <a:lnTo>
                  <a:pt x="414" y="212"/>
                </a:lnTo>
                <a:lnTo>
                  <a:pt x="414" y="212"/>
                </a:lnTo>
                <a:lnTo>
                  <a:pt x="414" y="212"/>
                </a:lnTo>
                <a:lnTo>
                  <a:pt x="414" y="221"/>
                </a:lnTo>
                <a:lnTo>
                  <a:pt x="414" y="230"/>
                </a:lnTo>
                <a:lnTo>
                  <a:pt x="414" y="238"/>
                </a:lnTo>
                <a:lnTo>
                  <a:pt x="405" y="238"/>
                </a:lnTo>
                <a:lnTo>
                  <a:pt x="387" y="238"/>
                </a:lnTo>
                <a:lnTo>
                  <a:pt x="379" y="238"/>
                </a:lnTo>
                <a:lnTo>
                  <a:pt x="379" y="238"/>
                </a:lnTo>
                <a:lnTo>
                  <a:pt x="379" y="238"/>
                </a:lnTo>
                <a:lnTo>
                  <a:pt x="291" y="185"/>
                </a:lnTo>
                <a:lnTo>
                  <a:pt x="220" y="194"/>
                </a:lnTo>
                <a:lnTo>
                  <a:pt x="220" y="194"/>
                </a:lnTo>
                <a:lnTo>
                  <a:pt x="220" y="185"/>
                </a:lnTo>
                <a:lnTo>
                  <a:pt x="220" y="185"/>
                </a:lnTo>
                <a:lnTo>
                  <a:pt x="212" y="177"/>
                </a:lnTo>
                <a:lnTo>
                  <a:pt x="212" y="177"/>
                </a:lnTo>
                <a:lnTo>
                  <a:pt x="203" y="168"/>
                </a:lnTo>
                <a:lnTo>
                  <a:pt x="185" y="177"/>
                </a:lnTo>
                <a:lnTo>
                  <a:pt x="124" y="177"/>
                </a:lnTo>
                <a:lnTo>
                  <a:pt x="124" y="185"/>
                </a:lnTo>
                <a:lnTo>
                  <a:pt x="115" y="185"/>
                </a:lnTo>
                <a:lnTo>
                  <a:pt x="106" y="185"/>
                </a:lnTo>
                <a:lnTo>
                  <a:pt x="97" y="194"/>
                </a:lnTo>
                <a:lnTo>
                  <a:pt x="88" y="194"/>
                </a:lnTo>
                <a:lnTo>
                  <a:pt x="80" y="203"/>
                </a:lnTo>
                <a:lnTo>
                  <a:pt x="0" y="212"/>
                </a:lnTo>
              </a:path>
            </a:pathLst>
          </a:custGeom>
          <a:solidFill>
            <a:srgbClr val="FFBF00"/>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76" name="Freeform 67"/>
          <p:cNvSpPr>
            <a:spLocks/>
          </p:cNvSpPr>
          <p:nvPr/>
        </p:nvSpPr>
        <p:spPr bwMode="auto">
          <a:xfrm>
            <a:off x="9715129" y="1964272"/>
            <a:ext cx="37550" cy="56861"/>
          </a:xfrm>
          <a:custGeom>
            <a:avLst/>
            <a:gdLst/>
            <a:ahLst/>
            <a:cxnLst>
              <a:cxn ang="0">
                <a:pos x="0" y="0"/>
              </a:cxn>
              <a:cxn ang="0">
                <a:pos x="0" y="0"/>
              </a:cxn>
              <a:cxn ang="0">
                <a:pos x="0" y="0"/>
              </a:cxn>
              <a:cxn ang="0">
                <a:pos x="9" y="17"/>
              </a:cxn>
              <a:cxn ang="0">
                <a:pos x="17" y="26"/>
              </a:cxn>
              <a:cxn ang="0">
                <a:pos x="35" y="44"/>
              </a:cxn>
              <a:cxn ang="0">
                <a:pos x="35" y="53"/>
              </a:cxn>
              <a:cxn ang="0">
                <a:pos x="35" y="53"/>
              </a:cxn>
              <a:cxn ang="0">
                <a:pos x="26" y="44"/>
              </a:cxn>
              <a:cxn ang="0">
                <a:pos x="26" y="44"/>
              </a:cxn>
              <a:cxn ang="0">
                <a:pos x="17" y="44"/>
              </a:cxn>
              <a:cxn ang="0">
                <a:pos x="26" y="35"/>
              </a:cxn>
              <a:cxn ang="0">
                <a:pos x="17" y="35"/>
              </a:cxn>
              <a:cxn ang="0">
                <a:pos x="17" y="26"/>
              </a:cxn>
              <a:cxn ang="0">
                <a:pos x="9" y="17"/>
              </a:cxn>
              <a:cxn ang="0">
                <a:pos x="0" y="0"/>
              </a:cxn>
            </a:cxnLst>
            <a:rect l="0" t="0" r="r" b="b"/>
            <a:pathLst>
              <a:path w="35" h="53">
                <a:moveTo>
                  <a:pt x="0" y="0"/>
                </a:moveTo>
                <a:lnTo>
                  <a:pt x="0" y="0"/>
                </a:lnTo>
                <a:lnTo>
                  <a:pt x="0" y="0"/>
                </a:lnTo>
                <a:lnTo>
                  <a:pt x="9" y="17"/>
                </a:lnTo>
                <a:lnTo>
                  <a:pt x="17" y="26"/>
                </a:lnTo>
                <a:lnTo>
                  <a:pt x="35" y="44"/>
                </a:lnTo>
                <a:lnTo>
                  <a:pt x="35" y="53"/>
                </a:lnTo>
                <a:lnTo>
                  <a:pt x="35" y="53"/>
                </a:lnTo>
                <a:lnTo>
                  <a:pt x="26" y="44"/>
                </a:lnTo>
                <a:lnTo>
                  <a:pt x="26" y="44"/>
                </a:lnTo>
                <a:lnTo>
                  <a:pt x="17" y="44"/>
                </a:lnTo>
                <a:lnTo>
                  <a:pt x="26" y="35"/>
                </a:lnTo>
                <a:lnTo>
                  <a:pt x="17" y="35"/>
                </a:lnTo>
                <a:lnTo>
                  <a:pt x="17" y="26"/>
                </a:lnTo>
                <a:lnTo>
                  <a:pt x="9" y="17"/>
                </a:lnTo>
                <a:lnTo>
                  <a:pt x="0" y="0"/>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77" name="Freeform 68"/>
          <p:cNvSpPr>
            <a:spLocks/>
          </p:cNvSpPr>
          <p:nvPr/>
        </p:nvSpPr>
        <p:spPr bwMode="auto">
          <a:xfrm>
            <a:off x="9715129" y="1964272"/>
            <a:ext cx="37550" cy="56861"/>
          </a:xfrm>
          <a:custGeom>
            <a:avLst/>
            <a:gdLst/>
            <a:ahLst/>
            <a:cxnLst>
              <a:cxn ang="0">
                <a:pos x="0" y="0"/>
              </a:cxn>
              <a:cxn ang="0">
                <a:pos x="0" y="0"/>
              </a:cxn>
              <a:cxn ang="0">
                <a:pos x="0" y="0"/>
              </a:cxn>
              <a:cxn ang="0">
                <a:pos x="9" y="17"/>
              </a:cxn>
              <a:cxn ang="0">
                <a:pos x="17" y="26"/>
              </a:cxn>
              <a:cxn ang="0">
                <a:pos x="35" y="44"/>
              </a:cxn>
              <a:cxn ang="0">
                <a:pos x="35" y="53"/>
              </a:cxn>
              <a:cxn ang="0">
                <a:pos x="35" y="53"/>
              </a:cxn>
              <a:cxn ang="0">
                <a:pos x="26" y="44"/>
              </a:cxn>
              <a:cxn ang="0">
                <a:pos x="26" y="44"/>
              </a:cxn>
              <a:cxn ang="0">
                <a:pos x="17" y="44"/>
              </a:cxn>
              <a:cxn ang="0">
                <a:pos x="26" y="35"/>
              </a:cxn>
              <a:cxn ang="0">
                <a:pos x="17" y="35"/>
              </a:cxn>
              <a:cxn ang="0">
                <a:pos x="17" y="26"/>
              </a:cxn>
              <a:cxn ang="0">
                <a:pos x="9" y="17"/>
              </a:cxn>
              <a:cxn ang="0">
                <a:pos x="0" y="0"/>
              </a:cxn>
            </a:cxnLst>
            <a:rect l="0" t="0" r="r" b="b"/>
            <a:pathLst>
              <a:path w="35" h="53">
                <a:moveTo>
                  <a:pt x="0" y="0"/>
                </a:moveTo>
                <a:lnTo>
                  <a:pt x="0" y="0"/>
                </a:lnTo>
                <a:lnTo>
                  <a:pt x="0" y="0"/>
                </a:lnTo>
                <a:lnTo>
                  <a:pt x="9" y="17"/>
                </a:lnTo>
                <a:lnTo>
                  <a:pt x="17" y="26"/>
                </a:lnTo>
                <a:lnTo>
                  <a:pt x="35" y="44"/>
                </a:lnTo>
                <a:lnTo>
                  <a:pt x="35" y="53"/>
                </a:lnTo>
                <a:lnTo>
                  <a:pt x="35" y="53"/>
                </a:lnTo>
                <a:lnTo>
                  <a:pt x="26" y="44"/>
                </a:lnTo>
                <a:lnTo>
                  <a:pt x="26" y="44"/>
                </a:lnTo>
                <a:lnTo>
                  <a:pt x="17" y="44"/>
                </a:lnTo>
                <a:lnTo>
                  <a:pt x="26" y="35"/>
                </a:lnTo>
                <a:lnTo>
                  <a:pt x="17" y="35"/>
                </a:lnTo>
                <a:lnTo>
                  <a:pt x="17" y="26"/>
                </a:lnTo>
                <a:lnTo>
                  <a:pt x="9" y="17"/>
                </a:lnTo>
                <a:lnTo>
                  <a:pt x="0" y="0"/>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78" name="Freeform 69"/>
          <p:cNvSpPr>
            <a:spLocks/>
          </p:cNvSpPr>
          <p:nvPr/>
        </p:nvSpPr>
        <p:spPr bwMode="auto">
          <a:xfrm>
            <a:off x="9638959" y="2154167"/>
            <a:ext cx="19311" cy="18238"/>
          </a:xfrm>
          <a:custGeom>
            <a:avLst/>
            <a:gdLst/>
            <a:ahLst/>
            <a:cxnLst>
              <a:cxn ang="0">
                <a:pos x="18" y="0"/>
              </a:cxn>
              <a:cxn ang="0">
                <a:pos x="0" y="8"/>
              </a:cxn>
              <a:cxn ang="0">
                <a:pos x="0" y="17"/>
              </a:cxn>
              <a:cxn ang="0">
                <a:pos x="0" y="8"/>
              </a:cxn>
              <a:cxn ang="0">
                <a:pos x="9" y="8"/>
              </a:cxn>
              <a:cxn ang="0">
                <a:pos x="9" y="0"/>
              </a:cxn>
              <a:cxn ang="0">
                <a:pos x="18" y="0"/>
              </a:cxn>
            </a:cxnLst>
            <a:rect l="0" t="0" r="r" b="b"/>
            <a:pathLst>
              <a:path w="18" h="17">
                <a:moveTo>
                  <a:pt x="18" y="0"/>
                </a:moveTo>
                <a:lnTo>
                  <a:pt x="0" y="8"/>
                </a:lnTo>
                <a:lnTo>
                  <a:pt x="0" y="17"/>
                </a:lnTo>
                <a:lnTo>
                  <a:pt x="0" y="8"/>
                </a:lnTo>
                <a:lnTo>
                  <a:pt x="9" y="8"/>
                </a:lnTo>
                <a:lnTo>
                  <a:pt x="9" y="0"/>
                </a:lnTo>
                <a:lnTo>
                  <a:pt x="18" y="0"/>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79" name="Freeform 70"/>
          <p:cNvSpPr>
            <a:spLocks/>
          </p:cNvSpPr>
          <p:nvPr/>
        </p:nvSpPr>
        <p:spPr bwMode="auto">
          <a:xfrm>
            <a:off x="9638959" y="2154167"/>
            <a:ext cx="19311" cy="18238"/>
          </a:xfrm>
          <a:custGeom>
            <a:avLst/>
            <a:gdLst/>
            <a:ahLst/>
            <a:cxnLst>
              <a:cxn ang="0">
                <a:pos x="18" y="0"/>
              </a:cxn>
              <a:cxn ang="0">
                <a:pos x="0" y="8"/>
              </a:cxn>
              <a:cxn ang="0">
                <a:pos x="0" y="17"/>
              </a:cxn>
              <a:cxn ang="0">
                <a:pos x="0" y="8"/>
              </a:cxn>
              <a:cxn ang="0">
                <a:pos x="9" y="8"/>
              </a:cxn>
              <a:cxn ang="0">
                <a:pos x="9" y="0"/>
              </a:cxn>
              <a:cxn ang="0">
                <a:pos x="18" y="0"/>
              </a:cxn>
            </a:cxnLst>
            <a:rect l="0" t="0" r="r" b="b"/>
            <a:pathLst>
              <a:path w="18" h="17">
                <a:moveTo>
                  <a:pt x="18" y="0"/>
                </a:moveTo>
                <a:lnTo>
                  <a:pt x="0" y="8"/>
                </a:lnTo>
                <a:lnTo>
                  <a:pt x="0" y="17"/>
                </a:lnTo>
                <a:lnTo>
                  <a:pt x="0" y="8"/>
                </a:lnTo>
                <a:lnTo>
                  <a:pt x="9" y="8"/>
                </a:lnTo>
                <a:lnTo>
                  <a:pt x="9" y="0"/>
                </a:lnTo>
                <a:lnTo>
                  <a:pt x="18" y="0"/>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80" name="Freeform 71"/>
          <p:cNvSpPr>
            <a:spLocks/>
          </p:cNvSpPr>
          <p:nvPr/>
        </p:nvSpPr>
        <p:spPr bwMode="auto">
          <a:xfrm>
            <a:off x="9677582" y="2125198"/>
            <a:ext cx="18238" cy="9656"/>
          </a:xfrm>
          <a:custGeom>
            <a:avLst/>
            <a:gdLst/>
            <a:ahLst/>
            <a:cxnLst>
              <a:cxn ang="0">
                <a:pos x="17" y="9"/>
              </a:cxn>
              <a:cxn ang="0">
                <a:pos x="8" y="9"/>
              </a:cxn>
              <a:cxn ang="0">
                <a:pos x="0" y="9"/>
              </a:cxn>
              <a:cxn ang="0">
                <a:pos x="0" y="9"/>
              </a:cxn>
              <a:cxn ang="0">
                <a:pos x="8" y="9"/>
              </a:cxn>
              <a:cxn ang="0">
                <a:pos x="17" y="0"/>
              </a:cxn>
              <a:cxn ang="0">
                <a:pos x="17" y="9"/>
              </a:cxn>
            </a:cxnLst>
            <a:rect l="0" t="0" r="r" b="b"/>
            <a:pathLst>
              <a:path w="17" h="9">
                <a:moveTo>
                  <a:pt x="17" y="9"/>
                </a:moveTo>
                <a:lnTo>
                  <a:pt x="8" y="9"/>
                </a:lnTo>
                <a:lnTo>
                  <a:pt x="0" y="9"/>
                </a:lnTo>
                <a:lnTo>
                  <a:pt x="0" y="9"/>
                </a:lnTo>
                <a:lnTo>
                  <a:pt x="8" y="9"/>
                </a:lnTo>
                <a:lnTo>
                  <a:pt x="17" y="0"/>
                </a:lnTo>
                <a:lnTo>
                  <a:pt x="17" y="9"/>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81" name="Freeform 72"/>
          <p:cNvSpPr>
            <a:spLocks/>
          </p:cNvSpPr>
          <p:nvPr/>
        </p:nvSpPr>
        <p:spPr bwMode="auto">
          <a:xfrm>
            <a:off x="9677582" y="2125198"/>
            <a:ext cx="18238" cy="9656"/>
          </a:xfrm>
          <a:custGeom>
            <a:avLst/>
            <a:gdLst/>
            <a:ahLst/>
            <a:cxnLst>
              <a:cxn ang="0">
                <a:pos x="17" y="9"/>
              </a:cxn>
              <a:cxn ang="0">
                <a:pos x="8" y="9"/>
              </a:cxn>
              <a:cxn ang="0">
                <a:pos x="0" y="9"/>
              </a:cxn>
              <a:cxn ang="0">
                <a:pos x="0" y="9"/>
              </a:cxn>
              <a:cxn ang="0">
                <a:pos x="8" y="9"/>
              </a:cxn>
              <a:cxn ang="0">
                <a:pos x="17" y="0"/>
              </a:cxn>
              <a:cxn ang="0">
                <a:pos x="17" y="9"/>
              </a:cxn>
            </a:cxnLst>
            <a:rect l="0" t="0" r="r" b="b"/>
            <a:pathLst>
              <a:path w="17" h="9">
                <a:moveTo>
                  <a:pt x="17" y="9"/>
                </a:moveTo>
                <a:lnTo>
                  <a:pt x="8" y="9"/>
                </a:lnTo>
                <a:lnTo>
                  <a:pt x="0" y="9"/>
                </a:lnTo>
                <a:lnTo>
                  <a:pt x="0" y="9"/>
                </a:lnTo>
                <a:lnTo>
                  <a:pt x="8" y="9"/>
                </a:lnTo>
                <a:lnTo>
                  <a:pt x="17" y="0"/>
                </a:lnTo>
                <a:lnTo>
                  <a:pt x="17" y="9"/>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82" name="Freeform 73"/>
          <p:cNvSpPr>
            <a:spLocks/>
          </p:cNvSpPr>
          <p:nvPr/>
        </p:nvSpPr>
        <p:spPr bwMode="auto">
          <a:xfrm>
            <a:off x="9705475" y="2105885"/>
            <a:ext cx="19311" cy="28966"/>
          </a:xfrm>
          <a:custGeom>
            <a:avLst/>
            <a:gdLst/>
            <a:ahLst/>
            <a:cxnLst>
              <a:cxn ang="0">
                <a:pos x="18" y="0"/>
              </a:cxn>
              <a:cxn ang="0">
                <a:pos x="9" y="9"/>
              </a:cxn>
              <a:cxn ang="0">
                <a:pos x="0" y="27"/>
              </a:cxn>
              <a:cxn ang="0">
                <a:pos x="9" y="18"/>
              </a:cxn>
              <a:cxn ang="0">
                <a:pos x="9" y="9"/>
              </a:cxn>
              <a:cxn ang="0">
                <a:pos x="9" y="0"/>
              </a:cxn>
              <a:cxn ang="0">
                <a:pos x="18" y="0"/>
              </a:cxn>
            </a:cxnLst>
            <a:rect l="0" t="0" r="r" b="b"/>
            <a:pathLst>
              <a:path w="18" h="27">
                <a:moveTo>
                  <a:pt x="18" y="0"/>
                </a:moveTo>
                <a:lnTo>
                  <a:pt x="9" y="9"/>
                </a:lnTo>
                <a:lnTo>
                  <a:pt x="0" y="27"/>
                </a:lnTo>
                <a:lnTo>
                  <a:pt x="9" y="18"/>
                </a:lnTo>
                <a:lnTo>
                  <a:pt x="9" y="9"/>
                </a:lnTo>
                <a:lnTo>
                  <a:pt x="9" y="0"/>
                </a:lnTo>
                <a:lnTo>
                  <a:pt x="18" y="0"/>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83" name="Freeform 74"/>
          <p:cNvSpPr>
            <a:spLocks/>
          </p:cNvSpPr>
          <p:nvPr/>
        </p:nvSpPr>
        <p:spPr bwMode="auto">
          <a:xfrm>
            <a:off x="9705475" y="2105885"/>
            <a:ext cx="19311" cy="28966"/>
          </a:xfrm>
          <a:custGeom>
            <a:avLst/>
            <a:gdLst/>
            <a:ahLst/>
            <a:cxnLst>
              <a:cxn ang="0">
                <a:pos x="18" y="0"/>
              </a:cxn>
              <a:cxn ang="0">
                <a:pos x="9" y="9"/>
              </a:cxn>
              <a:cxn ang="0">
                <a:pos x="0" y="27"/>
              </a:cxn>
              <a:cxn ang="0">
                <a:pos x="9" y="18"/>
              </a:cxn>
              <a:cxn ang="0">
                <a:pos x="9" y="9"/>
              </a:cxn>
              <a:cxn ang="0">
                <a:pos x="9" y="0"/>
              </a:cxn>
              <a:cxn ang="0">
                <a:pos x="18" y="0"/>
              </a:cxn>
            </a:cxnLst>
            <a:rect l="0" t="0" r="r" b="b"/>
            <a:pathLst>
              <a:path w="18" h="27">
                <a:moveTo>
                  <a:pt x="18" y="0"/>
                </a:moveTo>
                <a:lnTo>
                  <a:pt x="9" y="9"/>
                </a:lnTo>
                <a:lnTo>
                  <a:pt x="0" y="27"/>
                </a:lnTo>
                <a:lnTo>
                  <a:pt x="9" y="18"/>
                </a:lnTo>
                <a:lnTo>
                  <a:pt x="9" y="9"/>
                </a:lnTo>
                <a:lnTo>
                  <a:pt x="9" y="0"/>
                </a:lnTo>
                <a:lnTo>
                  <a:pt x="18" y="0"/>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84" name="Freeform 79"/>
          <p:cNvSpPr>
            <a:spLocks/>
          </p:cNvSpPr>
          <p:nvPr/>
        </p:nvSpPr>
        <p:spPr bwMode="auto">
          <a:xfrm>
            <a:off x="7439634" y="2030789"/>
            <a:ext cx="463467" cy="483851"/>
          </a:xfrm>
          <a:custGeom>
            <a:avLst/>
            <a:gdLst/>
            <a:ahLst/>
            <a:cxnLst>
              <a:cxn ang="0">
                <a:pos x="0" y="451"/>
              </a:cxn>
              <a:cxn ang="0">
                <a:pos x="0" y="442"/>
              </a:cxn>
              <a:cxn ang="0">
                <a:pos x="62" y="0"/>
              </a:cxn>
              <a:cxn ang="0">
                <a:pos x="159" y="8"/>
              </a:cxn>
              <a:cxn ang="0">
                <a:pos x="256" y="17"/>
              </a:cxn>
              <a:cxn ang="0">
                <a:pos x="361" y="26"/>
              </a:cxn>
              <a:cxn ang="0">
                <a:pos x="432" y="35"/>
              </a:cxn>
              <a:cxn ang="0">
                <a:pos x="432" y="79"/>
              </a:cxn>
              <a:cxn ang="0">
                <a:pos x="432" y="79"/>
              </a:cxn>
              <a:cxn ang="0">
                <a:pos x="432" y="79"/>
              </a:cxn>
              <a:cxn ang="0">
                <a:pos x="414" y="274"/>
              </a:cxn>
              <a:cxn ang="0">
                <a:pos x="414" y="344"/>
              </a:cxn>
              <a:cxn ang="0">
                <a:pos x="405" y="424"/>
              </a:cxn>
              <a:cxn ang="0">
                <a:pos x="405" y="433"/>
              </a:cxn>
              <a:cxn ang="0">
                <a:pos x="396" y="433"/>
              </a:cxn>
              <a:cxn ang="0">
                <a:pos x="344" y="424"/>
              </a:cxn>
              <a:cxn ang="0">
                <a:pos x="282" y="424"/>
              </a:cxn>
              <a:cxn ang="0">
                <a:pos x="220" y="415"/>
              </a:cxn>
              <a:cxn ang="0">
                <a:pos x="168" y="415"/>
              </a:cxn>
              <a:cxn ang="0">
                <a:pos x="168" y="415"/>
              </a:cxn>
              <a:cxn ang="0">
                <a:pos x="168" y="424"/>
              </a:cxn>
              <a:cxn ang="0">
                <a:pos x="176" y="424"/>
              </a:cxn>
              <a:cxn ang="0">
                <a:pos x="176" y="433"/>
              </a:cxn>
              <a:cxn ang="0">
                <a:pos x="176" y="433"/>
              </a:cxn>
              <a:cxn ang="0">
                <a:pos x="62" y="415"/>
              </a:cxn>
              <a:cxn ang="0">
                <a:pos x="62" y="424"/>
              </a:cxn>
              <a:cxn ang="0">
                <a:pos x="62" y="451"/>
              </a:cxn>
              <a:cxn ang="0">
                <a:pos x="53" y="451"/>
              </a:cxn>
              <a:cxn ang="0">
                <a:pos x="0" y="451"/>
              </a:cxn>
            </a:cxnLst>
            <a:rect l="0" t="0" r="r" b="b"/>
            <a:pathLst>
              <a:path w="432" h="451">
                <a:moveTo>
                  <a:pt x="0" y="451"/>
                </a:moveTo>
                <a:lnTo>
                  <a:pt x="0" y="442"/>
                </a:lnTo>
                <a:lnTo>
                  <a:pt x="62" y="0"/>
                </a:lnTo>
                <a:lnTo>
                  <a:pt x="159" y="8"/>
                </a:lnTo>
                <a:lnTo>
                  <a:pt x="256" y="17"/>
                </a:lnTo>
                <a:lnTo>
                  <a:pt x="361" y="26"/>
                </a:lnTo>
                <a:lnTo>
                  <a:pt x="432" y="35"/>
                </a:lnTo>
                <a:lnTo>
                  <a:pt x="432" y="79"/>
                </a:lnTo>
                <a:lnTo>
                  <a:pt x="432" y="79"/>
                </a:lnTo>
                <a:lnTo>
                  <a:pt x="432" y="79"/>
                </a:lnTo>
                <a:lnTo>
                  <a:pt x="414" y="274"/>
                </a:lnTo>
                <a:lnTo>
                  <a:pt x="414" y="344"/>
                </a:lnTo>
                <a:lnTo>
                  <a:pt x="405" y="424"/>
                </a:lnTo>
                <a:lnTo>
                  <a:pt x="405" y="433"/>
                </a:lnTo>
                <a:lnTo>
                  <a:pt x="396" y="433"/>
                </a:lnTo>
                <a:lnTo>
                  <a:pt x="344" y="424"/>
                </a:lnTo>
                <a:lnTo>
                  <a:pt x="282" y="424"/>
                </a:lnTo>
                <a:lnTo>
                  <a:pt x="220" y="415"/>
                </a:lnTo>
                <a:lnTo>
                  <a:pt x="168" y="415"/>
                </a:lnTo>
                <a:lnTo>
                  <a:pt x="168" y="415"/>
                </a:lnTo>
                <a:lnTo>
                  <a:pt x="168" y="424"/>
                </a:lnTo>
                <a:lnTo>
                  <a:pt x="176" y="424"/>
                </a:lnTo>
                <a:lnTo>
                  <a:pt x="176" y="433"/>
                </a:lnTo>
                <a:lnTo>
                  <a:pt x="176" y="433"/>
                </a:lnTo>
                <a:lnTo>
                  <a:pt x="62" y="415"/>
                </a:lnTo>
                <a:lnTo>
                  <a:pt x="62" y="424"/>
                </a:lnTo>
                <a:lnTo>
                  <a:pt x="62" y="451"/>
                </a:lnTo>
                <a:lnTo>
                  <a:pt x="53" y="451"/>
                </a:lnTo>
                <a:lnTo>
                  <a:pt x="0" y="451"/>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85" name="Freeform 80"/>
          <p:cNvSpPr>
            <a:spLocks/>
          </p:cNvSpPr>
          <p:nvPr/>
        </p:nvSpPr>
        <p:spPr bwMode="auto">
          <a:xfrm>
            <a:off x="7439634" y="2030789"/>
            <a:ext cx="463467" cy="483851"/>
          </a:xfrm>
          <a:custGeom>
            <a:avLst/>
            <a:gdLst/>
            <a:ahLst/>
            <a:cxnLst>
              <a:cxn ang="0">
                <a:pos x="0" y="451"/>
              </a:cxn>
              <a:cxn ang="0">
                <a:pos x="0" y="442"/>
              </a:cxn>
              <a:cxn ang="0">
                <a:pos x="62" y="0"/>
              </a:cxn>
              <a:cxn ang="0">
                <a:pos x="159" y="8"/>
              </a:cxn>
              <a:cxn ang="0">
                <a:pos x="256" y="17"/>
              </a:cxn>
              <a:cxn ang="0">
                <a:pos x="361" y="26"/>
              </a:cxn>
              <a:cxn ang="0">
                <a:pos x="432" y="35"/>
              </a:cxn>
              <a:cxn ang="0">
                <a:pos x="432" y="79"/>
              </a:cxn>
              <a:cxn ang="0">
                <a:pos x="432" y="79"/>
              </a:cxn>
              <a:cxn ang="0">
                <a:pos x="432" y="79"/>
              </a:cxn>
              <a:cxn ang="0">
                <a:pos x="414" y="274"/>
              </a:cxn>
              <a:cxn ang="0">
                <a:pos x="414" y="344"/>
              </a:cxn>
              <a:cxn ang="0">
                <a:pos x="405" y="424"/>
              </a:cxn>
              <a:cxn ang="0">
                <a:pos x="405" y="433"/>
              </a:cxn>
              <a:cxn ang="0">
                <a:pos x="396" y="433"/>
              </a:cxn>
              <a:cxn ang="0">
                <a:pos x="344" y="424"/>
              </a:cxn>
              <a:cxn ang="0">
                <a:pos x="282" y="424"/>
              </a:cxn>
              <a:cxn ang="0">
                <a:pos x="220" y="415"/>
              </a:cxn>
              <a:cxn ang="0">
                <a:pos x="168" y="415"/>
              </a:cxn>
              <a:cxn ang="0">
                <a:pos x="168" y="415"/>
              </a:cxn>
              <a:cxn ang="0">
                <a:pos x="168" y="424"/>
              </a:cxn>
              <a:cxn ang="0">
                <a:pos x="176" y="424"/>
              </a:cxn>
              <a:cxn ang="0">
                <a:pos x="176" y="433"/>
              </a:cxn>
              <a:cxn ang="0">
                <a:pos x="176" y="433"/>
              </a:cxn>
              <a:cxn ang="0">
                <a:pos x="62" y="415"/>
              </a:cxn>
              <a:cxn ang="0">
                <a:pos x="62" y="424"/>
              </a:cxn>
              <a:cxn ang="0">
                <a:pos x="62" y="451"/>
              </a:cxn>
              <a:cxn ang="0">
                <a:pos x="53" y="451"/>
              </a:cxn>
              <a:cxn ang="0">
                <a:pos x="0" y="451"/>
              </a:cxn>
            </a:cxnLst>
            <a:rect l="0" t="0" r="r" b="b"/>
            <a:pathLst>
              <a:path w="432" h="451">
                <a:moveTo>
                  <a:pt x="0" y="451"/>
                </a:moveTo>
                <a:lnTo>
                  <a:pt x="0" y="442"/>
                </a:lnTo>
                <a:lnTo>
                  <a:pt x="62" y="0"/>
                </a:lnTo>
                <a:lnTo>
                  <a:pt x="159" y="8"/>
                </a:lnTo>
                <a:lnTo>
                  <a:pt x="256" y="17"/>
                </a:lnTo>
                <a:lnTo>
                  <a:pt x="361" y="26"/>
                </a:lnTo>
                <a:lnTo>
                  <a:pt x="432" y="35"/>
                </a:lnTo>
                <a:lnTo>
                  <a:pt x="432" y="79"/>
                </a:lnTo>
                <a:lnTo>
                  <a:pt x="432" y="79"/>
                </a:lnTo>
                <a:lnTo>
                  <a:pt x="432" y="79"/>
                </a:lnTo>
                <a:lnTo>
                  <a:pt x="414" y="274"/>
                </a:lnTo>
                <a:lnTo>
                  <a:pt x="414" y="344"/>
                </a:lnTo>
                <a:lnTo>
                  <a:pt x="405" y="424"/>
                </a:lnTo>
                <a:lnTo>
                  <a:pt x="405" y="433"/>
                </a:lnTo>
                <a:lnTo>
                  <a:pt x="396" y="433"/>
                </a:lnTo>
                <a:lnTo>
                  <a:pt x="344" y="424"/>
                </a:lnTo>
                <a:lnTo>
                  <a:pt x="282" y="424"/>
                </a:lnTo>
                <a:lnTo>
                  <a:pt x="220" y="415"/>
                </a:lnTo>
                <a:lnTo>
                  <a:pt x="168" y="415"/>
                </a:lnTo>
                <a:lnTo>
                  <a:pt x="168" y="415"/>
                </a:lnTo>
                <a:lnTo>
                  <a:pt x="168" y="424"/>
                </a:lnTo>
                <a:lnTo>
                  <a:pt x="176" y="424"/>
                </a:lnTo>
                <a:lnTo>
                  <a:pt x="176" y="433"/>
                </a:lnTo>
                <a:lnTo>
                  <a:pt x="176" y="433"/>
                </a:lnTo>
                <a:lnTo>
                  <a:pt x="62" y="415"/>
                </a:lnTo>
                <a:lnTo>
                  <a:pt x="62" y="424"/>
                </a:lnTo>
                <a:lnTo>
                  <a:pt x="62" y="451"/>
                </a:lnTo>
                <a:lnTo>
                  <a:pt x="53" y="451"/>
                </a:lnTo>
                <a:lnTo>
                  <a:pt x="0" y="451"/>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86" name="Freeform 83"/>
          <p:cNvSpPr>
            <a:spLocks/>
          </p:cNvSpPr>
          <p:nvPr/>
        </p:nvSpPr>
        <p:spPr bwMode="auto">
          <a:xfrm>
            <a:off x="9677582" y="1546936"/>
            <a:ext cx="94410" cy="198476"/>
          </a:xfrm>
          <a:custGeom>
            <a:avLst/>
            <a:gdLst/>
            <a:ahLst/>
            <a:cxnLst>
              <a:cxn ang="0">
                <a:pos x="8" y="141"/>
              </a:cxn>
              <a:cxn ang="0">
                <a:pos x="8" y="132"/>
              </a:cxn>
              <a:cxn ang="0">
                <a:pos x="17" y="123"/>
              </a:cxn>
              <a:cxn ang="0">
                <a:pos x="26" y="115"/>
              </a:cxn>
              <a:cxn ang="0">
                <a:pos x="26" y="106"/>
              </a:cxn>
              <a:cxn ang="0">
                <a:pos x="26" y="106"/>
              </a:cxn>
              <a:cxn ang="0">
                <a:pos x="35" y="97"/>
              </a:cxn>
              <a:cxn ang="0">
                <a:pos x="44" y="88"/>
              </a:cxn>
              <a:cxn ang="0">
                <a:pos x="26" y="79"/>
              </a:cxn>
              <a:cxn ang="0">
                <a:pos x="17" y="70"/>
              </a:cxn>
              <a:cxn ang="0">
                <a:pos x="8" y="62"/>
              </a:cxn>
              <a:cxn ang="0">
                <a:pos x="0" y="53"/>
              </a:cxn>
              <a:cxn ang="0">
                <a:pos x="8" y="44"/>
              </a:cxn>
              <a:cxn ang="0">
                <a:pos x="8" y="35"/>
              </a:cxn>
              <a:cxn ang="0">
                <a:pos x="8" y="26"/>
              </a:cxn>
              <a:cxn ang="0">
                <a:pos x="17" y="9"/>
              </a:cxn>
              <a:cxn ang="0">
                <a:pos x="17" y="0"/>
              </a:cxn>
              <a:cxn ang="0">
                <a:pos x="70" y="17"/>
              </a:cxn>
              <a:cxn ang="0">
                <a:pos x="70" y="35"/>
              </a:cxn>
              <a:cxn ang="0">
                <a:pos x="70" y="44"/>
              </a:cxn>
              <a:cxn ang="0">
                <a:pos x="61" y="44"/>
              </a:cxn>
              <a:cxn ang="0">
                <a:pos x="70" y="62"/>
              </a:cxn>
              <a:cxn ang="0">
                <a:pos x="79" y="62"/>
              </a:cxn>
              <a:cxn ang="0">
                <a:pos x="79" y="88"/>
              </a:cxn>
              <a:cxn ang="0">
                <a:pos x="88" y="106"/>
              </a:cxn>
              <a:cxn ang="0">
                <a:pos x="79" y="97"/>
              </a:cxn>
              <a:cxn ang="0">
                <a:pos x="79" y="88"/>
              </a:cxn>
              <a:cxn ang="0">
                <a:pos x="79" y="97"/>
              </a:cxn>
              <a:cxn ang="0">
                <a:pos x="79" y="106"/>
              </a:cxn>
              <a:cxn ang="0">
                <a:pos x="79" y="115"/>
              </a:cxn>
              <a:cxn ang="0">
                <a:pos x="79" y="132"/>
              </a:cxn>
              <a:cxn ang="0">
                <a:pos x="70" y="132"/>
              </a:cxn>
              <a:cxn ang="0">
                <a:pos x="70" y="150"/>
              </a:cxn>
              <a:cxn ang="0">
                <a:pos x="70" y="150"/>
              </a:cxn>
              <a:cxn ang="0">
                <a:pos x="61" y="159"/>
              </a:cxn>
              <a:cxn ang="0">
                <a:pos x="61" y="168"/>
              </a:cxn>
              <a:cxn ang="0">
                <a:pos x="61" y="177"/>
              </a:cxn>
              <a:cxn ang="0">
                <a:pos x="52" y="185"/>
              </a:cxn>
              <a:cxn ang="0">
                <a:pos x="52" y="185"/>
              </a:cxn>
              <a:cxn ang="0">
                <a:pos x="52" y="168"/>
              </a:cxn>
              <a:cxn ang="0">
                <a:pos x="35" y="177"/>
              </a:cxn>
              <a:cxn ang="0">
                <a:pos x="17" y="168"/>
              </a:cxn>
              <a:cxn ang="0">
                <a:pos x="8" y="150"/>
              </a:cxn>
              <a:cxn ang="0">
                <a:pos x="8" y="150"/>
              </a:cxn>
              <a:cxn ang="0">
                <a:pos x="0" y="141"/>
              </a:cxn>
            </a:cxnLst>
            <a:rect l="0" t="0" r="r" b="b"/>
            <a:pathLst>
              <a:path w="88" h="185">
                <a:moveTo>
                  <a:pt x="0" y="141"/>
                </a:moveTo>
                <a:lnTo>
                  <a:pt x="8" y="141"/>
                </a:lnTo>
                <a:lnTo>
                  <a:pt x="8" y="132"/>
                </a:lnTo>
                <a:lnTo>
                  <a:pt x="8" y="132"/>
                </a:lnTo>
                <a:lnTo>
                  <a:pt x="8" y="123"/>
                </a:lnTo>
                <a:lnTo>
                  <a:pt x="17" y="123"/>
                </a:lnTo>
                <a:lnTo>
                  <a:pt x="17" y="123"/>
                </a:lnTo>
                <a:lnTo>
                  <a:pt x="26" y="115"/>
                </a:lnTo>
                <a:lnTo>
                  <a:pt x="26" y="115"/>
                </a:lnTo>
                <a:lnTo>
                  <a:pt x="26" y="106"/>
                </a:lnTo>
                <a:lnTo>
                  <a:pt x="26" y="106"/>
                </a:lnTo>
                <a:lnTo>
                  <a:pt x="26" y="106"/>
                </a:lnTo>
                <a:lnTo>
                  <a:pt x="26" y="106"/>
                </a:lnTo>
                <a:lnTo>
                  <a:pt x="35" y="97"/>
                </a:lnTo>
                <a:lnTo>
                  <a:pt x="35" y="97"/>
                </a:lnTo>
                <a:lnTo>
                  <a:pt x="44" y="88"/>
                </a:lnTo>
                <a:lnTo>
                  <a:pt x="26" y="79"/>
                </a:lnTo>
                <a:lnTo>
                  <a:pt x="26" y="79"/>
                </a:lnTo>
                <a:lnTo>
                  <a:pt x="17" y="79"/>
                </a:lnTo>
                <a:lnTo>
                  <a:pt x="17" y="70"/>
                </a:lnTo>
                <a:lnTo>
                  <a:pt x="17" y="70"/>
                </a:lnTo>
                <a:lnTo>
                  <a:pt x="8" y="62"/>
                </a:lnTo>
                <a:lnTo>
                  <a:pt x="8" y="62"/>
                </a:lnTo>
                <a:lnTo>
                  <a:pt x="0" y="53"/>
                </a:lnTo>
                <a:lnTo>
                  <a:pt x="8" y="44"/>
                </a:lnTo>
                <a:lnTo>
                  <a:pt x="8" y="44"/>
                </a:lnTo>
                <a:lnTo>
                  <a:pt x="8" y="35"/>
                </a:lnTo>
                <a:lnTo>
                  <a:pt x="8" y="35"/>
                </a:lnTo>
                <a:lnTo>
                  <a:pt x="0" y="35"/>
                </a:lnTo>
                <a:lnTo>
                  <a:pt x="8" y="26"/>
                </a:lnTo>
                <a:lnTo>
                  <a:pt x="17" y="17"/>
                </a:lnTo>
                <a:lnTo>
                  <a:pt x="17" y="9"/>
                </a:lnTo>
                <a:lnTo>
                  <a:pt x="17" y="9"/>
                </a:lnTo>
                <a:lnTo>
                  <a:pt x="17" y="0"/>
                </a:lnTo>
                <a:lnTo>
                  <a:pt x="70" y="17"/>
                </a:lnTo>
                <a:lnTo>
                  <a:pt x="70" y="17"/>
                </a:lnTo>
                <a:lnTo>
                  <a:pt x="70" y="26"/>
                </a:lnTo>
                <a:lnTo>
                  <a:pt x="70" y="35"/>
                </a:lnTo>
                <a:lnTo>
                  <a:pt x="70" y="35"/>
                </a:lnTo>
                <a:lnTo>
                  <a:pt x="70" y="44"/>
                </a:lnTo>
                <a:lnTo>
                  <a:pt x="61" y="44"/>
                </a:lnTo>
                <a:lnTo>
                  <a:pt x="61" y="44"/>
                </a:lnTo>
                <a:lnTo>
                  <a:pt x="61" y="62"/>
                </a:lnTo>
                <a:lnTo>
                  <a:pt x="70" y="62"/>
                </a:lnTo>
                <a:lnTo>
                  <a:pt x="70" y="62"/>
                </a:lnTo>
                <a:lnTo>
                  <a:pt x="79" y="62"/>
                </a:lnTo>
                <a:lnTo>
                  <a:pt x="79" y="70"/>
                </a:lnTo>
                <a:lnTo>
                  <a:pt x="79" y="88"/>
                </a:lnTo>
                <a:lnTo>
                  <a:pt x="88" y="88"/>
                </a:lnTo>
                <a:lnTo>
                  <a:pt x="88" y="106"/>
                </a:lnTo>
                <a:lnTo>
                  <a:pt x="88" y="106"/>
                </a:lnTo>
                <a:lnTo>
                  <a:pt x="79" y="97"/>
                </a:lnTo>
                <a:lnTo>
                  <a:pt x="88" y="97"/>
                </a:lnTo>
                <a:lnTo>
                  <a:pt x="79" y="88"/>
                </a:lnTo>
                <a:lnTo>
                  <a:pt x="79" y="97"/>
                </a:lnTo>
                <a:lnTo>
                  <a:pt x="79" y="97"/>
                </a:lnTo>
                <a:lnTo>
                  <a:pt x="79" y="97"/>
                </a:lnTo>
                <a:lnTo>
                  <a:pt x="79" y="106"/>
                </a:lnTo>
                <a:lnTo>
                  <a:pt x="79" y="115"/>
                </a:lnTo>
                <a:lnTo>
                  <a:pt x="79" y="115"/>
                </a:lnTo>
                <a:lnTo>
                  <a:pt x="79" y="123"/>
                </a:lnTo>
                <a:lnTo>
                  <a:pt x="79" y="132"/>
                </a:lnTo>
                <a:lnTo>
                  <a:pt x="79" y="132"/>
                </a:lnTo>
                <a:lnTo>
                  <a:pt x="70" y="132"/>
                </a:lnTo>
                <a:lnTo>
                  <a:pt x="70" y="141"/>
                </a:lnTo>
                <a:lnTo>
                  <a:pt x="70" y="150"/>
                </a:lnTo>
                <a:lnTo>
                  <a:pt x="70" y="150"/>
                </a:lnTo>
                <a:lnTo>
                  <a:pt x="70" y="150"/>
                </a:lnTo>
                <a:lnTo>
                  <a:pt x="61" y="159"/>
                </a:lnTo>
                <a:lnTo>
                  <a:pt x="61" y="159"/>
                </a:lnTo>
                <a:lnTo>
                  <a:pt x="61" y="159"/>
                </a:lnTo>
                <a:lnTo>
                  <a:pt x="61" y="168"/>
                </a:lnTo>
                <a:lnTo>
                  <a:pt x="61" y="177"/>
                </a:lnTo>
                <a:lnTo>
                  <a:pt x="61" y="177"/>
                </a:lnTo>
                <a:lnTo>
                  <a:pt x="52" y="185"/>
                </a:lnTo>
                <a:lnTo>
                  <a:pt x="52" y="185"/>
                </a:lnTo>
                <a:lnTo>
                  <a:pt x="52" y="185"/>
                </a:lnTo>
                <a:lnTo>
                  <a:pt x="52" y="185"/>
                </a:lnTo>
                <a:lnTo>
                  <a:pt x="52" y="177"/>
                </a:lnTo>
                <a:lnTo>
                  <a:pt x="52" y="168"/>
                </a:lnTo>
                <a:lnTo>
                  <a:pt x="35" y="168"/>
                </a:lnTo>
                <a:lnTo>
                  <a:pt x="35" y="177"/>
                </a:lnTo>
                <a:lnTo>
                  <a:pt x="26" y="168"/>
                </a:lnTo>
                <a:lnTo>
                  <a:pt x="17" y="168"/>
                </a:lnTo>
                <a:lnTo>
                  <a:pt x="17" y="159"/>
                </a:lnTo>
                <a:lnTo>
                  <a:pt x="8" y="150"/>
                </a:lnTo>
                <a:lnTo>
                  <a:pt x="8" y="150"/>
                </a:lnTo>
                <a:lnTo>
                  <a:pt x="8" y="150"/>
                </a:lnTo>
                <a:lnTo>
                  <a:pt x="0" y="150"/>
                </a:lnTo>
                <a:lnTo>
                  <a:pt x="0" y="141"/>
                </a:lnTo>
                <a:close/>
              </a:path>
            </a:pathLst>
          </a:custGeom>
          <a:solidFill>
            <a:srgbClr val="FFBF00"/>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87" name="Freeform 85"/>
          <p:cNvSpPr>
            <a:spLocks/>
          </p:cNvSpPr>
          <p:nvPr/>
        </p:nvSpPr>
        <p:spPr bwMode="auto">
          <a:xfrm>
            <a:off x="9790231" y="1167153"/>
            <a:ext cx="113721" cy="227443"/>
          </a:xfrm>
          <a:custGeom>
            <a:avLst/>
            <a:gdLst/>
            <a:ahLst/>
            <a:cxnLst>
              <a:cxn ang="0">
                <a:pos x="18" y="212"/>
              </a:cxn>
              <a:cxn ang="0">
                <a:pos x="9" y="212"/>
              </a:cxn>
              <a:cxn ang="0">
                <a:pos x="9" y="203"/>
              </a:cxn>
              <a:cxn ang="0">
                <a:pos x="9" y="195"/>
              </a:cxn>
              <a:cxn ang="0">
                <a:pos x="9" y="195"/>
              </a:cxn>
              <a:cxn ang="0">
                <a:pos x="9" y="177"/>
              </a:cxn>
              <a:cxn ang="0">
                <a:pos x="9" y="168"/>
              </a:cxn>
              <a:cxn ang="0">
                <a:pos x="0" y="150"/>
              </a:cxn>
              <a:cxn ang="0">
                <a:pos x="9" y="141"/>
              </a:cxn>
              <a:cxn ang="0">
                <a:pos x="0" y="141"/>
              </a:cxn>
              <a:cxn ang="0">
                <a:pos x="9" y="133"/>
              </a:cxn>
              <a:cxn ang="0">
                <a:pos x="9" y="124"/>
              </a:cxn>
              <a:cxn ang="0">
                <a:pos x="9" y="124"/>
              </a:cxn>
              <a:cxn ang="0">
                <a:pos x="9" y="115"/>
              </a:cxn>
              <a:cxn ang="0">
                <a:pos x="9" y="115"/>
              </a:cxn>
              <a:cxn ang="0">
                <a:pos x="9" y="106"/>
              </a:cxn>
              <a:cxn ang="0">
                <a:pos x="9" y="97"/>
              </a:cxn>
              <a:cxn ang="0">
                <a:pos x="9" y="88"/>
              </a:cxn>
              <a:cxn ang="0">
                <a:pos x="9" y="80"/>
              </a:cxn>
              <a:cxn ang="0">
                <a:pos x="18" y="80"/>
              </a:cxn>
              <a:cxn ang="0">
                <a:pos x="27" y="71"/>
              </a:cxn>
              <a:cxn ang="0">
                <a:pos x="27" y="62"/>
              </a:cxn>
              <a:cxn ang="0">
                <a:pos x="27" y="62"/>
              </a:cxn>
              <a:cxn ang="0">
                <a:pos x="27" y="53"/>
              </a:cxn>
              <a:cxn ang="0">
                <a:pos x="18" y="53"/>
              </a:cxn>
              <a:cxn ang="0">
                <a:pos x="18" y="44"/>
              </a:cxn>
              <a:cxn ang="0">
                <a:pos x="27" y="35"/>
              </a:cxn>
              <a:cxn ang="0">
                <a:pos x="18" y="27"/>
              </a:cxn>
              <a:cxn ang="0">
                <a:pos x="18" y="27"/>
              </a:cxn>
              <a:cxn ang="0">
                <a:pos x="18" y="27"/>
              </a:cxn>
              <a:cxn ang="0">
                <a:pos x="18" y="18"/>
              </a:cxn>
              <a:cxn ang="0">
                <a:pos x="27" y="9"/>
              </a:cxn>
              <a:cxn ang="0">
                <a:pos x="27" y="9"/>
              </a:cxn>
              <a:cxn ang="0">
                <a:pos x="27" y="0"/>
              </a:cxn>
              <a:cxn ang="0">
                <a:pos x="35" y="0"/>
              </a:cxn>
              <a:cxn ang="0">
                <a:pos x="35" y="0"/>
              </a:cxn>
              <a:cxn ang="0">
                <a:pos x="35" y="0"/>
              </a:cxn>
              <a:cxn ang="0">
                <a:pos x="79" y="115"/>
              </a:cxn>
              <a:cxn ang="0">
                <a:pos x="79" y="133"/>
              </a:cxn>
              <a:cxn ang="0">
                <a:pos x="79" y="133"/>
              </a:cxn>
              <a:cxn ang="0">
                <a:pos x="79" y="141"/>
              </a:cxn>
              <a:cxn ang="0">
                <a:pos x="88" y="141"/>
              </a:cxn>
              <a:cxn ang="0">
                <a:pos x="88" y="150"/>
              </a:cxn>
              <a:cxn ang="0">
                <a:pos x="97" y="150"/>
              </a:cxn>
              <a:cxn ang="0">
                <a:pos x="97" y="159"/>
              </a:cxn>
              <a:cxn ang="0">
                <a:pos x="106" y="159"/>
              </a:cxn>
              <a:cxn ang="0">
                <a:pos x="106" y="159"/>
              </a:cxn>
              <a:cxn ang="0">
                <a:pos x="106" y="159"/>
              </a:cxn>
              <a:cxn ang="0">
                <a:pos x="106" y="177"/>
              </a:cxn>
              <a:cxn ang="0">
                <a:pos x="106" y="177"/>
              </a:cxn>
              <a:cxn ang="0">
                <a:pos x="106" y="177"/>
              </a:cxn>
              <a:cxn ang="0">
                <a:pos x="97" y="177"/>
              </a:cxn>
              <a:cxn ang="0">
                <a:pos x="97" y="186"/>
              </a:cxn>
              <a:cxn ang="0">
                <a:pos x="88" y="186"/>
              </a:cxn>
              <a:cxn ang="0">
                <a:pos x="88" y="186"/>
              </a:cxn>
              <a:cxn ang="0">
                <a:pos x="88" y="195"/>
              </a:cxn>
              <a:cxn ang="0">
                <a:pos x="79" y="203"/>
              </a:cxn>
              <a:cxn ang="0">
                <a:pos x="18" y="212"/>
              </a:cxn>
            </a:cxnLst>
            <a:rect l="0" t="0" r="r" b="b"/>
            <a:pathLst>
              <a:path w="106" h="212">
                <a:moveTo>
                  <a:pt x="18" y="212"/>
                </a:moveTo>
                <a:lnTo>
                  <a:pt x="9" y="212"/>
                </a:lnTo>
                <a:lnTo>
                  <a:pt x="9" y="203"/>
                </a:lnTo>
                <a:lnTo>
                  <a:pt x="9" y="195"/>
                </a:lnTo>
                <a:lnTo>
                  <a:pt x="9" y="195"/>
                </a:lnTo>
                <a:lnTo>
                  <a:pt x="9" y="177"/>
                </a:lnTo>
                <a:lnTo>
                  <a:pt x="9" y="168"/>
                </a:lnTo>
                <a:lnTo>
                  <a:pt x="0" y="150"/>
                </a:lnTo>
                <a:lnTo>
                  <a:pt x="9" y="141"/>
                </a:lnTo>
                <a:lnTo>
                  <a:pt x="0" y="141"/>
                </a:lnTo>
                <a:lnTo>
                  <a:pt x="9" y="133"/>
                </a:lnTo>
                <a:lnTo>
                  <a:pt x="9" y="124"/>
                </a:lnTo>
                <a:lnTo>
                  <a:pt x="9" y="124"/>
                </a:lnTo>
                <a:lnTo>
                  <a:pt x="9" y="115"/>
                </a:lnTo>
                <a:lnTo>
                  <a:pt x="9" y="115"/>
                </a:lnTo>
                <a:lnTo>
                  <a:pt x="9" y="106"/>
                </a:lnTo>
                <a:lnTo>
                  <a:pt x="9" y="97"/>
                </a:lnTo>
                <a:lnTo>
                  <a:pt x="9" y="88"/>
                </a:lnTo>
                <a:lnTo>
                  <a:pt x="9" y="80"/>
                </a:lnTo>
                <a:lnTo>
                  <a:pt x="18" y="80"/>
                </a:lnTo>
                <a:lnTo>
                  <a:pt x="27" y="71"/>
                </a:lnTo>
                <a:lnTo>
                  <a:pt x="27" y="62"/>
                </a:lnTo>
                <a:lnTo>
                  <a:pt x="27" y="62"/>
                </a:lnTo>
                <a:lnTo>
                  <a:pt x="27" y="53"/>
                </a:lnTo>
                <a:lnTo>
                  <a:pt x="18" y="53"/>
                </a:lnTo>
                <a:lnTo>
                  <a:pt x="18" y="44"/>
                </a:lnTo>
                <a:lnTo>
                  <a:pt x="27" y="35"/>
                </a:lnTo>
                <a:lnTo>
                  <a:pt x="18" y="27"/>
                </a:lnTo>
                <a:lnTo>
                  <a:pt x="18" y="27"/>
                </a:lnTo>
                <a:lnTo>
                  <a:pt x="18" y="27"/>
                </a:lnTo>
                <a:lnTo>
                  <a:pt x="18" y="18"/>
                </a:lnTo>
                <a:lnTo>
                  <a:pt x="27" y="9"/>
                </a:lnTo>
                <a:lnTo>
                  <a:pt x="27" y="9"/>
                </a:lnTo>
                <a:lnTo>
                  <a:pt x="27" y="0"/>
                </a:lnTo>
                <a:lnTo>
                  <a:pt x="35" y="0"/>
                </a:lnTo>
                <a:lnTo>
                  <a:pt x="35" y="0"/>
                </a:lnTo>
                <a:lnTo>
                  <a:pt x="35" y="0"/>
                </a:lnTo>
                <a:lnTo>
                  <a:pt x="79" y="115"/>
                </a:lnTo>
                <a:lnTo>
                  <a:pt x="79" y="133"/>
                </a:lnTo>
                <a:lnTo>
                  <a:pt x="79" y="133"/>
                </a:lnTo>
                <a:lnTo>
                  <a:pt x="79" y="141"/>
                </a:lnTo>
                <a:lnTo>
                  <a:pt x="88" y="141"/>
                </a:lnTo>
                <a:lnTo>
                  <a:pt x="88" y="150"/>
                </a:lnTo>
                <a:lnTo>
                  <a:pt x="97" y="150"/>
                </a:lnTo>
                <a:lnTo>
                  <a:pt x="97" y="159"/>
                </a:lnTo>
                <a:lnTo>
                  <a:pt x="106" y="159"/>
                </a:lnTo>
                <a:lnTo>
                  <a:pt x="106" y="159"/>
                </a:lnTo>
                <a:lnTo>
                  <a:pt x="106" y="159"/>
                </a:lnTo>
                <a:lnTo>
                  <a:pt x="106" y="177"/>
                </a:lnTo>
                <a:lnTo>
                  <a:pt x="106" y="177"/>
                </a:lnTo>
                <a:lnTo>
                  <a:pt x="106" y="177"/>
                </a:lnTo>
                <a:lnTo>
                  <a:pt x="97" y="177"/>
                </a:lnTo>
                <a:lnTo>
                  <a:pt x="97" y="186"/>
                </a:lnTo>
                <a:lnTo>
                  <a:pt x="88" y="186"/>
                </a:lnTo>
                <a:lnTo>
                  <a:pt x="88" y="186"/>
                </a:lnTo>
                <a:lnTo>
                  <a:pt x="88" y="195"/>
                </a:lnTo>
                <a:lnTo>
                  <a:pt x="79" y="203"/>
                </a:lnTo>
                <a:lnTo>
                  <a:pt x="18" y="212"/>
                </a:lnTo>
                <a:close/>
              </a:path>
            </a:pathLst>
          </a:custGeom>
          <a:solidFill>
            <a:srgbClr val="FFBF00"/>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88" name="Freeform 87"/>
          <p:cNvSpPr>
            <a:spLocks/>
          </p:cNvSpPr>
          <p:nvPr/>
        </p:nvSpPr>
        <p:spPr bwMode="auto">
          <a:xfrm>
            <a:off x="6827039" y="1480423"/>
            <a:ext cx="423772" cy="664089"/>
          </a:xfrm>
          <a:custGeom>
            <a:avLst/>
            <a:gdLst/>
            <a:ahLst/>
            <a:cxnLst>
              <a:cxn ang="0">
                <a:pos x="8" y="177"/>
              </a:cxn>
              <a:cxn ang="0">
                <a:pos x="52" y="0"/>
              </a:cxn>
              <a:cxn ang="0">
                <a:pos x="149" y="26"/>
              </a:cxn>
              <a:cxn ang="0">
                <a:pos x="220" y="44"/>
              </a:cxn>
              <a:cxn ang="0">
                <a:pos x="316" y="62"/>
              </a:cxn>
              <a:cxn ang="0">
                <a:pos x="395" y="71"/>
              </a:cxn>
              <a:cxn ang="0">
                <a:pos x="325" y="468"/>
              </a:cxn>
              <a:cxn ang="0">
                <a:pos x="316" y="530"/>
              </a:cxn>
              <a:cxn ang="0">
                <a:pos x="307" y="530"/>
              </a:cxn>
              <a:cxn ang="0">
                <a:pos x="299" y="539"/>
              </a:cxn>
              <a:cxn ang="0">
                <a:pos x="299" y="539"/>
              </a:cxn>
              <a:cxn ang="0">
                <a:pos x="290" y="530"/>
              </a:cxn>
              <a:cxn ang="0">
                <a:pos x="290" y="530"/>
              </a:cxn>
              <a:cxn ang="0">
                <a:pos x="281" y="530"/>
              </a:cxn>
              <a:cxn ang="0">
                <a:pos x="281" y="521"/>
              </a:cxn>
              <a:cxn ang="0">
                <a:pos x="272" y="530"/>
              </a:cxn>
              <a:cxn ang="0">
                <a:pos x="272" y="530"/>
              </a:cxn>
              <a:cxn ang="0">
                <a:pos x="264" y="539"/>
              </a:cxn>
              <a:cxn ang="0">
                <a:pos x="272" y="548"/>
              </a:cxn>
              <a:cxn ang="0">
                <a:pos x="264" y="548"/>
              </a:cxn>
              <a:cxn ang="0">
                <a:pos x="264" y="557"/>
              </a:cxn>
              <a:cxn ang="0">
                <a:pos x="264" y="566"/>
              </a:cxn>
              <a:cxn ang="0">
                <a:pos x="264" y="575"/>
              </a:cxn>
              <a:cxn ang="0">
                <a:pos x="264" y="583"/>
              </a:cxn>
              <a:cxn ang="0">
                <a:pos x="264" y="592"/>
              </a:cxn>
              <a:cxn ang="0">
                <a:pos x="264" y="601"/>
              </a:cxn>
              <a:cxn ang="0">
                <a:pos x="264" y="601"/>
              </a:cxn>
              <a:cxn ang="0">
                <a:pos x="255" y="619"/>
              </a:cxn>
              <a:cxn ang="0">
                <a:pos x="184" y="504"/>
              </a:cxn>
              <a:cxn ang="0">
                <a:pos x="0" y="230"/>
              </a:cxn>
              <a:cxn ang="0">
                <a:pos x="8" y="177"/>
              </a:cxn>
            </a:cxnLst>
            <a:rect l="0" t="0" r="r" b="b"/>
            <a:pathLst>
              <a:path w="395" h="619">
                <a:moveTo>
                  <a:pt x="8" y="177"/>
                </a:moveTo>
                <a:lnTo>
                  <a:pt x="52" y="0"/>
                </a:lnTo>
                <a:lnTo>
                  <a:pt x="149" y="26"/>
                </a:lnTo>
                <a:lnTo>
                  <a:pt x="220" y="44"/>
                </a:lnTo>
                <a:lnTo>
                  <a:pt x="316" y="62"/>
                </a:lnTo>
                <a:lnTo>
                  <a:pt x="395" y="71"/>
                </a:lnTo>
                <a:lnTo>
                  <a:pt x="325" y="468"/>
                </a:lnTo>
                <a:lnTo>
                  <a:pt x="316" y="530"/>
                </a:lnTo>
                <a:lnTo>
                  <a:pt x="307" y="530"/>
                </a:lnTo>
                <a:lnTo>
                  <a:pt x="299" y="539"/>
                </a:lnTo>
                <a:lnTo>
                  <a:pt x="299" y="539"/>
                </a:lnTo>
                <a:lnTo>
                  <a:pt x="290" y="530"/>
                </a:lnTo>
                <a:lnTo>
                  <a:pt x="290" y="530"/>
                </a:lnTo>
                <a:lnTo>
                  <a:pt x="281" y="530"/>
                </a:lnTo>
                <a:lnTo>
                  <a:pt x="281" y="521"/>
                </a:lnTo>
                <a:lnTo>
                  <a:pt x="272" y="530"/>
                </a:lnTo>
                <a:lnTo>
                  <a:pt x="272" y="530"/>
                </a:lnTo>
                <a:lnTo>
                  <a:pt x="264" y="539"/>
                </a:lnTo>
                <a:lnTo>
                  <a:pt x="272" y="548"/>
                </a:lnTo>
                <a:lnTo>
                  <a:pt x="264" y="548"/>
                </a:lnTo>
                <a:lnTo>
                  <a:pt x="264" y="557"/>
                </a:lnTo>
                <a:lnTo>
                  <a:pt x="264" y="566"/>
                </a:lnTo>
                <a:lnTo>
                  <a:pt x="264" y="575"/>
                </a:lnTo>
                <a:lnTo>
                  <a:pt x="264" y="583"/>
                </a:lnTo>
                <a:lnTo>
                  <a:pt x="264" y="592"/>
                </a:lnTo>
                <a:lnTo>
                  <a:pt x="264" y="601"/>
                </a:lnTo>
                <a:lnTo>
                  <a:pt x="264" y="601"/>
                </a:lnTo>
                <a:lnTo>
                  <a:pt x="255" y="619"/>
                </a:lnTo>
                <a:lnTo>
                  <a:pt x="184" y="504"/>
                </a:lnTo>
                <a:lnTo>
                  <a:pt x="0" y="230"/>
                </a:lnTo>
                <a:lnTo>
                  <a:pt x="8" y="177"/>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89" name="Freeform 88"/>
          <p:cNvSpPr>
            <a:spLocks/>
          </p:cNvSpPr>
          <p:nvPr/>
        </p:nvSpPr>
        <p:spPr bwMode="auto">
          <a:xfrm>
            <a:off x="6827039" y="1480423"/>
            <a:ext cx="423772" cy="664089"/>
          </a:xfrm>
          <a:custGeom>
            <a:avLst/>
            <a:gdLst/>
            <a:ahLst/>
            <a:cxnLst>
              <a:cxn ang="0">
                <a:pos x="8" y="177"/>
              </a:cxn>
              <a:cxn ang="0">
                <a:pos x="52" y="0"/>
              </a:cxn>
              <a:cxn ang="0">
                <a:pos x="149" y="26"/>
              </a:cxn>
              <a:cxn ang="0">
                <a:pos x="220" y="44"/>
              </a:cxn>
              <a:cxn ang="0">
                <a:pos x="316" y="62"/>
              </a:cxn>
              <a:cxn ang="0">
                <a:pos x="395" y="71"/>
              </a:cxn>
              <a:cxn ang="0">
                <a:pos x="325" y="468"/>
              </a:cxn>
              <a:cxn ang="0">
                <a:pos x="316" y="530"/>
              </a:cxn>
              <a:cxn ang="0">
                <a:pos x="307" y="530"/>
              </a:cxn>
              <a:cxn ang="0">
                <a:pos x="299" y="539"/>
              </a:cxn>
              <a:cxn ang="0">
                <a:pos x="299" y="539"/>
              </a:cxn>
              <a:cxn ang="0">
                <a:pos x="290" y="530"/>
              </a:cxn>
              <a:cxn ang="0">
                <a:pos x="290" y="530"/>
              </a:cxn>
              <a:cxn ang="0">
                <a:pos x="281" y="530"/>
              </a:cxn>
              <a:cxn ang="0">
                <a:pos x="281" y="521"/>
              </a:cxn>
              <a:cxn ang="0">
                <a:pos x="272" y="530"/>
              </a:cxn>
              <a:cxn ang="0">
                <a:pos x="272" y="530"/>
              </a:cxn>
              <a:cxn ang="0">
                <a:pos x="264" y="539"/>
              </a:cxn>
              <a:cxn ang="0">
                <a:pos x="272" y="548"/>
              </a:cxn>
              <a:cxn ang="0">
                <a:pos x="264" y="548"/>
              </a:cxn>
              <a:cxn ang="0">
                <a:pos x="264" y="557"/>
              </a:cxn>
              <a:cxn ang="0">
                <a:pos x="264" y="566"/>
              </a:cxn>
              <a:cxn ang="0">
                <a:pos x="264" y="575"/>
              </a:cxn>
              <a:cxn ang="0">
                <a:pos x="264" y="583"/>
              </a:cxn>
              <a:cxn ang="0">
                <a:pos x="264" y="592"/>
              </a:cxn>
              <a:cxn ang="0">
                <a:pos x="264" y="601"/>
              </a:cxn>
              <a:cxn ang="0">
                <a:pos x="264" y="601"/>
              </a:cxn>
              <a:cxn ang="0">
                <a:pos x="255" y="619"/>
              </a:cxn>
              <a:cxn ang="0">
                <a:pos x="184" y="504"/>
              </a:cxn>
              <a:cxn ang="0">
                <a:pos x="0" y="230"/>
              </a:cxn>
              <a:cxn ang="0">
                <a:pos x="8" y="177"/>
              </a:cxn>
            </a:cxnLst>
            <a:rect l="0" t="0" r="r" b="b"/>
            <a:pathLst>
              <a:path w="395" h="619">
                <a:moveTo>
                  <a:pt x="8" y="177"/>
                </a:moveTo>
                <a:lnTo>
                  <a:pt x="52" y="0"/>
                </a:lnTo>
                <a:lnTo>
                  <a:pt x="149" y="26"/>
                </a:lnTo>
                <a:lnTo>
                  <a:pt x="220" y="44"/>
                </a:lnTo>
                <a:lnTo>
                  <a:pt x="316" y="62"/>
                </a:lnTo>
                <a:lnTo>
                  <a:pt x="395" y="71"/>
                </a:lnTo>
                <a:lnTo>
                  <a:pt x="325" y="468"/>
                </a:lnTo>
                <a:lnTo>
                  <a:pt x="316" y="530"/>
                </a:lnTo>
                <a:lnTo>
                  <a:pt x="307" y="530"/>
                </a:lnTo>
                <a:lnTo>
                  <a:pt x="299" y="539"/>
                </a:lnTo>
                <a:lnTo>
                  <a:pt x="299" y="539"/>
                </a:lnTo>
                <a:lnTo>
                  <a:pt x="290" y="530"/>
                </a:lnTo>
                <a:lnTo>
                  <a:pt x="290" y="530"/>
                </a:lnTo>
                <a:lnTo>
                  <a:pt x="281" y="530"/>
                </a:lnTo>
                <a:lnTo>
                  <a:pt x="281" y="521"/>
                </a:lnTo>
                <a:lnTo>
                  <a:pt x="272" y="530"/>
                </a:lnTo>
                <a:lnTo>
                  <a:pt x="272" y="530"/>
                </a:lnTo>
                <a:lnTo>
                  <a:pt x="264" y="539"/>
                </a:lnTo>
                <a:lnTo>
                  <a:pt x="272" y="548"/>
                </a:lnTo>
                <a:lnTo>
                  <a:pt x="264" y="548"/>
                </a:lnTo>
                <a:lnTo>
                  <a:pt x="264" y="557"/>
                </a:lnTo>
                <a:lnTo>
                  <a:pt x="264" y="566"/>
                </a:lnTo>
                <a:lnTo>
                  <a:pt x="264" y="575"/>
                </a:lnTo>
                <a:lnTo>
                  <a:pt x="264" y="583"/>
                </a:lnTo>
                <a:lnTo>
                  <a:pt x="264" y="592"/>
                </a:lnTo>
                <a:lnTo>
                  <a:pt x="264" y="601"/>
                </a:lnTo>
                <a:lnTo>
                  <a:pt x="264" y="601"/>
                </a:lnTo>
                <a:lnTo>
                  <a:pt x="255" y="619"/>
                </a:lnTo>
                <a:lnTo>
                  <a:pt x="184" y="504"/>
                </a:lnTo>
                <a:lnTo>
                  <a:pt x="0" y="230"/>
                </a:lnTo>
                <a:lnTo>
                  <a:pt x="8" y="177"/>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90" name="Freeform 89"/>
          <p:cNvSpPr>
            <a:spLocks/>
          </p:cNvSpPr>
          <p:nvPr/>
        </p:nvSpPr>
        <p:spPr bwMode="auto">
          <a:xfrm>
            <a:off x="7864481" y="1556590"/>
            <a:ext cx="548223" cy="264992"/>
          </a:xfrm>
          <a:custGeom>
            <a:avLst/>
            <a:gdLst/>
            <a:ahLst/>
            <a:cxnLst>
              <a:cxn ang="0">
                <a:pos x="9" y="0"/>
              </a:cxn>
              <a:cxn ang="0">
                <a:pos x="168" y="8"/>
              </a:cxn>
              <a:cxn ang="0">
                <a:pos x="326" y="8"/>
              </a:cxn>
              <a:cxn ang="0">
                <a:pos x="352" y="26"/>
              </a:cxn>
              <a:cxn ang="0">
                <a:pos x="361" y="17"/>
              </a:cxn>
              <a:cxn ang="0">
                <a:pos x="396" y="17"/>
              </a:cxn>
              <a:cxn ang="0">
                <a:pos x="414" y="26"/>
              </a:cxn>
              <a:cxn ang="0">
                <a:pos x="414" y="35"/>
              </a:cxn>
              <a:cxn ang="0">
                <a:pos x="423" y="35"/>
              </a:cxn>
              <a:cxn ang="0">
                <a:pos x="431" y="44"/>
              </a:cxn>
              <a:cxn ang="0">
                <a:pos x="440" y="53"/>
              </a:cxn>
              <a:cxn ang="0">
                <a:pos x="449" y="53"/>
              </a:cxn>
              <a:cxn ang="0">
                <a:pos x="449" y="61"/>
              </a:cxn>
              <a:cxn ang="0">
                <a:pos x="449" y="70"/>
              </a:cxn>
              <a:cxn ang="0">
                <a:pos x="458" y="88"/>
              </a:cxn>
              <a:cxn ang="0">
                <a:pos x="467" y="97"/>
              </a:cxn>
              <a:cxn ang="0">
                <a:pos x="467" y="106"/>
              </a:cxn>
              <a:cxn ang="0">
                <a:pos x="467" y="114"/>
              </a:cxn>
              <a:cxn ang="0">
                <a:pos x="467" y="123"/>
              </a:cxn>
              <a:cxn ang="0">
                <a:pos x="475" y="132"/>
              </a:cxn>
              <a:cxn ang="0">
                <a:pos x="475" y="141"/>
              </a:cxn>
              <a:cxn ang="0">
                <a:pos x="475" y="150"/>
              </a:cxn>
              <a:cxn ang="0">
                <a:pos x="475" y="159"/>
              </a:cxn>
              <a:cxn ang="0">
                <a:pos x="484" y="176"/>
              </a:cxn>
              <a:cxn ang="0">
                <a:pos x="484" y="194"/>
              </a:cxn>
              <a:cxn ang="0">
                <a:pos x="484" y="203"/>
              </a:cxn>
              <a:cxn ang="0">
                <a:pos x="493" y="221"/>
              </a:cxn>
              <a:cxn ang="0">
                <a:pos x="502" y="229"/>
              </a:cxn>
              <a:cxn ang="0">
                <a:pos x="511" y="238"/>
              </a:cxn>
              <a:cxn ang="0">
                <a:pos x="511" y="247"/>
              </a:cxn>
              <a:cxn ang="0">
                <a:pos x="335" y="247"/>
              </a:cxn>
              <a:cxn ang="0">
                <a:pos x="115" y="238"/>
              </a:cxn>
              <a:cxn ang="0">
                <a:pos x="115" y="159"/>
              </a:cxn>
              <a:cxn ang="0">
                <a:pos x="0" y="159"/>
              </a:cxn>
            </a:cxnLst>
            <a:rect l="0" t="0" r="r" b="b"/>
            <a:pathLst>
              <a:path w="511" h="247">
                <a:moveTo>
                  <a:pt x="0" y="159"/>
                </a:moveTo>
                <a:lnTo>
                  <a:pt x="9" y="0"/>
                </a:lnTo>
                <a:lnTo>
                  <a:pt x="71" y="0"/>
                </a:lnTo>
                <a:lnTo>
                  <a:pt x="168" y="8"/>
                </a:lnTo>
                <a:lnTo>
                  <a:pt x="264" y="8"/>
                </a:lnTo>
                <a:lnTo>
                  <a:pt x="326" y="8"/>
                </a:lnTo>
                <a:lnTo>
                  <a:pt x="335" y="17"/>
                </a:lnTo>
                <a:lnTo>
                  <a:pt x="352" y="26"/>
                </a:lnTo>
                <a:lnTo>
                  <a:pt x="361" y="26"/>
                </a:lnTo>
                <a:lnTo>
                  <a:pt x="361" y="17"/>
                </a:lnTo>
                <a:lnTo>
                  <a:pt x="370" y="26"/>
                </a:lnTo>
                <a:lnTo>
                  <a:pt x="396" y="17"/>
                </a:lnTo>
                <a:lnTo>
                  <a:pt x="405" y="26"/>
                </a:lnTo>
                <a:lnTo>
                  <a:pt x="414" y="26"/>
                </a:lnTo>
                <a:lnTo>
                  <a:pt x="414" y="26"/>
                </a:lnTo>
                <a:lnTo>
                  <a:pt x="414" y="35"/>
                </a:lnTo>
                <a:lnTo>
                  <a:pt x="423" y="35"/>
                </a:lnTo>
                <a:lnTo>
                  <a:pt x="423" y="35"/>
                </a:lnTo>
                <a:lnTo>
                  <a:pt x="431" y="35"/>
                </a:lnTo>
                <a:lnTo>
                  <a:pt x="431" y="44"/>
                </a:lnTo>
                <a:lnTo>
                  <a:pt x="440" y="44"/>
                </a:lnTo>
                <a:lnTo>
                  <a:pt x="440" y="53"/>
                </a:lnTo>
                <a:lnTo>
                  <a:pt x="449" y="53"/>
                </a:lnTo>
                <a:lnTo>
                  <a:pt x="449" y="53"/>
                </a:lnTo>
                <a:lnTo>
                  <a:pt x="449" y="61"/>
                </a:lnTo>
                <a:lnTo>
                  <a:pt x="449" y="61"/>
                </a:lnTo>
                <a:lnTo>
                  <a:pt x="449" y="70"/>
                </a:lnTo>
                <a:lnTo>
                  <a:pt x="449" y="70"/>
                </a:lnTo>
                <a:lnTo>
                  <a:pt x="458" y="79"/>
                </a:lnTo>
                <a:lnTo>
                  <a:pt x="458" y="88"/>
                </a:lnTo>
                <a:lnTo>
                  <a:pt x="467" y="97"/>
                </a:lnTo>
                <a:lnTo>
                  <a:pt x="467" y="97"/>
                </a:lnTo>
                <a:lnTo>
                  <a:pt x="467" y="106"/>
                </a:lnTo>
                <a:lnTo>
                  <a:pt x="467" y="106"/>
                </a:lnTo>
                <a:lnTo>
                  <a:pt x="467" y="114"/>
                </a:lnTo>
                <a:lnTo>
                  <a:pt x="467" y="114"/>
                </a:lnTo>
                <a:lnTo>
                  <a:pt x="467" y="123"/>
                </a:lnTo>
                <a:lnTo>
                  <a:pt x="467" y="123"/>
                </a:lnTo>
                <a:lnTo>
                  <a:pt x="475" y="123"/>
                </a:lnTo>
                <a:lnTo>
                  <a:pt x="475" y="132"/>
                </a:lnTo>
                <a:lnTo>
                  <a:pt x="475" y="132"/>
                </a:lnTo>
                <a:lnTo>
                  <a:pt x="475" y="141"/>
                </a:lnTo>
                <a:lnTo>
                  <a:pt x="475" y="141"/>
                </a:lnTo>
                <a:lnTo>
                  <a:pt x="475" y="150"/>
                </a:lnTo>
                <a:lnTo>
                  <a:pt x="484" y="159"/>
                </a:lnTo>
                <a:lnTo>
                  <a:pt x="475" y="159"/>
                </a:lnTo>
                <a:lnTo>
                  <a:pt x="475" y="168"/>
                </a:lnTo>
                <a:lnTo>
                  <a:pt x="484" y="176"/>
                </a:lnTo>
                <a:lnTo>
                  <a:pt x="484" y="194"/>
                </a:lnTo>
                <a:lnTo>
                  <a:pt x="484" y="194"/>
                </a:lnTo>
                <a:lnTo>
                  <a:pt x="484" y="203"/>
                </a:lnTo>
                <a:lnTo>
                  <a:pt x="484" y="203"/>
                </a:lnTo>
                <a:lnTo>
                  <a:pt x="493" y="212"/>
                </a:lnTo>
                <a:lnTo>
                  <a:pt x="493" y="221"/>
                </a:lnTo>
                <a:lnTo>
                  <a:pt x="502" y="229"/>
                </a:lnTo>
                <a:lnTo>
                  <a:pt x="502" y="229"/>
                </a:lnTo>
                <a:lnTo>
                  <a:pt x="502" y="238"/>
                </a:lnTo>
                <a:lnTo>
                  <a:pt x="511" y="238"/>
                </a:lnTo>
                <a:lnTo>
                  <a:pt x="511" y="247"/>
                </a:lnTo>
                <a:lnTo>
                  <a:pt x="511" y="247"/>
                </a:lnTo>
                <a:lnTo>
                  <a:pt x="414" y="247"/>
                </a:lnTo>
                <a:lnTo>
                  <a:pt x="335" y="247"/>
                </a:lnTo>
                <a:lnTo>
                  <a:pt x="185" y="247"/>
                </a:lnTo>
                <a:lnTo>
                  <a:pt x="115" y="238"/>
                </a:lnTo>
                <a:lnTo>
                  <a:pt x="115" y="168"/>
                </a:lnTo>
                <a:lnTo>
                  <a:pt x="115" y="159"/>
                </a:lnTo>
                <a:lnTo>
                  <a:pt x="53" y="159"/>
                </a:lnTo>
                <a:lnTo>
                  <a:pt x="0" y="159"/>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91" name="Freeform 90"/>
          <p:cNvSpPr>
            <a:spLocks/>
          </p:cNvSpPr>
          <p:nvPr/>
        </p:nvSpPr>
        <p:spPr bwMode="auto">
          <a:xfrm>
            <a:off x="7864481" y="1556590"/>
            <a:ext cx="548223" cy="264992"/>
          </a:xfrm>
          <a:custGeom>
            <a:avLst/>
            <a:gdLst/>
            <a:ahLst/>
            <a:cxnLst>
              <a:cxn ang="0">
                <a:pos x="9" y="0"/>
              </a:cxn>
              <a:cxn ang="0">
                <a:pos x="168" y="8"/>
              </a:cxn>
              <a:cxn ang="0">
                <a:pos x="326" y="8"/>
              </a:cxn>
              <a:cxn ang="0">
                <a:pos x="352" y="26"/>
              </a:cxn>
              <a:cxn ang="0">
                <a:pos x="361" y="17"/>
              </a:cxn>
              <a:cxn ang="0">
                <a:pos x="396" y="17"/>
              </a:cxn>
              <a:cxn ang="0">
                <a:pos x="414" y="26"/>
              </a:cxn>
              <a:cxn ang="0">
                <a:pos x="414" y="35"/>
              </a:cxn>
              <a:cxn ang="0">
                <a:pos x="423" y="35"/>
              </a:cxn>
              <a:cxn ang="0">
                <a:pos x="431" y="44"/>
              </a:cxn>
              <a:cxn ang="0">
                <a:pos x="440" y="53"/>
              </a:cxn>
              <a:cxn ang="0">
                <a:pos x="449" y="53"/>
              </a:cxn>
              <a:cxn ang="0">
                <a:pos x="449" y="61"/>
              </a:cxn>
              <a:cxn ang="0">
                <a:pos x="449" y="70"/>
              </a:cxn>
              <a:cxn ang="0">
                <a:pos x="458" y="88"/>
              </a:cxn>
              <a:cxn ang="0">
                <a:pos x="467" y="97"/>
              </a:cxn>
              <a:cxn ang="0">
                <a:pos x="467" y="106"/>
              </a:cxn>
              <a:cxn ang="0">
                <a:pos x="467" y="114"/>
              </a:cxn>
              <a:cxn ang="0">
                <a:pos x="467" y="123"/>
              </a:cxn>
              <a:cxn ang="0">
                <a:pos x="475" y="132"/>
              </a:cxn>
              <a:cxn ang="0">
                <a:pos x="475" y="141"/>
              </a:cxn>
              <a:cxn ang="0">
                <a:pos x="475" y="150"/>
              </a:cxn>
              <a:cxn ang="0">
                <a:pos x="475" y="159"/>
              </a:cxn>
              <a:cxn ang="0">
                <a:pos x="484" y="176"/>
              </a:cxn>
              <a:cxn ang="0">
                <a:pos x="484" y="194"/>
              </a:cxn>
              <a:cxn ang="0">
                <a:pos x="484" y="203"/>
              </a:cxn>
              <a:cxn ang="0">
                <a:pos x="493" y="221"/>
              </a:cxn>
              <a:cxn ang="0">
                <a:pos x="502" y="229"/>
              </a:cxn>
              <a:cxn ang="0">
                <a:pos x="511" y="238"/>
              </a:cxn>
              <a:cxn ang="0">
                <a:pos x="511" y="247"/>
              </a:cxn>
              <a:cxn ang="0">
                <a:pos x="335" y="247"/>
              </a:cxn>
              <a:cxn ang="0">
                <a:pos x="115" y="238"/>
              </a:cxn>
              <a:cxn ang="0">
                <a:pos x="115" y="159"/>
              </a:cxn>
              <a:cxn ang="0">
                <a:pos x="0" y="159"/>
              </a:cxn>
            </a:cxnLst>
            <a:rect l="0" t="0" r="r" b="b"/>
            <a:pathLst>
              <a:path w="511" h="247">
                <a:moveTo>
                  <a:pt x="0" y="159"/>
                </a:moveTo>
                <a:lnTo>
                  <a:pt x="9" y="0"/>
                </a:lnTo>
                <a:lnTo>
                  <a:pt x="71" y="0"/>
                </a:lnTo>
                <a:lnTo>
                  <a:pt x="168" y="8"/>
                </a:lnTo>
                <a:lnTo>
                  <a:pt x="264" y="8"/>
                </a:lnTo>
                <a:lnTo>
                  <a:pt x="326" y="8"/>
                </a:lnTo>
                <a:lnTo>
                  <a:pt x="335" y="17"/>
                </a:lnTo>
                <a:lnTo>
                  <a:pt x="352" y="26"/>
                </a:lnTo>
                <a:lnTo>
                  <a:pt x="361" y="26"/>
                </a:lnTo>
                <a:lnTo>
                  <a:pt x="361" y="17"/>
                </a:lnTo>
                <a:lnTo>
                  <a:pt x="370" y="26"/>
                </a:lnTo>
                <a:lnTo>
                  <a:pt x="396" y="17"/>
                </a:lnTo>
                <a:lnTo>
                  <a:pt x="405" y="26"/>
                </a:lnTo>
                <a:lnTo>
                  <a:pt x="414" y="26"/>
                </a:lnTo>
                <a:lnTo>
                  <a:pt x="414" y="26"/>
                </a:lnTo>
                <a:lnTo>
                  <a:pt x="414" y="35"/>
                </a:lnTo>
                <a:lnTo>
                  <a:pt x="423" y="35"/>
                </a:lnTo>
                <a:lnTo>
                  <a:pt x="423" y="35"/>
                </a:lnTo>
                <a:lnTo>
                  <a:pt x="431" y="35"/>
                </a:lnTo>
                <a:lnTo>
                  <a:pt x="431" y="44"/>
                </a:lnTo>
                <a:lnTo>
                  <a:pt x="440" y="44"/>
                </a:lnTo>
                <a:lnTo>
                  <a:pt x="440" y="53"/>
                </a:lnTo>
                <a:lnTo>
                  <a:pt x="449" y="53"/>
                </a:lnTo>
                <a:lnTo>
                  <a:pt x="449" y="53"/>
                </a:lnTo>
                <a:lnTo>
                  <a:pt x="449" y="61"/>
                </a:lnTo>
                <a:lnTo>
                  <a:pt x="449" y="61"/>
                </a:lnTo>
                <a:lnTo>
                  <a:pt x="449" y="70"/>
                </a:lnTo>
                <a:lnTo>
                  <a:pt x="449" y="70"/>
                </a:lnTo>
                <a:lnTo>
                  <a:pt x="458" y="79"/>
                </a:lnTo>
                <a:lnTo>
                  <a:pt x="458" y="88"/>
                </a:lnTo>
                <a:lnTo>
                  <a:pt x="467" y="97"/>
                </a:lnTo>
                <a:lnTo>
                  <a:pt x="467" y="97"/>
                </a:lnTo>
                <a:lnTo>
                  <a:pt x="467" y="106"/>
                </a:lnTo>
                <a:lnTo>
                  <a:pt x="467" y="106"/>
                </a:lnTo>
                <a:lnTo>
                  <a:pt x="467" y="114"/>
                </a:lnTo>
                <a:lnTo>
                  <a:pt x="467" y="114"/>
                </a:lnTo>
                <a:lnTo>
                  <a:pt x="467" y="123"/>
                </a:lnTo>
                <a:lnTo>
                  <a:pt x="467" y="123"/>
                </a:lnTo>
                <a:lnTo>
                  <a:pt x="475" y="123"/>
                </a:lnTo>
                <a:lnTo>
                  <a:pt x="475" y="132"/>
                </a:lnTo>
                <a:lnTo>
                  <a:pt x="475" y="132"/>
                </a:lnTo>
                <a:lnTo>
                  <a:pt x="475" y="141"/>
                </a:lnTo>
                <a:lnTo>
                  <a:pt x="475" y="141"/>
                </a:lnTo>
                <a:lnTo>
                  <a:pt x="475" y="150"/>
                </a:lnTo>
                <a:lnTo>
                  <a:pt x="484" y="159"/>
                </a:lnTo>
                <a:lnTo>
                  <a:pt x="475" y="159"/>
                </a:lnTo>
                <a:lnTo>
                  <a:pt x="475" y="168"/>
                </a:lnTo>
                <a:lnTo>
                  <a:pt x="484" y="176"/>
                </a:lnTo>
                <a:lnTo>
                  <a:pt x="484" y="194"/>
                </a:lnTo>
                <a:lnTo>
                  <a:pt x="484" y="194"/>
                </a:lnTo>
                <a:lnTo>
                  <a:pt x="484" y="203"/>
                </a:lnTo>
                <a:lnTo>
                  <a:pt x="484" y="203"/>
                </a:lnTo>
                <a:lnTo>
                  <a:pt x="493" y="212"/>
                </a:lnTo>
                <a:lnTo>
                  <a:pt x="493" y="221"/>
                </a:lnTo>
                <a:lnTo>
                  <a:pt x="502" y="229"/>
                </a:lnTo>
                <a:lnTo>
                  <a:pt x="502" y="229"/>
                </a:lnTo>
                <a:lnTo>
                  <a:pt x="502" y="238"/>
                </a:lnTo>
                <a:lnTo>
                  <a:pt x="511" y="238"/>
                </a:lnTo>
                <a:lnTo>
                  <a:pt x="511" y="247"/>
                </a:lnTo>
                <a:lnTo>
                  <a:pt x="511" y="247"/>
                </a:lnTo>
                <a:lnTo>
                  <a:pt x="414" y="247"/>
                </a:lnTo>
                <a:lnTo>
                  <a:pt x="335" y="247"/>
                </a:lnTo>
                <a:lnTo>
                  <a:pt x="185" y="247"/>
                </a:lnTo>
                <a:lnTo>
                  <a:pt x="115" y="238"/>
                </a:lnTo>
                <a:lnTo>
                  <a:pt x="115" y="168"/>
                </a:lnTo>
                <a:lnTo>
                  <a:pt x="115" y="159"/>
                </a:lnTo>
                <a:lnTo>
                  <a:pt x="53" y="159"/>
                </a:lnTo>
                <a:lnTo>
                  <a:pt x="0" y="159"/>
                </a:lnTo>
              </a:path>
            </a:pathLst>
          </a:custGeom>
          <a:solidFill>
            <a:srgbClr val="FFBF00"/>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92" name="Freeform 93"/>
          <p:cNvSpPr>
            <a:spLocks/>
          </p:cNvSpPr>
          <p:nvPr/>
        </p:nvSpPr>
        <p:spPr bwMode="auto">
          <a:xfrm>
            <a:off x="8383734" y="1764727"/>
            <a:ext cx="453814" cy="389441"/>
          </a:xfrm>
          <a:custGeom>
            <a:avLst/>
            <a:gdLst/>
            <a:ahLst/>
            <a:cxnLst>
              <a:cxn ang="0">
                <a:pos x="71" y="9"/>
              </a:cxn>
              <a:cxn ang="0">
                <a:pos x="203" y="0"/>
              </a:cxn>
              <a:cxn ang="0">
                <a:pos x="247" y="0"/>
              </a:cxn>
              <a:cxn ang="0">
                <a:pos x="255" y="18"/>
              </a:cxn>
              <a:cxn ang="0">
                <a:pos x="255" y="18"/>
              </a:cxn>
              <a:cxn ang="0">
                <a:pos x="255" y="35"/>
              </a:cxn>
              <a:cxn ang="0">
                <a:pos x="264" y="44"/>
              </a:cxn>
              <a:cxn ang="0">
                <a:pos x="264" y="62"/>
              </a:cxn>
              <a:cxn ang="0">
                <a:pos x="273" y="71"/>
              </a:cxn>
              <a:cxn ang="0">
                <a:pos x="282" y="80"/>
              </a:cxn>
              <a:cxn ang="0">
                <a:pos x="299" y="97"/>
              </a:cxn>
              <a:cxn ang="0">
                <a:pos x="308" y="106"/>
              </a:cxn>
              <a:cxn ang="0">
                <a:pos x="317" y="133"/>
              </a:cxn>
              <a:cxn ang="0">
                <a:pos x="326" y="124"/>
              </a:cxn>
              <a:cxn ang="0">
                <a:pos x="335" y="124"/>
              </a:cxn>
              <a:cxn ang="0">
                <a:pos x="343" y="133"/>
              </a:cxn>
              <a:cxn ang="0">
                <a:pos x="343" y="142"/>
              </a:cxn>
              <a:cxn ang="0">
                <a:pos x="343" y="159"/>
              </a:cxn>
              <a:cxn ang="0">
                <a:pos x="335" y="168"/>
              </a:cxn>
              <a:cxn ang="0">
                <a:pos x="335" y="186"/>
              </a:cxn>
              <a:cxn ang="0">
                <a:pos x="361" y="203"/>
              </a:cxn>
              <a:cxn ang="0">
                <a:pos x="361" y="212"/>
              </a:cxn>
              <a:cxn ang="0">
                <a:pos x="379" y="212"/>
              </a:cxn>
              <a:cxn ang="0">
                <a:pos x="387" y="221"/>
              </a:cxn>
              <a:cxn ang="0">
                <a:pos x="387" y="230"/>
              </a:cxn>
              <a:cxn ang="0">
                <a:pos x="396" y="248"/>
              </a:cxn>
              <a:cxn ang="0">
                <a:pos x="396" y="265"/>
              </a:cxn>
              <a:cxn ang="0">
                <a:pos x="414" y="274"/>
              </a:cxn>
              <a:cxn ang="0">
                <a:pos x="423" y="283"/>
              </a:cxn>
              <a:cxn ang="0">
                <a:pos x="423" y="292"/>
              </a:cxn>
              <a:cxn ang="0">
                <a:pos x="414" y="301"/>
              </a:cxn>
              <a:cxn ang="0">
                <a:pos x="414" y="310"/>
              </a:cxn>
              <a:cxn ang="0">
                <a:pos x="405" y="318"/>
              </a:cxn>
              <a:cxn ang="0">
                <a:pos x="396" y="318"/>
              </a:cxn>
              <a:cxn ang="0">
                <a:pos x="396" y="318"/>
              </a:cxn>
              <a:cxn ang="0">
                <a:pos x="396" y="327"/>
              </a:cxn>
              <a:cxn ang="0">
                <a:pos x="387" y="336"/>
              </a:cxn>
              <a:cxn ang="0">
                <a:pos x="387" y="345"/>
              </a:cxn>
              <a:cxn ang="0">
                <a:pos x="352" y="363"/>
              </a:cxn>
              <a:cxn ang="0">
                <a:pos x="352" y="354"/>
              </a:cxn>
              <a:cxn ang="0">
                <a:pos x="361" y="345"/>
              </a:cxn>
              <a:cxn ang="0">
                <a:pos x="361" y="336"/>
              </a:cxn>
              <a:cxn ang="0">
                <a:pos x="361" y="318"/>
              </a:cxn>
              <a:cxn ang="0">
                <a:pos x="238" y="327"/>
              </a:cxn>
              <a:cxn ang="0">
                <a:pos x="79" y="336"/>
              </a:cxn>
              <a:cxn ang="0">
                <a:pos x="71" y="124"/>
              </a:cxn>
              <a:cxn ang="0">
                <a:pos x="62" y="115"/>
              </a:cxn>
              <a:cxn ang="0">
                <a:pos x="53" y="106"/>
              </a:cxn>
              <a:cxn ang="0">
                <a:pos x="44" y="97"/>
              </a:cxn>
              <a:cxn ang="0">
                <a:pos x="53" y="80"/>
              </a:cxn>
              <a:cxn ang="0">
                <a:pos x="53" y="80"/>
              </a:cxn>
              <a:cxn ang="0">
                <a:pos x="53" y="71"/>
              </a:cxn>
              <a:cxn ang="0">
                <a:pos x="44" y="62"/>
              </a:cxn>
              <a:cxn ang="0">
                <a:pos x="27" y="53"/>
              </a:cxn>
              <a:cxn ang="0">
                <a:pos x="27" y="44"/>
              </a:cxn>
              <a:cxn ang="0">
                <a:pos x="18" y="35"/>
              </a:cxn>
              <a:cxn ang="0">
                <a:pos x="9" y="27"/>
              </a:cxn>
              <a:cxn ang="0">
                <a:pos x="0" y="9"/>
              </a:cxn>
            </a:cxnLst>
            <a:rect l="0" t="0" r="r" b="b"/>
            <a:pathLst>
              <a:path w="423" h="363">
                <a:moveTo>
                  <a:pt x="0" y="9"/>
                </a:moveTo>
                <a:lnTo>
                  <a:pt x="71" y="9"/>
                </a:lnTo>
                <a:lnTo>
                  <a:pt x="106" y="9"/>
                </a:lnTo>
                <a:lnTo>
                  <a:pt x="203" y="0"/>
                </a:lnTo>
                <a:lnTo>
                  <a:pt x="238" y="0"/>
                </a:lnTo>
                <a:lnTo>
                  <a:pt x="247" y="0"/>
                </a:lnTo>
                <a:lnTo>
                  <a:pt x="255" y="9"/>
                </a:lnTo>
                <a:lnTo>
                  <a:pt x="255" y="18"/>
                </a:lnTo>
                <a:lnTo>
                  <a:pt x="255" y="18"/>
                </a:lnTo>
                <a:lnTo>
                  <a:pt x="255" y="18"/>
                </a:lnTo>
                <a:lnTo>
                  <a:pt x="255" y="27"/>
                </a:lnTo>
                <a:lnTo>
                  <a:pt x="255" y="35"/>
                </a:lnTo>
                <a:lnTo>
                  <a:pt x="255" y="44"/>
                </a:lnTo>
                <a:lnTo>
                  <a:pt x="264" y="44"/>
                </a:lnTo>
                <a:lnTo>
                  <a:pt x="264" y="62"/>
                </a:lnTo>
                <a:lnTo>
                  <a:pt x="264" y="62"/>
                </a:lnTo>
                <a:lnTo>
                  <a:pt x="264" y="71"/>
                </a:lnTo>
                <a:lnTo>
                  <a:pt x="273" y="71"/>
                </a:lnTo>
                <a:lnTo>
                  <a:pt x="282" y="80"/>
                </a:lnTo>
                <a:lnTo>
                  <a:pt x="282" y="80"/>
                </a:lnTo>
                <a:lnTo>
                  <a:pt x="282" y="88"/>
                </a:lnTo>
                <a:lnTo>
                  <a:pt x="299" y="97"/>
                </a:lnTo>
                <a:lnTo>
                  <a:pt x="299" y="97"/>
                </a:lnTo>
                <a:lnTo>
                  <a:pt x="308" y="106"/>
                </a:lnTo>
                <a:lnTo>
                  <a:pt x="308" y="124"/>
                </a:lnTo>
                <a:lnTo>
                  <a:pt x="317" y="133"/>
                </a:lnTo>
                <a:lnTo>
                  <a:pt x="317" y="133"/>
                </a:lnTo>
                <a:lnTo>
                  <a:pt x="326" y="124"/>
                </a:lnTo>
                <a:lnTo>
                  <a:pt x="326" y="124"/>
                </a:lnTo>
                <a:lnTo>
                  <a:pt x="335" y="124"/>
                </a:lnTo>
                <a:lnTo>
                  <a:pt x="335" y="124"/>
                </a:lnTo>
                <a:lnTo>
                  <a:pt x="343" y="133"/>
                </a:lnTo>
                <a:lnTo>
                  <a:pt x="343" y="133"/>
                </a:lnTo>
                <a:lnTo>
                  <a:pt x="343" y="142"/>
                </a:lnTo>
                <a:lnTo>
                  <a:pt x="343" y="150"/>
                </a:lnTo>
                <a:lnTo>
                  <a:pt x="343" y="159"/>
                </a:lnTo>
                <a:lnTo>
                  <a:pt x="335" y="168"/>
                </a:lnTo>
                <a:lnTo>
                  <a:pt x="335" y="168"/>
                </a:lnTo>
                <a:lnTo>
                  <a:pt x="335" y="177"/>
                </a:lnTo>
                <a:lnTo>
                  <a:pt x="335" y="186"/>
                </a:lnTo>
                <a:lnTo>
                  <a:pt x="343" y="195"/>
                </a:lnTo>
                <a:lnTo>
                  <a:pt x="361" y="203"/>
                </a:lnTo>
                <a:lnTo>
                  <a:pt x="361" y="203"/>
                </a:lnTo>
                <a:lnTo>
                  <a:pt x="361" y="212"/>
                </a:lnTo>
                <a:lnTo>
                  <a:pt x="370" y="203"/>
                </a:lnTo>
                <a:lnTo>
                  <a:pt x="379" y="212"/>
                </a:lnTo>
                <a:lnTo>
                  <a:pt x="379" y="221"/>
                </a:lnTo>
                <a:lnTo>
                  <a:pt x="387" y="221"/>
                </a:lnTo>
                <a:lnTo>
                  <a:pt x="387" y="221"/>
                </a:lnTo>
                <a:lnTo>
                  <a:pt x="387" y="230"/>
                </a:lnTo>
                <a:lnTo>
                  <a:pt x="396" y="248"/>
                </a:lnTo>
                <a:lnTo>
                  <a:pt x="396" y="248"/>
                </a:lnTo>
                <a:lnTo>
                  <a:pt x="396" y="256"/>
                </a:lnTo>
                <a:lnTo>
                  <a:pt x="396" y="265"/>
                </a:lnTo>
                <a:lnTo>
                  <a:pt x="405" y="274"/>
                </a:lnTo>
                <a:lnTo>
                  <a:pt x="414" y="274"/>
                </a:lnTo>
                <a:lnTo>
                  <a:pt x="423" y="274"/>
                </a:lnTo>
                <a:lnTo>
                  <a:pt x="423" y="283"/>
                </a:lnTo>
                <a:lnTo>
                  <a:pt x="423" y="283"/>
                </a:lnTo>
                <a:lnTo>
                  <a:pt x="423" y="292"/>
                </a:lnTo>
                <a:lnTo>
                  <a:pt x="414" y="301"/>
                </a:lnTo>
                <a:lnTo>
                  <a:pt x="414" y="301"/>
                </a:lnTo>
                <a:lnTo>
                  <a:pt x="414" y="310"/>
                </a:lnTo>
                <a:lnTo>
                  <a:pt x="414" y="310"/>
                </a:lnTo>
                <a:lnTo>
                  <a:pt x="405" y="310"/>
                </a:lnTo>
                <a:lnTo>
                  <a:pt x="405" y="318"/>
                </a:lnTo>
                <a:lnTo>
                  <a:pt x="396" y="318"/>
                </a:lnTo>
                <a:lnTo>
                  <a:pt x="396" y="318"/>
                </a:lnTo>
                <a:lnTo>
                  <a:pt x="396" y="318"/>
                </a:lnTo>
                <a:lnTo>
                  <a:pt x="396" y="318"/>
                </a:lnTo>
                <a:lnTo>
                  <a:pt x="396" y="327"/>
                </a:lnTo>
                <a:lnTo>
                  <a:pt x="396" y="327"/>
                </a:lnTo>
                <a:lnTo>
                  <a:pt x="396" y="336"/>
                </a:lnTo>
                <a:lnTo>
                  <a:pt x="387" y="336"/>
                </a:lnTo>
                <a:lnTo>
                  <a:pt x="396" y="345"/>
                </a:lnTo>
                <a:lnTo>
                  <a:pt x="387" y="345"/>
                </a:lnTo>
                <a:lnTo>
                  <a:pt x="387" y="354"/>
                </a:lnTo>
                <a:lnTo>
                  <a:pt x="352" y="363"/>
                </a:lnTo>
                <a:lnTo>
                  <a:pt x="352" y="354"/>
                </a:lnTo>
                <a:lnTo>
                  <a:pt x="352" y="354"/>
                </a:lnTo>
                <a:lnTo>
                  <a:pt x="352" y="345"/>
                </a:lnTo>
                <a:lnTo>
                  <a:pt x="361" y="345"/>
                </a:lnTo>
                <a:lnTo>
                  <a:pt x="361" y="336"/>
                </a:lnTo>
                <a:lnTo>
                  <a:pt x="361" y="336"/>
                </a:lnTo>
                <a:lnTo>
                  <a:pt x="361" y="327"/>
                </a:lnTo>
                <a:lnTo>
                  <a:pt x="361" y="318"/>
                </a:lnTo>
                <a:lnTo>
                  <a:pt x="352" y="318"/>
                </a:lnTo>
                <a:lnTo>
                  <a:pt x="238" y="327"/>
                </a:lnTo>
                <a:lnTo>
                  <a:pt x="141" y="327"/>
                </a:lnTo>
                <a:lnTo>
                  <a:pt x="79" y="336"/>
                </a:lnTo>
                <a:lnTo>
                  <a:pt x="79" y="292"/>
                </a:lnTo>
                <a:lnTo>
                  <a:pt x="71" y="124"/>
                </a:lnTo>
                <a:lnTo>
                  <a:pt x="71" y="124"/>
                </a:lnTo>
                <a:lnTo>
                  <a:pt x="62" y="115"/>
                </a:lnTo>
                <a:lnTo>
                  <a:pt x="53" y="106"/>
                </a:lnTo>
                <a:lnTo>
                  <a:pt x="53" y="106"/>
                </a:lnTo>
                <a:lnTo>
                  <a:pt x="53" y="97"/>
                </a:lnTo>
                <a:lnTo>
                  <a:pt x="44" y="97"/>
                </a:lnTo>
                <a:lnTo>
                  <a:pt x="44" y="88"/>
                </a:lnTo>
                <a:lnTo>
                  <a:pt x="53" y="80"/>
                </a:lnTo>
                <a:lnTo>
                  <a:pt x="53" y="71"/>
                </a:lnTo>
                <a:lnTo>
                  <a:pt x="53" y="80"/>
                </a:lnTo>
                <a:lnTo>
                  <a:pt x="53" y="71"/>
                </a:lnTo>
                <a:lnTo>
                  <a:pt x="53" y="71"/>
                </a:lnTo>
                <a:lnTo>
                  <a:pt x="53" y="62"/>
                </a:lnTo>
                <a:lnTo>
                  <a:pt x="44" y="62"/>
                </a:lnTo>
                <a:lnTo>
                  <a:pt x="44" y="62"/>
                </a:lnTo>
                <a:lnTo>
                  <a:pt x="27" y="53"/>
                </a:lnTo>
                <a:lnTo>
                  <a:pt x="27" y="53"/>
                </a:lnTo>
                <a:lnTo>
                  <a:pt x="27" y="44"/>
                </a:lnTo>
                <a:lnTo>
                  <a:pt x="18" y="44"/>
                </a:lnTo>
                <a:lnTo>
                  <a:pt x="18" y="35"/>
                </a:lnTo>
                <a:lnTo>
                  <a:pt x="18" y="35"/>
                </a:lnTo>
                <a:lnTo>
                  <a:pt x="9" y="27"/>
                </a:lnTo>
                <a:lnTo>
                  <a:pt x="9" y="18"/>
                </a:lnTo>
                <a:lnTo>
                  <a:pt x="0" y="9"/>
                </a:lnTo>
                <a:lnTo>
                  <a:pt x="0" y="9"/>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93" name="Freeform 94"/>
          <p:cNvSpPr>
            <a:spLocks/>
          </p:cNvSpPr>
          <p:nvPr/>
        </p:nvSpPr>
        <p:spPr bwMode="auto">
          <a:xfrm>
            <a:off x="8383734" y="1764727"/>
            <a:ext cx="453814" cy="389441"/>
          </a:xfrm>
          <a:custGeom>
            <a:avLst/>
            <a:gdLst/>
            <a:ahLst/>
            <a:cxnLst>
              <a:cxn ang="0">
                <a:pos x="71" y="9"/>
              </a:cxn>
              <a:cxn ang="0">
                <a:pos x="203" y="0"/>
              </a:cxn>
              <a:cxn ang="0">
                <a:pos x="247" y="0"/>
              </a:cxn>
              <a:cxn ang="0">
                <a:pos x="255" y="18"/>
              </a:cxn>
              <a:cxn ang="0">
                <a:pos x="255" y="18"/>
              </a:cxn>
              <a:cxn ang="0">
                <a:pos x="255" y="35"/>
              </a:cxn>
              <a:cxn ang="0">
                <a:pos x="264" y="44"/>
              </a:cxn>
              <a:cxn ang="0">
                <a:pos x="264" y="62"/>
              </a:cxn>
              <a:cxn ang="0">
                <a:pos x="273" y="71"/>
              </a:cxn>
              <a:cxn ang="0">
                <a:pos x="282" y="80"/>
              </a:cxn>
              <a:cxn ang="0">
                <a:pos x="299" y="97"/>
              </a:cxn>
              <a:cxn ang="0">
                <a:pos x="308" y="106"/>
              </a:cxn>
              <a:cxn ang="0">
                <a:pos x="317" y="133"/>
              </a:cxn>
              <a:cxn ang="0">
                <a:pos x="326" y="124"/>
              </a:cxn>
              <a:cxn ang="0">
                <a:pos x="335" y="124"/>
              </a:cxn>
              <a:cxn ang="0">
                <a:pos x="343" y="133"/>
              </a:cxn>
              <a:cxn ang="0">
                <a:pos x="343" y="142"/>
              </a:cxn>
              <a:cxn ang="0">
                <a:pos x="343" y="159"/>
              </a:cxn>
              <a:cxn ang="0">
                <a:pos x="335" y="168"/>
              </a:cxn>
              <a:cxn ang="0">
                <a:pos x="335" y="186"/>
              </a:cxn>
              <a:cxn ang="0">
                <a:pos x="361" y="203"/>
              </a:cxn>
              <a:cxn ang="0">
                <a:pos x="361" y="212"/>
              </a:cxn>
              <a:cxn ang="0">
                <a:pos x="379" y="212"/>
              </a:cxn>
              <a:cxn ang="0">
                <a:pos x="387" y="221"/>
              </a:cxn>
              <a:cxn ang="0">
                <a:pos x="387" y="230"/>
              </a:cxn>
              <a:cxn ang="0">
                <a:pos x="396" y="248"/>
              </a:cxn>
              <a:cxn ang="0">
                <a:pos x="396" y="265"/>
              </a:cxn>
              <a:cxn ang="0">
                <a:pos x="414" y="274"/>
              </a:cxn>
              <a:cxn ang="0">
                <a:pos x="423" y="283"/>
              </a:cxn>
              <a:cxn ang="0">
                <a:pos x="423" y="292"/>
              </a:cxn>
              <a:cxn ang="0">
                <a:pos x="414" y="301"/>
              </a:cxn>
              <a:cxn ang="0">
                <a:pos x="414" y="310"/>
              </a:cxn>
              <a:cxn ang="0">
                <a:pos x="405" y="318"/>
              </a:cxn>
              <a:cxn ang="0">
                <a:pos x="396" y="318"/>
              </a:cxn>
              <a:cxn ang="0">
                <a:pos x="396" y="318"/>
              </a:cxn>
              <a:cxn ang="0">
                <a:pos x="396" y="327"/>
              </a:cxn>
              <a:cxn ang="0">
                <a:pos x="387" y="336"/>
              </a:cxn>
              <a:cxn ang="0">
                <a:pos x="387" y="345"/>
              </a:cxn>
              <a:cxn ang="0">
                <a:pos x="352" y="363"/>
              </a:cxn>
              <a:cxn ang="0">
                <a:pos x="352" y="354"/>
              </a:cxn>
              <a:cxn ang="0">
                <a:pos x="361" y="345"/>
              </a:cxn>
              <a:cxn ang="0">
                <a:pos x="361" y="336"/>
              </a:cxn>
              <a:cxn ang="0">
                <a:pos x="361" y="318"/>
              </a:cxn>
              <a:cxn ang="0">
                <a:pos x="238" y="327"/>
              </a:cxn>
              <a:cxn ang="0">
                <a:pos x="79" y="336"/>
              </a:cxn>
              <a:cxn ang="0">
                <a:pos x="71" y="124"/>
              </a:cxn>
              <a:cxn ang="0">
                <a:pos x="62" y="115"/>
              </a:cxn>
              <a:cxn ang="0">
                <a:pos x="53" y="106"/>
              </a:cxn>
              <a:cxn ang="0">
                <a:pos x="44" y="97"/>
              </a:cxn>
              <a:cxn ang="0">
                <a:pos x="53" y="80"/>
              </a:cxn>
              <a:cxn ang="0">
                <a:pos x="53" y="80"/>
              </a:cxn>
              <a:cxn ang="0">
                <a:pos x="53" y="71"/>
              </a:cxn>
              <a:cxn ang="0">
                <a:pos x="44" y="62"/>
              </a:cxn>
              <a:cxn ang="0">
                <a:pos x="27" y="53"/>
              </a:cxn>
              <a:cxn ang="0">
                <a:pos x="27" y="44"/>
              </a:cxn>
              <a:cxn ang="0">
                <a:pos x="18" y="35"/>
              </a:cxn>
              <a:cxn ang="0">
                <a:pos x="9" y="27"/>
              </a:cxn>
              <a:cxn ang="0">
                <a:pos x="0" y="9"/>
              </a:cxn>
            </a:cxnLst>
            <a:rect l="0" t="0" r="r" b="b"/>
            <a:pathLst>
              <a:path w="423" h="363">
                <a:moveTo>
                  <a:pt x="0" y="9"/>
                </a:moveTo>
                <a:lnTo>
                  <a:pt x="71" y="9"/>
                </a:lnTo>
                <a:lnTo>
                  <a:pt x="106" y="9"/>
                </a:lnTo>
                <a:lnTo>
                  <a:pt x="203" y="0"/>
                </a:lnTo>
                <a:lnTo>
                  <a:pt x="238" y="0"/>
                </a:lnTo>
                <a:lnTo>
                  <a:pt x="247" y="0"/>
                </a:lnTo>
                <a:lnTo>
                  <a:pt x="255" y="9"/>
                </a:lnTo>
                <a:lnTo>
                  <a:pt x="255" y="18"/>
                </a:lnTo>
                <a:lnTo>
                  <a:pt x="255" y="18"/>
                </a:lnTo>
                <a:lnTo>
                  <a:pt x="255" y="18"/>
                </a:lnTo>
                <a:lnTo>
                  <a:pt x="255" y="27"/>
                </a:lnTo>
                <a:lnTo>
                  <a:pt x="255" y="35"/>
                </a:lnTo>
                <a:lnTo>
                  <a:pt x="255" y="44"/>
                </a:lnTo>
                <a:lnTo>
                  <a:pt x="264" y="44"/>
                </a:lnTo>
                <a:lnTo>
                  <a:pt x="264" y="62"/>
                </a:lnTo>
                <a:lnTo>
                  <a:pt x="264" y="62"/>
                </a:lnTo>
                <a:lnTo>
                  <a:pt x="264" y="71"/>
                </a:lnTo>
                <a:lnTo>
                  <a:pt x="273" y="71"/>
                </a:lnTo>
                <a:lnTo>
                  <a:pt x="282" y="80"/>
                </a:lnTo>
                <a:lnTo>
                  <a:pt x="282" y="80"/>
                </a:lnTo>
                <a:lnTo>
                  <a:pt x="282" y="88"/>
                </a:lnTo>
                <a:lnTo>
                  <a:pt x="299" y="97"/>
                </a:lnTo>
                <a:lnTo>
                  <a:pt x="299" y="97"/>
                </a:lnTo>
                <a:lnTo>
                  <a:pt x="308" y="106"/>
                </a:lnTo>
                <a:lnTo>
                  <a:pt x="308" y="124"/>
                </a:lnTo>
                <a:lnTo>
                  <a:pt x="317" y="133"/>
                </a:lnTo>
                <a:lnTo>
                  <a:pt x="317" y="133"/>
                </a:lnTo>
                <a:lnTo>
                  <a:pt x="326" y="124"/>
                </a:lnTo>
                <a:lnTo>
                  <a:pt x="326" y="124"/>
                </a:lnTo>
                <a:lnTo>
                  <a:pt x="335" y="124"/>
                </a:lnTo>
                <a:lnTo>
                  <a:pt x="335" y="124"/>
                </a:lnTo>
                <a:lnTo>
                  <a:pt x="343" y="133"/>
                </a:lnTo>
                <a:lnTo>
                  <a:pt x="343" y="133"/>
                </a:lnTo>
                <a:lnTo>
                  <a:pt x="343" y="142"/>
                </a:lnTo>
                <a:lnTo>
                  <a:pt x="343" y="150"/>
                </a:lnTo>
                <a:lnTo>
                  <a:pt x="343" y="159"/>
                </a:lnTo>
                <a:lnTo>
                  <a:pt x="335" y="168"/>
                </a:lnTo>
                <a:lnTo>
                  <a:pt x="335" y="168"/>
                </a:lnTo>
                <a:lnTo>
                  <a:pt x="335" y="177"/>
                </a:lnTo>
                <a:lnTo>
                  <a:pt x="335" y="186"/>
                </a:lnTo>
                <a:lnTo>
                  <a:pt x="343" y="195"/>
                </a:lnTo>
                <a:lnTo>
                  <a:pt x="361" y="203"/>
                </a:lnTo>
                <a:lnTo>
                  <a:pt x="361" y="203"/>
                </a:lnTo>
                <a:lnTo>
                  <a:pt x="361" y="212"/>
                </a:lnTo>
                <a:lnTo>
                  <a:pt x="370" y="203"/>
                </a:lnTo>
                <a:lnTo>
                  <a:pt x="379" y="212"/>
                </a:lnTo>
                <a:lnTo>
                  <a:pt x="379" y="221"/>
                </a:lnTo>
                <a:lnTo>
                  <a:pt x="387" y="221"/>
                </a:lnTo>
                <a:lnTo>
                  <a:pt x="387" y="221"/>
                </a:lnTo>
                <a:lnTo>
                  <a:pt x="387" y="230"/>
                </a:lnTo>
                <a:lnTo>
                  <a:pt x="396" y="248"/>
                </a:lnTo>
                <a:lnTo>
                  <a:pt x="396" y="248"/>
                </a:lnTo>
                <a:lnTo>
                  <a:pt x="396" y="256"/>
                </a:lnTo>
                <a:lnTo>
                  <a:pt x="396" y="265"/>
                </a:lnTo>
                <a:lnTo>
                  <a:pt x="405" y="274"/>
                </a:lnTo>
                <a:lnTo>
                  <a:pt x="414" y="274"/>
                </a:lnTo>
                <a:lnTo>
                  <a:pt x="423" y="274"/>
                </a:lnTo>
                <a:lnTo>
                  <a:pt x="423" y="283"/>
                </a:lnTo>
                <a:lnTo>
                  <a:pt x="423" y="283"/>
                </a:lnTo>
                <a:lnTo>
                  <a:pt x="423" y="292"/>
                </a:lnTo>
                <a:lnTo>
                  <a:pt x="414" y="301"/>
                </a:lnTo>
                <a:lnTo>
                  <a:pt x="414" y="301"/>
                </a:lnTo>
                <a:lnTo>
                  <a:pt x="414" y="310"/>
                </a:lnTo>
                <a:lnTo>
                  <a:pt x="414" y="310"/>
                </a:lnTo>
                <a:lnTo>
                  <a:pt x="405" y="310"/>
                </a:lnTo>
                <a:lnTo>
                  <a:pt x="405" y="318"/>
                </a:lnTo>
                <a:lnTo>
                  <a:pt x="396" y="318"/>
                </a:lnTo>
                <a:lnTo>
                  <a:pt x="396" y="318"/>
                </a:lnTo>
                <a:lnTo>
                  <a:pt x="396" y="318"/>
                </a:lnTo>
                <a:lnTo>
                  <a:pt x="396" y="318"/>
                </a:lnTo>
                <a:lnTo>
                  <a:pt x="396" y="327"/>
                </a:lnTo>
                <a:lnTo>
                  <a:pt x="396" y="327"/>
                </a:lnTo>
                <a:lnTo>
                  <a:pt x="396" y="336"/>
                </a:lnTo>
                <a:lnTo>
                  <a:pt x="387" y="336"/>
                </a:lnTo>
                <a:lnTo>
                  <a:pt x="396" y="345"/>
                </a:lnTo>
                <a:lnTo>
                  <a:pt x="387" y="345"/>
                </a:lnTo>
                <a:lnTo>
                  <a:pt x="387" y="354"/>
                </a:lnTo>
                <a:lnTo>
                  <a:pt x="352" y="363"/>
                </a:lnTo>
                <a:lnTo>
                  <a:pt x="352" y="354"/>
                </a:lnTo>
                <a:lnTo>
                  <a:pt x="352" y="354"/>
                </a:lnTo>
                <a:lnTo>
                  <a:pt x="352" y="345"/>
                </a:lnTo>
                <a:lnTo>
                  <a:pt x="361" y="345"/>
                </a:lnTo>
                <a:lnTo>
                  <a:pt x="361" y="336"/>
                </a:lnTo>
                <a:lnTo>
                  <a:pt x="361" y="336"/>
                </a:lnTo>
                <a:lnTo>
                  <a:pt x="361" y="327"/>
                </a:lnTo>
                <a:lnTo>
                  <a:pt x="361" y="318"/>
                </a:lnTo>
                <a:lnTo>
                  <a:pt x="352" y="318"/>
                </a:lnTo>
                <a:lnTo>
                  <a:pt x="238" y="327"/>
                </a:lnTo>
                <a:lnTo>
                  <a:pt x="141" y="327"/>
                </a:lnTo>
                <a:lnTo>
                  <a:pt x="79" y="336"/>
                </a:lnTo>
                <a:lnTo>
                  <a:pt x="79" y="292"/>
                </a:lnTo>
                <a:lnTo>
                  <a:pt x="71" y="124"/>
                </a:lnTo>
                <a:lnTo>
                  <a:pt x="71" y="124"/>
                </a:lnTo>
                <a:lnTo>
                  <a:pt x="62" y="115"/>
                </a:lnTo>
                <a:lnTo>
                  <a:pt x="53" y="106"/>
                </a:lnTo>
                <a:lnTo>
                  <a:pt x="53" y="106"/>
                </a:lnTo>
                <a:lnTo>
                  <a:pt x="53" y="97"/>
                </a:lnTo>
                <a:lnTo>
                  <a:pt x="44" y="97"/>
                </a:lnTo>
                <a:lnTo>
                  <a:pt x="44" y="88"/>
                </a:lnTo>
                <a:lnTo>
                  <a:pt x="53" y="80"/>
                </a:lnTo>
                <a:lnTo>
                  <a:pt x="53" y="71"/>
                </a:lnTo>
                <a:lnTo>
                  <a:pt x="53" y="80"/>
                </a:lnTo>
                <a:lnTo>
                  <a:pt x="53" y="71"/>
                </a:lnTo>
                <a:lnTo>
                  <a:pt x="53" y="71"/>
                </a:lnTo>
                <a:lnTo>
                  <a:pt x="53" y="62"/>
                </a:lnTo>
                <a:lnTo>
                  <a:pt x="44" y="62"/>
                </a:lnTo>
                <a:lnTo>
                  <a:pt x="44" y="62"/>
                </a:lnTo>
                <a:lnTo>
                  <a:pt x="27" y="53"/>
                </a:lnTo>
                <a:lnTo>
                  <a:pt x="27" y="53"/>
                </a:lnTo>
                <a:lnTo>
                  <a:pt x="27" y="44"/>
                </a:lnTo>
                <a:lnTo>
                  <a:pt x="18" y="44"/>
                </a:lnTo>
                <a:lnTo>
                  <a:pt x="18" y="35"/>
                </a:lnTo>
                <a:lnTo>
                  <a:pt x="18" y="35"/>
                </a:lnTo>
                <a:lnTo>
                  <a:pt x="9" y="27"/>
                </a:lnTo>
                <a:lnTo>
                  <a:pt x="9" y="18"/>
                </a:lnTo>
                <a:lnTo>
                  <a:pt x="0" y="9"/>
                </a:lnTo>
                <a:lnTo>
                  <a:pt x="0" y="9"/>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94" name="Freeform 95"/>
          <p:cNvSpPr>
            <a:spLocks/>
          </p:cNvSpPr>
          <p:nvPr/>
        </p:nvSpPr>
        <p:spPr bwMode="auto">
          <a:xfrm>
            <a:off x="8695933" y="2219610"/>
            <a:ext cx="236025" cy="418408"/>
          </a:xfrm>
          <a:custGeom>
            <a:avLst/>
            <a:gdLst/>
            <a:ahLst/>
            <a:cxnLst>
              <a:cxn ang="0">
                <a:pos x="17" y="168"/>
              </a:cxn>
              <a:cxn ang="0">
                <a:pos x="26" y="160"/>
              </a:cxn>
              <a:cxn ang="0">
                <a:pos x="17" y="142"/>
              </a:cxn>
              <a:cxn ang="0">
                <a:pos x="17" y="142"/>
              </a:cxn>
              <a:cxn ang="0">
                <a:pos x="17" y="133"/>
              </a:cxn>
              <a:cxn ang="0">
                <a:pos x="17" y="124"/>
              </a:cxn>
              <a:cxn ang="0">
                <a:pos x="26" y="115"/>
              </a:cxn>
              <a:cxn ang="0">
                <a:pos x="26" y="115"/>
              </a:cxn>
              <a:cxn ang="0">
                <a:pos x="26" y="98"/>
              </a:cxn>
              <a:cxn ang="0">
                <a:pos x="35" y="89"/>
              </a:cxn>
              <a:cxn ang="0">
                <a:pos x="26" y="80"/>
              </a:cxn>
              <a:cxn ang="0">
                <a:pos x="44" y="71"/>
              </a:cxn>
              <a:cxn ang="0">
                <a:pos x="44" y="62"/>
              </a:cxn>
              <a:cxn ang="0">
                <a:pos x="52" y="54"/>
              </a:cxn>
              <a:cxn ang="0">
                <a:pos x="52" y="45"/>
              </a:cxn>
              <a:cxn ang="0">
                <a:pos x="52" y="36"/>
              </a:cxn>
              <a:cxn ang="0">
                <a:pos x="52" y="27"/>
              </a:cxn>
              <a:cxn ang="0">
                <a:pos x="70" y="18"/>
              </a:cxn>
              <a:cxn ang="0">
                <a:pos x="149" y="9"/>
              </a:cxn>
              <a:cxn ang="0">
                <a:pos x="202" y="9"/>
              </a:cxn>
              <a:cxn ang="0">
                <a:pos x="220" y="372"/>
              </a:cxn>
              <a:cxn ang="0">
                <a:pos x="202" y="372"/>
              </a:cxn>
              <a:cxn ang="0">
                <a:pos x="193" y="372"/>
              </a:cxn>
              <a:cxn ang="0">
                <a:pos x="193" y="372"/>
              </a:cxn>
              <a:cxn ang="0">
                <a:pos x="167" y="381"/>
              </a:cxn>
              <a:cxn ang="0">
                <a:pos x="158" y="381"/>
              </a:cxn>
              <a:cxn ang="0">
                <a:pos x="149" y="390"/>
              </a:cxn>
              <a:cxn ang="0">
                <a:pos x="140" y="390"/>
              </a:cxn>
              <a:cxn ang="0">
                <a:pos x="140" y="381"/>
              </a:cxn>
              <a:cxn ang="0">
                <a:pos x="123" y="363"/>
              </a:cxn>
              <a:cxn ang="0">
                <a:pos x="123" y="345"/>
              </a:cxn>
              <a:cxn ang="0">
                <a:pos x="123" y="328"/>
              </a:cxn>
              <a:cxn ang="0">
                <a:pos x="0" y="336"/>
              </a:cxn>
              <a:cxn ang="0">
                <a:pos x="0" y="319"/>
              </a:cxn>
              <a:cxn ang="0">
                <a:pos x="0" y="310"/>
              </a:cxn>
              <a:cxn ang="0">
                <a:pos x="8" y="292"/>
              </a:cxn>
              <a:cxn ang="0">
                <a:pos x="8" y="283"/>
              </a:cxn>
              <a:cxn ang="0">
                <a:pos x="8" y="275"/>
              </a:cxn>
              <a:cxn ang="0">
                <a:pos x="35" y="257"/>
              </a:cxn>
              <a:cxn ang="0">
                <a:pos x="26" y="248"/>
              </a:cxn>
              <a:cxn ang="0">
                <a:pos x="26" y="248"/>
              </a:cxn>
              <a:cxn ang="0">
                <a:pos x="35" y="239"/>
              </a:cxn>
              <a:cxn ang="0">
                <a:pos x="44" y="230"/>
              </a:cxn>
              <a:cxn ang="0">
                <a:pos x="35" y="222"/>
              </a:cxn>
              <a:cxn ang="0">
                <a:pos x="26" y="213"/>
              </a:cxn>
              <a:cxn ang="0">
                <a:pos x="35" y="204"/>
              </a:cxn>
              <a:cxn ang="0">
                <a:pos x="26" y="195"/>
              </a:cxn>
              <a:cxn ang="0">
                <a:pos x="26" y="186"/>
              </a:cxn>
              <a:cxn ang="0">
                <a:pos x="17" y="186"/>
              </a:cxn>
            </a:cxnLst>
            <a:rect l="0" t="0" r="r" b="b"/>
            <a:pathLst>
              <a:path w="220" h="390">
                <a:moveTo>
                  <a:pt x="17" y="177"/>
                </a:moveTo>
                <a:lnTo>
                  <a:pt x="17" y="168"/>
                </a:lnTo>
                <a:lnTo>
                  <a:pt x="17" y="168"/>
                </a:lnTo>
                <a:lnTo>
                  <a:pt x="26" y="168"/>
                </a:lnTo>
                <a:lnTo>
                  <a:pt x="26" y="168"/>
                </a:lnTo>
                <a:lnTo>
                  <a:pt x="26" y="160"/>
                </a:lnTo>
                <a:lnTo>
                  <a:pt x="17" y="160"/>
                </a:lnTo>
                <a:lnTo>
                  <a:pt x="17" y="151"/>
                </a:lnTo>
                <a:lnTo>
                  <a:pt x="17" y="142"/>
                </a:lnTo>
                <a:lnTo>
                  <a:pt x="17" y="142"/>
                </a:lnTo>
                <a:lnTo>
                  <a:pt x="17" y="142"/>
                </a:lnTo>
                <a:lnTo>
                  <a:pt x="17" y="142"/>
                </a:lnTo>
                <a:lnTo>
                  <a:pt x="17" y="133"/>
                </a:lnTo>
                <a:lnTo>
                  <a:pt x="8" y="142"/>
                </a:lnTo>
                <a:lnTo>
                  <a:pt x="17" y="133"/>
                </a:lnTo>
                <a:lnTo>
                  <a:pt x="8" y="133"/>
                </a:lnTo>
                <a:lnTo>
                  <a:pt x="17" y="124"/>
                </a:lnTo>
                <a:lnTo>
                  <a:pt x="17" y="124"/>
                </a:lnTo>
                <a:lnTo>
                  <a:pt x="17" y="124"/>
                </a:lnTo>
                <a:lnTo>
                  <a:pt x="17" y="124"/>
                </a:lnTo>
                <a:lnTo>
                  <a:pt x="26" y="115"/>
                </a:lnTo>
                <a:lnTo>
                  <a:pt x="17" y="115"/>
                </a:lnTo>
                <a:lnTo>
                  <a:pt x="17" y="115"/>
                </a:lnTo>
                <a:lnTo>
                  <a:pt x="26" y="115"/>
                </a:lnTo>
                <a:lnTo>
                  <a:pt x="26" y="115"/>
                </a:lnTo>
                <a:lnTo>
                  <a:pt x="26" y="107"/>
                </a:lnTo>
                <a:lnTo>
                  <a:pt x="26" y="98"/>
                </a:lnTo>
                <a:lnTo>
                  <a:pt x="17" y="98"/>
                </a:lnTo>
                <a:lnTo>
                  <a:pt x="35" y="98"/>
                </a:lnTo>
                <a:lnTo>
                  <a:pt x="35" y="89"/>
                </a:lnTo>
                <a:lnTo>
                  <a:pt x="35" y="80"/>
                </a:lnTo>
                <a:lnTo>
                  <a:pt x="35" y="80"/>
                </a:lnTo>
                <a:lnTo>
                  <a:pt x="26" y="80"/>
                </a:lnTo>
                <a:lnTo>
                  <a:pt x="35" y="80"/>
                </a:lnTo>
                <a:lnTo>
                  <a:pt x="35" y="80"/>
                </a:lnTo>
                <a:lnTo>
                  <a:pt x="44" y="71"/>
                </a:lnTo>
                <a:lnTo>
                  <a:pt x="44" y="71"/>
                </a:lnTo>
                <a:lnTo>
                  <a:pt x="44" y="71"/>
                </a:lnTo>
                <a:lnTo>
                  <a:pt x="44" y="62"/>
                </a:lnTo>
                <a:lnTo>
                  <a:pt x="52" y="62"/>
                </a:lnTo>
                <a:lnTo>
                  <a:pt x="52" y="54"/>
                </a:lnTo>
                <a:lnTo>
                  <a:pt x="52" y="54"/>
                </a:lnTo>
                <a:lnTo>
                  <a:pt x="52" y="45"/>
                </a:lnTo>
                <a:lnTo>
                  <a:pt x="52" y="36"/>
                </a:lnTo>
                <a:lnTo>
                  <a:pt x="52" y="45"/>
                </a:lnTo>
                <a:lnTo>
                  <a:pt x="52" y="45"/>
                </a:lnTo>
                <a:lnTo>
                  <a:pt x="52" y="36"/>
                </a:lnTo>
                <a:lnTo>
                  <a:pt x="52" y="36"/>
                </a:lnTo>
                <a:lnTo>
                  <a:pt x="52" y="36"/>
                </a:lnTo>
                <a:lnTo>
                  <a:pt x="52" y="36"/>
                </a:lnTo>
                <a:lnTo>
                  <a:pt x="52" y="27"/>
                </a:lnTo>
                <a:lnTo>
                  <a:pt x="61" y="27"/>
                </a:lnTo>
                <a:lnTo>
                  <a:pt x="61" y="27"/>
                </a:lnTo>
                <a:lnTo>
                  <a:pt x="70" y="18"/>
                </a:lnTo>
                <a:lnTo>
                  <a:pt x="70" y="18"/>
                </a:lnTo>
                <a:lnTo>
                  <a:pt x="61" y="18"/>
                </a:lnTo>
                <a:lnTo>
                  <a:pt x="149" y="9"/>
                </a:lnTo>
                <a:lnTo>
                  <a:pt x="202" y="0"/>
                </a:lnTo>
                <a:lnTo>
                  <a:pt x="202" y="0"/>
                </a:lnTo>
                <a:lnTo>
                  <a:pt x="202" y="9"/>
                </a:lnTo>
                <a:lnTo>
                  <a:pt x="211" y="9"/>
                </a:lnTo>
                <a:lnTo>
                  <a:pt x="202" y="248"/>
                </a:lnTo>
                <a:lnTo>
                  <a:pt x="220" y="372"/>
                </a:lnTo>
                <a:lnTo>
                  <a:pt x="220" y="372"/>
                </a:lnTo>
                <a:lnTo>
                  <a:pt x="220" y="372"/>
                </a:lnTo>
                <a:lnTo>
                  <a:pt x="202" y="372"/>
                </a:lnTo>
                <a:lnTo>
                  <a:pt x="202" y="372"/>
                </a:lnTo>
                <a:lnTo>
                  <a:pt x="202" y="372"/>
                </a:lnTo>
                <a:lnTo>
                  <a:pt x="193" y="372"/>
                </a:lnTo>
                <a:lnTo>
                  <a:pt x="193" y="372"/>
                </a:lnTo>
                <a:lnTo>
                  <a:pt x="184" y="372"/>
                </a:lnTo>
                <a:lnTo>
                  <a:pt x="193" y="372"/>
                </a:lnTo>
                <a:lnTo>
                  <a:pt x="184" y="372"/>
                </a:lnTo>
                <a:lnTo>
                  <a:pt x="176" y="372"/>
                </a:lnTo>
                <a:lnTo>
                  <a:pt x="167" y="381"/>
                </a:lnTo>
                <a:lnTo>
                  <a:pt x="158" y="381"/>
                </a:lnTo>
                <a:lnTo>
                  <a:pt x="158" y="381"/>
                </a:lnTo>
                <a:lnTo>
                  <a:pt x="158" y="381"/>
                </a:lnTo>
                <a:lnTo>
                  <a:pt x="158" y="381"/>
                </a:lnTo>
                <a:lnTo>
                  <a:pt x="158" y="381"/>
                </a:lnTo>
                <a:lnTo>
                  <a:pt x="149" y="390"/>
                </a:lnTo>
                <a:lnTo>
                  <a:pt x="149" y="390"/>
                </a:lnTo>
                <a:lnTo>
                  <a:pt x="149" y="390"/>
                </a:lnTo>
                <a:lnTo>
                  <a:pt x="140" y="390"/>
                </a:lnTo>
                <a:lnTo>
                  <a:pt x="140" y="390"/>
                </a:lnTo>
                <a:lnTo>
                  <a:pt x="140" y="381"/>
                </a:lnTo>
                <a:lnTo>
                  <a:pt x="140" y="381"/>
                </a:lnTo>
                <a:lnTo>
                  <a:pt x="132" y="381"/>
                </a:lnTo>
                <a:lnTo>
                  <a:pt x="132" y="372"/>
                </a:lnTo>
                <a:lnTo>
                  <a:pt x="123" y="363"/>
                </a:lnTo>
                <a:lnTo>
                  <a:pt x="123" y="363"/>
                </a:lnTo>
                <a:lnTo>
                  <a:pt x="123" y="354"/>
                </a:lnTo>
                <a:lnTo>
                  <a:pt x="123" y="345"/>
                </a:lnTo>
                <a:lnTo>
                  <a:pt x="123" y="336"/>
                </a:lnTo>
                <a:lnTo>
                  <a:pt x="123" y="328"/>
                </a:lnTo>
                <a:lnTo>
                  <a:pt x="123" y="328"/>
                </a:lnTo>
                <a:lnTo>
                  <a:pt x="61" y="336"/>
                </a:lnTo>
                <a:lnTo>
                  <a:pt x="0" y="336"/>
                </a:lnTo>
                <a:lnTo>
                  <a:pt x="0" y="336"/>
                </a:lnTo>
                <a:lnTo>
                  <a:pt x="0" y="328"/>
                </a:lnTo>
                <a:lnTo>
                  <a:pt x="0" y="319"/>
                </a:lnTo>
                <a:lnTo>
                  <a:pt x="0" y="319"/>
                </a:lnTo>
                <a:lnTo>
                  <a:pt x="0" y="319"/>
                </a:lnTo>
                <a:lnTo>
                  <a:pt x="8" y="310"/>
                </a:lnTo>
                <a:lnTo>
                  <a:pt x="0" y="310"/>
                </a:lnTo>
                <a:lnTo>
                  <a:pt x="8" y="310"/>
                </a:lnTo>
                <a:lnTo>
                  <a:pt x="0" y="292"/>
                </a:lnTo>
                <a:lnTo>
                  <a:pt x="8" y="292"/>
                </a:lnTo>
                <a:lnTo>
                  <a:pt x="8" y="292"/>
                </a:lnTo>
                <a:lnTo>
                  <a:pt x="8" y="292"/>
                </a:lnTo>
                <a:lnTo>
                  <a:pt x="8" y="283"/>
                </a:lnTo>
                <a:lnTo>
                  <a:pt x="8" y="283"/>
                </a:lnTo>
                <a:lnTo>
                  <a:pt x="17" y="275"/>
                </a:lnTo>
                <a:lnTo>
                  <a:pt x="8" y="275"/>
                </a:lnTo>
                <a:lnTo>
                  <a:pt x="17" y="266"/>
                </a:lnTo>
                <a:lnTo>
                  <a:pt x="17" y="266"/>
                </a:lnTo>
                <a:lnTo>
                  <a:pt x="35" y="257"/>
                </a:lnTo>
                <a:lnTo>
                  <a:pt x="26" y="257"/>
                </a:lnTo>
                <a:lnTo>
                  <a:pt x="26" y="248"/>
                </a:lnTo>
                <a:lnTo>
                  <a:pt x="26" y="248"/>
                </a:lnTo>
                <a:lnTo>
                  <a:pt x="35" y="248"/>
                </a:lnTo>
                <a:lnTo>
                  <a:pt x="35" y="239"/>
                </a:lnTo>
                <a:lnTo>
                  <a:pt x="26" y="248"/>
                </a:lnTo>
                <a:lnTo>
                  <a:pt x="26" y="239"/>
                </a:lnTo>
                <a:lnTo>
                  <a:pt x="26" y="239"/>
                </a:lnTo>
                <a:lnTo>
                  <a:pt x="35" y="239"/>
                </a:lnTo>
                <a:lnTo>
                  <a:pt x="35" y="230"/>
                </a:lnTo>
                <a:lnTo>
                  <a:pt x="44" y="230"/>
                </a:lnTo>
                <a:lnTo>
                  <a:pt x="44" y="230"/>
                </a:lnTo>
                <a:lnTo>
                  <a:pt x="44" y="230"/>
                </a:lnTo>
                <a:lnTo>
                  <a:pt x="35" y="230"/>
                </a:lnTo>
                <a:lnTo>
                  <a:pt x="35" y="222"/>
                </a:lnTo>
                <a:lnTo>
                  <a:pt x="26" y="222"/>
                </a:lnTo>
                <a:lnTo>
                  <a:pt x="26" y="213"/>
                </a:lnTo>
                <a:lnTo>
                  <a:pt x="26" y="213"/>
                </a:lnTo>
                <a:lnTo>
                  <a:pt x="35" y="222"/>
                </a:lnTo>
                <a:lnTo>
                  <a:pt x="26" y="213"/>
                </a:lnTo>
                <a:lnTo>
                  <a:pt x="35" y="204"/>
                </a:lnTo>
                <a:lnTo>
                  <a:pt x="26" y="213"/>
                </a:lnTo>
                <a:lnTo>
                  <a:pt x="26" y="204"/>
                </a:lnTo>
                <a:lnTo>
                  <a:pt x="26" y="195"/>
                </a:lnTo>
                <a:lnTo>
                  <a:pt x="26" y="195"/>
                </a:lnTo>
                <a:lnTo>
                  <a:pt x="17" y="195"/>
                </a:lnTo>
                <a:lnTo>
                  <a:pt x="26" y="186"/>
                </a:lnTo>
                <a:lnTo>
                  <a:pt x="26" y="177"/>
                </a:lnTo>
                <a:lnTo>
                  <a:pt x="17" y="177"/>
                </a:lnTo>
                <a:lnTo>
                  <a:pt x="17" y="186"/>
                </a:lnTo>
                <a:lnTo>
                  <a:pt x="17" y="177"/>
                </a:lnTo>
                <a:lnTo>
                  <a:pt x="17" y="177"/>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95" name="Freeform 96"/>
          <p:cNvSpPr>
            <a:spLocks/>
          </p:cNvSpPr>
          <p:nvPr/>
        </p:nvSpPr>
        <p:spPr bwMode="auto">
          <a:xfrm>
            <a:off x="8695933" y="2219610"/>
            <a:ext cx="236025" cy="418408"/>
          </a:xfrm>
          <a:custGeom>
            <a:avLst/>
            <a:gdLst/>
            <a:ahLst/>
            <a:cxnLst>
              <a:cxn ang="0">
                <a:pos x="17" y="168"/>
              </a:cxn>
              <a:cxn ang="0">
                <a:pos x="26" y="160"/>
              </a:cxn>
              <a:cxn ang="0">
                <a:pos x="17" y="142"/>
              </a:cxn>
              <a:cxn ang="0">
                <a:pos x="17" y="142"/>
              </a:cxn>
              <a:cxn ang="0">
                <a:pos x="17" y="133"/>
              </a:cxn>
              <a:cxn ang="0">
                <a:pos x="17" y="124"/>
              </a:cxn>
              <a:cxn ang="0">
                <a:pos x="26" y="115"/>
              </a:cxn>
              <a:cxn ang="0">
                <a:pos x="26" y="115"/>
              </a:cxn>
              <a:cxn ang="0">
                <a:pos x="26" y="98"/>
              </a:cxn>
              <a:cxn ang="0">
                <a:pos x="35" y="89"/>
              </a:cxn>
              <a:cxn ang="0">
                <a:pos x="26" y="80"/>
              </a:cxn>
              <a:cxn ang="0">
                <a:pos x="44" y="71"/>
              </a:cxn>
              <a:cxn ang="0">
                <a:pos x="44" y="62"/>
              </a:cxn>
              <a:cxn ang="0">
                <a:pos x="52" y="54"/>
              </a:cxn>
              <a:cxn ang="0">
                <a:pos x="52" y="45"/>
              </a:cxn>
              <a:cxn ang="0">
                <a:pos x="52" y="36"/>
              </a:cxn>
              <a:cxn ang="0">
                <a:pos x="52" y="27"/>
              </a:cxn>
              <a:cxn ang="0">
                <a:pos x="70" y="18"/>
              </a:cxn>
              <a:cxn ang="0">
                <a:pos x="149" y="9"/>
              </a:cxn>
              <a:cxn ang="0">
                <a:pos x="202" y="9"/>
              </a:cxn>
              <a:cxn ang="0">
                <a:pos x="220" y="372"/>
              </a:cxn>
              <a:cxn ang="0">
                <a:pos x="202" y="372"/>
              </a:cxn>
              <a:cxn ang="0">
                <a:pos x="193" y="372"/>
              </a:cxn>
              <a:cxn ang="0">
                <a:pos x="193" y="372"/>
              </a:cxn>
              <a:cxn ang="0">
                <a:pos x="167" y="381"/>
              </a:cxn>
              <a:cxn ang="0">
                <a:pos x="158" y="381"/>
              </a:cxn>
              <a:cxn ang="0">
                <a:pos x="149" y="390"/>
              </a:cxn>
              <a:cxn ang="0">
                <a:pos x="140" y="390"/>
              </a:cxn>
              <a:cxn ang="0">
                <a:pos x="140" y="381"/>
              </a:cxn>
              <a:cxn ang="0">
                <a:pos x="123" y="363"/>
              </a:cxn>
              <a:cxn ang="0">
                <a:pos x="123" y="345"/>
              </a:cxn>
              <a:cxn ang="0">
                <a:pos x="123" y="328"/>
              </a:cxn>
              <a:cxn ang="0">
                <a:pos x="0" y="336"/>
              </a:cxn>
              <a:cxn ang="0">
                <a:pos x="0" y="319"/>
              </a:cxn>
              <a:cxn ang="0">
                <a:pos x="0" y="310"/>
              </a:cxn>
              <a:cxn ang="0">
                <a:pos x="8" y="292"/>
              </a:cxn>
              <a:cxn ang="0">
                <a:pos x="8" y="283"/>
              </a:cxn>
              <a:cxn ang="0">
                <a:pos x="8" y="275"/>
              </a:cxn>
              <a:cxn ang="0">
                <a:pos x="35" y="257"/>
              </a:cxn>
              <a:cxn ang="0">
                <a:pos x="26" y="248"/>
              </a:cxn>
              <a:cxn ang="0">
                <a:pos x="26" y="248"/>
              </a:cxn>
              <a:cxn ang="0">
                <a:pos x="35" y="239"/>
              </a:cxn>
              <a:cxn ang="0">
                <a:pos x="44" y="230"/>
              </a:cxn>
              <a:cxn ang="0">
                <a:pos x="35" y="222"/>
              </a:cxn>
              <a:cxn ang="0">
                <a:pos x="26" y="213"/>
              </a:cxn>
              <a:cxn ang="0">
                <a:pos x="35" y="204"/>
              </a:cxn>
              <a:cxn ang="0">
                <a:pos x="26" y="195"/>
              </a:cxn>
              <a:cxn ang="0">
                <a:pos x="26" y="186"/>
              </a:cxn>
              <a:cxn ang="0">
                <a:pos x="17" y="186"/>
              </a:cxn>
            </a:cxnLst>
            <a:rect l="0" t="0" r="r" b="b"/>
            <a:pathLst>
              <a:path w="220" h="390">
                <a:moveTo>
                  <a:pt x="17" y="177"/>
                </a:moveTo>
                <a:lnTo>
                  <a:pt x="17" y="168"/>
                </a:lnTo>
                <a:lnTo>
                  <a:pt x="17" y="168"/>
                </a:lnTo>
                <a:lnTo>
                  <a:pt x="26" y="168"/>
                </a:lnTo>
                <a:lnTo>
                  <a:pt x="26" y="168"/>
                </a:lnTo>
                <a:lnTo>
                  <a:pt x="26" y="160"/>
                </a:lnTo>
                <a:lnTo>
                  <a:pt x="17" y="160"/>
                </a:lnTo>
                <a:lnTo>
                  <a:pt x="17" y="151"/>
                </a:lnTo>
                <a:lnTo>
                  <a:pt x="17" y="142"/>
                </a:lnTo>
                <a:lnTo>
                  <a:pt x="17" y="142"/>
                </a:lnTo>
                <a:lnTo>
                  <a:pt x="17" y="142"/>
                </a:lnTo>
                <a:lnTo>
                  <a:pt x="17" y="142"/>
                </a:lnTo>
                <a:lnTo>
                  <a:pt x="17" y="133"/>
                </a:lnTo>
                <a:lnTo>
                  <a:pt x="8" y="142"/>
                </a:lnTo>
                <a:lnTo>
                  <a:pt x="17" y="133"/>
                </a:lnTo>
                <a:lnTo>
                  <a:pt x="8" y="133"/>
                </a:lnTo>
                <a:lnTo>
                  <a:pt x="17" y="124"/>
                </a:lnTo>
                <a:lnTo>
                  <a:pt x="17" y="124"/>
                </a:lnTo>
                <a:lnTo>
                  <a:pt x="17" y="124"/>
                </a:lnTo>
                <a:lnTo>
                  <a:pt x="17" y="124"/>
                </a:lnTo>
                <a:lnTo>
                  <a:pt x="26" y="115"/>
                </a:lnTo>
                <a:lnTo>
                  <a:pt x="17" y="115"/>
                </a:lnTo>
                <a:lnTo>
                  <a:pt x="17" y="115"/>
                </a:lnTo>
                <a:lnTo>
                  <a:pt x="26" y="115"/>
                </a:lnTo>
                <a:lnTo>
                  <a:pt x="26" y="115"/>
                </a:lnTo>
                <a:lnTo>
                  <a:pt x="26" y="107"/>
                </a:lnTo>
                <a:lnTo>
                  <a:pt x="26" y="98"/>
                </a:lnTo>
                <a:lnTo>
                  <a:pt x="17" y="98"/>
                </a:lnTo>
                <a:lnTo>
                  <a:pt x="35" y="98"/>
                </a:lnTo>
                <a:lnTo>
                  <a:pt x="35" y="89"/>
                </a:lnTo>
                <a:lnTo>
                  <a:pt x="35" y="80"/>
                </a:lnTo>
                <a:lnTo>
                  <a:pt x="35" y="80"/>
                </a:lnTo>
                <a:lnTo>
                  <a:pt x="26" y="80"/>
                </a:lnTo>
                <a:lnTo>
                  <a:pt x="35" y="80"/>
                </a:lnTo>
                <a:lnTo>
                  <a:pt x="35" y="80"/>
                </a:lnTo>
                <a:lnTo>
                  <a:pt x="44" y="71"/>
                </a:lnTo>
                <a:lnTo>
                  <a:pt x="44" y="71"/>
                </a:lnTo>
                <a:lnTo>
                  <a:pt x="44" y="71"/>
                </a:lnTo>
                <a:lnTo>
                  <a:pt x="44" y="62"/>
                </a:lnTo>
                <a:lnTo>
                  <a:pt x="52" y="62"/>
                </a:lnTo>
                <a:lnTo>
                  <a:pt x="52" y="54"/>
                </a:lnTo>
                <a:lnTo>
                  <a:pt x="52" y="54"/>
                </a:lnTo>
                <a:lnTo>
                  <a:pt x="52" y="45"/>
                </a:lnTo>
                <a:lnTo>
                  <a:pt x="52" y="36"/>
                </a:lnTo>
                <a:lnTo>
                  <a:pt x="52" y="45"/>
                </a:lnTo>
                <a:lnTo>
                  <a:pt x="52" y="45"/>
                </a:lnTo>
                <a:lnTo>
                  <a:pt x="52" y="36"/>
                </a:lnTo>
                <a:lnTo>
                  <a:pt x="52" y="36"/>
                </a:lnTo>
                <a:lnTo>
                  <a:pt x="52" y="36"/>
                </a:lnTo>
                <a:lnTo>
                  <a:pt x="52" y="36"/>
                </a:lnTo>
                <a:lnTo>
                  <a:pt x="52" y="27"/>
                </a:lnTo>
                <a:lnTo>
                  <a:pt x="61" y="27"/>
                </a:lnTo>
                <a:lnTo>
                  <a:pt x="61" y="27"/>
                </a:lnTo>
                <a:lnTo>
                  <a:pt x="70" y="18"/>
                </a:lnTo>
                <a:lnTo>
                  <a:pt x="70" y="18"/>
                </a:lnTo>
                <a:lnTo>
                  <a:pt x="61" y="18"/>
                </a:lnTo>
                <a:lnTo>
                  <a:pt x="149" y="9"/>
                </a:lnTo>
                <a:lnTo>
                  <a:pt x="202" y="0"/>
                </a:lnTo>
                <a:lnTo>
                  <a:pt x="202" y="0"/>
                </a:lnTo>
                <a:lnTo>
                  <a:pt x="202" y="9"/>
                </a:lnTo>
                <a:lnTo>
                  <a:pt x="211" y="9"/>
                </a:lnTo>
                <a:lnTo>
                  <a:pt x="202" y="248"/>
                </a:lnTo>
                <a:lnTo>
                  <a:pt x="220" y="372"/>
                </a:lnTo>
                <a:lnTo>
                  <a:pt x="220" y="372"/>
                </a:lnTo>
                <a:lnTo>
                  <a:pt x="220" y="372"/>
                </a:lnTo>
                <a:lnTo>
                  <a:pt x="202" y="372"/>
                </a:lnTo>
                <a:lnTo>
                  <a:pt x="202" y="372"/>
                </a:lnTo>
                <a:lnTo>
                  <a:pt x="202" y="372"/>
                </a:lnTo>
                <a:lnTo>
                  <a:pt x="193" y="372"/>
                </a:lnTo>
                <a:lnTo>
                  <a:pt x="193" y="372"/>
                </a:lnTo>
                <a:lnTo>
                  <a:pt x="184" y="372"/>
                </a:lnTo>
                <a:lnTo>
                  <a:pt x="193" y="372"/>
                </a:lnTo>
                <a:lnTo>
                  <a:pt x="184" y="372"/>
                </a:lnTo>
                <a:lnTo>
                  <a:pt x="176" y="372"/>
                </a:lnTo>
                <a:lnTo>
                  <a:pt x="167" y="381"/>
                </a:lnTo>
                <a:lnTo>
                  <a:pt x="158" y="381"/>
                </a:lnTo>
                <a:lnTo>
                  <a:pt x="158" y="381"/>
                </a:lnTo>
                <a:lnTo>
                  <a:pt x="158" y="381"/>
                </a:lnTo>
                <a:lnTo>
                  <a:pt x="158" y="381"/>
                </a:lnTo>
                <a:lnTo>
                  <a:pt x="158" y="381"/>
                </a:lnTo>
                <a:lnTo>
                  <a:pt x="149" y="390"/>
                </a:lnTo>
                <a:lnTo>
                  <a:pt x="149" y="390"/>
                </a:lnTo>
                <a:lnTo>
                  <a:pt x="149" y="390"/>
                </a:lnTo>
                <a:lnTo>
                  <a:pt x="140" y="390"/>
                </a:lnTo>
                <a:lnTo>
                  <a:pt x="140" y="390"/>
                </a:lnTo>
                <a:lnTo>
                  <a:pt x="140" y="381"/>
                </a:lnTo>
                <a:lnTo>
                  <a:pt x="140" y="381"/>
                </a:lnTo>
                <a:lnTo>
                  <a:pt x="132" y="381"/>
                </a:lnTo>
                <a:lnTo>
                  <a:pt x="132" y="372"/>
                </a:lnTo>
                <a:lnTo>
                  <a:pt x="123" y="363"/>
                </a:lnTo>
                <a:lnTo>
                  <a:pt x="123" y="363"/>
                </a:lnTo>
                <a:lnTo>
                  <a:pt x="123" y="354"/>
                </a:lnTo>
                <a:lnTo>
                  <a:pt x="123" y="345"/>
                </a:lnTo>
                <a:lnTo>
                  <a:pt x="123" y="336"/>
                </a:lnTo>
                <a:lnTo>
                  <a:pt x="123" y="328"/>
                </a:lnTo>
                <a:lnTo>
                  <a:pt x="123" y="328"/>
                </a:lnTo>
                <a:lnTo>
                  <a:pt x="61" y="336"/>
                </a:lnTo>
                <a:lnTo>
                  <a:pt x="0" y="336"/>
                </a:lnTo>
                <a:lnTo>
                  <a:pt x="0" y="336"/>
                </a:lnTo>
                <a:lnTo>
                  <a:pt x="0" y="328"/>
                </a:lnTo>
                <a:lnTo>
                  <a:pt x="0" y="319"/>
                </a:lnTo>
                <a:lnTo>
                  <a:pt x="0" y="319"/>
                </a:lnTo>
                <a:lnTo>
                  <a:pt x="0" y="319"/>
                </a:lnTo>
                <a:lnTo>
                  <a:pt x="8" y="310"/>
                </a:lnTo>
                <a:lnTo>
                  <a:pt x="0" y="310"/>
                </a:lnTo>
                <a:lnTo>
                  <a:pt x="8" y="310"/>
                </a:lnTo>
                <a:lnTo>
                  <a:pt x="0" y="292"/>
                </a:lnTo>
                <a:lnTo>
                  <a:pt x="8" y="292"/>
                </a:lnTo>
                <a:lnTo>
                  <a:pt x="8" y="292"/>
                </a:lnTo>
                <a:lnTo>
                  <a:pt x="8" y="292"/>
                </a:lnTo>
                <a:lnTo>
                  <a:pt x="8" y="283"/>
                </a:lnTo>
                <a:lnTo>
                  <a:pt x="8" y="283"/>
                </a:lnTo>
                <a:lnTo>
                  <a:pt x="17" y="275"/>
                </a:lnTo>
                <a:lnTo>
                  <a:pt x="8" y="275"/>
                </a:lnTo>
                <a:lnTo>
                  <a:pt x="17" y="266"/>
                </a:lnTo>
                <a:lnTo>
                  <a:pt x="17" y="266"/>
                </a:lnTo>
                <a:lnTo>
                  <a:pt x="35" y="257"/>
                </a:lnTo>
                <a:lnTo>
                  <a:pt x="26" y="257"/>
                </a:lnTo>
                <a:lnTo>
                  <a:pt x="26" y="248"/>
                </a:lnTo>
                <a:lnTo>
                  <a:pt x="26" y="248"/>
                </a:lnTo>
                <a:lnTo>
                  <a:pt x="35" y="248"/>
                </a:lnTo>
                <a:lnTo>
                  <a:pt x="35" y="239"/>
                </a:lnTo>
                <a:lnTo>
                  <a:pt x="26" y="248"/>
                </a:lnTo>
                <a:lnTo>
                  <a:pt x="26" y="239"/>
                </a:lnTo>
                <a:lnTo>
                  <a:pt x="26" y="239"/>
                </a:lnTo>
                <a:lnTo>
                  <a:pt x="35" y="239"/>
                </a:lnTo>
                <a:lnTo>
                  <a:pt x="35" y="230"/>
                </a:lnTo>
                <a:lnTo>
                  <a:pt x="44" y="230"/>
                </a:lnTo>
                <a:lnTo>
                  <a:pt x="44" y="230"/>
                </a:lnTo>
                <a:lnTo>
                  <a:pt x="44" y="230"/>
                </a:lnTo>
                <a:lnTo>
                  <a:pt x="35" y="230"/>
                </a:lnTo>
                <a:lnTo>
                  <a:pt x="35" y="222"/>
                </a:lnTo>
                <a:lnTo>
                  <a:pt x="26" y="222"/>
                </a:lnTo>
                <a:lnTo>
                  <a:pt x="26" y="213"/>
                </a:lnTo>
                <a:lnTo>
                  <a:pt x="26" y="213"/>
                </a:lnTo>
                <a:lnTo>
                  <a:pt x="35" y="222"/>
                </a:lnTo>
                <a:lnTo>
                  <a:pt x="26" y="213"/>
                </a:lnTo>
                <a:lnTo>
                  <a:pt x="35" y="204"/>
                </a:lnTo>
                <a:lnTo>
                  <a:pt x="26" y="213"/>
                </a:lnTo>
                <a:lnTo>
                  <a:pt x="26" y="204"/>
                </a:lnTo>
                <a:lnTo>
                  <a:pt x="26" y="195"/>
                </a:lnTo>
                <a:lnTo>
                  <a:pt x="26" y="195"/>
                </a:lnTo>
                <a:lnTo>
                  <a:pt x="17" y="195"/>
                </a:lnTo>
                <a:lnTo>
                  <a:pt x="26" y="186"/>
                </a:lnTo>
                <a:lnTo>
                  <a:pt x="26" y="177"/>
                </a:lnTo>
                <a:lnTo>
                  <a:pt x="17" y="177"/>
                </a:lnTo>
                <a:lnTo>
                  <a:pt x="17" y="186"/>
                </a:lnTo>
                <a:lnTo>
                  <a:pt x="17" y="177"/>
                </a:lnTo>
                <a:lnTo>
                  <a:pt x="17" y="177"/>
                </a:lnTo>
              </a:path>
            </a:pathLst>
          </a:custGeom>
          <a:solidFill>
            <a:srgbClr val="FFBF00"/>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96" name="Rectangle 97"/>
          <p:cNvSpPr>
            <a:spLocks noChangeArrowheads="1"/>
          </p:cNvSpPr>
          <p:nvPr/>
        </p:nvSpPr>
        <p:spPr bwMode="auto">
          <a:xfrm>
            <a:off x="8865439" y="2646599"/>
            <a:ext cx="9656" cy="1074"/>
          </a:xfrm>
          <a:prstGeom prst="rect">
            <a:avLst/>
          </a:prstGeom>
          <a:solidFill>
            <a:schemeClr val="bg1"/>
          </a:solidFill>
          <a:ln w="9525">
            <a:solidFill>
              <a:schemeClr val="tx1">
                <a:lumMod val="25000"/>
                <a:lumOff val="75000"/>
              </a:schemeClr>
            </a:solidFill>
            <a:miter lim="800000"/>
            <a:headEnd/>
            <a:tailEnd/>
          </a:ln>
        </p:spPr>
        <p:txBody>
          <a:bodyPr vert="horz" wrap="square" lIns="88751" tIns="44375" rIns="88751" bIns="44375" numCol="1" anchor="t" anchorCtr="0" compatLnSpc="1">
            <a:prstTxWarp prst="textNoShape">
              <a:avLst/>
            </a:prstTxWarp>
          </a:bodyPr>
          <a:lstStyle/>
          <a:p>
            <a:endParaRPr lang="en-US" sz="1947"/>
          </a:p>
        </p:txBody>
      </p:sp>
      <p:sp>
        <p:nvSpPr>
          <p:cNvPr id="97" name="Rectangle 98"/>
          <p:cNvSpPr>
            <a:spLocks noChangeArrowheads="1"/>
          </p:cNvSpPr>
          <p:nvPr/>
        </p:nvSpPr>
        <p:spPr bwMode="auto">
          <a:xfrm>
            <a:off x="8865439" y="2646599"/>
            <a:ext cx="9656" cy="1074"/>
          </a:xfrm>
          <a:prstGeom prst="rect">
            <a:avLst/>
          </a:prstGeom>
          <a:solidFill>
            <a:schemeClr val="bg1"/>
          </a:solidFill>
          <a:ln w="9525">
            <a:solidFill>
              <a:schemeClr val="tx1">
                <a:lumMod val="25000"/>
                <a:lumOff val="75000"/>
              </a:schemeClr>
            </a:solidFill>
            <a:miter lim="800000"/>
            <a:headEnd/>
            <a:tailEnd/>
          </a:ln>
        </p:spPr>
        <p:txBody>
          <a:bodyPr vert="horz" wrap="square" lIns="88751" tIns="44375" rIns="88751" bIns="44375" numCol="1" anchor="t" anchorCtr="0" compatLnSpc="1">
            <a:prstTxWarp prst="textNoShape">
              <a:avLst/>
            </a:prstTxWarp>
          </a:bodyPr>
          <a:lstStyle/>
          <a:p>
            <a:endParaRPr lang="en-US" sz="1947"/>
          </a:p>
        </p:txBody>
      </p:sp>
      <p:sp>
        <p:nvSpPr>
          <p:cNvPr id="98" name="Freeform 99"/>
          <p:cNvSpPr>
            <a:spLocks/>
          </p:cNvSpPr>
          <p:nvPr/>
        </p:nvSpPr>
        <p:spPr bwMode="auto">
          <a:xfrm>
            <a:off x="8912645" y="2628361"/>
            <a:ext cx="9656" cy="1074"/>
          </a:xfrm>
          <a:custGeom>
            <a:avLst/>
            <a:gdLst/>
            <a:ahLst/>
            <a:cxnLst>
              <a:cxn ang="0">
                <a:pos x="0" y="0"/>
              </a:cxn>
              <a:cxn ang="0">
                <a:pos x="9" y="0"/>
              </a:cxn>
              <a:cxn ang="0">
                <a:pos x="0" y="0"/>
              </a:cxn>
              <a:cxn ang="0">
                <a:pos x="0" y="0"/>
              </a:cxn>
              <a:cxn ang="0">
                <a:pos x="0" y="0"/>
              </a:cxn>
            </a:cxnLst>
            <a:rect l="0" t="0" r="r" b="b"/>
            <a:pathLst>
              <a:path w="9">
                <a:moveTo>
                  <a:pt x="0" y="0"/>
                </a:moveTo>
                <a:lnTo>
                  <a:pt x="9" y="0"/>
                </a:lnTo>
                <a:lnTo>
                  <a:pt x="0" y="0"/>
                </a:lnTo>
                <a:lnTo>
                  <a:pt x="0" y="0"/>
                </a:lnTo>
                <a:lnTo>
                  <a:pt x="0" y="0"/>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99" name="Freeform 100"/>
          <p:cNvSpPr>
            <a:spLocks/>
          </p:cNvSpPr>
          <p:nvPr/>
        </p:nvSpPr>
        <p:spPr bwMode="auto">
          <a:xfrm>
            <a:off x="8912645" y="2628361"/>
            <a:ext cx="9656" cy="1074"/>
          </a:xfrm>
          <a:custGeom>
            <a:avLst/>
            <a:gdLst/>
            <a:ahLst/>
            <a:cxnLst>
              <a:cxn ang="0">
                <a:pos x="0" y="0"/>
              </a:cxn>
              <a:cxn ang="0">
                <a:pos x="9" y="0"/>
              </a:cxn>
              <a:cxn ang="0">
                <a:pos x="0" y="0"/>
              </a:cxn>
              <a:cxn ang="0">
                <a:pos x="0" y="0"/>
              </a:cxn>
              <a:cxn ang="0">
                <a:pos x="0" y="0"/>
              </a:cxn>
            </a:cxnLst>
            <a:rect l="0" t="0" r="r" b="b"/>
            <a:pathLst>
              <a:path w="9">
                <a:moveTo>
                  <a:pt x="0" y="0"/>
                </a:moveTo>
                <a:lnTo>
                  <a:pt x="9" y="0"/>
                </a:lnTo>
                <a:lnTo>
                  <a:pt x="0" y="0"/>
                </a:lnTo>
                <a:lnTo>
                  <a:pt x="0" y="0"/>
                </a:lnTo>
                <a:lnTo>
                  <a:pt x="0" y="0"/>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00" name="Freeform 101"/>
          <p:cNvSpPr>
            <a:spLocks/>
          </p:cNvSpPr>
          <p:nvPr/>
        </p:nvSpPr>
        <p:spPr bwMode="auto">
          <a:xfrm>
            <a:off x="8289324" y="1024464"/>
            <a:ext cx="444157" cy="503164"/>
          </a:xfrm>
          <a:custGeom>
            <a:avLst/>
            <a:gdLst/>
            <a:ahLst/>
            <a:cxnLst>
              <a:cxn ang="0">
                <a:pos x="115" y="36"/>
              </a:cxn>
              <a:cxn ang="0">
                <a:pos x="115" y="0"/>
              </a:cxn>
              <a:cxn ang="0">
                <a:pos x="132" y="27"/>
              </a:cxn>
              <a:cxn ang="0">
                <a:pos x="141" y="53"/>
              </a:cxn>
              <a:cxn ang="0">
                <a:pos x="159" y="53"/>
              </a:cxn>
              <a:cxn ang="0">
                <a:pos x="194" y="71"/>
              </a:cxn>
              <a:cxn ang="0">
                <a:pos x="211" y="62"/>
              </a:cxn>
              <a:cxn ang="0">
                <a:pos x="220" y="53"/>
              </a:cxn>
              <a:cxn ang="0">
                <a:pos x="247" y="71"/>
              </a:cxn>
              <a:cxn ang="0">
                <a:pos x="255" y="80"/>
              </a:cxn>
              <a:cxn ang="0">
                <a:pos x="264" y="80"/>
              </a:cxn>
              <a:cxn ang="0">
                <a:pos x="282" y="80"/>
              </a:cxn>
              <a:cxn ang="0">
                <a:pos x="308" y="98"/>
              </a:cxn>
              <a:cxn ang="0">
                <a:pos x="326" y="89"/>
              </a:cxn>
              <a:cxn ang="0">
                <a:pos x="343" y="89"/>
              </a:cxn>
              <a:cxn ang="0">
                <a:pos x="352" y="89"/>
              </a:cxn>
              <a:cxn ang="0">
                <a:pos x="370" y="89"/>
              </a:cxn>
              <a:cxn ang="0">
                <a:pos x="387" y="98"/>
              </a:cxn>
              <a:cxn ang="0">
                <a:pos x="414" y="98"/>
              </a:cxn>
              <a:cxn ang="0">
                <a:pos x="396" y="106"/>
              </a:cxn>
              <a:cxn ang="0">
                <a:pos x="361" y="124"/>
              </a:cxn>
              <a:cxn ang="0">
                <a:pos x="326" y="160"/>
              </a:cxn>
              <a:cxn ang="0">
                <a:pos x="308" y="177"/>
              </a:cxn>
              <a:cxn ang="0">
                <a:pos x="282" y="204"/>
              </a:cxn>
              <a:cxn ang="0">
                <a:pos x="273" y="213"/>
              </a:cxn>
              <a:cxn ang="0">
                <a:pos x="273" y="257"/>
              </a:cxn>
              <a:cxn ang="0">
                <a:pos x="247" y="274"/>
              </a:cxn>
              <a:cxn ang="0">
                <a:pos x="247" y="283"/>
              </a:cxn>
              <a:cxn ang="0">
                <a:pos x="255" y="301"/>
              </a:cxn>
              <a:cxn ang="0">
                <a:pos x="255" y="328"/>
              </a:cxn>
              <a:cxn ang="0">
                <a:pos x="255" y="354"/>
              </a:cxn>
              <a:cxn ang="0">
                <a:pos x="264" y="372"/>
              </a:cxn>
              <a:cxn ang="0">
                <a:pos x="282" y="381"/>
              </a:cxn>
              <a:cxn ang="0">
                <a:pos x="299" y="389"/>
              </a:cxn>
              <a:cxn ang="0">
                <a:pos x="326" y="416"/>
              </a:cxn>
              <a:cxn ang="0">
                <a:pos x="335" y="425"/>
              </a:cxn>
              <a:cxn ang="0">
                <a:pos x="343" y="451"/>
              </a:cxn>
              <a:cxn ang="0">
                <a:pos x="291" y="460"/>
              </a:cxn>
              <a:cxn ang="0">
                <a:pos x="44" y="469"/>
              </a:cxn>
              <a:cxn ang="0">
                <a:pos x="35" y="319"/>
              </a:cxn>
              <a:cxn ang="0">
                <a:pos x="27" y="301"/>
              </a:cxn>
              <a:cxn ang="0">
                <a:pos x="35" y="292"/>
              </a:cxn>
              <a:cxn ang="0">
                <a:pos x="44" y="266"/>
              </a:cxn>
              <a:cxn ang="0">
                <a:pos x="35" y="248"/>
              </a:cxn>
              <a:cxn ang="0">
                <a:pos x="27" y="230"/>
              </a:cxn>
              <a:cxn ang="0">
                <a:pos x="27" y="204"/>
              </a:cxn>
              <a:cxn ang="0">
                <a:pos x="27" y="186"/>
              </a:cxn>
              <a:cxn ang="0">
                <a:pos x="27" y="160"/>
              </a:cxn>
              <a:cxn ang="0">
                <a:pos x="27" y="133"/>
              </a:cxn>
              <a:cxn ang="0">
                <a:pos x="9" y="98"/>
              </a:cxn>
              <a:cxn ang="0">
                <a:pos x="9" y="80"/>
              </a:cxn>
              <a:cxn ang="0">
                <a:pos x="9" y="62"/>
              </a:cxn>
              <a:cxn ang="0">
                <a:pos x="0" y="36"/>
              </a:cxn>
            </a:cxnLst>
            <a:rect l="0" t="0" r="r" b="b"/>
            <a:pathLst>
              <a:path w="414" h="469">
                <a:moveTo>
                  <a:pt x="9" y="36"/>
                </a:moveTo>
                <a:lnTo>
                  <a:pt x="71" y="36"/>
                </a:lnTo>
                <a:lnTo>
                  <a:pt x="115" y="36"/>
                </a:lnTo>
                <a:lnTo>
                  <a:pt x="115" y="27"/>
                </a:lnTo>
                <a:lnTo>
                  <a:pt x="115" y="0"/>
                </a:lnTo>
                <a:lnTo>
                  <a:pt x="115" y="0"/>
                </a:lnTo>
                <a:lnTo>
                  <a:pt x="123" y="9"/>
                </a:lnTo>
                <a:lnTo>
                  <a:pt x="132" y="9"/>
                </a:lnTo>
                <a:lnTo>
                  <a:pt x="132" y="27"/>
                </a:lnTo>
                <a:lnTo>
                  <a:pt x="141" y="45"/>
                </a:lnTo>
                <a:lnTo>
                  <a:pt x="141" y="45"/>
                </a:lnTo>
                <a:lnTo>
                  <a:pt x="141" y="53"/>
                </a:lnTo>
                <a:lnTo>
                  <a:pt x="150" y="53"/>
                </a:lnTo>
                <a:lnTo>
                  <a:pt x="159" y="53"/>
                </a:lnTo>
                <a:lnTo>
                  <a:pt x="159" y="53"/>
                </a:lnTo>
                <a:lnTo>
                  <a:pt x="185" y="62"/>
                </a:lnTo>
                <a:lnTo>
                  <a:pt x="185" y="62"/>
                </a:lnTo>
                <a:lnTo>
                  <a:pt x="194" y="71"/>
                </a:lnTo>
                <a:lnTo>
                  <a:pt x="203" y="62"/>
                </a:lnTo>
                <a:lnTo>
                  <a:pt x="203" y="62"/>
                </a:lnTo>
                <a:lnTo>
                  <a:pt x="211" y="62"/>
                </a:lnTo>
                <a:lnTo>
                  <a:pt x="211" y="62"/>
                </a:lnTo>
                <a:lnTo>
                  <a:pt x="211" y="62"/>
                </a:lnTo>
                <a:lnTo>
                  <a:pt x="220" y="53"/>
                </a:lnTo>
                <a:lnTo>
                  <a:pt x="229" y="53"/>
                </a:lnTo>
                <a:lnTo>
                  <a:pt x="247" y="62"/>
                </a:lnTo>
                <a:lnTo>
                  <a:pt x="247" y="71"/>
                </a:lnTo>
                <a:lnTo>
                  <a:pt x="255" y="71"/>
                </a:lnTo>
                <a:lnTo>
                  <a:pt x="255" y="71"/>
                </a:lnTo>
                <a:lnTo>
                  <a:pt x="255" y="80"/>
                </a:lnTo>
                <a:lnTo>
                  <a:pt x="264" y="80"/>
                </a:lnTo>
                <a:lnTo>
                  <a:pt x="264" y="89"/>
                </a:lnTo>
                <a:lnTo>
                  <a:pt x="264" y="80"/>
                </a:lnTo>
                <a:lnTo>
                  <a:pt x="273" y="80"/>
                </a:lnTo>
                <a:lnTo>
                  <a:pt x="282" y="80"/>
                </a:lnTo>
                <a:lnTo>
                  <a:pt x="282" y="80"/>
                </a:lnTo>
                <a:lnTo>
                  <a:pt x="299" y="89"/>
                </a:lnTo>
                <a:lnTo>
                  <a:pt x="299" y="98"/>
                </a:lnTo>
                <a:lnTo>
                  <a:pt x="308" y="98"/>
                </a:lnTo>
                <a:lnTo>
                  <a:pt x="317" y="98"/>
                </a:lnTo>
                <a:lnTo>
                  <a:pt x="326" y="98"/>
                </a:lnTo>
                <a:lnTo>
                  <a:pt x="326" y="89"/>
                </a:lnTo>
                <a:lnTo>
                  <a:pt x="335" y="80"/>
                </a:lnTo>
                <a:lnTo>
                  <a:pt x="343" y="80"/>
                </a:lnTo>
                <a:lnTo>
                  <a:pt x="343" y="89"/>
                </a:lnTo>
                <a:lnTo>
                  <a:pt x="343" y="89"/>
                </a:lnTo>
                <a:lnTo>
                  <a:pt x="352" y="89"/>
                </a:lnTo>
                <a:lnTo>
                  <a:pt x="352" y="89"/>
                </a:lnTo>
                <a:lnTo>
                  <a:pt x="361" y="89"/>
                </a:lnTo>
                <a:lnTo>
                  <a:pt x="370" y="89"/>
                </a:lnTo>
                <a:lnTo>
                  <a:pt x="370" y="89"/>
                </a:lnTo>
                <a:lnTo>
                  <a:pt x="387" y="89"/>
                </a:lnTo>
                <a:lnTo>
                  <a:pt x="387" y="98"/>
                </a:lnTo>
                <a:lnTo>
                  <a:pt x="387" y="98"/>
                </a:lnTo>
                <a:lnTo>
                  <a:pt x="396" y="98"/>
                </a:lnTo>
                <a:lnTo>
                  <a:pt x="396" y="98"/>
                </a:lnTo>
                <a:lnTo>
                  <a:pt x="414" y="98"/>
                </a:lnTo>
                <a:lnTo>
                  <a:pt x="405" y="98"/>
                </a:lnTo>
                <a:lnTo>
                  <a:pt x="405" y="106"/>
                </a:lnTo>
                <a:lnTo>
                  <a:pt x="396" y="106"/>
                </a:lnTo>
                <a:lnTo>
                  <a:pt x="379" y="115"/>
                </a:lnTo>
                <a:lnTo>
                  <a:pt x="379" y="115"/>
                </a:lnTo>
                <a:lnTo>
                  <a:pt x="361" y="124"/>
                </a:lnTo>
                <a:lnTo>
                  <a:pt x="352" y="133"/>
                </a:lnTo>
                <a:lnTo>
                  <a:pt x="335" y="151"/>
                </a:lnTo>
                <a:lnTo>
                  <a:pt x="326" y="160"/>
                </a:lnTo>
                <a:lnTo>
                  <a:pt x="308" y="168"/>
                </a:lnTo>
                <a:lnTo>
                  <a:pt x="308" y="177"/>
                </a:lnTo>
                <a:lnTo>
                  <a:pt x="308" y="177"/>
                </a:lnTo>
                <a:lnTo>
                  <a:pt x="299" y="186"/>
                </a:lnTo>
                <a:lnTo>
                  <a:pt x="282" y="195"/>
                </a:lnTo>
                <a:lnTo>
                  <a:pt x="282" y="204"/>
                </a:lnTo>
                <a:lnTo>
                  <a:pt x="282" y="204"/>
                </a:lnTo>
                <a:lnTo>
                  <a:pt x="282" y="204"/>
                </a:lnTo>
                <a:lnTo>
                  <a:pt x="273" y="213"/>
                </a:lnTo>
                <a:lnTo>
                  <a:pt x="273" y="213"/>
                </a:lnTo>
                <a:lnTo>
                  <a:pt x="273" y="248"/>
                </a:lnTo>
                <a:lnTo>
                  <a:pt x="273" y="257"/>
                </a:lnTo>
                <a:lnTo>
                  <a:pt x="273" y="257"/>
                </a:lnTo>
                <a:lnTo>
                  <a:pt x="264" y="266"/>
                </a:lnTo>
                <a:lnTo>
                  <a:pt x="247" y="274"/>
                </a:lnTo>
                <a:lnTo>
                  <a:pt x="247" y="274"/>
                </a:lnTo>
                <a:lnTo>
                  <a:pt x="247" y="283"/>
                </a:lnTo>
                <a:lnTo>
                  <a:pt x="247" y="283"/>
                </a:lnTo>
                <a:lnTo>
                  <a:pt x="247" y="292"/>
                </a:lnTo>
                <a:lnTo>
                  <a:pt x="247" y="301"/>
                </a:lnTo>
                <a:lnTo>
                  <a:pt x="255" y="301"/>
                </a:lnTo>
                <a:lnTo>
                  <a:pt x="255" y="310"/>
                </a:lnTo>
                <a:lnTo>
                  <a:pt x="255" y="319"/>
                </a:lnTo>
                <a:lnTo>
                  <a:pt x="255" y="328"/>
                </a:lnTo>
                <a:lnTo>
                  <a:pt x="247" y="336"/>
                </a:lnTo>
                <a:lnTo>
                  <a:pt x="255" y="345"/>
                </a:lnTo>
                <a:lnTo>
                  <a:pt x="255" y="354"/>
                </a:lnTo>
                <a:lnTo>
                  <a:pt x="247" y="363"/>
                </a:lnTo>
                <a:lnTo>
                  <a:pt x="255" y="372"/>
                </a:lnTo>
                <a:lnTo>
                  <a:pt x="264" y="372"/>
                </a:lnTo>
                <a:lnTo>
                  <a:pt x="273" y="372"/>
                </a:lnTo>
                <a:lnTo>
                  <a:pt x="282" y="381"/>
                </a:lnTo>
                <a:lnTo>
                  <a:pt x="282" y="381"/>
                </a:lnTo>
                <a:lnTo>
                  <a:pt x="282" y="389"/>
                </a:lnTo>
                <a:lnTo>
                  <a:pt x="291" y="389"/>
                </a:lnTo>
                <a:lnTo>
                  <a:pt x="299" y="389"/>
                </a:lnTo>
                <a:lnTo>
                  <a:pt x="308" y="407"/>
                </a:lnTo>
                <a:lnTo>
                  <a:pt x="317" y="416"/>
                </a:lnTo>
                <a:lnTo>
                  <a:pt x="326" y="416"/>
                </a:lnTo>
                <a:lnTo>
                  <a:pt x="326" y="416"/>
                </a:lnTo>
                <a:lnTo>
                  <a:pt x="335" y="416"/>
                </a:lnTo>
                <a:lnTo>
                  <a:pt x="335" y="425"/>
                </a:lnTo>
                <a:lnTo>
                  <a:pt x="343" y="434"/>
                </a:lnTo>
                <a:lnTo>
                  <a:pt x="343" y="442"/>
                </a:lnTo>
                <a:lnTo>
                  <a:pt x="343" y="451"/>
                </a:lnTo>
                <a:lnTo>
                  <a:pt x="343" y="451"/>
                </a:lnTo>
                <a:lnTo>
                  <a:pt x="343" y="460"/>
                </a:lnTo>
                <a:lnTo>
                  <a:pt x="291" y="460"/>
                </a:lnTo>
                <a:lnTo>
                  <a:pt x="203" y="460"/>
                </a:lnTo>
                <a:lnTo>
                  <a:pt x="106" y="469"/>
                </a:lnTo>
                <a:lnTo>
                  <a:pt x="44" y="469"/>
                </a:lnTo>
                <a:lnTo>
                  <a:pt x="44" y="328"/>
                </a:lnTo>
                <a:lnTo>
                  <a:pt x="44" y="319"/>
                </a:lnTo>
                <a:lnTo>
                  <a:pt x="35" y="319"/>
                </a:lnTo>
                <a:lnTo>
                  <a:pt x="35" y="319"/>
                </a:lnTo>
                <a:lnTo>
                  <a:pt x="27" y="301"/>
                </a:lnTo>
                <a:lnTo>
                  <a:pt x="27" y="301"/>
                </a:lnTo>
                <a:lnTo>
                  <a:pt x="27" y="301"/>
                </a:lnTo>
                <a:lnTo>
                  <a:pt x="27" y="292"/>
                </a:lnTo>
                <a:lnTo>
                  <a:pt x="35" y="292"/>
                </a:lnTo>
                <a:lnTo>
                  <a:pt x="35" y="283"/>
                </a:lnTo>
                <a:lnTo>
                  <a:pt x="44" y="274"/>
                </a:lnTo>
                <a:lnTo>
                  <a:pt x="44" y="266"/>
                </a:lnTo>
                <a:lnTo>
                  <a:pt x="44" y="266"/>
                </a:lnTo>
                <a:lnTo>
                  <a:pt x="35" y="257"/>
                </a:lnTo>
                <a:lnTo>
                  <a:pt x="35" y="248"/>
                </a:lnTo>
                <a:lnTo>
                  <a:pt x="35" y="239"/>
                </a:lnTo>
                <a:lnTo>
                  <a:pt x="35" y="230"/>
                </a:lnTo>
                <a:lnTo>
                  <a:pt x="27" y="230"/>
                </a:lnTo>
                <a:lnTo>
                  <a:pt x="27" y="221"/>
                </a:lnTo>
                <a:lnTo>
                  <a:pt x="27" y="221"/>
                </a:lnTo>
                <a:lnTo>
                  <a:pt x="27" y="204"/>
                </a:lnTo>
                <a:lnTo>
                  <a:pt x="27" y="195"/>
                </a:lnTo>
                <a:lnTo>
                  <a:pt x="27" y="186"/>
                </a:lnTo>
                <a:lnTo>
                  <a:pt x="27" y="186"/>
                </a:lnTo>
                <a:lnTo>
                  <a:pt x="27" y="168"/>
                </a:lnTo>
                <a:lnTo>
                  <a:pt x="27" y="160"/>
                </a:lnTo>
                <a:lnTo>
                  <a:pt x="27" y="160"/>
                </a:lnTo>
                <a:lnTo>
                  <a:pt x="27" y="151"/>
                </a:lnTo>
                <a:lnTo>
                  <a:pt x="27" y="151"/>
                </a:lnTo>
                <a:lnTo>
                  <a:pt x="27" y="133"/>
                </a:lnTo>
                <a:lnTo>
                  <a:pt x="18" y="124"/>
                </a:lnTo>
                <a:lnTo>
                  <a:pt x="18" y="115"/>
                </a:lnTo>
                <a:lnTo>
                  <a:pt x="9" y="98"/>
                </a:lnTo>
                <a:lnTo>
                  <a:pt x="9" y="98"/>
                </a:lnTo>
                <a:lnTo>
                  <a:pt x="9" y="89"/>
                </a:lnTo>
                <a:lnTo>
                  <a:pt x="9" y="80"/>
                </a:lnTo>
                <a:lnTo>
                  <a:pt x="9" y="80"/>
                </a:lnTo>
                <a:lnTo>
                  <a:pt x="9" y="71"/>
                </a:lnTo>
                <a:lnTo>
                  <a:pt x="9" y="62"/>
                </a:lnTo>
                <a:lnTo>
                  <a:pt x="9" y="53"/>
                </a:lnTo>
                <a:lnTo>
                  <a:pt x="9" y="36"/>
                </a:lnTo>
                <a:lnTo>
                  <a:pt x="0" y="36"/>
                </a:lnTo>
                <a:lnTo>
                  <a:pt x="0" y="36"/>
                </a:lnTo>
                <a:lnTo>
                  <a:pt x="9" y="36"/>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01" name="Freeform 102"/>
          <p:cNvSpPr>
            <a:spLocks/>
          </p:cNvSpPr>
          <p:nvPr/>
        </p:nvSpPr>
        <p:spPr bwMode="auto">
          <a:xfrm>
            <a:off x="8289324" y="1024464"/>
            <a:ext cx="444157" cy="503164"/>
          </a:xfrm>
          <a:custGeom>
            <a:avLst/>
            <a:gdLst/>
            <a:ahLst/>
            <a:cxnLst>
              <a:cxn ang="0">
                <a:pos x="115" y="36"/>
              </a:cxn>
              <a:cxn ang="0">
                <a:pos x="115" y="0"/>
              </a:cxn>
              <a:cxn ang="0">
                <a:pos x="132" y="27"/>
              </a:cxn>
              <a:cxn ang="0">
                <a:pos x="141" y="53"/>
              </a:cxn>
              <a:cxn ang="0">
                <a:pos x="159" y="53"/>
              </a:cxn>
              <a:cxn ang="0">
                <a:pos x="194" y="71"/>
              </a:cxn>
              <a:cxn ang="0">
                <a:pos x="211" y="62"/>
              </a:cxn>
              <a:cxn ang="0">
                <a:pos x="220" y="53"/>
              </a:cxn>
              <a:cxn ang="0">
                <a:pos x="247" y="71"/>
              </a:cxn>
              <a:cxn ang="0">
                <a:pos x="255" y="80"/>
              </a:cxn>
              <a:cxn ang="0">
                <a:pos x="264" y="80"/>
              </a:cxn>
              <a:cxn ang="0">
                <a:pos x="282" y="80"/>
              </a:cxn>
              <a:cxn ang="0">
                <a:pos x="308" y="98"/>
              </a:cxn>
              <a:cxn ang="0">
                <a:pos x="326" y="89"/>
              </a:cxn>
              <a:cxn ang="0">
                <a:pos x="343" y="89"/>
              </a:cxn>
              <a:cxn ang="0">
                <a:pos x="352" y="89"/>
              </a:cxn>
              <a:cxn ang="0">
                <a:pos x="370" y="89"/>
              </a:cxn>
              <a:cxn ang="0">
                <a:pos x="387" y="98"/>
              </a:cxn>
              <a:cxn ang="0">
                <a:pos x="414" y="98"/>
              </a:cxn>
              <a:cxn ang="0">
                <a:pos x="396" y="106"/>
              </a:cxn>
              <a:cxn ang="0">
                <a:pos x="361" y="124"/>
              </a:cxn>
              <a:cxn ang="0">
                <a:pos x="326" y="160"/>
              </a:cxn>
              <a:cxn ang="0">
                <a:pos x="308" y="177"/>
              </a:cxn>
              <a:cxn ang="0">
                <a:pos x="282" y="204"/>
              </a:cxn>
              <a:cxn ang="0">
                <a:pos x="273" y="213"/>
              </a:cxn>
              <a:cxn ang="0">
                <a:pos x="273" y="257"/>
              </a:cxn>
              <a:cxn ang="0">
                <a:pos x="247" y="274"/>
              </a:cxn>
              <a:cxn ang="0">
                <a:pos x="247" y="283"/>
              </a:cxn>
              <a:cxn ang="0">
                <a:pos x="255" y="301"/>
              </a:cxn>
              <a:cxn ang="0">
                <a:pos x="255" y="328"/>
              </a:cxn>
              <a:cxn ang="0">
                <a:pos x="255" y="354"/>
              </a:cxn>
              <a:cxn ang="0">
                <a:pos x="264" y="372"/>
              </a:cxn>
              <a:cxn ang="0">
                <a:pos x="282" y="381"/>
              </a:cxn>
              <a:cxn ang="0">
                <a:pos x="299" y="389"/>
              </a:cxn>
              <a:cxn ang="0">
                <a:pos x="326" y="416"/>
              </a:cxn>
              <a:cxn ang="0">
                <a:pos x="335" y="425"/>
              </a:cxn>
              <a:cxn ang="0">
                <a:pos x="343" y="451"/>
              </a:cxn>
              <a:cxn ang="0">
                <a:pos x="291" y="460"/>
              </a:cxn>
              <a:cxn ang="0">
                <a:pos x="44" y="469"/>
              </a:cxn>
              <a:cxn ang="0">
                <a:pos x="35" y="319"/>
              </a:cxn>
              <a:cxn ang="0">
                <a:pos x="27" y="301"/>
              </a:cxn>
              <a:cxn ang="0">
                <a:pos x="35" y="292"/>
              </a:cxn>
              <a:cxn ang="0">
                <a:pos x="44" y="266"/>
              </a:cxn>
              <a:cxn ang="0">
                <a:pos x="35" y="248"/>
              </a:cxn>
              <a:cxn ang="0">
                <a:pos x="27" y="230"/>
              </a:cxn>
              <a:cxn ang="0">
                <a:pos x="27" y="204"/>
              </a:cxn>
              <a:cxn ang="0">
                <a:pos x="27" y="186"/>
              </a:cxn>
              <a:cxn ang="0">
                <a:pos x="27" y="160"/>
              </a:cxn>
              <a:cxn ang="0">
                <a:pos x="27" y="133"/>
              </a:cxn>
              <a:cxn ang="0">
                <a:pos x="9" y="98"/>
              </a:cxn>
              <a:cxn ang="0">
                <a:pos x="9" y="80"/>
              </a:cxn>
              <a:cxn ang="0">
                <a:pos x="9" y="62"/>
              </a:cxn>
              <a:cxn ang="0">
                <a:pos x="0" y="36"/>
              </a:cxn>
            </a:cxnLst>
            <a:rect l="0" t="0" r="r" b="b"/>
            <a:pathLst>
              <a:path w="414" h="469">
                <a:moveTo>
                  <a:pt x="9" y="36"/>
                </a:moveTo>
                <a:lnTo>
                  <a:pt x="71" y="36"/>
                </a:lnTo>
                <a:lnTo>
                  <a:pt x="115" y="36"/>
                </a:lnTo>
                <a:lnTo>
                  <a:pt x="115" y="27"/>
                </a:lnTo>
                <a:lnTo>
                  <a:pt x="115" y="0"/>
                </a:lnTo>
                <a:lnTo>
                  <a:pt x="115" y="0"/>
                </a:lnTo>
                <a:lnTo>
                  <a:pt x="123" y="9"/>
                </a:lnTo>
                <a:lnTo>
                  <a:pt x="132" y="9"/>
                </a:lnTo>
                <a:lnTo>
                  <a:pt x="132" y="27"/>
                </a:lnTo>
                <a:lnTo>
                  <a:pt x="141" y="45"/>
                </a:lnTo>
                <a:lnTo>
                  <a:pt x="141" y="45"/>
                </a:lnTo>
                <a:lnTo>
                  <a:pt x="141" y="53"/>
                </a:lnTo>
                <a:lnTo>
                  <a:pt x="150" y="53"/>
                </a:lnTo>
                <a:lnTo>
                  <a:pt x="159" y="53"/>
                </a:lnTo>
                <a:lnTo>
                  <a:pt x="159" y="53"/>
                </a:lnTo>
                <a:lnTo>
                  <a:pt x="185" y="62"/>
                </a:lnTo>
                <a:lnTo>
                  <a:pt x="185" y="62"/>
                </a:lnTo>
                <a:lnTo>
                  <a:pt x="194" y="71"/>
                </a:lnTo>
                <a:lnTo>
                  <a:pt x="203" y="62"/>
                </a:lnTo>
                <a:lnTo>
                  <a:pt x="203" y="62"/>
                </a:lnTo>
                <a:lnTo>
                  <a:pt x="211" y="62"/>
                </a:lnTo>
                <a:lnTo>
                  <a:pt x="211" y="62"/>
                </a:lnTo>
                <a:lnTo>
                  <a:pt x="211" y="62"/>
                </a:lnTo>
                <a:lnTo>
                  <a:pt x="220" y="53"/>
                </a:lnTo>
                <a:lnTo>
                  <a:pt x="229" y="53"/>
                </a:lnTo>
                <a:lnTo>
                  <a:pt x="247" y="62"/>
                </a:lnTo>
                <a:lnTo>
                  <a:pt x="247" y="71"/>
                </a:lnTo>
                <a:lnTo>
                  <a:pt x="255" y="71"/>
                </a:lnTo>
                <a:lnTo>
                  <a:pt x="255" y="71"/>
                </a:lnTo>
                <a:lnTo>
                  <a:pt x="255" y="80"/>
                </a:lnTo>
                <a:lnTo>
                  <a:pt x="264" y="80"/>
                </a:lnTo>
                <a:lnTo>
                  <a:pt x="264" y="89"/>
                </a:lnTo>
                <a:lnTo>
                  <a:pt x="264" y="80"/>
                </a:lnTo>
                <a:lnTo>
                  <a:pt x="273" y="80"/>
                </a:lnTo>
                <a:lnTo>
                  <a:pt x="282" y="80"/>
                </a:lnTo>
                <a:lnTo>
                  <a:pt x="282" y="80"/>
                </a:lnTo>
                <a:lnTo>
                  <a:pt x="299" y="89"/>
                </a:lnTo>
                <a:lnTo>
                  <a:pt x="299" y="98"/>
                </a:lnTo>
                <a:lnTo>
                  <a:pt x="308" y="98"/>
                </a:lnTo>
                <a:lnTo>
                  <a:pt x="317" y="98"/>
                </a:lnTo>
                <a:lnTo>
                  <a:pt x="326" y="98"/>
                </a:lnTo>
                <a:lnTo>
                  <a:pt x="326" y="89"/>
                </a:lnTo>
                <a:lnTo>
                  <a:pt x="335" y="80"/>
                </a:lnTo>
                <a:lnTo>
                  <a:pt x="343" y="80"/>
                </a:lnTo>
                <a:lnTo>
                  <a:pt x="343" y="89"/>
                </a:lnTo>
                <a:lnTo>
                  <a:pt x="343" y="89"/>
                </a:lnTo>
                <a:lnTo>
                  <a:pt x="352" y="89"/>
                </a:lnTo>
                <a:lnTo>
                  <a:pt x="352" y="89"/>
                </a:lnTo>
                <a:lnTo>
                  <a:pt x="361" y="89"/>
                </a:lnTo>
                <a:lnTo>
                  <a:pt x="370" y="89"/>
                </a:lnTo>
                <a:lnTo>
                  <a:pt x="370" y="89"/>
                </a:lnTo>
                <a:lnTo>
                  <a:pt x="387" y="89"/>
                </a:lnTo>
                <a:lnTo>
                  <a:pt x="387" y="98"/>
                </a:lnTo>
                <a:lnTo>
                  <a:pt x="387" y="98"/>
                </a:lnTo>
                <a:lnTo>
                  <a:pt x="396" y="98"/>
                </a:lnTo>
                <a:lnTo>
                  <a:pt x="396" y="98"/>
                </a:lnTo>
                <a:lnTo>
                  <a:pt x="414" y="98"/>
                </a:lnTo>
                <a:lnTo>
                  <a:pt x="405" y="98"/>
                </a:lnTo>
                <a:lnTo>
                  <a:pt x="405" y="106"/>
                </a:lnTo>
                <a:lnTo>
                  <a:pt x="396" y="106"/>
                </a:lnTo>
                <a:lnTo>
                  <a:pt x="379" y="115"/>
                </a:lnTo>
                <a:lnTo>
                  <a:pt x="379" y="115"/>
                </a:lnTo>
                <a:lnTo>
                  <a:pt x="361" y="124"/>
                </a:lnTo>
                <a:lnTo>
                  <a:pt x="352" y="133"/>
                </a:lnTo>
                <a:lnTo>
                  <a:pt x="335" y="151"/>
                </a:lnTo>
                <a:lnTo>
                  <a:pt x="326" y="160"/>
                </a:lnTo>
                <a:lnTo>
                  <a:pt x="308" y="168"/>
                </a:lnTo>
                <a:lnTo>
                  <a:pt x="308" y="177"/>
                </a:lnTo>
                <a:lnTo>
                  <a:pt x="308" y="177"/>
                </a:lnTo>
                <a:lnTo>
                  <a:pt x="299" y="186"/>
                </a:lnTo>
                <a:lnTo>
                  <a:pt x="282" y="195"/>
                </a:lnTo>
                <a:lnTo>
                  <a:pt x="282" y="204"/>
                </a:lnTo>
                <a:lnTo>
                  <a:pt x="282" y="204"/>
                </a:lnTo>
                <a:lnTo>
                  <a:pt x="282" y="204"/>
                </a:lnTo>
                <a:lnTo>
                  <a:pt x="273" y="213"/>
                </a:lnTo>
                <a:lnTo>
                  <a:pt x="273" y="213"/>
                </a:lnTo>
                <a:lnTo>
                  <a:pt x="273" y="248"/>
                </a:lnTo>
                <a:lnTo>
                  <a:pt x="273" y="257"/>
                </a:lnTo>
                <a:lnTo>
                  <a:pt x="273" y="257"/>
                </a:lnTo>
                <a:lnTo>
                  <a:pt x="264" y="266"/>
                </a:lnTo>
                <a:lnTo>
                  <a:pt x="247" y="274"/>
                </a:lnTo>
                <a:lnTo>
                  <a:pt x="247" y="274"/>
                </a:lnTo>
                <a:lnTo>
                  <a:pt x="247" y="283"/>
                </a:lnTo>
                <a:lnTo>
                  <a:pt x="247" y="283"/>
                </a:lnTo>
                <a:lnTo>
                  <a:pt x="247" y="292"/>
                </a:lnTo>
                <a:lnTo>
                  <a:pt x="247" y="301"/>
                </a:lnTo>
                <a:lnTo>
                  <a:pt x="255" y="301"/>
                </a:lnTo>
                <a:lnTo>
                  <a:pt x="255" y="310"/>
                </a:lnTo>
                <a:lnTo>
                  <a:pt x="255" y="319"/>
                </a:lnTo>
                <a:lnTo>
                  <a:pt x="255" y="328"/>
                </a:lnTo>
                <a:lnTo>
                  <a:pt x="247" y="336"/>
                </a:lnTo>
                <a:lnTo>
                  <a:pt x="255" y="345"/>
                </a:lnTo>
                <a:lnTo>
                  <a:pt x="255" y="354"/>
                </a:lnTo>
                <a:lnTo>
                  <a:pt x="247" y="363"/>
                </a:lnTo>
                <a:lnTo>
                  <a:pt x="255" y="372"/>
                </a:lnTo>
                <a:lnTo>
                  <a:pt x="264" y="372"/>
                </a:lnTo>
                <a:lnTo>
                  <a:pt x="273" y="372"/>
                </a:lnTo>
                <a:lnTo>
                  <a:pt x="282" y="381"/>
                </a:lnTo>
                <a:lnTo>
                  <a:pt x="282" y="381"/>
                </a:lnTo>
                <a:lnTo>
                  <a:pt x="282" y="389"/>
                </a:lnTo>
                <a:lnTo>
                  <a:pt x="291" y="389"/>
                </a:lnTo>
                <a:lnTo>
                  <a:pt x="299" y="389"/>
                </a:lnTo>
                <a:lnTo>
                  <a:pt x="308" y="407"/>
                </a:lnTo>
                <a:lnTo>
                  <a:pt x="317" y="416"/>
                </a:lnTo>
                <a:lnTo>
                  <a:pt x="326" y="416"/>
                </a:lnTo>
                <a:lnTo>
                  <a:pt x="326" y="416"/>
                </a:lnTo>
                <a:lnTo>
                  <a:pt x="335" y="416"/>
                </a:lnTo>
                <a:lnTo>
                  <a:pt x="335" y="425"/>
                </a:lnTo>
                <a:lnTo>
                  <a:pt x="343" y="434"/>
                </a:lnTo>
                <a:lnTo>
                  <a:pt x="343" y="442"/>
                </a:lnTo>
                <a:lnTo>
                  <a:pt x="343" y="451"/>
                </a:lnTo>
                <a:lnTo>
                  <a:pt x="343" y="451"/>
                </a:lnTo>
                <a:lnTo>
                  <a:pt x="343" y="460"/>
                </a:lnTo>
                <a:lnTo>
                  <a:pt x="291" y="460"/>
                </a:lnTo>
                <a:lnTo>
                  <a:pt x="203" y="460"/>
                </a:lnTo>
                <a:lnTo>
                  <a:pt x="106" y="469"/>
                </a:lnTo>
                <a:lnTo>
                  <a:pt x="44" y="469"/>
                </a:lnTo>
                <a:lnTo>
                  <a:pt x="44" y="328"/>
                </a:lnTo>
                <a:lnTo>
                  <a:pt x="44" y="319"/>
                </a:lnTo>
                <a:lnTo>
                  <a:pt x="35" y="319"/>
                </a:lnTo>
                <a:lnTo>
                  <a:pt x="35" y="319"/>
                </a:lnTo>
                <a:lnTo>
                  <a:pt x="27" y="301"/>
                </a:lnTo>
                <a:lnTo>
                  <a:pt x="27" y="301"/>
                </a:lnTo>
                <a:lnTo>
                  <a:pt x="27" y="301"/>
                </a:lnTo>
                <a:lnTo>
                  <a:pt x="27" y="292"/>
                </a:lnTo>
                <a:lnTo>
                  <a:pt x="35" y="292"/>
                </a:lnTo>
                <a:lnTo>
                  <a:pt x="35" y="283"/>
                </a:lnTo>
                <a:lnTo>
                  <a:pt x="44" y="274"/>
                </a:lnTo>
                <a:lnTo>
                  <a:pt x="44" y="266"/>
                </a:lnTo>
                <a:lnTo>
                  <a:pt x="44" y="266"/>
                </a:lnTo>
                <a:lnTo>
                  <a:pt x="35" y="257"/>
                </a:lnTo>
                <a:lnTo>
                  <a:pt x="35" y="248"/>
                </a:lnTo>
                <a:lnTo>
                  <a:pt x="35" y="239"/>
                </a:lnTo>
                <a:lnTo>
                  <a:pt x="35" y="230"/>
                </a:lnTo>
                <a:lnTo>
                  <a:pt x="27" y="230"/>
                </a:lnTo>
                <a:lnTo>
                  <a:pt x="27" y="221"/>
                </a:lnTo>
                <a:lnTo>
                  <a:pt x="27" y="221"/>
                </a:lnTo>
                <a:lnTo>
                  <a:pt x="27" y="204"/>
                </a:lnTo>
                <a:lnTo>
                  <a:pt x="27" y="195"/>
                </a:lnTo>
                <a:lnTo>
                  <a:pt x="27" y="186"/>
                </a:lnTo>
                <a:lnTo>
                  <a:pt x="27" y="186"/>
                </a:lnTo>
                <a:lnTo>
                  <a:pt x="27" y="168"/>
                </a:lnTo>
                <a:lnTo>
                  <a:pt x="27" y="160"/>
                </a:lnTo>
                <a:lnTo>
                  <a:pt x="27" y="160"/>
                </a:lnTo>
                <a:lnTo>
                  <a:pt x="27" y="151"/>
                </a:lnTo>
                <a:lnTo>
                  <a:pt x="27" y="151"/>
                </a:lnTo>
                <a:lnTo>
                  <a:pt x="27" y="133"/>
                </a:lnTo>
                <a:lnTo>
                  <a:pt x="18" y="124"/>
                </a:lnTo>
                <a:lnTo>
                  <a:pt x="18" y="115"/>
                </a:lnTo>
                <a:lnTo>
                  <a:pt x="9" y="98"/>
                </a:lnTo>
                <a:lnTo>
                  <a:pt x="9" y="98"/>
                </a:lnTo>
                <a:lnTo>
                  <a:pt x="9" y="89"/>
                </a:lnTo>
                <a:lnTo>
                  <a:pt x="9" y="80"/>
                </a:lnTo>
                <a:lnTo>
                  <a:pt x="9" y="80"/>
                </a:lnTo>
                <a:lnTo>
                  <a:pt x="9" y="71"/>
                </a:lnTo>
                <a:lnTo>
                  <a:pt x="9" y="62"/>
                </a:lnTo>
                <a:lnTo>
                  <a:pt x="9" y="53"/>
                </a:lnTo>
                <a:lnTo>
                  <a:pt x="9" y="36"/>
                </a:lnTo>
                <a:lnTo>
                  <a:pt x="0" y="36"/>
                </a:lnTo>
                <a:lnTo>
                  <a:pt x="0" y="36"/>
                </a:lnTo>
                <a:lnTo>
                  <a:pt x="9" y="36"/>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02" name="Freeform 103"/>
          <p:cNvSpPr>
            <a:spLocks/>
          </p:cNvSpPr>
          <p:nvPr/>
        </p:nvSpPr>
        <p:spPr bwMode="auto">
          <a:xfrm>
            <a:off x="8884752" y="1337731"/>
            <a:ext cx="18238" cy="47206"/>
          </a:xfrm>
          <a:custGeom>
            <a:avLst/>
            <a:gdLst/>
            <a:ahLst/>
            <a:cxnLst>
              <a:cxn ang="0">
                <a:pos x="0" y="27"/>
              </a:cxn>
              <a:cxn ang="0">
                <a:pos x="0" y="27"/>
              </a:cxn>
              <a:cxn ang="0">
                <a:pos x="0" y="18"/>
              </a:cxn>
              <a:cxn ang="0">
                <a:pos x="8" y="9"/>
              </a:cxn>
              <a:cxn ang="0">
                <a:pos x="8" y="9"/>
              </a:cxn>
              <a:cxn ang="0">
                <a:pos x="17" y="0"/>
              </a:cxn>
              <a:cxn ang="0">
                <a:pos x="17" y="9"/>
              </a:cxn>
              <a:cxn ang="0">
                <a:pos x="8" y="18"/>
              </a:cxn>
              <a:cxn ang="0">
                <a:pos x="17" y="18"/>
              </a:cxn>
              <a:cxn ang="0">
                <a:pos x="8" y="27"/>
              </a:cxn>
              <a:cxn ang="0">
                <a:pos x="8" y="36"/>
              </a:cxn>
              <a:cxn ang="0">
                <a:pos x="8" y="36"/>
              </a:cxn>
              <a:cxn ang="0">
                <a:pos x="0" y="44"/>
              </a:cxn>
              <a:cxn ang="0">
                <a:pos x="0" y="44"/>
              </a:cxn>
              <a:cxn ang="0">
                <a:pos x="0" y="36"/>
              </a:cxn>
              <a:cxn ang="0">
                <a:pos x="0" y="27"/>
              </a:cxn>
            </a:cxnLst>
            <a:rect l="0" t="0" r="r" b="b"/>
            <a:pathLst>
              <a:path w="17" h="44">
                <a:moveTo>
                  <a:pt x="0" y="27"/>
                </a:moveTo>
                <a:lnTo>
                  <a:pt x="0" y="27"/>
                </a:lnTo>
                <a:lnTo>
                  <a:pt x="0" y="18"/>
                </a:lnTo>
                <a:lnTo>
                  <a:pt x="8" y="9"/>
                </a:lnTo>
                <a:lnTo>
                  <a:pt x="8" y="9"/>
                </a:lnTo>
                <a:lnTo>
                  <a:pt x="17" y="0"/>
                </a:lnTo>
                <a:lnTo>
                  <a:pt x="17" y="9"/>
                </a:lnTo>
                <a:lnTo>
                  <a:pt x="8" y="18"/>
                </a:lnTo>
                <a:lnTo>
                  <a:pt x="17" y="18"/>
                </a:lnTo>
                <a:lnTo>
                  <a:pt x="8" y="27"/>
                </a:lnTo>
                <a:lnTo>
                  <a:pt x="8" y="36"/>
                </a:lnTo>
                <a:lnTo>
                  <a:pt x="8" y="36"/>
                </a:lnTo>
                <a:lnTo>
                  <a:pt x="0" y="44"/>
                </a:lnTo>
                <a:lnTo>
                  <a:pt x="0" y="44"/>
                </a:lnTo>
                <a:lnTo>
                  <a:pt x="0" y="36"/>
                </a:lnTo>
                <a:lnTo>
                  <a:pt x="0" y="27"/>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03" name="Freeform 104"/>
          <p:cNvSpPr>
            <a:spLocks/>
          </p:cNvSpPr>
          <p:nvPr/>
        </p:nvSpPr>
        <p:spPr bwMode="auto">
          <a:xfrm>
            <a:off x="8884752" y="1337731"/>
            <a:ext cx="18238" cy="47206"/>
          </a:xfrm>
          <a:custGeom>
            <a:avLst/>
            <a:gdLst/>
            <a:ahLst/>
            <a:cxnLst>
              <a:cxn ang="0">
                <a:pos x="0" y="27"/>
              </a:cxn>
              <a:cxn ang="0">
                <a:pos x="0" y="27"/>
              </a:cxn>
              <a:cxn ang="0">
                <a:pos x="0" y="18"/>
              </a:cxn>
              <a:cxn ang="0">
                <a:pos x="8" y="9"/>
              </a:cxn>
              <a:cxn ang="0">
                <a:pos x="8" y="9"/>
              </a:cxn>
              <a:cxn ang="0">
                <a:pos x="17" y="0"/>
              </a:cxn>
              <a:cxn ang="0">
                <a:pos x="17" y="9"/>
              </a:cxn>
              <a:cxn ang="0">
                <a:pos x="8" y="18"/>
              </a:cxn>
              <a:cxn ang="0">
                <a:pos x="17" y="18"/>
              </a:cxn>
              <a:cxn ang="0">
                <a:pos x="8" y="27"/>
              </a:cxn>
              <a:cxn ang="0">
                <a:pos x="8" y="36"/>
              </a:cxn>
              <a:cxn ang="0">
                <a:pos x="8" y="36"/>
              </a:cxn>
              <a:cxn ang="0">
                <a:pos x="0" y="44"/>
              </a:cxn>
              <a:cxn ang="0">
                <a:pos x="0" y="44"/>
              </a:cxn>
              <a:cxn ang="0">
                <a:pos x="0" y="36"/>
              </a:cxn>
              <a:cxn ang="0">
                <a:pos x="0" y="27"/>
              </a:cxn>
            </a:cxnLst>
            <a:rect l="0" t="0" r="r" b="b"/>
            <a:pathLst>
              <a:path w="17" h="44">
                <a:moveTo>
                  <a:pt x="0" y="27"/>
                </a:moveTo>
                <a:lnTo>
                  <a:pt x="0" y="27"/>
                </a:lnTo>
                <a:lnTo>
                  <a:pt x="0" y="18"/>
                </a:lnTo>
                <a:lnTo>
                  <a:pt x="8" y="9"/>
                </a:lnTo>
                <a:lnTo>
                  <a:pt x="8" y="9"/>
                </a:lnTo>
                <a:lnTo>
                  <a:pt x="17" y="0"/>
                </a:lnTo>
                <a:lnTo>
                  <a:pt x="17" y="9"/>
                </a:lnTo>
                <a:lnTo>
                  <a:pt x="8" y="18"/>
                </a:lnTo>
                <a:lnTo>
                  <a:pt x="17" y="18"/>
                </a:lnTo>
                <a:lnTo>
                  <a:pt x="8" y="27"/>
                </a:lnTo>
                <a:lnTo>
                  <a:pt x="8" y="36"/>
                </a:lnTo>
                <a:lnTo>
                  <a:pt x="8" y="36"/>
                </a:lnTo>
                <a:lnTo>
                  <a:pt x="0" y="44"/>
                </a:lnTo>
                <a:lnTo>
                  <a:pt x="0" y="44"/>
                </a:lnTo>
                <a:lnTo>
                  <a:pt x="0" y="36"/>
                </a:lnTo>
                <a:lnTo>
                  <a:pt x="0" y="27"/>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04" name="Freeform 105"/>
          <p:cNvSpPr>
            <a:spLocks/>
          </p:cNvSpPr>
          <p:nvPr/>
        </p:nvSpPr>
        <p:spPr bwMode="auto">
          <a:xfrm>
            <a:off x="8940537" y="1280872"/>
            <a:ext cx="264992" cy="360475"/>
          </a:xfrm>
          <a:custGeom>
            <a:avLst/>
            <a:gdLst/>
            <a:ahLst/>
            <a:cxnLst>
              <a:cxn ang="0">
                <a:pos x="9" y="327"/>
              </a:cxn>
              <a:cxn ang="0">
                <a:pos x="18" y="301"/>
              </a:cxn>
              <a:cxn ang="0">
                <a:pos x="27" y="265"/>
              </a:cxn>
              <a:cxn ang="0">
                <a:pos x="18" y="221"/>
              </a:cxn>
              <a:cxn ang="0">
                <a:pos x="0" y="186"/>
              </a:cxn>
              <a:cxn ang="0">
                <a:pos x="9" y="168"/>
              </a:cxn>
              <a:cxn ang="0">
                <a:pos x="0" y="150"/>
              </a:cxn>
              <a:cxn ang="0">
                <a:pos x="9" y="124"/>
              </a:cxn>
              <a:cxn ang="0">
                <a:pos x="9" y="97"/>
              </a:cxn>
              <a:cxn ang="0">
                <a:pos x="18" y="89"/>
              </a:cxn>
              <a:cxn ang="0">
                <a:pos x="36" y="71"/>
              </a:cxn>
              <a:cxn ang="0">
                <a:pos x="36" y="53"/>
              </a:cxn>
              <a:cxn ang="0">
                <a:pos x="44" y="71"/>
              </a:cxn>
              <a:cxn ang="0">
                <a:pos x="44" y="89"/>
              </a:cxn>
              <a:cxn ang="0">
                <a:pos x="53" y="71"/>
              </a:cxn>
              <a:cxn ang="0">
                <a:pos x="53" y="80"/>
              </a:cxn>
              <a:cxn ang="0">
                <a:pos x="53" y="62"/>
              </a:cxn>
              <a:cxn ang="0">
                <a:pos x="62" y="44"/>
              </a:cxn>
              <a:cxn ang="0">
                <a:pos x="71" y="35"/>
              </a:cxn>
              <a:cxn ang="0">
                <a:pos x="62" y="18"/>
              </a:cxn>
              <a:cxn ang="0">
                <a:pos x="80" y="9"/>
              </a:cxn>
              <a:cxn ang="0">
                <a:pos x="88" y="9"/>
              </a:cxn>
              <a:cxn ang="0">
                <a:pos x="106" y="9"/>
              </a:cxn>
              <a:cxn ang="0">
                <a:pos x="115" y="18"/>
              </a:cxn>
              <a:cxn ang="0">
                <a:pos x="132" y="27"/>
              </a:cxn>
              <a:cxn ang="0">
                <a:pos x="159" y="27"/>
              </a:cxn>
              <a:cxn ang="0">
                <a:pos x="168" y="44"/>
              </a:cxn>
              <a:cxn ang="0">
                <a:pos x="168" y="53"/>
              </a:cxn>
              <a:cxn ang="0">
                <a:pos x="168" y="62"/>
              </a:cxn>
              <a:cxn ang="0">
                <a:pos x="176" y="89"/>
              </a:cxn>
              <a:cxn ang="0">
                <a:pos x="168" y="115"/>
              </a:cxn>
              <a:cxn ang="0">
                <a:pos x="159" y="133"/>
              </a:cxn>
              <a:cxn ang="0">
                <a:pos x="150" y="150"/>
              </a:cxn>
              <a:cxn ang="0">
                <a:pos x="159" y="168"/>
              </a:cxn>
              <a:cxn ang="0">
                <a:pos x="168" y="159"/>
              </a:cxn>
              <a:cxn ang="0">
                <a:pos x="176" y="142"/>
              </a:cxn>
              <a:cxn ang="0">
                <a:pos x="194" y="133"/>
              </a:cxn>
              <a:cxn ang="0">
                <a:pos x="212" y="124"/>
              </a:cxn>
              <a:cxn ang="0">
                <a:pos x="229" y="159"/>
              </a:cxn>
              <a:cxn ang="0">
                <a:pos x="238" y="186"/>
              </a:cxn>
              <a:cxn ang="0">
                <a:pos x="247" y="203"/>
              </a:cxn>
              <a:cxn ang="0">
                <a:pos x="238" y="221"/>
              </a:cxn>
              <a:cxn ang="0">
                <a:pos x="238" y="239"/>
              </a:cxn>
              <a:cxn ang="0">
                <a:pos x="238" y="230"/>
              </a:cxn>
              <a:cxn ang="0">
                <a:pos x="229" y="239"/>
              </a:cxn>
              <a:cxn ang="0">
                <a:pos x="220" y="257"/>
              </a:cxn>
              <a:cxn ang="0">
                <a:pos x="212" y="265"/>
              </a:cxn>
              <a:cxn ang="0">
                <a:pos x="203" y="301"/>
              </a:cxn>
              <a:cxn ang="0">
                <a:pos x="124" y="327"/>
              </a:cxn>
              <a:cxn ang="0">
                <a:pos x="0" y="336"/>
              </a:cxn>
            </a:cxnLst>
            <a:rect l="0" t="0" r="r" b="b"/>
            <a:pathLst>
              <a:path w="247" h="336">
                <a:moveTo>
                  <a:pt x="0" y="336"/>
                </a:moveTo>
                <a:lnTo>
                  <a:pt x="0" y="336"/>
                </a:lnTo>
                <a:lnTo>
                  <a:pt x="9" y="327"/>
                </a:lnTo>
                <a:lnTo>
                  <a:pt x="9" y="318"/>
                </a:lnTo>
                <a:lnTo>
                  <a:pt x="18" y="318"/>
                </a:lnTo>
                <a:lnTo>
                  <a:pt x="18" y="301"/>
                </a:lnTo>
                <a:lnTo>
                  <a:pt x="27" y="292"/>
                </a:lnTo>
                <a:lnTo>
                  <a:pt x="27" y="283"/>
                </a:lnTo>
                <a:lnTo>
                  <a:pt x="27" y="265"/>
                </a:lnTo>
                <a:lnTo>
                  <a:pt x="27" y="257"/>
                </a:lnTo>
                <a:lnTo>
                  <a:pt x="27" y="230"/>
                </a:lnTo>
                <a:lnTo>
                  <a:pt x="18" y="221"/>
                </a:lnTo>
                <a:lnTo>
                  <a:pt x="27" y="212"/>
                </a:lnTo>
                <a:lnTo>
                  <a:pt x="18" y="212"/>
                </a:lnTo>
                <a:lnTo>
                  <a:pt x="0" y="186"/>
                </a:lnTo>
                <a:lnTo>
                  <a:pt x="0" y="186"/>
                </a:lnTo>
                <a:lnTo>
                  <a:pt x="0" y="177"/>
                </a:lnTo>
                <a:lnTo>
                  <a:pt x="9" y="168"/>
                </a:lnTo>
                <a:lnTo>
                  <a:pt x="0" y="159"/>
                </a:lnTo>
                <a:lnTo>
                  <a:pt x="0" y="150"/>
                </a:lnTo>
                <a:lnTo>
                  <a:pt x="0" y="150"/>
                </a:lnTo>
                <a:lnTo>
                  <a:pt x="9" y="142"/>
                </a:lnTo>
                <a:lnTo>
                  <a:pt x="9" y="124"/>
                </a:lnTo>
                <a:lnTo>
                  <a:pt x="9" y="124"/>
                </a:lnTo>
                <a:lnTo>
                  <a:pt x="9" y="115"/>
                </a:lnTo>
                <a:lnTo>
                  <a:pt x="9" y="106"/>
                </a:lnTo>
                <a:lnTo>
                  <a:pt x="9" y="97"/>
                </a:lnTo>
                <a:lnTo>
                  <a:pt x="18" y="97"/>
                </a:lnTo>
                <a:lnTo>
                  <a:pt x="18" y="89"/>
                </a:lnTo>
                <a:lnTo>
                  <a:pt x="18" y="89"/>
                </a:lnTo>
                <a:lnTo>
                  <a:pt x="27" y="80"/>
                </a:lnTo>
                <a:lnTo>
                  <a:pt x="27" y="80"/>
                </a:lnTo>
                <a:lnTo>
                  <a:pt x="36" y="71"/>
                </a:lnTo>
                <a:lnTo>
                  <a:pt x="36" y="71"/>
                </a:lnTo>
                <a:lnTo>
                  <a:pt x="36" y="62"/>
                </a:lnTo>
                <a:lnTo>
                  <a:pt x="36" y="53"/>
                </a:lnTo>
                <a:lnTo>
                  <a:pt x="44" y="53"/>
                </a:lnTo>
                <a:lnTo>
                  <a:pt x="44" y="71"/>
                </a:lnTo>
                <a:lnTo>
                  <a:pt x="44" y="71"/>
                </a:lnTo>
                <a:lnTo>
                  <a:pt x="44" y="80"/>
                </a:lnTo>
                <a:lnTo>
                  <a:pt x="44" y="80"/>
                </a:lnTo>
                <a:lnTo>
                  <a:pt x="44" y="89"/>
                </a:lnTo>
                <a:lnTo>
                  <a:pt x="44" y="80"/>
                </a:lnTo>
                <a:lnTo>
                  <a:pt x="44" y="71"/>
                </a:lnTo>
                <a:lnTo>
                  <a:pt x="53" y="71"/>
                </a:lnTo>
                <a:lnTo>
                  <a:pt x="53" y="80"/>
                </a:lnTo>
                <a:lnTo>
                  <a:pt x="44" y="89"/>
                </a:lnTo>
                <a:lnTo>
                  <a:pt x="53" y="80"/>
                </a:lnTo>
                <a:lnTo>
                  <a:pt x="53" y="80"/>
                </a:lnTo>
                <a:lnTo>
                  <a:pt x="53" y="71"/>
                </a:lnTo>
                <a:lnTo>
                  <a:pt x="53" y="62"/>
                </a:lnTo>
                <a:lnTo>
                  <a:pt x="53" y="53"/>
                </a:lnTo>
                <a:lnTo>
                  <a:pt x="53" y="44"/>
                </a:lnTo>
                <a:lnTo>
                  <a:pt x="62" y="44"/>
                </a:lnTo>
                <a:lnTo>
                  <a:pt x="62" y="35"/>
                </a:lnTo>
                <a:lnTo>
                  <a:pt x="71" y="35"/>
                </a:lnTo>
                <a:lnTo>
                  <a:pt x="71" y="35"/>
                </a:lnTo>
                <a:lnTo>
                  <a:pt x="71" y="27"/>
                </a:lnTo>
                <a:lnTo>
                  <a:pt x="62" y="27"/>
                </a:lnTo>
                <a:lnTo>
                  <a:pt x="62" y="18"/>
                </a:lnTo>
                <a:lnTo>
                  <a:pt x="71" y="18"/>
                </a:lnTo>
                <a:lnTo>
                  <a:pt x="71" y="9"/>
                </a:lnTo>
                <a:lnTo>
                  <a:pt x="80" y="9"/>
                </a:lnTo>
                <a:lnTo>
                  <a:pt x="80" y="0"/>
                </a:lnTo>
                <a:lnTo>
                  <a:pt x="88" y="9"/>
                </a:lnTo>
                <a:lnTo>
                  <a:pt x="88" y="9"/>
                </a:lnTo>
                <a:lnTo>
                  <a:pt x="97" y="9"/>
                </a:lnTo>
                <a:lnTo>
                  <a:pt x="106" y="9"/>
                </a:lnTo>
                <a:lnTo>
                  <a:pt x="106" y="9"/>
                </a:lnTo>
                <a:lnTo>
                  <a:pt x="115" y="9"/>
                </a:lnTo>
                <a:lnTo>
                  <a:pt x="115" y="18"/>
                </a:lnTo>
                <a:lnTo>
                  <a:pt x="115" y="18"/>
                </a:lnTo>
                <a:lnTo>
                  <a:pt x="124" y="18"/>
                </a:lnTo>
                <a:lnTo>
                  <a:pt x="132" y="18"/>
                </a:lnTo>
                <a:lnTo>
                  <a:pt x="132" y="27"/>
                </a:lnTo>
                <a:lnTo>
                  <a:pt x="141" y="27"/>
                </a:lnTo>
                <a:lnTo>
                  <a:pt x="150" y="27"/>
                </a:lnTo>
                <a:lnTo>
                  <a:pt x="159" y="27"/>
                </a:lnTo>
                <a:lnTo>
                  <a:pt x="159" y="35"/>
                </a:lnTo>
                <a:lnTo>
                  <a:pt x="159" y="35"/>
                </a:lnTo>
                <a:lnTo>
                  <a:pt x="168" y="44"/>
                </a:lnTo>
                <a:lnTo>
                  <a:pt x="168" y="44"/>
                </a:lnTo>
                <a:lnTo>
                  <a:pt x="168" y="44"/>
                </a:lnTo>
                <a:lnTo>
                  <a:pt x="168" y="53"/>
                </a:lnTo>
                <a:lnTo>
                  <a:pt x="159" y="53"/>
                </a:lnTo>
                <a:lnTo>
                  <a:pt x="168" y="62"/>
                </a:lnTo>
                <a:lnTo>
                  <a:pt x="168" y="62"/>
                </a:lnTo>
                <a:lnTo>
                  <a:pt x="176" y="71"/>
                </a:lnTo>
                <a:lnTo>
                  <a:pt x="176" y="80"/>
                </a:lnTo>
                <a:lnTo>
                  <a:pt x="176" y="89"/>
                </a:lnTo>
                <a:lnTo>
                  <a:pt x="176" y="106"/>
                </a:lnTo>
                <a:lnTo>
                  <a:pt x="168" y="106"/>
                </a:lnTo>
                <a:lnTo>
                  <a:pt x="168" y="115"/>
                </a:lnTo>
                <a:lnTo>
                  <a:pt x="168" y="115"/>
                </a:lnTo>
                <a:lnTo>
                  <a:pt x="168" y="124"/>
                </a:lnTo>
                <a:lnTo>
                  <a:pt x="159" y="133"/>
                </a:lnTo>
                <a:lnTo>
                  <a:pt x="159" y="133"/>
                </a:lnTo>
                <a:lnTo>
                  <a:pt x="150" y="142"/>
                </a:lnTo>
                <a:lnTo>
                  <a:pt x="150" y="150"/>
                </a:lnTo>
                <a:lnTo>
                  <a:pt x="150" y="159"/>
                </a:lnTo>
                <a:lnTo>
                  <a:pt x="159" y="168"/>
                </a:lnTo>
                <a:lnTo>
                  <a:pt x="159" y="168"/>
                </a:lnTo>
                <a:lnTo>
                  <a:pt x="168" y="168"/>
                </a:lnTo>
                <a:lnTo>
                  <a:pt x="168" y="159"/>
                </a:lnTo>
                <a:lnTo>
                  <a:pt x="168" y="159"/>
                </a:lnTo>
                <a:lnTo>
                  <a:pt x="176" y="150"/>
                </a:lnTo>
                <a:lnTo>
                  <a:pt x="176" y="142"/>
                </a:lnTo>
                <a:lnTo>
                  <a:pt x="176" y="142"/>
                </a:lnTo>
                <a:lnTo>
                  <a:pt x="185" y="142"/>
                </a:lnTo>
                <a:lnTo>
                  <a:pt x="185" y="133"/>
                </a:lnTo>
                <a:lnTo>
                  <a:pt x="194" y="133"/>
                </a:lnTo>
                <a:lnTo>
                  <a:pt x="203" y="124"/>
                </a:lnTo>
                <a:lnTo>
                  <a:pt x="203" y="124"/>
                </a:lnTo>
                <a:lnTo>
                  <a:pt x="212" y="124"/>
                </a:lnTo>
                <a:lnTo>
                  <a:pt x="212" y="133"/>
                </a:lnTo>
                <a:lnTo>
                  <a:pt x="220" y="142"/>
                </a:lnTo>
                <a:lnTo>
                  <a:pt x="229" y="159"/>
                </a:lnTo>
                <a:lnTo>
                  <a:pt x="229" y="168"/>
                </a:lnTo>
                <a:lnTo>
                  <a:pt x="229" y="177"/>
                </a:lnTo>
                <a:lnTo>
                  <a:pt x="238" y="186"/>
                </a:lnTo>
                <a:lnTo>
                  <a:pt x="238" y="195"/>
                </a:lnTo>
                <a:lnTo>
                  <a:pt x="247" y="203"/>
                </a:lnTo>
                <a:lnTo>
                  <a:pt x="247" y="203"/>
                </a:lnTo>
                <a:lnTo>
                  <a:pt x="247" y="203"/>
                </a:lnTo>
                <a:lnTo>
                  <a:pt x="238" y="212"/>
                </a:lnTo>
                <a:lnTo>
                  <a:pt x="238" y="221"/>
                </a:lnTo>
                <a:lnTo>
                  <a:pt x="247" y="221"/>
                </a:lnTo>
                <a:lnTo>
                  <a:pt x="238" y="230"/>
                </a:lnTo>
                <a:lnTo>
                  <a:pt x="238" y="239"/>
                </a:lnTo>
                <a:lnTo>
                  <a:pt x="238" y="239"/>
                </a:lnTo>
                <a:lnTo>
                  <a:pt x="238" y="239"/>
                </a:lnTo>
                <a:lnTo>
                  <a:pt x="238" y="230"/>
                </a:lnTo>
                <a:lnTo>
                  <a:pt x="229" y="230"/>
                </a:lnTo>
                <a:lnTo>
                  <a:pt x="229" y="230"/>
                </a:lnTo>
                <a:lnTo>
                  <a:pt x="229" y="239"/>
                </a:lnTo>
                <a:lnTo>
                  <a:pt x="220" y="239"/>
                </a:lnTo>
                <a:lnTo>
                  <a:pt x="220" y="257"/>
                </a:lnTo>
                <a:lnTo>
                  <a:pt x="220" y="257"/>
                </a:lnTo>
                <a:lnTo>
                  <a:pt x="212" y="265"/>
                </a:lnTo>
                <a:lnTo>
                  <a:pt x="212" y="265"/>
                </a:lnTo>
                <a:lnTo>
                  <a:pt x="212" y="265"/>
                </a:lnTo>
                <a:lnTo>
                  <a:pt x="212" y="274"/>
                </a:lnTo>
                <a:lnTo>
                  <a:pt x="212" y="283"/>
                </a:lnTo>
                <a:lnTo>
                  <a:pt x="203" y="301"/>
                </a:lnTo>
                <a:lnTo>
                  <a:pt x="194" y="310"/>
                </a:lnTo>
                <a:lnTo>
                  <a:pt x="176" y="318"/>
                </a:lnTo>
                <a:lnTo>
                  <a:pt x="124" y="327"/>
                </a:lnTo>
                <a:lnTo>
                  <a:pt x="115" y="318"/>
                </a:lnTo>
                <a:lnTo>
                  <a:pt x="36" y="327"/>
                </a:lnTo>
                <a:lnTo>
                  <a:pt x="0" y="336"/>
                </a:lnTo>
                <a:lnTo>
                  <a:pt x="0" y="336"/>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05" name="Freeform 106"/>
          <p:cNvSpPr>
            <a:spLocks/>
          </p:cNvSpPr>
          <p:nvPr/>
        </p:nvSpPr>
        <p:spPr bwMode="auto">
          <a:xfrm>
            <a:off x="8940537" y="1280872"/>
            <a:ext cx="264992" cy="360475"/>
          </a:xfrm>
          <a:custGeom>
            <a:avLst/>
            <a:gdLst/>
            <a:ahLst/>
            <a:cxnLst>
              <a:cxn ang="0">
                <a:pos x="9" y="327"/>
              </a:cxn>
              <a:cxn ang="0">
                <a:pos x="18" y="301"/>
              </a:cxn>
              <a:cxn ang="0">
                <a:pos x="27" y="265"/>
              </a:cxn>
              <a:cxn ang="0">
                <a:pos x="18" y="221"/>
              </a:cxn>
              <a:cxn ang="0">
                <a:pos x="0" y="186"/>
              </a:cxn>
              <a:cxn ang="0">
                <a:pos x="9" y="168"/>
              </a:cxn>
              <a:cxn ang="0">
                <a:pos x="0" y="150"/>
              </a:cxn>
              <a:cxn ang="0">
                <a:pos x="9" y="124"/>
              </a:cxn>
              <a:cxn ang="0">
                <a:pos x="9" y="97"/>
              </a:cxn>
              <a:cxn ang="0">
                <a:pos x="18" y="89"/>
              </a:cxn>
              <a:cxn ang="0">
                <a:pos x="36" y="71"/>
              </a:cxn>
              <a:cxn ang="0">
                <a:pos x="36" y="53"/>
              </a:cxn>
              <a:cxn ang="0">
                <a:pos x="44" y="71"/>
              </a:cxn>
              <a:cxn ang="0">
                <a:pos x="44" y="89"/>
              </a:cxn>
              <a:cxn ang="0">
                <a:pos x="53" y="71"/>
              </a:cxn>
              <a:cxn ang="0">
                <a:pos x="53" y="80"/>
              </a:cxn>
              <a:cxn ang="0">
                <a:pos x="53" y="62"/>
              </a:cxn>
              <a:cxn ang="0">
                <a:pos x="62" y="44"/>
              </a:cxn>
              <a:cxn ang="0">
                <a:pos x="71" y="35"/>
              </a:cxn>
              <a:cxn ang="0">
                <a:pos x="62" y="18"/>
              </a:cxn>
              <a:cxn ang="0">
                <a:pos x="80" y="9"/>
              </a:cxn>
              <a:cxn ang="0">
                <a:pos x="88" y="9"/>
              </a:cxn>
              <a:cxn ang="0">
                <a:pos x="106" y="9"/>
              </a:cxn>
              <a:cxn ang="0">
                <a:pos x="115" y="18"/>
              </a:cxn>
              <a:cxn ang="0">
                <a:pos x="132" y="27"/>
              </a:cxn>
              <a:cxn ang="0">
                <a:pos x="159" y="27"/>
              </a:cxn>
              <a:cxn ang="0">
                <a:pos x="168" y="44"/>
              </a:cxn>
              <a:cxn ang="0">
                <a:pos x="168" y="53"/>
              </a:cxn>
              <a:cxn ang="0">
                <a:pos x="168" y="62"/>
              </a:cxn>
              <a:cxn ang="0">
                <a:pos x="176" y="89"/>
              </a:cxn>
              <a:cxn ang="0">
                <a:pos x="168" y="115"/>
              </a:cxn>
              <a:cxn ang="0">
                <a:pos x="159" y="133"/>
              </a:cxn>
              <a:cxn ang="0">
                <a:pos x="150" y="150"/>
              </a:cxn>
              <a:cxn ang="0">
                <a:pos x="159" y="168"/>
              </a:cxn>
              <a:cxn ang="0">
                <a:pos x="168" y="159"/>
              </a:cxn>
              <a:cxn ang="0">
                <a:pos x="176" y="142"/>
              </a:cxn>
              <a:cxn ang="0">
                <a:pos x="194" y="133"/>
              </a:cxn>
              <a:cxn ang="0">
                <a:pos x="212" y="124"/>
              </a:cxn>
              <a:cxn ang="0">
                <a:pos x="229" y="159"/>
              </a:cxn>
              <a:cxn ang="0">
                <a:pos x="238" y="186"/>
              </a:cxn>
              <a:cxn ang="0">
                <a:pos x="247" y="203"/>
              </a:cxn>
              <a:cxn ang="0">
                <a:pos x="238" y="221"/>
              </a:cxn>
              <a:cxn ang="0">
                <a:pos x="238" y="239"/>
              </a:cxn>
              <a:cxn ang="0">
                <a:pos x="238" y="230"/>
              </a:cxn>
              <a:cxn ang="0">
                <a:pos x="229" y="239"/>
              </a:cxn>
              <a:cxn ang="0">
                <a:pos x="220" y="257"/>
              </a:cxn>
              <a:cxn ang="0">
                <a:pos x="212" y="265"/>
              </a:cxn>
              <a:cxn ang="0">
                <a:pos x="203" y="301"/>
              </a:cxn>
              <a:cxn ang="0">
                <a:pos x="124" y="327"/>
              </a:cxn>
              <a:cxn ang="0">
                <a:pos x="0" y="336"/>
              </a:cxn>
            </a:cxnLst>
            <a:rect l="0" t="0" r="r" b="b"/>
            <a:pathLst>
              <a:path w="247" h="336">
                <a:moveTo>
                  <a:pt x="0" y="336"/>
                </a:moveTo>
                <a:lnTo>
                  <a:pt x="0" y="336"/>
                </a:lnTo>
                <a:lnTo>
                  <a:pt x="9" y="327"/>
                </a:lnTo>
                <a:lnTo>
                  <a:pt x="9" y="318"/>
                </a:lnTo>
                <a:lnTo>
                  <a:pt x="18" y="318"/>
                </a:lnTo>
                <a:lnTo>
                  <a:pt x="18" y="301"/>
                </a:lnTo>
                <a:lnTo>
                  <a:pt x="27" y="292"/>
                </a:lnTo>
                <a:lnTo>
                  <a:pt x="27" y="283"/>
                </a:lnTo>
                <a:lnTo>
                  <a:pt x="27" y="265"/>
                </a:lnTo>
                <a:lnTo>
                  <a:pt x="27" y="257"/>
                </a:lnTo>
                <a:lnTo>
                  <a:pt x="27" y="230"/>
                </a:lnTo>
                <a:lnTo>
                  <a:pt x="18" y="221"/>
                </a:lnTo>
                <a:lnTo>
                  <a:pt x="27" y="212"/>
                </a:lnTo>
                <a:lnTo>
                  <a:pt x="18" y="212"/>
                </a:lnTo>
                <a:lnTo>
                  <a:pt x="0" y="186"/>
                </a:lnTo>
                <a:lnTo>
                  <a:pt x="0" y="186"/>
                </a:lnTo>
                <a:lnTo>
                  <a:pt x="0" y="177"/>
                </a:lnTo>
                <a:lnTo>
                  <a:pt x="9" y="168"/>
                </a:lnTo>
                <a:lnTo>
                  <a:pt x="0" y="159"/>
                </a:lnTo>
                <a:lnTo>
                  <a:pt x="0" y="150"/>
                </a:lnTo>
                <a:lnTo>
                  <a:pt x="0" y="150"/>
                </a:lnTo>
                <a:lnTo>
                  <a:pt x="9" y="142"/>
                </a:lnTo>
                <a:lnTo>
                  <a:pt x="9" y="124"/>
                </a:lnTo>
                <a:lnTo>
                  <a:pt x="9" y="124"/>
                </a:lnTo>
                <a:lnTo>
                  <a:pt x="9" y="115"/>
                </a:lnTo>
                <a:lnTo>
                  <a:pt x="9" y="106"/>
                </a:lnTo>
                <a:lnTo>
                  <a:pt x="9" y="97"/>
                </a:lnTo>
                <a:lnTo>
                  <a:pt x="18" y="97"/>
                </a:lnTo>
                <a:lnTo>
                  <a:pt x="18" y="89"/>
                </a:lnTo>
                <a:lnTo>
                  <a:pt x="18" y="89"/>
                </a:lnTo>
                <a:lnTo>
                  <a:pt x="27" y="80"/>
                </a:lnTo>
                <a:lnTo>
                  <a:pt x="27" y="80"/>
                </a:lnTo>
                <a:lnTo>
                  <a:pt x="36" y="71"/>
                </a:lnTo>
                <a:lnTo>
                  <a:pt x="36" y="71"/>
                </a:lnTo>
                <a:lnTo>
                  <a:pt x="36" y="62"/>
                </a:lnTo>
                <a:lnTo>
                  <a:pt x="36" y="53"/>
                </a:lnTo>
                <a:lnTo>
                  <a:pt x="44" y="53"/>
                </a:lnTo>
                <a:lnTo>
                  <a:pt x="44" y="71"/>
                </a:lnTo>
                <a:lnTo>
                  <a:pt x="44" y="71"/>
                </a:lnTo>
                <a:lnTo>
                  <a:pt x="44" y="80"/>
                </a:lnTo>
                <a:lnTo>
                  <a:pt x="44" y="80"/>
                </a:lnTo>
                <a:lnTo>
                  <a:pt x="44" y="89"/>
                </a:lnTo>
                <a:lnTo>
                  <a:pt x="44" y="80"/>
                </a:lnTo>
                <a:lnTo>
                  <a:pt x="44" y="71"/>
                </a:lnTo>
                <a:lnTo>
                  <a:pt x="53" y="71"/>
                </a:lnTo>
                <a:lnTo>
                  <a:pt x="53" y="80"/>
                </a:lnTo>
                <a:lnTo>
                  <a:pt x="44" y="89"/>
                </a:lnTo>
                <a:lnTo>
                  <a:pt x="53" y="80"/>
                </a:lnTo>
                <a:lnTo>
                  <a:pt x="53" y="80"/>
                </a:lnTo>
                <a:lnTo>
                  <a:pt x="53" y="71"/>
                </a:lnTo>
                <a:lnTo>
                  <a:pt x="53" y="62"/>
                </a:lnTo>
                <a:lnTo>
                  <a:pt x="53" y="53"/>
                </a:lnTo>
                <a:lnTo>
                  <a:pt x="53" y="44"/>
                </a:lnTo>
                <a:lnTo>
                  <a:pt x="62" y="44"/>
                </a:lnTo>
                <a:lnTo>
                  <a:pt x="62" y="35"/>
                </a:lnTo>
                <a:lnTo>
                  <a:pt x="71" y="35"/>
                </a:lnTo>
                <a:lnTo>
                  <a:pt x="71" y="35"/>
                </a:lnTo>
                <a:lnTo>
                  <a:pt x="71" y="27"/>
                </a:lnTo>
                <a:lnTo>
                  <a:pt x="62" y="27"/>
                </a:lnTo>
                <a:lnTo>
                  <a:pt x="62" y="18"/>
                </a:lnTo>
                <a:lnTo>
                  <a:pt x="71" y="18"/>
                </a:lnTo>
                <a:lnTo>
                  <a:pt x="71" y="9"/>
                </a:lnTo>
                <a:lnTo>
                  <a:pt x="80" y="9"/>
                </a:lnTo>
                <a:lnTo>
                  <a:pt x="80" y="0"/>
                </a:lnTo>
                <a:lnTo>
                  <a:pt x="88" y="9"/>
                </a:lnTo>
                <a:lnTo>
                  <a:pt x="88" y="9"/>
                </a:lnTo>
                <a:lnTo>
                  <a:pt x="97" y="9"/>
                </a:lnTo>
                <a:lnTo>
                  <a:pt x="106" y="9"/>
                </a:lnTo>
                <a:lnTo>
                  <a:pt x="106" y="9"/>
                </a:lnTo>
                <a:lnTo>
                  <a:pt x="115" y="9"/>
                </a:lnTo>
                <a:lnTo>
                  <a:pt x="115" y="18"/>
                </a:lnTo>
                <a:lnTo>
                  <a:pt x="115" y="18"/>
                </a:lnTo>
                <a:lnTo>
                  <a:pt x="124" y="18"/>
                </a:lnTo>
                <a:lnTo>
                  <a:pt x="132" y="18"/>
                </a:lnTo>
                <a:lnTo>
                  <a:pt x="132" y="27"/>
                </a:lnTo>
                <a:lnTo>
                  <a:pt x="141" y="27"/>
                </a:lnTo>
                <a:lnTo>
                  <a:pt x="150" y="27"/>
                </a:lnTo>
                <a:lnTo>
                  <a:pt x="159" y="27"/>
                </a:lnTo>
                <a:lnTo>
                  <a:pt x="159" y="35"/>
                </a:lnTo>
                <a:lnTo>
                  <a:pt x="159" y="35"/>
                </a:lnTo>
                <a:lnTo>
                  <a:pt x="168" y="44"/>
                </a:lnTo>
                <a:lnTo>
                  <a:pt x="168" y="44"/>
                </a:lnTo>
                <a:lnTo>
                  <a:pt x="168" y="44"/>
                </a:lnTo>
                <a:lnTo>
                  <a:pt x="168" y="53"/>
                </a:lnTo>
                <a:lnTo>
                  <a:pt x="159" y="53"/>
                </a:lnTo>
                <a:lnTo>
                  <a:pt x="168" y="62"/>
                </a:lnTo>
                <a:lnTo>
                  <a:pt x="168" y="62"/>
                </a:lnTo>
                <a:lnTo>
                  <a:pt x="176" y="71"/>
                </a:lnTo>
                <a:lnTo>
                  <a:pt x="176" y="80"/>
                </a:lnTo>
                <a:lnTo>
                  <a:pt x="176" y="89"/>
                </a:lnTo>
                <a:lnTo>
                  <a:pt x="176" y="106"/>
                </a:lnTo>
                <a:lnTo>
                  <a:pt x="168" y="106"/>
                </a:lnTo>
                <a:lnTo>
                  <a:pt x="168" y="115"/>
                </a:lnTo>
                <a:lnTo>
                  <a:pt x="168" y="115"/>
                </a:lnTo>
                <a:lnTo>
                  <a:pt x="168" y="124"/>
                </a:lnTo>
                <a:lnTo>
                  <a:pt x="159" y="133"/>
                </a:lnTo>
                <a:lnTo>
                  <a:pt x="159" y="133"/>
                </a:lnTo>
                <a:lnTo>
                  <a:pt x="150" y="142"/>
                </a:lnTo>
                <a:lnTo>
                  <a:pt x="150" y="150"/>
                </a:lnTo>
                <a:lnTo>
                  <a:pt x="150" y="159"/>
                </a:lnTo>
                <a:lnTo>
                  <a:pt x="159" y="168"/>
                </a:lnTo>
                <a:lnTo>
                  <a:pt x="159" y="168"/>
                </a:lnTo>
                <a:lnTo>
                  <a:pt x="168" y="168"/>
                </a:lnTo>
                <a:lnTo>
                  <a:pt x="168" y="159"/>
                </a:lnTo>
                <a:lnTo>
                  <a:pt x="168" y="159"/>
                </a:lnTo>
                <a:lnTo>
                  <a:pt x="176" y="150"/>
                </a:lnTo>
                <a:lnTo>
                  <a:pt x="176" y="142"/>
                </a:lnTo>
                <a:lnTo>
                  <a:pt x="176" y="142"/>
                </a:lnTo>
                <a:lnTo>
                  <a:pt x="185" y="142"/>
                </a:lnTo>
                <a:lnTo>
                  <a:pt x="185" y="133"/>
                </a:lnTo>
                <a:lnTo>
                  <a:pt x="194" y="133"/>
                </a:lnTo>
                <a:lnTo>
                  <a:pt x="203" y="124"/>
                </a:lnTo>
                <a:lnTo>
                  <a:pt x="203" y="124"/>
                </a:lnTo>
                <a:lnTo>
                  <a:pt x="212" y="124"/>
                </a:lnTo>
                <a:lnTo>
                  <a:pt x="212" y="133"/>
                </a:lnTo>
                <a:lnTo>
                  <a:pt x="220" y="142"/>
                </a:lnTo>
                <a:lnTo>
                  <a:pt x="229" y="159"/>
                </a:lnTo>
                <a:lnTo>
                  <a:pt x="229" y="168"/>
                </a:lnTo>
                <a:lnTo>
                  <a:pt x="229" y="177"/>
                </a:lnTo>
                <a:lnTo>
                  <a:pt x="238" y="186"/>
                </a:lnTo>
                <a:lnTo>
                  <a:pt x="238" y="195"/>
                </a:lnTo>
                <a:lnTo>
                  <a:pt x="247" y="203"/>
                </a:lnTo>
                <a:lnTo>
                  <a:pt x="247" y="203"/>
                </a:lnTo>
                <a:lnTo>
                  <a:pt x="247" y="203"/>
                </a:lnTo>
                <a:lnTo>
                  <a:pt x="238" y="212"/>
                </a:lnTo>
                <a:lnTo>
                  <a:pt x="238" y="221"/>
                </a:lnTo>
                <a:lnTo>
                  <a:pt x="247" y="221"/>
                </a:lnTo>
                <a:lnTo>
                  <a:pt x="238" y="230"/>
                </a:lnTo>
                <a:lnTo>
                  <a:pt x="238" y="239"/>
                </a:lnTo>
                <a:lnTo>
                  <a:pt x="238" y="239"/>
                </a:lnTo>
                <a:lnTo>
                  <a:pt x="238" y="239"/>
                </a:lnTo>
                <a:lnTo>
                  <a:pt x="238" y="230"/>
                </a:lnTo>
                <a:lnTo>
                  <a:pt x="229" y="230"/>
                </a:lnTo>
                <a:lnTo>
                  <a:pt x="229" y="230"/>
                </a:lnTo>
                <a:lnTo>
                  <a:pt x="229" y="239"/>
                </a:lnTo>
                <a:lnTo>
                  <a:pt x="220" y="239"/>
                </a:lnTo>
                <a:lnTo>
                  <a:pt x="220" y="257"/>
                </a:lnTo>
                <a:lnTo>
                  <a:pt x="220" y="257"/>
                </a:lnTo>
                <a:lnTo>
                  <a:pt x="212" y="265"/>
                </a:lnTo>
                <a:lnTo>
                  <a:pt x="212" y="265"/>
                </a:lnTo>
                <a:lnTo>
                  <a:pt x="212" y="265"/>
                </a:lnTo>
                <a:lnTo>
                  <a:pt x="212" y="274"/>
                </a:lnTo>
                <a:lnTo>
                  <a:pt x="212" y="283"/>
                </a:lnTo>
                <a:lnTo>
                  <a:pt x="203" y="301"/>
                </a:lnTo>
                <a:lnTo>
                  <a:pt x="194" y="310"/>
                </a:lnTo>
                <a:lnTo>
                  <a:pt x="176" y="318"/>
                </a:lnTo>
                <a:lnTo>
                  <a:pt x="124" y="327"/>
                </a:lnTo>
                <a:lnTo>
                  <a:pt x="115" y="318"/>
                </a:lnTo>
                <a:lnTo>
                  <a:pt x="36" y="327"/>
                </a:lnTo>
                <a:lnTo>
                  <a:pt x="0" y="336"/>
                </a:lnTo>
                <a:lnTo>
                  <a:pt x="0" y="336"/>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06" name="Freeform 107"/>
          <p:cNvSpPr>
            <a:spLocks/>
          </p:cNvSpPr>
          <p:nvPr/>
        </p:nvSpPr>
        <p:spPr bwMode="auto">
          <a:xfrm>
            <a:off x="8695930" y="1186464"/>
            <a:ext cx="377640" cy="170582"/>
          </a:xfrm>
          <a:custGeom>
            <a:avLst/>
            <a:gdLst/>
            <a:ahLst/>
            <a:cxnLst>
              <a:cxn ang="0">
                <a:pos x="17" y="53"/>
              </a:cxn>
              <a:cxn ang="0">
                <a:pos x="35" y="35"/>
              </a:cxn>
              <a:cxn ang="0">
                <a:pos x="52" y="35"/>
              </a:cxn>
              <a:cxn ang="0">
                <a:pos x="70" y="17"/>
              </a:cxn>
              <a:cxn ang="0">
                <a:pos x="88" y="9"/>
              </a:cxn>
              <a:cxn ang="0">
                <a:pos x="96" y="26"/>
              </a:cxn>
              <a:cxn ang="0">
                <a:pos x="105" y="26"/>
              </a:cxn>
              <a:cxn ang="0">
                <a:pos x="105" y="26"/>
              </a:cxn>
              <a:cxn ang="0">
                <a:pos x="123" y="26"/>
              </a:cxn>
              <a:cxn ang="0">
                <a:pos x="140" y="26"/>
              </a:cxn>
              <a:cxn ang="0">
                <a:pos x="158" y="44"/>
              </a:cxn>
              <a:cxn ang="0">
                <a:pos x="167" y="53"/>
              </a:cxn>
              <a:cxn ang="0">
                <a:pos x="193" y="53"/>
              </a:cxn>
              <a:cxn ang="0">
                <a:pos x="211" y="44"/>
              </a:cxn>
              <a:cxn ang="0">
                <a:pos x="237" y="26"/>
              </a:cxn>
              <a:cxn ang="0">
                <a:pos x="264" y="26"/>
              </a:cxn>
              <a:cxn ang="0">
                <a:pos x="290" y="17"/>
              </a:cxn>
              <a:cxn ang="0">
                <a:pos x="299" y="44"/>
              </a:cxn>
              <a:cxn ang="0">
                <a:pos x="316" y="35"/>
              </a:cxn>
              <a:cxn ang="0">
                <a:pos x="325" y="35"/>
              </a:cxn>
              <a:cxn ang="0">
                <a:pos x="334" y="44"/>
              </a:cxn>
              <a:cxn ang="0">
                <a:pos x="343" y="53"/>
              </a:cxn>
              <a:cxn ang="0">
                <a:pos x="352" y="62"/>
              </a:cxn>
              <a:cxn ang="0">
                <a:pos x="325" y="70"/>
              </a:cxn>
              <a:cxn ang="0">
                <a:pos x="308" y="70"/>
              </a:cxn>
              <a:cxn ang="0">
                <a:pos x="308" y="88"/>
              </a:cxn>
              <a:cxn ang="0">
                <a:pos x="281" y="70"/>
              </a:cxn>
              <a:cxn ang="0">
                <a:pos x="264" y="79"/>
              </a:cxn>
              <a:cxn ang="0">
                <a:pos x="237" y="88"/>
              </a:cxn>
              <a:cxn ang="0">
                <a:pos x="228" y="88"/>
              </a:cxn>
              <a:cxn ang="0">
                <a:pos x="220" y="106"/>
              </a:cxn>
              <a:cxn ang="0">
                <a:pos x="202" y="115"/>
              </a:cxn>
              <a:cxn ang="0">
                <a:pos x="211" y="97"/>
              </a:cxn>
              <a:cxn ang="0">
                <a:pos x="193" y="106"/>
              </a:cxn>
              <a:cxn ang="0">
                <a:pos x="193" y="106"/>
              </a:cxn>
              <a:cxn ang="0">
                <a:pos x="184" y="106"/>
              </a:cxn>
              <a:cxn ang="0">
                <a:pos x="176" y="123"/>
              </a:cxn>
              <a:cxn ang="0">
                <a:pos x="158" y="159"/>
              </a:cxn>
              <a:cxn ang="0">
                <a:pos x="158" y="159"/>
              </a:cxn>
              <a:cxn ang="0">
                <a:pos x="158" y="141"/>
              </a:cxn>
              <a:cxn ang="0">
                <a:pos x="140" y="141"/>
              </a:cxn>
              <a:cxn ang="0">
                <a:pos x="140" y="123"/>
              </a:cxn>
              <a:cxn ang="0">
                <a:pos x="132" y="115"/>
              </a:cxn>
              <a:cxn ang="0">
                <a:pos x="123" y="97"/>
              </a:cxn>
              <a:cxn ang="0">
                <a:pos x="96" y="97"/>
              </a:cxn>
              <a:cxn ang="0">
                <a:pos x="70" y="88"/>
              </a:cxn>
              <a:cxn ang="0">
                <a:pos x="0" y="62"/>
              </a:cxn>
            </a:cxnLst>
            <a:rect l="0" t="0" r="r" b="b"/>
            <a:pathLst>
              <a:path w="352" h="159">
                <a:moveTo>
                  <a:pt x="0" y="62"/>
                </a:moveTo>
                <a:lnTo>
                  <a:pt x="0" y="53"/>
                </a:lnTo>
                <a:lnTo>
                  <a:pt x="17" y="53"/>
                </a:lnTo>
                <a:lnTo>
                  <a:pt x="26" y="44"/>
                </a:lnTo>
                <a:lnTo>
                  <a:pt x="35" y="35"/>
                </a:lnTo>
                <a:lnTo>
                  <a:pt x="35" y="35"/>
                </a:lnTo>
                <a:lnTo>
                  <a:pt x="44" y="35"/>
                </a:lnTo>
                <a:lnTo>
                  <a:pt x="44" y="35"/>
                </a:lnTo>
                <a:lnTo>
                  <a:pt x="52" y="35"/>
                </a:lnTo>
                <a:lnTo>
                  <a:pt x="52" y="26"/>
                </a:lnTo>
                <a:lnTo>
                  <a:pt x="61" y="26"/>
                </a:lnTo>
                <a:lnTo>
                  <a:pt x="70" y="17"/>
                </a:lnTo>
                <a:lnTo>
                  <a:pt x="70" y="17"/>
                </a:lnTo>
                <a:lnTo>
                  <a:pt x="88" y="0"/>
                </a:lnTo>
                <a:lnTo>
                  <a:pt x="88" y="9"/>
                </a:lnTo>
                <a:lnTo>
                  <a:pt x="88" y="9"/>
                </a:lnTo>
                <a:lnTo>
                  <a:pt x="96" y="17"/>
                </a:lnTo>
                <a:lnTo>
                  <a:pt x="96" y="26"/>
                </a:lnTo>
                <a:lnTo>
                  <a:pt x="96" y="35"/>
                </a:lnTo>
                <a:lnTo>
                  <a:pt x="105" y="35"/>
                </a:lnTo>
                <a:lnTo>
                  <a:pt x="105" y="26"/>
                </a:lnTo>
                <a:lnTo>
                  <a:pt x="105" y="26"/>
                </a:lnTo>
                <a:lnTo>
                  <a:pt x="114" y="17"/>
                </a:lnTo>
                <a:lnTo>
                  <a:pt x="105" y="26"/>
                </a:lnTo>
                <a:lnTo>
                  <a:pt x="114" y="26"/>
                </a:lnTo>
                <a:lnTo>
                  <a:pt x="114" y="26"/>
                </a:lnTo>
                <a:lnTo>
                  <a:pt x="123" y="26"/>
                </a:lnTo>
                <a:lnTo>
                  <a:pt x="132" y="26"/>
                </a:lnTo>
                <a:lnTo>
                  <a:pt x="132" y="26"/>
                </a:lnTo>
                <a:lnTo>
                  <a:pt x="140" y="26"/>
                </a:lnTo>
                <a:lnTo>
                  <a:pt x="149" y="26"/>
                </a:lnTo>
                <a:lnTo>
                  <a:pt x="149" y="35"/>
                </a:lnTo>
                <a:lnTo>
                  <a:pt x="158" y="44"/>
                </a:lnTo>
                <a:lnTo>
                  <a:pt x="158" y="53"/>
                </a:lnTo>
                <a:lnTo>
                  <a:pt x="167" y="53"/>
                </a:lnTo>
                <a:lnTo>
                  <a:pt x="167" y="53"/>
                </a:lnTo>
                <a:lnTo>
                  <a:pt x="184" y="44"/>
                </a:lnTo>
                <a:lnTo>
                  <a:pt x="184" y="53"/>
                </a:lnTo>
                <a:lnTo>
                  <a:pt x="193" y="53"/>
                </a:lnTo>
                <a:lnTo>
                  <a:pt x="193" y="53"/>
                </a:lnTo>
                <a:lnTo>
                  <a:pt x="202" y="53"/>
                </a:lnTo>
                <a:lnTo>
                  <a:pt x="211" y="44"/>
                </a:lnTo>
                <a:lnTo>
                  <a:pt x="220" y="35"/>
                </a:lnTo>
                <a:lnTo>
                  <a:pt x="228" y="35"/>
                </a:lnTo>
                <a:lnTo>
                  <a:pt x="237" y="26"/>
                </a:lnTo>
                <a:lnTo>
                  <a:pt x="237" y="26"/>
                </a:lnTo>
                <a:lnTo>
                  <a:pt x="255" y="26"/>
                </a:lnTo>
                <a:lnTo>
                  <a:pt x="264" y="26"/>
                </a:lnTo>
                <a:lnTo>
                  <a:pt x="272" y="17"/>
                </a:lnTo>
                <a:lnTo>
                  <a:pt x="281" y="17"/>
                </a:lnTo>
                <a:lnTo>
                  <a:pt x="290" y="17"/>
                </a:lnTo>
                <a:lnTo>
                  <a:pt x="290" y="35"/>
                </a:lnTo>
                <a:lnTo>
                  <a:pt x="290" y="35"/>
                </a:lnTo>
                <a:lnTo>
                  <a:pt x="299" y="44"/>
                </a:lnTo>
                <a:lnTo>
                  <a:pt x="308" y="35"/>
                </a:lnTo>
                <a:lnTo>
                  <a:pt x="316" y="44"/>
                </a:lnTo>
                <a:lnTo>
                  <a:pt x="316" y="35"/>
                </a:lnTo>
                <a:lnTo>
                  <a:pt x="325" y="35"/>
                </a:lnTo>
                <a:lnTo>
                  <a:pt x="325" y="35"/>
                </a:lnTo>
                <a:lnTo>
                  <a:pt x="325" y="35"/>
                </a:lnTo>
                <a:lnTo>
                  <a:pt x="334" y="35"/>
                </a:lnTo>
                <a:lnTo>
                  <a:pt x="334" y="44"/>
                </a:lnTo>
                <a:lnTo>
                  <a:pt x="334" y="44"/>
                </a:lnTo>
                <a:lnTo>
                  <a:pt x="334" y="53"/>
                </a:lnTo>
                <a:lnTo>
                  <a:pt x="343" y="53"/>
                </a:lnTo>
                <a:lnTo>
                  <a:pt x="343" y="53"/>
                </a:lnTo>
                <a:lnTo>
                  <a:pt x="343" y="62"/>
                </a:lnTo>
                <a:lnTo>
                  <a:pt x="343" y="62"/>
                </a:lnTo>
                <a:lnTo>
                  <a:pt x="352" y="62"/>
                </a:lnTo>
                <a:lnTo>
                  <a:pt x="352" y="70"/>
                </a:lnTo>
                <a:lnTo>
                  <a:pt x="352" y="70"/>
                </a:lnTo>
                <a:lnTo>
                  <a:pt x="325" y="70"/>
                </a:lnTo>
                <a:lnTo>
                  <a:pt x="325" y="70"/>
                </a:lnTo>
                <a:lnTo>
                  <a:pt x="316" y="70"/>
                </a:lnTo>
                <a:lnTo>
                  <a:pt x="308" y="70"/>
                </a:lnTo>
                <a:lnTo>
                  <a:pt x="308" y="79"/>
                </a:lnTo>
                <a:lnTo>
                  <a:pt x="308" y="88"/>
                </a:lnTo>
                <a:lnTo>
                  <a:pt x="308" y="88"/>
                </a:lnTo>
                <a:lnTo>
                  <a:pt x="299" y="79"/>
                </a:lnTo>
                <a:lnTo>
                  <a:pt x="281" y="70"/>
                </a:lnTo>
                <a:lnTo>
                  <a:pt x="281" y="70"/>
                </a:lnTo>
                <a:lnTo>
                  <a:pt x="272" y="70"/>
                </a:lnTo>
                <a:lnTo>
                  <a:pt x="264" y="70"/>
                </a:lnTo>
                <a:lnTo>
                  <a:pt x="264" y="79"/>
                </a:lnTo>
                <a:lnTo>
                  <a:pt x="255" y="79"/>
                </a:lnTo>
                <a:lnTo>
                  <a:pt x="246" y="79"/>
                </a:lnTo>
                <a:lnTo>
                  <a:pt x="237" y="88"/>
                </a:lnTo>
                <a:lnTo>
                  <a:pt x="237" y="88"/>
                </a:lnTo>
                <a:lnTo>
                  <a:pt x="228" y="88"/>
                </a:lnTo>
                <a:lnTo>
                  <a:pt x="228" y="88"/>
                </a:lnTo>
                <a:lnTo>
                  <a:pt x="220" y="97"/>
                </a:lnTo>
                <a:lnTo>
                  <a:pt x="220" y="97"/>
                </a:lnTo>
                <a:lnTo>
                  <a:pt x="220" y="106"/>
                </a:lnTo>
                <a:lnTo>
                  <a:pt x="211" y="106"/>
                </a:lnTo>
                <a:lnTo>
                  <a:pt x="211" y="115"/>
                </a:lnTo>
                <a:lnTo>
                  <a:pt x="202" y="115"/>
                </a:lnTo>
                <a:lnTo>
                  <a:pt x="211" y="106"/>
                </a:lnTo>
                <a:lnTo>
                  <a:pt x="211" y="106"/>
                </a:lnTo>
                <a:lnTo>
                  <a:pt x="211" y="97"/>
                </a:lnTo>
                <a:lnTo>
                  <a:pt x="211" y="97"/>
                </a:lnTo>
                <a:lnTo>
                  <a:pt x="202" y="97"/>
                </a:lnTo>
                <a:lnTo>
                  <a:pt x="193" y="106"/>
                </a:lnTo>
                <a:lnTo>
                  <a:pt x="193" y="106"/>
                </a:lnTo>
                <a:lnTo>
                  <a:pt x="193" y="115"/>
                </a:lnTo>
                <a:lnTo>
                  <a:pt x="193" y="106"/>
                </a:lnTo>
                <a:lnTo>
                  <a:pt x="184" y="106"/>
                </a:lnTo>
                <a:lnTo>
                  <a:pt x="193" y="97"/>
                </a:lnTo>
                <a:lnTo>
                  <a:pt x="184" y="106"/>
                </a:lnTo>
                <a:lnTo>
                  <a:pt x="184" y="115"/>
                </a:lnTo>
                <a:lnTo>
                  <a:pt x="176" y="115"/>
                </a:lnTo>
                <a:lnTo>
                  <a:pt x="176" y="123"/>
                </a:lnTo>
                <a:lnTo>
                  <a:pt x="176" y="132"/>
                </a:lnTo>
                <a:lnTo>
                  <a:pt x="167" y="150"/>
                </a:lnTo>
                <a:lnTo>
                  <a:pt x="158" y="159"/>
                </a:lnTo>
                <a:lnTo>
                  <a:pt x="158" y="159"/>
                </a:lnTo>
                <a:lnTo>
                  <a:pt x="158" y="159"/>
                </a:lnTo>
                <a:lnTo>
                  <a:pt x="158" y="159"/>
                </a:lnTo>
                <a:lnTo>
                  <a:pt x="149" y="159"/>
                </a:lnTo>
                <a:lnTo>
                  <a:pt x="149" y="150"/>
                </a:lnTo>
                <a:lnTo>
                  <a:pt x="158" y="141"/>
                </a:lnTo>
                <a:lnTo>
                  <a:pt x="149" y="141"/>
                </a:lnTo>
                <a:lnTo>
                  <a:pt x="140" y="141"/>
                </a:lnTo>
                <a:lnTo>
                  <a:pt x="140" y="141"/>
                </a:lnTo>
                <a:lnTo>
                  <a:pt x="140" y="132"/>
                </a:lnTo>
                <a:lnTo>
                  <a:pt x="149" y="123"/>
                </a:lnTo>
                <a:lnTo>
                  <a:pt x="140" y="123"/>
                </a:lnTo>
                <a:lnTo>
                  <a:pt x="140" y="115"/>
                </a:lnTo>
                <a:lnTo>
                  <a:pt x="140" y="115"/>
                </a:lnTo>
                <a:lnTo>
                  <a:pt x="132" y="115"/>
                </a:lnTo>
                <a:lnTo>
                  <a:pt x="123" y="115"/>
                </a:lnTo>
                <a:lnTo>
                  <a:pt x="123" y="106"/>
                </a:lnTo>
                <a:lnTo>
                  <a:pt x="123" y="97"/>
                </a:lnTo>
                <a:lnTo>
                  <a:pt x="105" y="97"/>
                </a:lnTo>
                <a:lnTo>
                  <a:pt x="105" y="97"/>
                </a:lnTo>
                <a:lnTo>
                  <a:pt x="96" y="97"/>
                </a:lnTo>
                <a:lnTo>
                  <a:pt x="88" y="97"/>
                </a:lnTo>
                <a:lnTo>
                  <a:pt x="88" y="97"/>
                </a:lnTo>
                <a:lnTo>
                  <a:pt x="70" y="88"/>
                </a:lnTo>
                <a:lnTo>
                  <a:pt x="17" y="79"/>
                </a:lnTo>
                <a:lnTo>
                  <a:pt x="8" y="70"/>
                </a:lnTo>
                <a:lnTo>
                  <a:pt x="0" y="62"/>
                </a:lnTo>
                <a:lnTo>
                  <a:pt x="0" y="62"/>
                </a:lnTo>
                <a:lnTo>
                  <a:pt x="0" y="62"/>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07" name="Freeform 109"/>
          <p:cNvSpPr>
            <a:spLocks/>
          </p:cNvSpPr>
          <p:nvPr/>
        </p:nvSpPr>
        <p:spPr bwMode="auto">
          <a:xfrm>
            <a:off x="8790339" y="1157493"/>
            <a:ext cx="47206" cy="47206"/>
          </a:xfrm>
          <a:custGeom>
            <a:avLst/>
            <a:gdLst/>
            <a:ahLst/>
            <a:cxnLst>
              <a:cxn ang="0">
                <a:pos x="35" y="18"/>
              </a:cxn>
              <a:cxn ang="0">
                <a:pos x="26" y="18"/>
              </a:cxn>
              <a:cxn ang="0">
                <a:pos x="17" y="36"/>
              </a:cxn>
              <a:cxn ang="0">
                <a:pos x="17" y="44"/>
              </a:cxn>
              <a:cxn ang="0">
                <a:pos x="8" y="44"/>
              </a:cxn>
              <a:cxn ang="0">
                <a:pos x="17" y="36"/>
              </a:cxn>
              <a:cxn ang="0">
                <a:pos x="17" y="27"/>
              </a:cxn>
              <a:cxn ang="0">
                <a:pos x="8" y="36"/>
              </a:cxn>
              <a:cxn ang="0">
                <a:pos x="0" y="36"/>
              </a:cxn>
              <a:cxn ang="0">
                <a:pos x="0" y="27"/>
              </a:cxn>
              <a:cxn ang="0">
                <a:pos x="8" y="27"/>
              </a:cxn>
              <a:cxn ang="0">
                <a:pos x="8" y="18"/>
              </a:cxn>
              <a:cxn ang="0">
                <a:pos x="17" y="9"/>
              </a:cxn>
              <a:cxn ang="0">
                <a:pos x="35" y="9"/>
              </a:cxn>
              <a:cxn ang="0">
                <a:pos x="44" y="0"/>
              </a:cxn>
              <a:cxn ang="0">
                <a:pos x="44" y="9"/>
              </a:cxn>
              <a:cxn ang="0">
                <a:pos x="44" y="9"/>
              </a:cxn>
              <a:cxn ang="0">
                <a:pos x="35" y="9"/>
              </a:cxn>
              <a:cxn ang="0">
                <a:pos x="35" y="18"/>
              </a:cxn>
            </a:cxnLst>
            <a:rect l="0" t="0" r="r" b="b"/>
            <a:pathLst>
              <a:path w="44" h="44">
                <a:moveTo>
                  <a:pt x="35" y="18"/>
                </a:moveTo>
                <a:lnTo>
                  <a:pt x="26" y="18"/>
                </a:lnTo>
                <a:lnTo>
                  <a:pt x="17" y="36"/>
                </a:lnTo>
                <a:lnTo>
                  <a:pt x="17" y="44"/>
                </a:lnTo>
                <a:lnTo>
                  <a:pt x="8" y="44"/>
                </a:lnTo>
                <a:lnTo>
                  <a:pt x="17" y="36"/>
                </a:lnTo>
                <a:lnTo>
                  <a:pt x="17" y="27"/>
                </a:lnTo>
                <a:lnTo>
                  <a:pt x="8" y="36"/>
                </a:lnTo>
                <a:lnTo>
                  <a:pt x="0" y="36"/>
                </a:lnTo>
                <a:lnTo>
                  <a:pt x="0" y="27"/>
                </a:lnTo>
                <a:lnTo>
                  <a:pt x="8" y="27"/>
                </a:lnTo>
                <a:lnTo>
                  <a:pt x="8" y="18"/>
                </a:lnTo>
                <a:lnTo>
                  <a:pt x="17" y="9"/>
                </a:lnTo>
                <a:lnTo>
                  <a:pt x="35" y="9"/>
                </a:lnTo>
                <a:lnTo>
                  <a:pt x="44" y="0"/>
                </a:lnTo>
                <a:lnTo>
                  <a:pt x="44" y="9"/>
                </a:lnTo>
                <a:lnTo>
                  <a:pt x="44" y="9"/>
                </a:lnTo>
                <a:lnTo>
                  <a:pt x="35" y="9"/>
                </a:lnTo>
                <a:lnTo>
                  <a:pt x="35" y="18"/>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08" name="Freeform 110"/>
          <p:cNvSpPr>
            <a:spLocks/>
          </p:cNvSpPr>
          <p:nvPr/>
        </p:nvSpPr>
        <p:spPr bwMode="auto">
          <a:xfrm>
            <a:off x="8790339" y="1157493"/>
            <a:ext cx="47206" cy="47206"/>
          </a:xfrm>
          <a:custGeom>
            <a:avLst/>
            <a:gdLst/>
            <a:ahLst/>
            <a:cxnLst>
              <a:cxn ang="0">
                <a:pos x="35" y="18"/>
              </a:cxn>
              <a:cxn ang="0">
                <a:pos x="26" y="18"/>
              </a:cxn>
              <a:cxn ang="0">
                <a:pos x="17" y="36"/>
              </a:cxn>
              <a:cxn ang="0">
                <a:pos x="17" y="44"/>
              </a:cxn>
              <a:cxn ang="0">
                <a:pos x="8" y="44"/>
              </a:cxn>
              <a:cxn ang="0">
                <a:pos x="17" y="36"/>
              </a:cxn>
              <a:cxn ang="0">
                <a:pos x="17" y="27"/>
              </a:cxn>
              <a:cxn ang="0">
                <a:pos x="8" y="36"/>
              </a:cxn>
              <a:cxn ang="0">
                <a:pos x="0" y="36"/>
              </a:cxn>
              <a:cxn ang="0">
                <a:pos x="0" y="27"/>
              </a:cxn>
              <a:cxn ang="0">
                <a:pos x="8" y="27"/>
              </a:cxn>
              <a:cxn ang="0">
                <a:pos x="8" y="18"/>
              </a:cxn>
              <a:cxn ang="0">
                <a:pos x="17" y="9"/>
              </a:cxn>
              <a:cxn ang="0">
                <a:pos x="35" y="9"/>
              </a:cxn>
              <a:cxn ang="0">
                <a:pos x="44" y="0"/>
              </a:cxn>
              <a:cxn ang="0">
                <a:pos x="44" y="9"/>
              </a:cxn>
              <a:cxn ang="0">
                <a:pos x="44" y="9"/>
              </a:cxn>
              <a:cxn ang="0">
                <a:pos x="35" y="9"/>
              </a:cxn>
              <a:cxn ang="0">
                <a:pos x="35" y="18"/>
              </a:cxn>
            </a:cxnLst>
            <a:rect l="0" t="0" r="r" b="b"/>
            <a:pathLst>
              <a:path w="44" h="44">
                <a:moveTo>
                  <a:pt x="35" y="18"/>
                </a:moveTo>
                <a:lnTo>
                  <a:pt x="26" y="18"/>
                </a:lnTo>
                <a:lnTo>
                  <a:pt x="17" y="36"/>
                </a:lnTo>
                <a:lnTo>
                  <a:pt x="17" y="44"/>
                </a:lnTo>
                <a:lnTo>
                  <a:pt x="8" y="44"/>
                </a:lnTo>
                <a:lnTo>
                  <a:pt x="17" y="36"/>
                </a:lnTo>
                <a:lnTo>
                  <a:pt x="17" y="27"/>
                </a:lnTo>
                <a:lnTo>
                  <a:pt x="8" y="36"/>
                </a:lnTo>
                <a:lnTo>
                  <a:pt x="0" y="36"/>
                </a:lnTo>
                <a:lnTo>
                  <a:pt x="0" y="27"/>
                </a:lnTo>
                <a:lnTo>
                  <a:pt x="8" y="27"/>
                </a:lnTo>
                <a:lnTo>
                  <a:pt x="8" y="18"/>
                </a:lnTo>
                <a:lnTo>
                  <a:pt x="17" y="9"/>
                </a:lnTo>
                <a:lnTo>
                  <a:pt x="35" y="9"/>
                </a:lnTo>
                <a:lnTo>
                  <a:pt x="44" y="0"/>
                </a:lnTo>
                <a:lnTo>
                  <a:pt x="44" y="9"/>
                </a:lnTo>
                <a:lnTo>
                  <a:pt x="44" y="9"/>
                </a:lnTo>
                <a:lnTo>
                  <a:pt x="35" y="9"/>
                </a:lnTo>
                <a:lnTo>
                  <a:pt x="35" y="18"/>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09" name="Freeform 111"/>
          <p:cNvSpPr>
            <a:spLocks/>
          </p:cNvSpPr>
          <p:nvPr/>
        </p:nvSpPr>
        <p:spPr bwMode="auto">
          <a:xfrm>
            <a:off x="9073573" y="1252981"/>
            <a:ext cx="27894" cy="8583"/>
          </a:xfrm>
          <a:custGeom>
            <a:avLst/>
            <a:gdLst/>
            <a:ahLst/>
            <a:cxnLst>
              <a:cxn ang="0">
                <a:pos x="17" y="0"/>
              </a:cxn>
              <a:cxn ang="0">
                <a:pos x="26" y="0"/>
              </a:cxn>
              <a:cxn ang="0">
                <a:pos x="26" y="8"/>
              </a:cxn>
              <a:cxn ang="0">
                <a:pos x="17" y="8"/>
              </a:cxn>
              <a:cxn ang="0">
                <a:pos x="8" y="8"/>
              </a:cxn>
              <a:cxn ang="0">
                <a:pos x="8" y="8"/>
              </a:cxn>
              <a:cxn ang="0">
                <a:pos x="0" y="8"/>
              </a:cxn>
              <a:cxn ang="0">
                <a:pos x="8" y="8"/>
              </a:cxn>
              <a:cxn ang="0">
                <a:pos x="17" y="0"/>
              </a:cxn>
              <a:cxn ang="0">
                <a:pos x="8" y="0"/>
              </a:cxn>
              <a:cxn ang="0">
                <a:pos x="17" y="0"/>
              </a:cxn>
            </a:cxnLst>
            <a:rect l="0" t="0" r="r" b="b"/>
            <a:pathLst>
              <a:path w="26" h="8">
                <a:moveTo>
                  <a:pt x="17" y="0"/>
                </a:moveTo>
                <a:lnTo>
                  <a:pt x="26" y="0"/>
                </a:lnTo>
                <a:lnTo>
                  <a:pt x="26" y="8"/>
                </a:lnTo>
                <a:lnTo>
                  <a:pt x="17" y="8"/>
                </a:lnTo>
                <a:lnTo>
                  <a:pt x="8" y="8"/>
                </a:lnTo>
                <a:lnTo>
                  <a:pt x="8" y="8"/>
                </a:lnTo>
                <a:lnTo>
                  <a:pt x="0" y="8"/>
                </a:lnTo>
                <a:lnTo>
                  <a:pt x="8" y="8"/>
                </a:lnTo>
                <a:lnTo>
                  <a:pt x="17" y="0"/>
                </a:lnTo>
                <a:lnTo>
                  <a:pt x="8" y="0"/>
                </a:lnTo>
                <a:lnTo>
                  <a:pt x="17" y="0"/>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10" name="Freeform 112"/>
          <p:cNvSpPr>
            <a:spLocks/>
          </p:cNvSpPr>
          <p:nvPr/>
        </p:nvSpPr>
        <p:spPr bwMode="auto">
          <a:xfrm>
            <a:off x="9073573" y="1252981"/>
            <a:ext cx="27894" cy="8583"/>
          </a:xfrm>
          <a:custGeom>
            <a:avLst/>
            <a:gdLst/>
            <a:ahLst/>
            <a:cxnLst>
              <a:cxn ang="0">
                <a:pos x="17" y="0"/>
              </a:cxn>
              <a:cxn ang="0">
                <a:pos x="26" y="0"/>
              </a:cxn>
              <a:cxn ang="0">
                <a:pos x="26" y="8"/>
              </a:cxn>
              <a:cxn ang="0">
                <a:pos x="17" y="8"/>
              </a:cxn>
              <a:cxn ang="0">
                <a:pos x="8" y="8"/>
              </a:cxn>
              <a:cxn ang="0">
                <a:pos x="8" y="8"/>
              </a:cxn>
              <a:cxn ang="0">
                <a:pos x="0" y="8"/>
              </a:cxn>
              <a:cxn ang="0">
                <a:pos x="8" y="8"/>
              </a:cxn>
              <a:cxn ang="0">
                <a:pos x="17" y="0"/>
              </a:cxn>
              <a:cxn ang="0">
                <a:pos x="8" y="0"/>
              </a:cxn>
              <a:cxn ang="0">
                <a:pos x="17" y="0"/>
              </a:cxn>
            </a:cxnLst>
            <a:rect l="0" t="0" r="r" b="b"/>
            <a:pathLst>
              <a:path w="26" h="8">
                <a:moveTo>
                  <a:pt x="17" y="0"/>
                </a:moveTo>
                <a:lnTo>
                  <a:pt x="26" y="0"/>
                </a:lnTo>
                <a:lnTo>
                  <a:pt x="26" y="8"/>
                </a:lnTo>
                <a:lnTo>
                  <a:pt x="17" y="8"/>
                </a:lnTo>
                <a:lnTo>
                  <a:pt x="8" y="8"/>
                </a:lnTo>
                <a:lnTo>
                  <a:pt x="8" y="8"/>
                </a:lnTo>
                <a:lnTo>
                  <a:pt x="0" y="8"/>
                </a:lnTo>
                <a:lnTo>
                  <a:pt x="8" y="8"/>
                </a:lnTo>
                <a:lnTo>
                  <a:pt x="17" y="0"/>
                </a:lnTo>
                <a:lnTo>
                  <a:pt x="8" y="0"/>
                </a:lnTo>
                <a:lnTo>
                  <a:pt x="17" y="0"/>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11" name="Freeform 113"/>
          <p:cNvSpPr>
            <a:spLocks/>
          </p:cNvSpPr>
          <p:nvPr/>
        </p:nvSpPr>
        <p:spPr bwMode="auto">
          <a:xfrm>
            <a:off x="9764482" y="1356505"/>
            <a:ext cx="216714" cy="123378"/>
          </a:xfrm>
          <a:custGeom>
            <a:avLst/>
            <a:gdLst/>
            <a:ahLst/>
            <a:cxnLst>
              <a:cxn ang="0">
                <a:pos x="44" y="35"/>
              </a:cxn>
              <a:cxn ang="0">
                <a:pos x="114" y="18"/>
              </a:cxn>
              <a:cxn ang="0">
                <a:pos x="114" y="9"/>
              </a:cxn>
              <a:cxn ang="0">
                <a:pos x="123" y="0"/>
              </a:cxn>
              <a:cxn ang="0">
                <a:pos x="132" y="0"/>
              </a:cxn>
              <a:cxn ang="0">
                <a:pos x="132" y="9"/>
              </a:cxn>
              <a:cxn ang="0">
                <a:pos x="141" y="18"/>
              </a:cxn>
              <a:cxn ang="0">
                <a:pos x="141" y="18"/>
              </a:cxn>
              <a:cxn ang="0">
                <a:pos x="149" y="18"/>
              </a:cxn>
              <a:cxn ang="0">
                <a:pos x="132" y="35"/>
              </a:cxn>
              <a:cxn ang="0">
                <a:pos x="132" y="35"/>
              </a:cxn>
              <a:cxn ang="0">
                <a:pos x="132" y="44"/>
              </a:cxn>
              <a:cxn ang="0">
                <a:pos x="141" y="53"/>
              </a:cxn>
              <a:cxn ang="0">
                <a:pos x="149" y="53"/>
              </a:cxn>
              <a:cxn ang="0">
                <a:pos x="158" y="62"/>
              </a:cxn>
              <a:cxn ang="0">
                <a:pos x="158" y="71"/>
              </a:cxn>
              <a:cxn ang="0">
                <a:pos x="167" y="71"/>
              </a:cxn>
              <a:cxn ang="0">
                <a:pos x="176" y="79"/>
              </a:cxn>
              <a:cxn ang="0">
                <a:pos x="185" y="79"/>
              </a:cxn>
              <a:cxn ang="0">
                <a:pos x="202" y="71"/>
              </a:cxn>
              <a:cxn ang="0">
                <a:pos x="193" y="62"/>
              </a:cxn>
              <a:cxn ang="0">
                <a:pos x="185" y="53"/>
              </a:cxn>
              <a:cxn ang="0">
                <a:pos x="185" y="53"/>
              </a:cxn>
              <a:cxn ang="0">
                <a:pos x="193" y="53"/>
              </a:cxn>
              <a:cxn ang="0">
                <a:pos x="202" y="79"/>
              </a:cxn>
              <a:cxn ang="0">
                <a:pos x="193" y="79"/>
              </a:cxn>
              <a:cxn ang="0">
                <a:pos x="176" y="88"/>
              </a:cxn>
              <a:cxn ang="0">
                <a:pos x="176" y="97"/>
              </a:cxn>
              <a:cxn ang="0">
                <a:pos x="167" y="88"/>
              </a:cxn>
              <a:cxn ang="0">
                <a:pos x="158" y="88"/>
              </a:cxn>
              <a:cxn ang="0">
                <a:pos x="149" y="97"/>
              </a:cxn>
              <a:cxn ang="0">
                <a:pos x="141" y="106"/>
              </a:cxn>
              <a:cxn ang="0">
                <a:pos x="141" y="106"/>
              </a:cxn>
              <a:cxn ang="0">
                <a:pos x="132" y="97"/>
              </a:cxn>
              <a:cxn ang="0">
                <a:pos x="132" y="88"/>
              </a:cxn>
              <a:cxn ang="0">
                <a:pos x="132" y="97"/>
              </a:cxn>
              <a:cxn ang="0">
                <a:pos x="123" y="97"/>
              </a:cxn>
              <a:cxn ang="0">
                <a:pos x="123" y="88"/>
              </a:cxn>
              <a:cxn ang="0">
                <a:pos x="114" y="79"/>
              </a:cxn>
              <a:cxn ang="0">
                <a:pos x="97" y="79"/>
              </a:cxn>
              <a:cxn ang="0">
                <a:pos x="79" y="88"/>
              </a:cxn>
              <a:cxn ang="0">
                <a:pos x="53" y="97"/>
              </a:cxn>
              <a:cxn ang="0">
                <a:pos x="35" y="97"/>
              </a:cxn>
              <a:cxn ang="0">
                <a:pos x="0" y="106"/>
              </a:cxn>
              <a:cxn ang="0">
                <a:pos x="0" y="53"/>
              </a:cxn>
            </a:cxnLst>
            <a:rect l="0" t="0" r="r" b="b"/>
            <a:pathLst>
              <a:path w="202" h="115">
                <a:moveTo>
                  <a:pt x="0" y="44"/>
                </a:moveTo>
                <a:lnTo>
                  <a:pt x="44" y="35"/>
                </a:lnTo>
                <a:lnTo>
                  <a:pt x="105" y="26"/>
                </a:lnTo>
                <a:lnTo>
                  <a:pt x="114" y="18"/>
                </a:lnTo>
                <a:lnTo>
                  <a:pt x="114" y="9"/>
                </a:lnTo>
                <a:lnTo>
                  <a:pt x="114" y="9"/>
                </a:lnTo>
                <a:lnTo>
                  <a:pt x="123" y="9"/>
                </a:lnTo>
                <a:lnTo>
                  <a:pt x="123" y="0"/>
                </a:lnTo>
                <a:lnTo>
                  <a:pt x="132" y="0"/>
                </a:lnTo>
                <a:lnTo>
                  <a:pt x="132" y="0"/>
                </a:lnTo>
                <a:lnTo>
                  <a:pt x="132" y="9"/>
                </a:lnTo>
                <a:lnTo>
                  <a:pt x="132" y="9"/>
                </a:lnTo>
                <a:lnTo>
                  <a:pt x="132" y="18"/>
                </a:lnTo>
                <a:lnTo>
                  <a:pt x="141" y="18"/>
                </a:lnTo>
                <a:lnTo>
                  <a:pt x="141" y="18"/>
                </a:lnTo>
                <a:lnTo>
                  <a:pt x="141" y="18"/>
                </a:lnTo>
                <a:lnTo>
                  <a:pt x="149" y="18"/>
                </a:lnTo>
                <a:lnTo>
                  <a:pt x="149" y="18"/>
                </a:lnTo>
                <a:lnTo>
                  <a:pt x="141" y="26"/>
                </a:lnTo>
                <a:lnTo>
                  <a:pt x="132" y="35"/>
                </a:lnTo>
                <a:lnTo>
                  <a:pt x="132" y="35"/>
                </a:lnTo>
                <a:lnTo>
                  <a:pt x="132" y="35"/>
                </a:lnTo>
                <a:lnTo>
                  <a:pt x="132" y="44"/>
                </a:lnTo>
                <a:lnTo>
                  <a:pt x="132" y="44"/>
                </a:lnTo>
                <a:lnTo>
                  <a:pt x="132" y="53"/>
                </a:lnTo>
                <a:lnTo>
                  <a:pt x="141" y="53"/>
                </a:lnTo>
                <a:lnTo>
                  <a:pt x="141" y="53"/>
                </a:lnTo>
                <a:lnTo>
                  <a:pt x="149" y="53"/>
                </a:lnTo>
                <a:lnTo>
                  <a:pt x="158" y="62"/>
                </a:lnTo>
                <a:lnTo>
                  <a:pt x="158" y="62"/>
                </a:lnTo>
                <a:lnTo>
                  <a:pt x="158" y="62"/>
                </a:lnTo>
                <a:lnTo>
                  <a:pt x="158" y="71"/>
                </a:lnTo>
                <a:lnTo>
                  <a:pt x="158" y="71"/>
                </a:lnTo>
                <a:lnTo>
                  <a:pt x="167" y="71"/>
                </a:lnTo>
                <a:lnTo>
                  <a:pt x="167" y="79"/>
                </a:lnTo>
                <a:lnTo>
                  <a:pt x="176" y="79"/>
                </a:lnTo>
                <a:lnTo>
                  <a:pt x="176" y="79"/>
                </a:lnTo>
                <a:lnTo>
                  <a:pt x="185" y="79"/>
                </a:lnTo>
                <a:lnTo>
                  <a:pt x="193" y="79"/>
                </a:lnTo>
                <a:lnTo>
                  <a:pt x="202" y="71"/>
                </a:lnTo>
                <a:lnTo>
                  <a:pt x="193" y="62"/>
                </a:lnTo>
                <a:lnTo>
                  <a:pt x="193" y="62"/>
                </a:lnTo>
                <a:lnTo>
                  <a:pt x="193" y="53"/>
                </a:lnTo>
                <a:lnTo>
                  <a:pt x="185" y="53"/>
                </a:lnTo>
                <a:lnTo>
                  <a:pt x="176" y="53"/>
                </a:lnTo>
                <a:lnTo>
                  <a:pt x="185" y="53"/>
                </a:lnTo>
                <a:lnTo>
                  <a:pt x="193" y="53"/>
                </a:lnTo>
                <a:lnTo>
                  <a:pt x="193" y="53"/>
                </a:lnTo>
                <a:lnTo>
                  <a:pt x="202" y="71"/>
                </a:lnTo>
                <a:lnTo>
                  <a:pt x="202" y="79"/>
                </a:lnTo>
                <a:lnTo>
                  <a:pt x="202" y="79"/>
                </a:lnTo>
                <a:lnTo>
                  <a:pt x="193" y="79"/>
                </a:lnTo>
                <a:lnTo>
                  <a:pt x="185" y="88"/>
                </a:lnTo>
                <a:lnTo>
                  <a:pt x="176" y="88"/>
                </a:lnTo>
                <a:lnTo>
                  <a:pt x="176" y="97"/>
                </a:lnTo>
                <a:lnTo>
                  <a:pt x="176" y="97"/>
                </a:lnTo>
                <a:lnTo>
                  <a:pt x="167" y="97"/>
                </a:lnTo>
                <a:lnTo>
                  <a:pt x="167" y="88"/>
                </a:lnTo>
                <a:lnTo>
                  <a:pt x="167" y="88"/>
                </a:lnTo>
                <a:lnTo>
                  <a:pt x="158" y="88"/>
                </a:lnTo>
                <a:lnTo>
                  <a:pt x="158" y="97"/>
                </a:lnTo>
                <a:lnTo>
                  <a:pt x="149" y="97"/>
                </a:lnTo>
                <a:lnTo>
                  <a:pt x="149" y="106"/>
                </a:lnTo>
                <a:lnTo>
                  <a:pt x="141" y="106"/>
                </a:lnTo>
                <a:lnTo>
                  <a:pt x="141" y="115"/>
                </a:lnTo>
                <a:lnTo>
                  <a:pt x="141" y="106"/>
                </a:lnTo>
                <a:lnTo>
                  <a:pt x="141" y="97"/>
                </a:lnTo>
                <a:lnTo>
                  <a:pt x="132" y="97"/>
                </a:lnTo>
                <a:lnTo>
                  <a:pt x="132" y="97"/>
                </a:lnTo>
                <a:lnTo>
                  <a:pt x="132" y="88"/>
                </a:lnTo>
                <a:lnTo>
                  <a:pt x="132" y="97"/>
                </a:lnTo>
                <a:lnTo>
                  <a:pt x="132" y="97"/>
                </a:lnTo>
                <a:lnTo>
                  <a:pt x="123" y="97"/>
                </a:lnTo>
                <a:lnTo>
                  <a:pt x="123" y="97"/>
                </a:lnTo>
                <a:lnTo>
                  <a:pt x="123" y="88"/>
                </a:lnTo>
                <a:lnTo>
                  <a:pt x="123" y="88"/>
                </a:lnTo>
                <a:lnTo>
                  <a:pt x="123" y="88"/>
                </a:lnTo>
                <a:lnTo>
                  <a:pt x="114" y="79"/>
                </a:lnTo>
                <a:lnTo>
                  <a:pt x="114" y="79"/>
                </a:lnTo>
                <a:lnTo>
                  <a:pt x="97" y="79"/>
                </a:lnTo>
                <a:lnTo>
                  <a:pt x="88" y="79"/>
                </a:lnTo>
                <a:lnTo>
                  <a:pt x="79" y="88"/>
                </a:lnTo>
                <a:lnTo>
                  <a:pt x="53" y="88"/>
                </a:lnTo>
                <a:lnTo>
                  <a:pt x="53" y="97"/>
                </a:lnTo>
                <a:lnTo>
                  <a:pt x="44" y="97"/>
                </a:lnTo>
                <a:lnTo>
                  <a:pt x="35" y="97"/>
                </a:lnTo>
                <a:lnTo>
                  <a:pt x="35" y="97"/>
                </a:lnTo>
                <a:lnTo>
                  <a:pt x="0" y="106"/>
                </a:lnTo>
                <a:lnTo>
                  <a:pt x="0" y="97"/>
                </a:lnTo>
                <a:lnTo>
                  <a:pt x="0" y="53"/>
                </a:lnTo>
                <a:lnTo>
                  <a:pt x="0" y="44"/>
                </a:lnTo>
                <a:close/>
              </a:path>
            </a:pathLst>
          </a:custGeom>
          <a:solidFill>
            <a:srgbClr val="FFBF00"/>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12" name="Freeform 119"/>
          <p:cNvSpPr>
            <a:spLocks/>
          </p:cNvSpPr>
          <p:nvPr/>
        </p:nvSpPr>
        <p:spPr bwMode="auto">
          <a:xfrm>
            <a:off x="9724789" y="1831240"/>
            <a:ext cx="8583" cy="19311"/>
          </a:xfrm>
          <a:custGeom>
            <a:avLst/>
            <a:gdLst/>
            <a:ahLst/>
            <a:cxnLst>
              <a:cxn ang="0">
                <a:pos x="8" y="0"/>
              </a:cxn>
              <a:cxn ang="0">
                <a:pos x="8" y="0"/>
              </a:cxn>
              <a:cxn ang="0">
                <a:pos x="0" y="9"/>
              </a:cxn>
              <a:cxn ang="0">
                <a:pos x="0" y="18"/>
              </a:cxn>
              <a:cxn ang="0">
                <a:pos x="0" y="9"/>
              </a:cxn>
              <a:cxn ang="0">
                <a:pos x="0" y="0"/>
              </a:cxn>
              <a:cxn ang="0">
                <a:pos x="8" y="0"/>
              </a:cxn>
            </a:cxnLst>
            <a:rect l="0" t="0" r="r" b="b"/>
            <a:pathLst>
              <a:path w="8" h="18">
                <a:moveTo>
                  <a:pt x="8" y="0"/>
                </a:moveTo>
                <a:lnTo>
                  <a:pt x="8" y="0"/>
                </a:lnTo>
                <a:lnTo>
                  <a:pt x="0" y="9"/>
                </a:lnTo>
                <a:lnTo>
                  <a:pt x="0" y="18"/>
                </a:lnTo>
                <a:lnTo>
                  <a:pt x="0" y="9"/>
                </a:lnTo>
                <a:lnTo>
                  <a:pt x="0" y="0"/>
                </a:lnTo>
                <a:lnTo>
                  <a:pt x="8" y="0"/>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13" name="Freeform 120"/>
          <p:cNvSpPr>
            <a:spLocks/>
          </p:cNvSpPr>
          <p:nvPr/>
        </p:nvSpPr>
        <p:spPr bwMode="auto">
          <a:xfrm>
            <a:off x="9724789" y="1831240"/>
            <a:ext cx="8583" cy="19311"/>
          </a:xfrm>
          <a:custGeom>
            <a:avLst/>
            <a:gdLst/>
            <a:ahLst/>
            <a:cxnLst>
              <a:cxn ang="0">
                <a:pos x="8" y="0"/>
              </a:cxn>
              <a:cxn ang="0">
                <a:pos x="8" y="0"/>
              </a:cxn>
              <a:cxn ang="0">
                <a:pos x="0" y="9"/>
              </a:cxn>
              <a:cxn ang="0">
                <a:pos x="0" y="18"/>
              </a:cxn>
              <a:cxn ang="0">
                <a:pos x="0" y="9"/>
              </a:cxn>
              <a:cxn ang="0">
                <a:pos x="0" y="0"/>
              </a:cxn>
              <a:cxn ang="0">
                <a:pos x="8" y="0"/>
              </a:cxn>
            </a:cxnLst>
            <a:rect l="0" t="0" r="r" b="b"/>
            <a:pathLst>
              <a:path w="8" h="18">
                <a:moveTo>
                  <a:pt x="8" y="0"/>
                </a:moveTo>
                <a:lnTo>
                  <a:pt x="8" y="0"/>
                </a:lnTo>
                <a:lnTo>
                  <a:pt x="0" y="9"/>
                </a:lnTo>
                <a:lnTo>
                  <a:pt x="0" y="18"/>
                </a:lnTo>
                <a:lnTo>
                  <a:pt x="0" y="9"/>
                </a:lnTo>
                <a:lnTo>
                  <a:pt x="0" y="0"/>
                </a:lnTo>
                <a:lnTo>
                  <a:pt x="8" y="0"/>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14" name="Freeform 121"/>
          <p:cNvSpPr>
            <a:spLocks/>
          </p:cNvSpPr>
          <p:nvPr/>
        </p:nvSpPr>
        <p:spPr bwMode="auto">
          <a:xfrm>
            <a:off x="9733368" y="1802272"/>
            <a:ext cx="1074" cy="28966"/>
          </a:xfrm>
          <a:custGeom>
            <a:avLst/>
            <a:gdLst/>
            <a:ahLst/>
            <a:cxnLst>
              <a:cxn ang="0">
                <a:pos x="0" y="27"/>
              </a:cxn>
              <a:cxn ang="0">
                <a:pos x="0" y="9"/>
              </a:cxn>
              <a:cxn ang="0">
                <a:pos x="0" y="0"/>
              </a:cxn>
              <a:cxn ang="0">
                <a:pos x="0" y="18"/>
              </a:cxn>
              <a:cxn ang="0">
                <a:pos x="0" y="27"/>
              </a:cxn>
              <a:cxn ang="0">
                <a:pos x="0" y="27"/>
              </a:cxn>
            </a:cxnLst>
            <a:rect l="0" t="0" r="r" b="b"/>
            <a:pathLst>
              <a:path h="27">
                <a:moveTo>
                  <a:pt x="0" y="27"/>
                </a:moveTo>
                <a:lnTo>
                  <a:pt x="0" y="9"/>
                </a:lnTo>
                <a:lnTo>
                  <a:pt x="0" y="0"/>
                </a:lnTo>
                <a:lnTo>
                  <a:pt x="0" y="18"/>
                </a:lnTo>
                <a:lnTo>
                  <a:pt x="0" y="27"/>
                </a:lnTo>
                <a:lnTo>
                  <a:pt x="0" y="27"/>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15" name="Freeform 122"/>
          <p:cNvSpPr>
            <a:spLocks/>
          </p:cNvSpPr>
          <p:nvPr/>
        </p:nvSpPr>
        <p:spPr bwMode="auto">
          <a:xfrm>
            <a:off x="9733368" y="1802272"/>
            <a:ext cx="1074" cy="28966"/>
          </a:xfrm>
          <a:custGeom>
            <a:avLst/>
            <a:gdLst/>
            <a:ahLst/>
            <a:cxnLst>
              <a:cxn ang="0">
                <a:pos x="0" y="27"/>
              </a:cxn>
              <a:cxn ang="0">
                <a:pos x="0" y="9"/>
              </a:cxn>
              <a:cxn ang="0">
                <a:pos x="0" y="0"/>
              </a:cxn>
              <a:cxn ang="0">
                <a:pos x="0" y="18"/>
              </a:cxn>
              <a:cxn ang="0">
                <a:pos x="0" y="27"/>
              </a:cxn>
              <a:cxn ang="0">
                <a:pos x="0" y="27"/>
              </a:cxn>
            </a:cxnLst>
            <a:rect l="0" t="0" r="r" b="b"/>
            <a:pathLst>
              <a:path h="27">
                <a:moveTo>
                  <a:pt x="0" y="27"/>
                </a:moveTo>
                <a:lnTo>
                  <a:pt x="0" y="9"/>
                </a:lnTo>
                <a:lnTo>
                  <a:pt x="0" y="0"/>
                </a:lnTo>
                <a:lnTo>
                  <a:pt x="0" y="18"/>
                </a:lnTo>
                <a:lnTo>
                  <a:pt x="0" y="27"/>
                </a:lnTo>
                <a:lnTo>
                  <a:pt x="0" y="27"/>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16" name="Freeform 127"/>
          <p:cNvSpPr>
            <a:spLocks/>
          </p:cNvSpPr>
          <p:nvPr/>
        </p:nvSpPr>
        <p:spPr bwMode="auto">
          <a:xfrm>
            <a:off x="8515692" y="2409503"/>
            <a:ext cx="377640" cy="342237"/>
          </a:xfrm>
          <a:custGeom>
            <a:avLst/>
            <a:gdLst/>
            <a:ahLst/>
            <a:cxnLst>
              <a:cxn ang="0">
                <a:pos x="185" y="9"/>
              </a:cxn>
              <a:cxn ang="0">
                <a:pos x="194" y="18"/>
              </a:cxn>
              <a:cxn ang="0">
                <a:pos x="194" y="36"/>
              </a:cxn>
              <a:cxn ang="0">
                <a:pos x="203" y="45"/>
              </a:cxn>
              <a:cxn ang="0">
                <a:pos x="203" y="53"/>
              </a:cxn>
              <a:cxn ang="0">
                <a:pos x="203" y="62"/>
              </a:cxn>
              <a:cxn ang="0">
                <a:pos x="203" y="80"/>
              </a:cxn>
              <a:cxn ang="0">
                <a:pos x="176" y="106"/>
              </a:cxn>
              <a:cxn ang="0">
                <a:pos x="168" y="115"/>
              </a:cxn>
              <a:cxn ang="0">
                <a:pos x="168" y="142"/>
              </a:cxn>
              <a:cxn ang="0">
                <a:pos x="229" y="159"/>
              </a:cxn>
              <a:cxn ang="0">
                <a:pos x="291" y="177"/>
              </a:cxn>
              <a:cxn ang="0">
                <a:pos x="308" y="204"/>
              </a:cxn>
              <a:cxn ang="0">
                <a:pos x="308" y="221"/>
              </a:cxn>
              <a:cxn ang="0">
                <a:pos x="291" y="213"/>
              </a:cxn>
              <a:cxn ang="0">
                <a:pos x="264" y="204"/>
              </a:cxn>
              <a:cxn ang="0">
                <a:pos x="256" y="230"/>
              </a:cxn>
              <a:cxn ang="0">
                <a:pos x="291" y="221"/>
              </a:cxn>
              <a:cxn ang="0">
                <a:pos x="300" y="221"/>
              </a:cxn>
              <a:cxn ang="0">
                <a:pos x="300" y="239"/>
              </a:cxn>
              <a:cxn ang="0">
                <a:pos x="317" y="230"/>
              </a:cxn>
              <a:cxn ang="0">
                <a:pos x="326" y="248"/>
              </a:cxn>
              <a:cxn ang="0">
                <a:pos x="317" y="257"/>
              </a:cxn>
              <a:cxn ang="0">
                <a:pos x="308" y="274"/>
              </a:cxn>
              <a:cxn ang="0">
                <a:pos x="344" y="283"/>
              </a:cxn>
              <a:cxn ang="0">
                <a:pos x="352" y="292"/>
              </a:cxn>
              <a:cxn ang="0">
                <a:pos x="335" y="301"/>
              </a:cxn>
              <a:cxn ang="0">
                <a:pos x="335" y="292"/>
              </a:cxn>
              <a:cxn ang="0">
                <a:pos x="317" y="292"/>
              </a:cxn>
              <a:cxn ang="0">
                <a:pos x="300" y="283"/>
              </a:cxn>
              <a:cxn ang="0">
                <a:pos x="273" y="266"/>
              </a:cxn>
              <a:cxn ang="0">
                <a:pos x="282" y="292"/>
              </a:cxn>
              <a:cxn ang="0">
                <a:pos x="273" y="292"/>
              </a:cxn>
              <a:cxn ang="0">
                <a:pos x="247" y="292"/>
              </a:cxn>
              <a:cxn ang="0">
                <a:pos x="229" y="301"/>
              </a:cxn>
              <a:cxn ang="0">
                <a:pos x="212" y="301"/>
              </a:cxn>
              <a:cxn ang="0">
                <a:pos x="203" y="274"/>
              </a:cxn>
              <a:cxn ang="0">
                <a:pos x="194" y="274"/>
              </a:cxn>
              <a:cxn ang="0">
                <a:pos x="168" y="257"/>
              </a:cxn>
              <a:cxn ang="0">
                <a:pos x="150" y="257"/>
              </a:cxn>
              <a:cxn ang="0">
                <a:pos x="141" y="274"/>
              </a:cxn>
              <a:cxn ang="0">
                <a:pos x="88" y="274"/>
              </a:cxn>
              <a:cxn ang="0">
                <a:pos x="53" y="257"/>
              </a:cxn>
              <a:cxn ang="0">
                <a:pos x="53" y="239"/>
              </a:cxn>
              <a:cxn ang="0">
                <a:pos x="27" y="266"/>
              </a:cxn>
              <a:cxn ang="0">
                <a:pos x="27" y="257"/>
              </a:cxn>
              <a:cxn ang="0">
                <a:pos x="27" y="239"/>
              </a:cxn>
              <a:cxn ang="0">
                <a:pos x="27" y="195"/>
              </a:cxn>
              <a:cxn ang="0">
                <a:pos x="36" y="168"/>
              </a:cxn>
              <a:cxn ang="0">
                <a:pos x="36" y="151"/>
              </a:cxn>
              <a:cxn ang="0">
                <a:pos x="18" y="124"/>
              </a:cxn>
              <a:cxn ang="0">
                <a:pos x="0" y="89"/>
              </a:cxn>
            </a:cxnLst>
            <a:rect l="0" t="0" r="r" b="b"/>
            <a:pathLst>
              <a:path w="352" h="319">
                <a:moveTo>
                  <a:pt x="0" y="9"/>
                </a:moveTo>
                <a:lnTo>
                  <a:pt x="80" y="9"/>
                </a:lnTo>
                <a:lnTo>
                  <a:pt x="185" y="0"/>
                </a:lnTo>
                <a:lnTo>
                  <a:pt x="185" y="0"/>
                </a:lnTo>
                <a:lnTo>
                  <a:pt x="185" y="9"/>
                </a:lnTo>
                <a:lnTo>
                  <a:pt x="185" y="0"/>
                </a:lnTo>
                <a:lnTo>
                  <a:pt x="194" y="0"/>
                </a:lnTo>
                <a:lnTo>
                  <a:pt x="194" y="9"/>
                </a:lnTo>
                <a:lnTo>
                  <a:pt x="185" y="18"/>
                </a:lnTo>
                <a:lnTo>
                  <a:pt x="194" y="18"/>
                </a:lnTo>
                <a:lnTo>
                  <a:pt x="194" y="18"/>
                </a:lnTo>
                <a:lnTo>
                  <a:pt x="194" y="27"/>
                </a:lnTo>
                <a:lnTo>
                  <a:pt x="194" y="36"/>
                </a:lnTo>
                <a:lnTo>
                  <a:pt x="203" y="27"/>
                </a:lnTo>
                <a:lnTo>
                  <a:pt x="194" y="36"/>
                </a:lnTo>
                <a:lnTo>
                  <a:pt x="203" y="45"/>
                </a:lnTo>
                <a:lnTo>
                  <a:pt x="194" y="36"/>
                </a:lnTo>
                <a:lnTo>
                  <a:pt x="194" y="36"/>
                </a:lnTo>
                <a:lnTo>
                  <a:pt x="194" y="45"/>
                </a:lnTo>
                <a:lnTo>
                  <a:pt x="203" y="45"/>
                </a:lnTo>
                <a:lnTo>
                  <a:pt x="203" y="53"/>
                </a:lnTo>
                <a:lnTo>
                  <a:pt x="212" y="53"/>
                </a:lnTo>
                <a:lnTo>
                  <a:pt x="212" y="53"/>
                </a:lnTo>
                <a:lnTo>
                  <a:pt x="212" y="53"/>
                </a:lnTo>
                <a:lnTo>
                  <a:pt x="203" y="53"/>
                </a:lnTo>
                <a:lnTo>
                  <a:pt x="203" y="62"/>
                </a:lnTo>
                <a:lnTo>
                  <a:pt x="194" y="62"/>
                </a:lnTo>
                <a:lnTo>
                  <a:pt x="194" y="62"/>
                </a:lnTo>
                <a:lnTo>
                  <a:pt x="194" y="71"/>
                </a:lnTo>
                <a:lnTo>
                  <a:pt x="203" y="62"/>
                </a:lnTo>
                <a:lnTo>
                  <a:pt x="203" y="71"/>
                </a:lnTo>
                <a:lnTo>
                  <a:pt x="194" y="71"/>
                </a:lnTo>
                <a:lnTo>
                  <a:pt x="194" y="71"/>
                </a:lnTo>
                <a:lnTo>
                  <a:pt x="194" y="80"/>
                </a:lnTo>
                <a:lnTo>
                  <a:pt x="203" y="80"/>
                </a:lnTo>
                <a:lnTo>
                  <a:pt x="185" y="89"/>
                </a:lnTo>
                <a:lnTo>
                  <a:pt x="185" y="89"/>
                </a:lnTo>
                <a:lnTo>
                  <a:pt x="176" y="98"/>
                </a:lnTo>
                <a:lnTo>
                  <a:pt x="185" y="98"/>
                </a:lnTo>
                <a:lnTo>
                  <a:pt x="176" y="106"/>
                </a:lnTo>
                <a:lnTo>
                  <a:pt x="176" y="106"/>
                </a:lnTo>
                <a:lnTo>
                  <a:pt x="176" y="115"/>
                </a:lnTo>
                <a:lnTo>
                  <a:pt x="176" y="115"/>
                </a:lnTo>
                <a:lnTo>
                  <a:pt x="176" y="115"/>
                </a:lnTo>
                <a:lnTo>
                  <a:pt x="168" y="115"/>
                </a:lnTo>
                <a:lnTo>
                  <a:pt x="176" y="133"/>
                </a:lnTo>
                <a:lnTo>
                  <a:pt x="168" y="133"/>
                </a:lnTo>
                <a:lnTo>
                  <a:pt x="176" y="133"/>
                </a:lnTo>
                <a:lnTo>
                  <a:pt x="168" y="142"/>
                </a:lnTo>
                <a:lnTo>
                  <a:pt x="168" y="142"/>
                </a:lnTo>
                <a:lnTo>
                  <a:pt x="168" y="142"/>
                </a:lnTo>
                <a:lnTo>
                  <a:pt x="168" y="151"/>
                </a:lnTo>
                <a:lnTo>
                  <a:pt x="168" y="159"/>
                </a:lnTo>
                <a:lnTo>
                  <a:pt x="168" y="159"/>
                </a:lnTo>
                <a:lnTo>
                  <a:pt x="229" y="159"/>
                </a:lnTo>
                <a:lnTo>
                  <a:pt x="291" y="151"/>
                </a:lnTo>
                <a:lnTo>
                  <a:pt x="291" y="151"/>
                </a:lnTo>
                <a:lnTo>
                  <a:pt x="291" y="159"/>
                </a:lnTo>
                <a:lnTo>
                  <a:pt x="291" y="168"/>
                </a:lnTo>
                <a:lnTo>
                  <a:pt x="291" y="177"/>
                </a:lnTo>
                <a:lnTo>
                  <a:pt x="291" y="186"/>
                </a:lnTo>
                <a:lnTo>
                  <a:pt x="291" y="186"/>
                </a:lnTo>
                <a:lnTo>
                  <a:pt x="300" y="195"/>
                </a:lnTo>
                <a:lnTo>
                  <a:pt x="300" y="204"/>
                </a:lnTo>
                <a:lnTo>
                  <a:pt x="308" y="204"/>
                </a:lnTo>
                <a:lnTo>
                  <a:pt x="308" y="204"/>
                </a:lnTo>
                <a:lnTo>
                  <a:pt x="308" y="213"/>
                </a:lnTo>
                <a:lnTo>
                  <a:pt x="308" y="213"/>
                </a:lnTo>
                <a:lnTo>
                  <a:pt x="317" y="213"/>
                </a:lnTo>
                <a:lnTo>
                  <a:pt x="308" y="221"/>
                </a:lnTo>
                <a:lnTo>
                  <a:pt x="308" y="213"/>
                </a:lnTo>
                <a:lnTo>
                  <a:pt x="308" y="221"/>
                </a:lnTo>
                <a:lnTo>
                  <a:pt x="300" y="221"/>
                </a:lnTo>
                <a:lnTo>
                  <a:pt x="291" y="213"/>
                </a:lnTo>
                <a:lnTo>
                  <a:pt x="291" y="213"/>
                </a:lnTo>
                <a:lnTo>
                  <a:pt x="291" y="213"/>
                </a:lnTo>
                <a:lnTo>
                  <a:pt x="282" y="213"/>
                </a:lnTo>
                <a:lnTo>
                  <a:pt x="282" y="204"/>
                </a:lnTo>
                <a:lnTo>
                  <a:pt x="273" y="204"/>
                </a:lnTo>
                <a:lnTo>
                  <a:pt x="264" y="204"/>
                </a:lnTo>
                <a:lnTo>
                  <a:pt x="264" y="204"/>
                </a:lnTo>
                <a:lnTo>
                  <a:pt x="256" y="213"/>
                </a:lnTo>
                <a:lnTo>
                  <a:pt x="256" y="221"/>
                </a:lnTo>
                <a:lnTo>
                  <a:pt x="256" y="221"/>
                </a:lnTo>
                <a:lnTo>
                  <a:pt x="256" y="230"/>
                </a:lnTo>
                <a:lnTo>
                  <a:pt x="264" y="230"/>
                </a:lnTo>
                <a:lnTo>
                  <a:pt x="282" y="230"/>
                </a:lnTo>
                <a:lnTo>
                  <a:pt x="282" y="221"/>
                </a:lnTo>
                <a:lnTo>
                  <a:pt x="291" y="221"/>
                </a:lnTo>
                <a:lnTo>
                  <a:pt x="291" y="221"/>
                </a:lnTo>
                <a:lnTo>
                  <a:pt x="300" y="221"/>
                </a:lnTo>
                <a:lnTo>
                  <a:pt x="300" y="221"/>
                </a:lnTo>
                <a:lnTo>
                  <a:pt x="308" y="221"/>
                </a:lnTo>
                <a:lnTo>
                  <a:pt x="308" y="221"/>
                </a:lnTo>
                <a:lnTo>
                  <a:pt x="300" y="221"/>
                </a:lnTo>
                <a:lnTo>
                  <a:pt x="291" y="230"/>
                </a:lnTo>
                <a:lnTo>
                  <a:pt x="291" y="230"/>
                </a:lnTo>
                <a:lnTo>
                  <a:pt x="300" y="239"/>
                </a:lnTo>
                <a:lnTo>
                  <a:pt x="300" y="239"/>
                </a:lnTo>
                <a:lnTo>
                  <a:pt x="300" y="239"/>
                </a:lnTo>
                <a:lnTo>
                  <a:pt x="308" y="239"/>
                </a:lnTo>
                <a:lnTo>
                  <a:pt x="308" y="239"/>
                </a:lnTo>
                <a:lnTo>
                  <a:pt x="308" y="230"/>
                </a:lnTo>
                <a:lnTo>
                  <a:pt x="317" y="221"/>
                </a:lnTo>
                <a:lnTo>
                  <a:pt x="317" y="230"/>
                </a:lnTo>
                <a:lnTo>
                  <a:pt x="317" y="239"/>
                </a:lnTo>
                <a:lnTo>
                  <a:pt x="326" y="239"/>
                </a:lnTo>
                <a:lnTo>
                  <a:pt x="326" y="239"/>
                </a:lnTo>
                <a:lnTo>
                  <a:pt x="326" y="248"/>
                </a:lnTo>
                <a:lnTo>
                  <a:pt x="326" y="248"/>
                </a:lnTo>
                <a:lnTo>
                  <a:pt x="317" y="248"/>
                </a:lnTo>
                <a:lnTo>
                  <a:pt x="308" y="248"/>
                </a:lnTo>
                <a:lnTo>
                  <a:pt x="317" y="257"/>
                </a:lnTo>
                <a:lnTo>
                  <a:pt x="317" y="257"/>
                </a:lnTo>
                <a:lnTo>
                  <a:pt x="317" y="257"/>
                </a:lnTo>
                <a:lnTo>
                  <a:pt x="308" y="257"/>
                </a:lnTo>
                <a:lnTo>
                  <a:pt x="308" y="266"/>
                </a:lnTo>
                <a:lnTo>
                  <a:pt x="308" y="266"/>
                </a:lnTo>
                <a:lnTo>
                  <a:pt x="308" y="266"/>
                </a:lnTo>
                <a:lnTo>
                  <a:pt x="308" y="274"/>
                </a:lnTo>
                <a:lnTo>
                  <a:pt x="317" y="274"/>
                </a:lnTo>
                <a:lnTo>
                  <a:pt x="317" y="274"/>
                </a:lnTo>
                <a:lnTo>
                  <a:pt x="326" y="274"/>
                </a:lnTo>
                <a:lnTo>
                  <a:pt x="335" y="283"/>
                </a:lnTo>
                <a:lnTo>
                  <a:pt x="344" y="283"/>
                </a:lnTo>
                <a:lnTo>
                  <a:pt x="344" y="283"/>
                </a:lnTo>
                <a:lnTo>
                  <a:pt x="352" y="292"/>
                </a:lnTo>
                <a:lnTo>
                  <a:pt x="352" y="292"/>
                </a:lnTo>
                <a:lnTo>
                  <a:pt x="352" y="292"/>
                </a:lnTo>
                <a:lnTo>
                  <a:pt x="352" y="292"/>
                </a:lnTo>
                <a:lnTo>
                  <a:pt x="352" y="301"/>
                </a:lnTo>
                <a:lnTo>
                  <a:pt x="344" y="301"/>
                </a:lnTo>
                <a:lnTo>
                  <a:pt x="344" y="310"/>
                </a:lnTo>
                <a:lnTo>
                  <a:pt x="335" y="301"/>
                </a:lnTo>
                <a:lnTo>
                  <a:pt x="335" y="301"/>
                </a:lnTo>
                <a:lnTo>
                  <a:pt x="335" y="310"/>
                </a:lnTo>
                <a:lnTo>
                  <a:pt x="326" y="319"/>
                </a:lnTo>
                <a:lnTo>
                  <a:pt x="335" y="301"/>
                </a:lnTo>
                <a:lnTo>
                  <a:pt x="335" y="301"/>
                </a:lnTo>
                <a:lnTo>
                  <a:pt x="335" y="292"/>
                </a:lnTo>
                <a:lnTo>
                  <a:pt x="335" y="301"/>
                </a:lnTo>
                <a:lnTo>
                  <a:pt x="326" y="301"/>
                </a:lnTo>
                <a:lnTo>
                  <a:pt x="326" y="292"/>
                </a:lnTo>
                <a:lnTo>
                  <a:pt x="326" y="292"/>
                </a:lnTo>
                <a:lnTo>
                  <a:pt x="317" y="292"/>
                </a:lnTo>
                <a:lnTo>
                  <a:pt x="308" y="292"/>
                </a:lnTo>
                <a:lnTo>
                  <a:pt x="308" y="283"/>
                </a:lnTo>
                <a:lnTo>
                  <a:pt x="300" y="283"/>
                </a:lnTo>
                <a:lnTo>
                  <a:pt x="300" y="283"/>
                </a:lnTo>
                <a:lnTo>
                  <a:pt x="300" y="283"/>
                </a:lnTo>
                <a:lnTo>
                  <a:pt x="300" y="274"/>
                </a:lnTo>
                <a:lnTo>
                  <a:pt x="291" y="274"/>
                </a:lnTo>
                <a:lnTo>
                  <a:pt x="291" y="274"/>
                </a:lnTo>
                <a:lnTo>
                  <a:pt x="273" y="266"/>
                </a:lnTo>
                <a:lnTo>
                  <a:pt x="273" y="266"/>
                </a:lnTo>
                <a:lnTo>
                  <a:pt x="273" y="274"/>
                </a:lnTo>
                <a:lnTo>
                  <a:pt x="282" y="274"/>
                </a:lnTo>
                <a:lnTo>
                  <a:pt x="282" y="292"/>
                </a:lnTo>
                <a:lnTo>
                  <a:pt x="282" y="292"/>
                </a:lnTo>
                <a:lnTo>
                  <a:pt x="282" y="292"/>
                </a:lnTo>
                <a:lnTo>
                  <a:pt x="282" y="301"/>
                </a:lnTo>
                <a:lnTo>
                  <a:pt x="273" y="301"/>
                </a:lnTo>
                <a:lnTo>
                  <a:pt x="273" y="310"/>
                </a:lnTo>
                <a:lnTo>
                  <a:pt x="264" y="301"/>
                </a:lnTo>
                <a:lnTo>
                  <a:pt x="273" y="292"/>
                </a:lnTo>
                <a:lnTo>
                  <a:pt x="264" y="292"/>
                </a:lnTo>
                <a:lnTo>
                  <a:pt x="256" y="292"/>
                </a:lnTo>
                <a:lnTo>
                  <a:pt x="256" y="292"/>
                </a:lnTo>
                <a:lnTo>
                  <a:pt x="256" y="292"/>
                </a:lnTo>
                <a:lnTo>
                  <a:pt x="247" y="292"/>
                </a:lnTo>
                <a:lnTo>
                  <a:pt x="247" y="292"/>
                </a:lnTo>
                <a:lnTo>
                  <a:pt x="247" y="301"/>
                </a:lnTo>
                <a:lnTo>
                  <a:pt x="247" y="301"/>
                </a:lnTo>
                <a:lnTo>
                  <a:pt x="238" y="310"/>
                </a:lnTo>
                <a:lnTo>
                  <a:pt x="229" y="301"/>
                </a:lnTo>
                <a:lnTo>
                  <a:pt x="229" y="301"/>
                </a:lnTo>
                <a:lnTo>
                  <a:pt x="229" y="310"/>
                </a:lnTo>
                <a:lnTo>
                  <a:pt x="220" y="301"/>
                </a:lnTo>
                <a:lnTo>
                  <a:pt x="212" y="301"/>
                </a:lnTo>
                <a:lnTo>
                  <a:pt x="212" y="301"/>
                </a:lnTo>
                <a:lnTo>
                  <a:pt x="212" y="292"/>
                </a:lnTo>
                <a:lnTo>
                  <a:pt x="203" y="292"/>
                </a:lnTo>
                <a:lnTo>
                  <a:pt x="203" y="283"/>
                </a:lnTo>
                <a:lnTo>
                  <a:pt x="194" y="283"/>
                </a:lnTo>
                <a:lnTo>
                  <a:pt x="203" y="274"/>
                </a:lnTo>
                <a:lnTo>
                  <a:pt x="203" y="274"/>
                </a:lnTo>
                <a:lnTo>
                  <a:pt x="203" y="266"/>
                </a:lnTo>
                <a:lnTo>
                  <a:pt x="203" y="274"/>
                </a:lnTo>
                <a:lnTo>
                  <a:pt x="194" y="274"/>
                </a:lnTo>
                <a:lnTo>
                  <a:pt x="194" y="274"/>
                </a:lnTo>
                <a:lnTo>
                  <a:pt x="185" y="274"/>
                </a:lnTo>
                <a:lnTo>
                  <a:pt x="176" y="274"/>
                </a:lnTo>
                <a:lnTo>
                  <a:pt x="176" y="266"/>
                </a:lnTo>
                <a:lnTo>
                  <a:pt x="176" y="266"/>
                </a:lnTo>
                <a:lnTo>
                  <a:pt x="168" y="257"/>
                </a:lnTo>
                <a:lnTo>
                  <a:pt x="159" y="266"/>
                </a:lnTo>
                <a:lnTo>
                  <a:pt x="159" y="266"/>
                </a:lnTo>
                <a:lnTo>
                  <a:pt x="159" y="257"/>
                </a:lnTo>
                <a:lnTo>
                  <a:pt x="159" y="257"/>
                </a:lnTo>
                <a:lnTo>
                  <a:pt x="150" y="257"/>
                </a:lnTo>
                <a:lnTo>
                  <a:pt x="141" y="257"/>
                </a:lnTo>
                <a:lnTo>
                  <a:pt x="141" y="266"/>
                </a:lnTo>
                <a:lnTo>
                  <a:pt x="132" y="266"/>
                </a:lnTo>
                <a:lnTo>
                  <a:pt x="141" y="266"/>
                </a:lnTo>
                <a:lnTo>
                  <a:pt x="141" y="274"/>
                </a:lnTo>
                <a:lnTo>
                  <a:pt x="141" y="274"/>
                </a:lnTo>
                <a:lnTo>
                  <a:pt x="132" y="274"/>
                </a:lnTo>
                <a:lnTo>
                  <a:pt x="124" y="274"/>
                </a:lnTo>
                <a:lnTo>
                  <a:pt x="97" y="274"/>
                </a:lnTo>
                <a:lnTo>
                  <a:pt x="88" y="274"/>
                </a:lnTo>
                <a:lnTo>
                  <a:pt x="88" y="266"/>
                </a:lnTo>
                <a:lnTo>
                  <a:pt x="80" y="266"/>
                </a:lnTo>
                <a:lnTo>
                  <a:pt x="62" y="266"/>
                </a:lnTo>
                <a:lnTo>
                  <a:pt x="62" y="266"/>
                </a:lnTo>
                <a:lnTo>
                  <a:pt x="53" y="257"/>
                </a:lnTo>
                <a:lnTo>
                  <a:pt x="53" y="257"/>
                </a:lnTo>
                <a:lnTo>
                  <a:pt x="62" y="257"/>
                </a:lnTo>
                <a:lnTo>
                  <a:pt x="62" y="248"/>
                </a:lnTo>
                <a:lnTo>
                  <a:pt x="62" y="248"/>
                </a:lnTo>
                <a:lnTo>
                  <a:pt x="53" y="239"/>
                </a:lnTo>
                <a:lnTo>
                  <a:pt x="53" y="257"/>
                </a:lnTo>
                <a:lnTo>
                  <a:pt x="53" y="257"/>
                </a:lnTo>
                <a:lnTo>
                  <a:pt x="53" y="257"/>
                </a:lnTo>
                <a:lnTo>
                  <a:pt x="53" y="266"/>
                </a:lnTo>
                <a:lnTo>
                  <a:pt x="27" y="266"/>
                </a:lnTo>
                <a:lnTo>
                  <a:pt x="27" y="266"/>
                </a:lnTo>
                <a:lnTo>
                  <a:pt x="18" y="266"/>
                </a:lnTo>
                <a:lnTo>
                  <a:pt x="18" y="257"/>
                </a:lnTo>
                <a:lnTo>
                  <a:pt x="27" y="257"/>
                </a:lnTo>
                <a:lnTo>
                  <a:pt x="27" y="257"/>
                </a:lnTo>
                <a:lnTo>
                  <a:pt x="27" y="248"/>
                </a:lnTo>
                <a:lnTo>
                  <a:pt x="27" y="248"/>
                </a:lnTo>
                <a:lnTo>
                  <a:pt x="27" y="248"/>
                </a:lnTo>
                <a:lnTo>
                  <a:pt x="27" y="239"/>
                </a:lnTo>
                <a:lnTo>
                  <a:pt x="27" y="239"/>
                </a:lnTo>
                <a:lnTo>
                  <a:pt x="27" y="221"/>
                </a:lnTo>
                <a:lnTo>
                  <a:pt x="27" y="213"/>
                </a:lnTo>
                <a:lnTo>
                  <a:pt x="27" y="213"/>
                </a:lnTo>
                <a:lnTo>
                  <a:pt x="27" y="204"/>
                </a:lnTo>
                <a:lnTo>
                  <a:pt x="27" y="195"/>
                </a:lnTo>
                <a:lnTo>
                  <a:pt x="36" y="195"/>
                </a:lnTo>
                <a:lnTo>
                  <a:pt x="36" y="186"/>
                </a:lnTo>
                <a:lnTo>
                  <a:pt x="36" y="177"/>
                </a:lnTo>
                <a:lnTo>
                  <a:pt x="36" y="177"/>
                </a:lnTo>
                <a:lnTo>
                  <a:pt x="36" y="168"/>
                </a:lnTo>
                <a:lnTo>
                  <a:pt x="36" y="168"/>
                </a:lnTo>
                <a:lnTo>
                  <a:pt x="36" y="159"/>
                </a:lnTo>
                <a:lnTo>
                  <a:pt x="36" y="159"/>
                </a:lnTo>
                <a:lnTo>
                  <a:pt x="36" y="151"/>
                </a:lnTo>
                <a:lnTo>
                  <a:pt x="36" y="151"/>
                </a:lnTo>
                <a:lnTo>
                  <a:pt x="27" y="142"/>
                </a:lnTo>
                <a:lnTo>
                  <a:pt x="27" y="133"/>
                </a:lnTo>
                <a:lnTo>
                  <a:pt x="27" y="133"/>
                </a:lnTo>
                <a:lnTo>
                  <a:pt x="27" y="133"/>
                </a:lnTo>
                <a:lnTo>
                  <a:pt x="18" y="124"/>
                </a:lnTo>
                <a:lnTo>
                  <a:pt x="18" y="124"/>
                </a:lnTo>
                <a:lnTo>
                  <a:pt x="18" y="115"/>
                </a:lnTo>
                <a:lnTo>
                  <a:pt x="18" y="98"/>
                </a:lnTo>
                <a:lnTo>
                  <a:pt x="9" y="98"/>
                </a:lnTo>
                <a:lnTo>
                  <a:pt x="0" y="89"/>
                </a:lnTo>
                <a:lnTo>
                  <a:pt x="0" y="9"/>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17" name="Freeform 129"/>
          <p:cNvSpPr>
            <a:spLocks/>
          </p:cNvSpPr>
          <p:nvPr/>
        </p:nvSpPr>
        <p:spPr bwMode="auto">
          <a:xfrm>
            <a:off x="8723824" y="2722770"/>
            <a:ext cx="19311" cy="9656"/>
          </a:xfrm>
          <a:custGeom>
            <a:avLst/>
            <a:gdLst/>
            <a:ahLst/>
            <a:cxnLst>
              <a:cxn ang="0">
                <a:pos x="18" y="9"/>
              </a:cxn>
              <a:cxn ang="0">
                <a:pos x="9" y="9"/>
              </a:cxn>
              <a:cxn ang="0">
                <a:pos x="9" y="9"/>
              </a:cxn>
              <a:cxn ang="0">
                <a:pos x="0" y="0"/>
              </a:cxn>
              <a:cxn ang="0">
                <a:pos x="0" y="0"/>
              </a:cxn>
              <a:cxn ang="0">
                <a:pos x="9" y="0"/>
              </a:cxn>
              <a:cxn ang="0">
                <a:pos x="9" y="0"/>
              </a:cxn>
              <a:cxn ang="0">
                <a:pos x="18" y="9"/>
              </a:cxn>
            </a:cxnLst>
            <a:rect l="0" t="0" r="r" b="b"/>
            <a:pathLst>
              <a:path w="18" h="9">
                <a:moveTo>
                  <a:pt x="18" y="9"/>
                </a:moveTo>
                <a:lnTo>
                  <a:pt x="9" y="9"/>
                </a:lnTo>
                <a:lnTo>
                  <a:pt x="9" y="9"/>
                </a:lnTo>
                <a:lnTo>
                  <a:pt x="0" y="0"/>
                </a:lnTo>
                <a:lnTo>
                  <a:pt x="0" y="0"/>
                </a:lnTo>
                <a:lnTo>
                  <a:pt x="9" y="0"/>
                </a:lnTo>
                <a:lnTo>
                  <a:pt x="9" y="0"/>
                </a:lnTo>
                <a:lnTo>
                  <a:pt x="18" y="9"/>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18" name="Freeform 130"/>
          <p:cNvSpPr>
            <a:spLocks/>
          </p:cNvSpPr>
          <p:nvPr/>
        </p:nvSpPr>
        <p:spPr bwMode="auto">
          <a:xfrm>
            <a:off x="8723824" y="2722770"/>
            <a:ext cx="19311" cy="9656"/>
          </a:xfrm>
          <a:custGeom>
            <a:avLst/>
            <a:gdLst/>
            <a:ahLst/>
            <a:cxnLst>
              <a:cxn ang="0">
                <a:pos x="18" y="9"/>
              </a:cxn>
              <a:cxn ang="0">
                <a:pos x="9" y="9"/>
              </a:cxn>
              <a:cxn ang="0">
                <a:pos x="9" y="9"/>
              </a:cxn>
              <a:cxn ang="0">
                <a:pos x="0" y="0"/>
              </a:cxn>
              <a:cxn ang="0">
                <a:pos x="0" y="0"/>
              </a:cxn>
              <a:cxn ang="0">
                <a:pos x="9" y="0"/>
              </a:cxn>
              <a:cxn ang="0">
                <a:pos x="9" y="0"/>
              </a:cxn>
              <a:cxn ang="0">
                <a:pos x="18" y="9"/>
              </a:cxn>
            </a:cxnLst>
            <a:rect l="0" t="0" r="r" b="b"/>
            <a:pathLst>
              <a:path w="18" h="9">
                <a:moveTo>
                  <a:pt x="18" y="9"/>
                </a:moveTo>
                <a:lnTo>
                  <a:pt x="9" y="9"/>
                </a:lnTo>
                <a:lnTo>
                  <a:pt x="9" y="9"/>
                </a:lnTo>
                <a:lnTo>
                  <a:pt x="0" y="0"/>
                </a:lnTo>
                <a:lnTo>
                  <a:pt x="0" y="0"/>
                </a:lnTo>
                <a:lnTo>
                  <a:pt x="9" y="0"/>
                </a:lnTo>
                <a:lnTo>
                  <a:pt x="9" y="0"/>
                </a:lnTo>
                <a:lnTo>
                  <a:pt x="18" y="9"/>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19" name="Freeform 131"/>
          <p:cNvSpPr>
            <a:spLocks/>
          </p:cNvSpPr>
          <p:nvPr/>
        </p:nvSpPr>
        <p:spPr bwMode="auto">
          <a:xfrm>
            <a:off x="8818236" y="1850551"/>
            <a:ext cx="481706" cy="255336"/>
          </a:xfrm>
          <a:custGeom>
            <a:avLst/>
            <a:gdLst/>
            <a:ahLst/>
            <a:cxnLst>
              <a:cxn ang="0">
                <a:pos x="9" y="230"/>
              </a:cxn>
              <a:cxn ang="0">
                <a:pos x="9" y="221"/>
              </a:cxn>
              <a:cxn ang="0">
                <a:pos x="18" y="203"/>
              </a:cxn>
              <a:cxn ang="0">
                <a:pos x="9" y="185"/>
              </a:cxn>
              <a:cxn ang="0">
                <a:pos x="26" y="176"/>
              </a:cxn>
              <a:cxn ang="0">
                <a:pos x="44" y="185"/>
              </a:cxn>
              <a:cxn ang="0">
                <a:pos x="53" y="176"/>
              </a:cxn>
              <a:cxn ang="0">
                <a:pos x="53" y="159"/>
              </a:cxn>
              <a:cxn ang="0">
                <a:pos x="70" y="150"/>
              </a:cxn>
              <a:cxn ang="0">
                <a:pos x="70" y="132"/>
              </a:cxn>
              <a:cxn ang="0">
                <a:pos x="79" y="123"/>
              </a:cxn>
              <a:cxn ang="0">
                <a:pos x="79" y="115"/>
              </a:cxn>
              <a:cxn ang="0">
                <a:pos x="97" y="123"/>
              </a:cxn>
              <a:cxn ang="0">
                <a:pos x="106" y="115"/>
              </a:cxn>
              <a:cxn ang="0">
                <a:pos x="132" y="123"/>
              </a:cxn>
              <a:cxn ang="0">
                <a:pos x="141" y="106"/>
              </a:cxn>
              <a:cxn ang="0">
                <a:pos x="150" y="106"/>
              </a:cxn>
              <a:cxn ang="0">
                <a:pos x="167" y="106"/>
              </a:cxn>
              <a:cxn ang="0">
                <a:pos x="167" y="88"/>
              </a:cxn>
              <a:cxn ang="0">
                <a:pos x="176" y="88"/>
              </a:cxn>
              <a:cxn ang="0">
                <a:pos x="194" y="97"/>
              </a:cxn>
              <a:cxn ang="0">
                <a:pos x="202" y="79"/>
              </a:cxn>
              <a:cxn ang="0">
                <a:pos x="220" y="70"/>
              </a:cxn>
              <a:cxn ang="0">
                <a:pos x="229" y="53"/>
              </a:cxn>
              <a:cxn ang="0">
                <a:pos x="229" y="35"/>
              </a:cxn>
              <a:cxn ang="0">
                <a:pos x="238" y="35"/>
              </a:cxn>
              <a:cxn ang="0">
                <a:pos x="264" y="17"/>
              </a:cxn>
              <a:cxn ang="0">
                <a:pos x="255" y="0"/>
              </a:cxn>
              <a:cxn ang="0">
                <a:pos x="273" y="0"/>
              </a:cxn>
              <a:cxn ang="0">
                <a:pos x="290" y="8"/>
              </a:cxn>
              <a:cxn ang="0">
                <a:pos x="317" y="17"/>
              </a:cxn>
              <a:cxn ang="0">
                <a:pos x="334" y="26"/>
              </a:cxn>
              <a:cxn ang="0">
                <a:pos x="352" y="26"/>
              </a:cxn>
              <a:cxn ang="0">
                <a:pos x="361" y="26"/>
              </a:cxn>
              <a:cxn ang="0">
                <a:pos x="378" y="8"/>
              </a:cxn>
              <a:cxn ang="0">
                <a:pos x="396" y="26"/>
              </a:cxn>
              <a:cxn ang="0">
                <a:pos x="405" y="35"/>
              </a:cxn>
              <a:cxn ang="0">
                <a:pos x="405" y="53"/>
              </a:cxn>
              <a:cxn ang="0">
                <a:pos x="422" y="79"/>
              </a:cxn>
              <a:cxn ang="0">
                <a:pos x="449" y="97"/>
              </a:cxn>
              <a:cxn ang="0">
                <a:pos x="414" y="141"/>
              </a:cxn>
              <a:cxn ang="0">
                <a:pos x="405" y="159"/>
              </a:cxn>
              <a:cxn ang="0">
                <a:pos x="387" y="168"/>
              </a:cxn>
              <a:cxn ang="0">
                <a:pos x="370" y="176"/>
              </a:cxn>
              <a:cxn ang="0">
                <a:pos x="352" y="194"/>
              </a:cxn>
              <a:cxn ang="0">
                <a:pos x="290" y="194"/>
              </a:cxn>
              <a:cxn ang="0">
                <a:pos x="211" y="203"/>
              </a:cxn>
              <a:cxn ang="0">
                <a:pos x="123" y="212"/>
              </a:cxn>
              <a:cxn ang="0">
                <a:pos x="79" y="212"/>
              </a:cxn>
              <a:cxn ang="0">
                <a:pos x="0" y="238"/>
              </a:cxn>
            </a:cxnLst>
            <a:rect l="0" t="0" r="r" b="b"/>
            <a:pathLst>
              <a:path w="449" h="238">
                <a:moveTo>
                  <a:pt x="0" y="238"/>
                </a:moveTo>
                <a:lnTo>
                  <a:pt x="0" y="230"/>
                </a:lnTo>
                <a:lnTo>
                  <a:pt x="9" y="230"/>
                </a:lnTo>
                <a:lnTo>
                  <a:pt x="9" y="230"/>
                </a:lnTo>
                <a:lnTo>
                  <a:pt x="9" y="221"/>
                </a:lnTo>
                <a:lnTo>
                  <a:pt x="9" y="221"/>
                </a:lnTo>
                <a:lnTo>
                  <a:pt x="18" y="212"/>
                </a:lnTo>
                <a:lnTo>
                  <a:pt x="18" y="203"/>
                </a:lnTo>
                <a:lnTo>
                  <a:pt x="18" y="203"/>
                </a:lnTo>
                <a:lnTo>
                  <a:pt x="18" y="194"/>
                </a:lnTo>
                <a:lnTo>
                  <a:pt x="9" y="194"/>
                </a:lnTo>
                <a:lnTo>
                  <a:pt x="9" y="185"/>
                </a:lnTo>
                <a:lnTo>
                  <a:pt x="18" y="176"/>
                </a:lnTo>
                <a:lnTo>
                  <a:pt x="26" y="176"/>
                </a:lnTo>
                <a:lnTo>
                  <a:pt x="26" y="176"/>
                </a:lnTo>
                <a:lnTo>
                  <a:pt x="35" y="176"/>
                </a:lnTo>
                <a:lnTo>
                  <a:pt x="44" y="185"/>
                </a:lnTo>
                <a:lnTo>
                  <a:pt x="44" y="185"/>
                </a:lnTo>
                <a:lnTo>
                  <a:pt x="53" y="185"/>
                </a:lnTo>
                <a:lnTo>
                  <a:pt x="53" y="176"/>
                </a:lnTo>
                <a:lnTo>
                  <a:pt x="53" y="176"/>
                </a:lnTo>
                <a:lnTo>
                  <a:pt x="53" y="168"/>
                </a:lnTo>
                <a:lnTo>
                  <a:pt x="53" y="168"/>
                </a:lnTo>
                <a:lnTo>
                  <a:pt x="53" y="159"/>
                </a:lnTo>
                <a:lnTo>
                  <a:pt x="53" y="159"/>
                </a:lnTo>
                <a:lnTo>
                  <a:pt x="62" y="159"/>
                </a:lnTo>
                <a:lnTo>
                  <a:pt x="70" y="150"/>
                </a:lnTo>
                <a:lnTo>
                  <a:pt x="70" y="150"/>
                </a:lnTo>
                <a:lnTo>
                  <a:pt x="70" y="141"/>
                </a:lnTo>
                <a:lnTo>
                  <a:pt x="70" y="132"/>
                </a:lnTo>
                <a:lnTo>
                  <a:pt x="70" y="132"/>
                </a:lnTo>
                <a:lnTo>
                  <a:pt x="79" y="123"/>
                </a:lnTo>
                <a:lnTo>
                  <a:pt x="79" y="123"/>
                </a:lnTo>
                <a:lnTo>
                  <a:pt x="79" y="123"/>
                </a:lnTo>
                <a:lnTo>
                  <a:pt x="79" y="123"/>
                </a:lnTo>
                <a:lnTo>
                  <a:pt x="79" y="115"/>
                </a:lnTo>
                <a:lnTo>
                  <a:pt x="88" y="115"/>
                </a:lnTo>
                <a:lnTo>
                  <a:pt x="97" y="115"/>
                </a:lnTo>
                <a:lnTo>
                  <a:pt x="97" y="123"/>
                </a:lnTo>
                <a:lnTo>
                  <a:pt x="106" y="115"/>
                </a:lnTo>
                <a:lnTo>
                  <a:pt x="97" y="115"/>
                </a:lnTo>
                <a:lnTo>
                  <a:pt x="106" y="115"/>
                </a:lnTo>
                <a:lnTo>
                  <a:pt x="114" y="106"/>
                </a:lnTo>
                <a:lnTo>
                  <a:pt x="132" y="115"/>
                </a:lnTo>
                <a:lnTo>
                  <a:pt x="132" y="123"/>
                </a:lnTo>
                <a:lnTo>
                  <a:pt x="132" y="115"/>
                </a:lnTo>
                <a:lnTo>
                  <a:pt x="132" y="115"/>
                </a:lnTo>
                <a:lnTo>
                  <a:pt x="141" y="106"/>
                </a:lnTo>
                <a:lnTo>
                  <a:pt x="141" y="106"/>
                </a:lnTo>
                <a:lnTo>
                  <a:pt x="150" y="106"/>
                </a:lnTo>
                <a:lnTo>
                  <a:pt x="150" y="106"/>
                </a:lnTo>
                <a:lnTo>
                  <a:pt x="158" y="106"/>
                </a:lnTo>
                <a:lnTo>
                  <a:pt x="158" y="115"/>
                </a:lnTo>
                <a:lnTo>
                  <a:pt x="167" y="106"/>
                </a:lnTo>
                <a:lnTo>
                  <a:pt x="167" y="106"/>
                </a:lnTo>
                <a:lnTo>
                  <a:pt x="167" y="97"/>
                </a:lnTo>
                <a:lnTo>
                  <a:pt x="167" y="88"/>
                </a:lnTo>
                <a:lnTo>
                  <a:pt x="176" y="88"/>
                </a:lnTo>
                <a:lnTo>
                  <a:pt x="176" y="79"/>
                </a:lnTo>
                <a:lnTo>
                  <a:pt x="176" y="88"/>
                </a:lnTo>
                <a:lnTo>
                  <a:pt x="185" y="97"/>
                </a:lnTo>
                <a:lnTo>
                  <a:pt x="185" y="97"/>
                </a:lnTo>
                <a:lnTo>
                  <a:pt x="194" y="97"/>
                </a:lnTo>
                <a:lnTo>
                  <a:pt x="202" y="97"/>
                </a:lnTo>
                <a:lnTo>
                  <a:pt x="202" y="88"/>
                </a:lnTo>
                <a:lnTo>
                  <a:pt x="202" y="79"/>
                </a:lnTo>
                <a:lnTo>
                  <a:pt x="202" y="70"/>
                </a:lnTo>
                <a:lnTo>
                  <a:pt x="211" y="70"/>
                </a:lnTo>
                <a:lnTo>
                  <a:pt x="220" y="70"/>
                </a:lnTo>
                <a:lnTo>
                  <a:pt x="220" y="62"/>
                </a:lnTo>
                <a:lnTo>
                  <a:pt x="220" y="53"/>
                </a:lnTo>
                <a:lnTo>
                  <a:pt x="229" y="53"/>
                </a:lnTo>
                <a:lnTo>
                  <a:pt x="229" y="44"/>
                </a:lnTo>
                <a:lnTo>
                  <a:pt x="229" y="35"/>
                </a:lnTo>
                <a:lnTo>
                  <a:pt x="229" y="35"/>
                </a:lnTo>
                <a:lnTo>
                  <a:pt x="229" y="35"/>
                </a:lnTo>
                <a:lnTo>
                  <a:pt x="238" y="35"/>
                </a:lnTo>
                <a:lnTo>
                  <a:pt x="238" y="35"/>
                </a:lnTo>
                <a:lnTo>
                  <a:pt x="255" y="26"/>
                </a:lnTo>
                <a:lnTo>
                  <a:pt x="264" y="26"/>
                </a:lnTo>
                <a:lnTo>
                  <a:pt x="264" y="17"/>
                </a:lnTo>
                <a:lnTo>
                  <a:pt x="255" y="17"/>
                </a:lnTo>
                <a:lnTo>
                  <a:pt x="264" y="8"/>
                </a:lnTo>
                <a:lnTo>
                  <a:pt x="255" y="0"/>
                </a:lnTo>
                <a:lnTo>
                  <a:pt x="255" y="0"/>
                </a:lnTo>
                <a:lnTo>
                  <a:pt x="264" y="0"/>
                </a:lnTo>
                <a:lnTo>
                  <a:pt x="273" y="0"/>
                </a:lnTo>
                <a:lnTo>
                  <a:pt x="282" y="0"/>
                </a:lnTo>
                <a:lnTo>
                  <a:pt x="290" y="0"/>
                </a:lnTo>
                <a:lnTo>
                  <a:pt x="290" y="8"/>
                </a:lnTo>
                <a:lnTo>
                  <a:pt x="299" y="17"/>
                </a:lnTo>
                <a:lnTo>
                  <a:pt x="308" y="17"/>
                </a:lnTo>
                <a:lnTo>
                  <a:pt x="317" y="17"/>
                </a:lnTo>
                <a:lnTo>
                  <a:pt x="317" y="17"/>
                </a:lnTo>
                <a:lnTo>
                  <a:pt x="334" y="26"/>
                </a:lnTo>
                <a:lnTo>
                  <a:pt x="334" y="26"/>
                </a:lnTo>
                <a:lnTo>
                  <a:pt x="343" y="26"/>
                </a:lnTo>
                <a:lnTo>
                  <a:pt x="343" y="26"/>
                </a:lnTo>
                <a:lnTo>
                  <a:pt x="352" y="26"/>
                </a:lnTo>
                <a:lnTo>
                  <a:pt x="352" y="26"/>
                </a:lnTo>
                <a:lnTo>
                  <a:pt x="361" y="26"/>
                </a:lnTo>
                <a:lnTo>
                  <a:pt x="361" y="26"/>
                </a:lnTo>
                <a:lnTo>
                  <a:pt x="370" y="17"/>
                </a:lnTo>
                <a:lnTo>
                  <a:pt x="370" y="17"/>
                </a:lnTo>
                <a:lnTo>
                  <a:pt x="378" y="8"/>
                </a:lnTo>
                <a:lnTo>
                  <a:pt x="387" y="17"/>
                </a:lnTo>
                <a:lnTo>
                  <a:pt x="387" y="26"/>
                </a:lnTo>
                <a:lnTo>
                  <a:pt x="396" y="26"/>
                </a:lnTo>
                <a:lnTo>
                  <a:pt x="396" y="35"/>
                </a:lnTo>
                <a:lnTo>
                  <a:pt x="405" y="35"/>
                </a:lnTo>
                <a:lnTo>
                  <a:pt x="405" y="35"/>
                </a:lnTo>
                <a:lnTo>
                  <a:pt x="405" y="44"/>
                </a:lnTo>
                <a:lnTo>
                  <a:pt x="405" y="44"/>
                </a:lnTo>
                <a:lnTo>
                  <a:pt x="405" y="53"/>
                </a:lnTo>
                <a:lnTo>
                  <a:pt x="414" y="70"/>
                </a:lnTo>
                <a:lnTo>
                  <a:pt x="414" y="70"/>
                </a:lnTo>
                <a:lnTo>
                  <a:pt x="422" y="79"/>
                </a:lnTo>
                <a:lnTo>
                  <a:pt x="431" y="88"/>
                </a:lnTo>
                <a:lnTo>
                  <a:pt x="440" y="97"/>
                </a:lnTo>
                <a:lnTo>
                  <a:pt x="449" y="97"/>
                </a:lnTo>
                <a:lnTo>
                  <a:pt x="431" y="123"/>
                </a:lnTo>
                <a:lnTo>
                  <a:pt x="414" y="132"/>
                </a:lnTo>
                <a:lnTo>
                  <a:pt x="414" y="141"/>
                </a:lnTo>
                <a:lnTo>
                  <a:pt x="414" y="150"/>
                </a:lnTo>
                <a:lnTo>
                  <a:pt x="405" y="150"/>
                </a:lnTo>
                <a:lnTo>
                  <a:pt x="405" y="159"/>
                </a:lnTo>
                <a:lnTo>
                  <a:pt x="396" y="159"/>
                </a:lnTo>
                <a:lnTo>
                  <a:pt x="396" y="159"/>
                </a:lnTo>
                <a:lnTo>
                  <a:pt x="387" y="168"/>
                </a:lnTo>
                <a:lnTo>
                  <a:pt x="387" y="168"/>
                </a:lnTo>
                <a:lnTo>
                  <a:pt x="378" y="176"/>
                </a:lnTo>
                <a:lnTo>
                  <a:pt x="370" y="176"/>
                </a:lnTo>
                <a:lnTo>
                  <a:pt x="370" y="185"/>
                </a:lnTo>
                <a:lnTo>
                  <a:pt x="352" y="185"/>
                </a:lnTo>
                <a:lnTo>
                  <a:pt x="352" y="194"/>
                </a:lnTo>
                <a:lnTo>
                  <a:pt x="326" y="194"/>
                </a:lnTo>
                <a:lnTo>
                  <a:pt x="308" y="194"/>
                </a:lnTo>
                <a:lnTo>
                  <a:pt x="290" y="194"/>
                </a:lnTo>
                <a:lnTo>
                  <a:pt x="255" y="194"/>
                </a:lnTo>
                <a:lnTo>
                  <a:pt x="246" y="203"/>
                </a:lnTo>
                <a:lnTo>
                  <a:pt x="211" y="203"/>
                </a:lnTo>
                <a:lnTo>
                  <a:pt x="185" y="203"/>
                </a:lnTo>
                <a:lnTo>
                  <a:pt x="150" y="212"/>
                </a:lnTo>
                <a:lnTo>
                  <a:pt x="123" y="212"/>
                </a:lnTo>
                <a:lnTo>
                  <a:pt x="97" y="212"/>
                </a:lnTo>
                <a:lnTo>
                  <a:pt x="88" y="212"/>
                </a:lnTo>
                <a:lnTo>
                  <a:pt x="79" y="212"/>
                </a:lnTo>
                <a:lnTo>
                  <a:pt x="88" y="221"/>
                </a:lnTo>
                <a:lnTo>
                  <a:pt x="88" y="230"/>
                </a:lnTo>
                <a:lnTo>
                  <a:pt x="0" y="238"/>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20" name="Freeform 132"/>
          <p:cNvSpPr>
            <a:spLocks/>
          </p:cNvSpPr>
          <p:nvPr/>
        </p:nvSpPr>
        <p:spPr bwMode="auto">
          <a:xfrm>
            <a:off x="8818236" y="1850551"/>
            <a:ext cx="481706" cy="255336"/>
          </a:xfrm>
          <a:custGeom>
            <a:avLst/>
            <a:gdLst/>
            <a:ahLst/>
            <a:cxnLst>
              <a:cxn ang="0">
                <a:pos x="9" y="230"/>
              </a:cxn>
              <a:cxn ang="0">
                <a:pos x="9" y="221"/>
              </a:cxn>
              <a:cxn ang="0">
                <a:pos x="18" y="203"/>
              </a:cxn>
              <a:cxn ang="0">
                <a:pos x="9" y="185"/>
              </a:cxn>
              <a:cxn ang="0">
                <a:pos x="26" y="176"/>
              </a:cxn>
              <a:cxn ang="0">
                <a:pos x="44" y="185"/>
              </a:cxn>
              <a:cxn ang="0">
                <a:pos x="53" y="176"/>
              </a:cxn>
              <a:cxn ang="0">
                <a:pos x="53" y="159"/>
              </a:cxn>
              <a:cxn ang="0">
                <a:pos x="70" y="150"/>
              </a:cxn>
              <a:cxn ang="0">
                <a:pos x="70" y="132"/>
              </a:cxn>
              <a:cxn ang="0">
                <a:pos x="79" y="123"/>
              </a:cxn>
              <a:cxn ang="0">
                <a:pos x="79" y="115"/>
              </a:cxn>
              <a:cxn ang="0">
                <a:pos x="97" y="123"/>
              </a:cxn>
              <a:cxn ang="0">
                <a:pos x="106" y="115"/>
              </a:cxn>
              <a:cxn ang="0">
                <a:pos x="132" y="123"/>
              </a:cxn>
              <a:cxn ang="0">
                <a:pos x="141" y="106"/>
              </a:cxn>
              <a:cxn ang="0">
                <a:pos x="150" y="106"/>
              </a:cxn>
              <a:cxn ang="0">
                <a:pos x="167" y="106"/>
              </a:cxn>
              <a:cxn ang="0">
                <a:pos x="167" y="88"/>
              </a:cxn>
              <a:cxn ang="0">
                <a:pos x="176" y="88"/>
              </a:cxn>
              <a:cxn ang="0">
                <a:pos x="194" y="97"/>
              </a:cxn>
              <a:cxn ang="0">
                <a:pos x="202" y="79"/>
              </a:cxn>
              <a:cxn ang="0">
                <a:pos x="220" y="70"/>
              </a:cxn>
              <a:cxn ang="0">
                <a:pos x="229" y="53"/>
              </a:cxn>
              <a:cxn ang="0">
                <a:pos x="229" y="35"/>
              </a:cxn>
              <a:cxn ang="0">
                <a:pos x="238" y="35"/>
              </a:cxn>
              <a:cxn ang="0">
                <a:pos x="264" y="17"/>
              </a:cxn>
              <a:cxn ang="0">
                <a:pos x="255" y="0"/>
              </a:cxn>
              <a:cxn ang="0">
                <a:pos x="273" y="0"/>
              </a:cxn>
              <a:cxn ang="0">
                <a:pos x="290" y="8"/>
              </a:cxn>
              <a:cxn ang="0">
                <a:pos x="317" y="17"/>
              </a:cxn>
              <a:cxn ang="0">
                <a:pos x="334" y="26"/>
              </a:cxn>
              <a:cxn ang="0">
                <a:pos x="352" y="26"/>
              </a:cxn>
              <a:cxn ang="0">
                <a:pos x="361" y="26"/>
              </a:cxn>
              <a:cxn ang="0">
                <a:pos x="378" y="8"/>
              </a:cxn>
              <a:cxn ang="0">
                <a:pos x="396" y="26"/>
              </a:cxn>
              <a:cxn ang="0">
                <a:pos x="405" y="35"/>
              </a:cxn>
              <a:cxn ang="0">
                <a:pos x="405" y="53"/>
              </a:cxn>
              <a:cxn ang="0">
                <a:pos x="422" y="79"/>
              </a:cxn>
              <a:cxn ang="0">
                <a:pos x="449" y="97"/>
              </a:cxn>
              <a:cxn ang="0">
                <a:pos x="414" y="141"/>
              </a:cxn>
              <a:cxn ang="0">
                <a:pos x="405" y="159"/>
              </a:cxn>
              <a:cxn ang="0">
                <a:pos x="387" y="168"/>
              </a:cxn>
              <a:cxn ang="0">
                <a:pos x="370" y="176"/>
              </a:cxn>
              <a:cxn ang="0">
                <a:pos x="352" y="194"/>
              </a:cxn>
              <a:cxn ang="0">
                <a:pos x="290" y="194"/>
              </a:cxn>
              <a:cxn ang="0">
                <a:pos x="211" y="203"/>
              </a:cxn>
              <a:cxn ang="0">
                <a:pos x="123" y="212"/>
              </a:cxn>
              <a:cxn ang="0">
                <a:pos x="79" y="212"/>
              </a:cxn>
              <a:cxn ang="0">
                <a:pos x="0" y="238"/>
              </a:cxn>
            </a:cxnLst>
            <a:rect l="0" t="0" r="r" b="b"/>
            <a:pathLst>
              <a:path w="449" h="238">
                <a:moveTo>
                  <a:pt x="0" y="238"/>
                </a:moveTo>
                <a:lnTo>
                  <a:pt x="0" y="230"/>
                </a:lnTo>
                <a:lnTo>
                  <a:pt x="9" y="230"/>
                </a:lnTo>
                <a:lnTo>
                  <a:pt x="9" y="230"/>
                </a:lnTo>
                <a:lnTo>
                  <a:pt x="9" y="221"/>
                </a:lnTo>
                <a:lnTo>
                  <a:pt x="9" y="221"/>
                </a:lnTo>
                <a:lnTo>
                  <a:pt x="18" y="212"/>
                </a:lnTo>
                <a:lnTo>
                  <a:pt x="18" y="203"/>
                </a:lnTo>
                <a:lnTo>
                  <a:pt x="18" y="203"/>
                </a:lnTo>
                <a:lnTo>
                  <a:pt x="18" y="194"/>
                </a:lnTo>
                <a:lnTo>
                  <a:pt x="9" y="194"/>
                </a:lnTo>
                <a:lnTo>
                  <a:pt x="9" y="185"/>
                </a:lnTo>
                <a:lnTo>
                  <a:pt x="18" y="176"/>
                </a:lnTo>
                <a:lnTo>
                  <a:pt x="26" y="176"/>
                </a:lnTo>
                <a:lnTo>
                  <a:pt x="26" y="176"/>
                </a:lnTo>
                <a:lnTo>
                  <a:pt x="35" y="176"/>
                </a:lnTo>
                <a:lnTo>
                  <a:pt x="44" y="185"/>
                </a:lnTo>
                <a:lnTo>
                  <a:pt x="44" y="185"/>
                </a:lnTo>
                <a:lnTo>
                  <a:pt x="53" y="185"/>
                </a:lnTo>
                <a:lnTo>
                  <a:pt x="53" y="176"/>
                </a:lnTo>
                <a:lnTo>
                  <a:pt x="53" y="176"/>
                </a:lnTo>
                <a:lnTo>
                  <a:pt x="53" y="168"/>
                </a:lnTo>
                <a:lnTo>
                  <a:pt x="53" y="168"/>
                </a:lnTo>
                <a:lnTo>
                  <a:pt x="53" y="159"/>
                </a:lnTo>
                <a:lnTo>
                  <a:pt x="53" y="159"/>
                </a:lnTo>
                <a:lnTo>
                  <a:pt x="62" y="159"/>
                </a:lnTo>
                <a:lnTo>
                  <a:pt x="70" y="150"/>
                </a:lnTo>
                <a:lnTo>
                  <a:pt x="70" y="150"/>
                </a:lnTo>
                <a:lnTo>
                  <a:pt x="70" y="141"/>
                </a:lnTo>
                <a:lnTo>
                  <a:pt x="70" y="132"/>
                </a:lnTo>
                <a:lnTo>
                  <a:pt x="70" y="132"/>
                </a:lnTo>
                <a:lnTo>
                  <a:pt x="79" y="123"/>
                </a:lnTo>
                <a:lnTo>
                  <a:pt x="79" y="123"/>
                </a:lnTo>
                <a:lnTo>
                  <a:pt x="79" y="123"/>
                </a:lnTo>
                <a:lnTo>
                  <a:pt x="79" y="123"/>
                </a:lnTo>
                <a:lnTo>
                  <a:pt x="79" y="115"/>
                </a:lnTo>
                <a:lnTo>
                  <a:pt x="88" y="115"/>
                </a:lnTo>
                <a:lnTo>
                  <a:pt x="97" y="115"/>
                </a:lnTo>
                <a:lnTo>
                  <a:pt x="97" y="123"/>
                </a:lnTo>
                <a:lnTo>
                  <a:pt x="106" y="115"/>
                </a:lnTo>
                <a:lnTo>
                  <a:pt x="97" y="115"/>
                </a:lnTo>
                <a:lnTo>
                  <a:pt x="106" y="115"/>
                </a:lnTo>
                <a:lnTo>
                  <a:pt x="114" y="106"/>
                </a:lnTo>
                <a:lnTo>
                  <a:pt x="132" y="115"/>
                </a:lnTo>
                <a:lnTo>
                  <a:pt x="132" y="123"/>
                </a:lnTo>
                <a:lnTo>
                  <a:pt x="132" y="115"/>
                </a:lnTo>
                <a:lnTo>
                  <a:pt x="132" y="115"/>
                </a:lnTo>
                <a:lnTo>
                  <a:pt x="141" y="106"/>
                </a:lnTo>
                <a:lnTo>
                  <a:pt x="141" y="106"/>
                </a:lnTo>
                <a:lnTo>
                  <a:pt x="150" y="106"/>
                </a:lnTo>
                <a:lnTo>
                  <a:pt x="150" y="106"/>
                </a:lnTo>
                <a:lnTo>
                  <a:pt x="158" y="106"/>
                </a:lnTo>
                <a:lnTo>
                  <a:pt x="158" y="115"/>
                </a:lnTo>
                <a:lnTo>
                  <a:pt x="167" y="106"/>
                </a:lnTo>
                <a:lnTo>
                  <a:pt x="167" y="106"/>
                </a:lnTo>
                <a:lnTo>
                  <a:pt x="167" y="97"/>
                </a:lnTo>
                <a:lnTo>
                  <a:pt x="167" y="88"/>
                </a:lnTo>
                <a:lnTo>
                  <a:pt x="176" y="88"/>
                </a:lnTo>
                <a:lnTo>
                  <a:pt x="176" y="79"/>
                </a:lnTo>
                <a:lnTo>
                  <a:pt x="176" y="88"/>
                </a:lnTo>
                <a:lnTo>
                  <a:pt x="185" y="97"/>
                </a:lnTo>
                <a:lnTo>
                  <a:pt x="185" y="97"/>
                </a:lnTo>
                <a:lnTo>
                  <a:pt x="194" y="97"/>
                </a:lnTo>
                <a:lnTo>
                  <a:pt x="202" y="97"/>
                </a:lnTo>
                <a:lnTo>
                  <a:pt x="202" y="88"/>
                </a:lnTo>
                <a:lnTo>
                  <a:pt x="202" y="79"/>
                </a:lnTo>
                <a:lnTo>
                  <a:pt x="202" y="70"/>
                </a:lnTo>
                <a:lnTo>
                  <a:pt x="211" y="70"/>
                </a:lnTo>
                <a:lnTo>
                  <a:pt x="220" y="70"/>
                </a:lnTo>
                <a:lnTo>
                  <a:pt x="220" y="62"/>
                </a:lnTo>
                <a:lnTo>
                  <a:pt x="220" y="53"/>
                </a:lnTo>
                <a:lnTo>
                  <a:pt x="229" y="53"/>
                </a:lnTo>
                <a:lnTo>
                  <a:pt x="229" y="44"/>
                </a:lnTo>
                <a:lnTo>
                  <a:pt x="229" y="35"/>
                </a:lnTo>
                <a:lnTo>
                  <a:pt x="229" y="35"/>
                </a:lnTo>
                <a:lnTo>
                  <a:pt x="229" y="35"/>
                </a:lnTo>
                <a:lnTo>
                  <a:pt x="238" y="35"/>
                </a:lnTo>
                <a:lnTo>
                  <a:pt x="238" y="35"/>
                </a:lnTo>
                <a:lnTo>
                  <a:pt x="255" y="26"/>
                </a:lnTo>
                <a:lnTo>
                  <a:pt x="264" y="26"/>
                </a:lnTo>
                <a:lnTo>
                  <a:pt x="264" y="17"/>
                </a:lnTo>
                <a:lnTo>
                  <a:pt x="255" y="17"/>
                </a:lnTo>
                <a:lnTo>
                  <a:pt x="264" y="8"/>
                </a:lnTo>
                <a:lnTo>
                  <a:pt x="255" y="0"/>
                </a:lnTo>
                <a:lnTo>
                  <a:pt x="255" y="0"/>
                </a:lnTo>
                <a:lnTo>
                  <a:pt x="264" y="0"/>
                </a:lnTo>
                <a:lnTo>
                  <a:pt x="273" y="0"/>
                </a:lnTo>
                <a:lnTo>
                  <a:pt x="282" y="0"/>
                </a:lnTo>
                <a:lnTo>
                  <a:pt x="290" y="0"/>
                </a:lnTo>
                <a:lnTo>
                  <a:pt x="290" y="8"/>
                </a:lnTo>
                <a:lnTo>
                  <a:pt x="299" y="17"/>
                </a:lnTo>
                <a:lnTo>
                  <a:pt x="308" y="17"/>
                </a:lnTo>
                <a:lnTo>
                  <a:pt x="317" y="17"/>
                </a:lnTo>
                <a:lnTo>
                  <a:pt x="317" y="17"/>
                </a:lnTo>
                <a:lnTo>
                  <a:pt x="334" y="26"/>
                </a:lnTo>
                <a:lnTo>
                  <a:pt x="334" y="26"/>
                </a:lnTo>
                <a:lnTo>
                  <a:pt x="343" y="26"/>
                </a:lnTo>
                <a:lnTo>
                  <a:pt x="343" y="26"/>
                </a:lnTo>
                <a:lnTo>
                  <a:pt x="352" y="26"/>
                </a:lnTo>
                <a:lnTo>
                  <a:pt x="352" y="26"/>
                </a:lnTo>
                <a:lnTo>
                  <a:pt x="361" y="26"/>
                </a:lnTo>
                <a:lnTo>
                  <a:pt x="361" y="26"/>
                </a:lnTo>
                <a:lnTo>
                  <a:pt x="370" y="17"/>
                </a:lnTo>
                <a:lnTo>
                  <a:pt x="370" y="17"/>
                </a:lnTo>
                <a:lnTo>
                  <a:pt x="378" y="8"/>
                </a:lnTo>
                <a:lnTo>
                  <a:pt x="387" y="17"/>
                </a:lnTo>
                <a:lnTo>
                  <a:pt x="387" y="26"/>
                </a:lnTo>
                <a:lnTo>
                  <a:pt x="396" y="26"/>
                </a:lnTo>
                <a:lnTo>
                  <a:pt x="396" y="35"/>
                </a:lnTo>
                <a:lnTo>
                  <a:pt x="405" y="35"/>
                </a:lnTo>
                <a:lnTo>
                  <a:pt x="405" y="35"/>
                </a:lnTo>
                <a:lnTo>
                  <a:pt x="405" y="44"/>
                </a:lnTo>
                <a:lnTo>
                  <a:pt x="405" y="44"/>
                </a:lnTo>
                <a:lnTo>
                  <a:pt x="405" y="53"/>
                </a:lnTo>
                <a:lnTo>
                  <a:pt x="414" y="70"/>
                </a:lnTo>
                <a:lnTo>
                  <a:pt x="414" y="70"/>
                </a:lnTo>
                <a:lnTo>
                  <a:pt x="422" y="79"/>
                </a:lnTo>
                <a:lnTo>
                  <a:pt x="431" y="88"/>
                </a:lnTo>
                <a:lnTo>
                  <a:pt x="440" y="97"/>
                </a:lnTo>
                <a:lnTo>
                  <a:pt x="449" y="97"/>
                </a:lnTo>
                <a:lnTo>
                  <a:pt x="431" y="123"/>
                </a:lnTo>
                <a:lnTo>
                  <a:pt x="414" y="132"/>
                </a:lnTo>
                <a:lnTo>
                  <a:pt x="414" y="141"/>
                </a:lnTo>
                <a:lnTo>
                  <a:pt x="414" y="150"/>
                </a:lnTo>
                <a:lnTo>
                  <a:pt x="405" y="150"/>
                </a:lnTo>
                <a:lnTo>
                  <a:pt x="405" y="159"/>
                </a:lnTo>
                <a:lnTo>
                  <a:pt x="396" y="159"/>
                </a:lnTo>
                <a:lnTo>
                  <a:pt x="396" y="159"/>
                </a:lnTo>
                <a:lnTo>
                  <a:pt x="387" y="168"/>
                </a:lnTo>
                <a:lnTo>
                  <a:pt x="387" y="168"/>
                </a:lnTo>
                <a:lnTo>
                  <a:pt x="378" y="176"/>
                </a:lnTo>
                <a:lnTo>
                  <a:pt x="370" y="176"/>
                </a:lnTo>
                <a:lnTo>
                  <a:pt x="370" y="185"/>
                </a:lnTo>
                <a:lnTo>
                  <a:pt x="352" y="185"/>
                </a:lnTo>
                <a:lnTo>
                  <a:pt x="352" y="194"/>
                </a:lnTo>
                <a:lnTo>
                  <a:pt x="326" y="194"/>
                </a:lnTo>
                <a:lnTo>
                  <a:pt x="308" y="194"/>
                </a:lnTo>
                <a:lnTo>
                  <a:pt x="290" y="194"/>
                </a:lnTo>
                <a:lnTo>
                  <a:pt x="255" y="194"/>
                </a:lnTo>
                <a:lnTo>
                  <a:pt x="246" y="203"/>
                </a:lnTo>
                <a:lnTo>
                  <a:pt x="211" y="203"/>
                </a:lnTo>
                <a:lnTo>
                  <a:pt x="185" y="203"/>
                </a:lnTo>
                <a:lnTo>
                  <a:pt x="150" y="212"/>
                </a:lnTo>
                <a:lnTo>
                  <a:pt x="123" y="212"/>
                </a:lnTo>
                <a:lnTo>
                  <a:pt x="97" y="212"/>
                </a:lnTo>
                <a:lnTo>
                  <a:pt x="88" y="212"/>
                </a:lnTo>
                <a:lnTo>
                  <a:pt x="79" y="212"/>
                </a:lnTo>
                <a:lnTo>
                  <a:pt x="88" y="221"/>
                </a:lnTo>
                <a:lnTo>
                  <a:pt x="88" y="230"/>
                </a:lnTo>
                <a:lnTo>
                  <a:pt x="0" y="238"/>
                </a:lnTo>
              </a:path>
            </a:pathLst>
          </a:custGeom>
          <a:solidFill>
            <a:srgbClr val="FFBF00"/>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21" name="Freeform 133"/>
          <p:cNvSpPr>
            <a:spLocks/>
          </p:cNvSpPr>
          <p:nvPr/>
        </p:nvSpPr>
        <p:spPr bwMode="auto">
          <a:xfrm>
            <a:off x="7968544" y="1811927"/>
            <a:ext cx="499944" cy="266066"/>
          </a:xfrm>
          <a:custGeom>
            <a:avLst/>
            <a:gdLst/>
            <a:ahLst/>
            <a:cxnLst>
              <a:cxn ang="0">
                <a:pos x="0" y="239"/>
              </a:cxn>
              <a:cxn ang="0">
                <a:pos x="18" y="0"/>
              </a:cxn>
              <a:cxn ang="0">
                <a:pos x="88" y="9"/>
              </a:cxn>
              <a:cxn ang="0">
                <a:pos x="238" y="9"/>
              </a:cxn>
              <a:cxn ang="0">
                <a:pos x="317" y="9"/>
              </a:cxn>
              <a:cxn ang="0">
                <a:pos x="414" y="9"/>
              </a:cxn>
              <a:cxn ang="0">
                <a:pos x="431" y="18"/>
              </a:cxn>
              <a:cxn ang="0">
                <a:pos x="431" y="18"/>
              </a:cxn>
              <a:cxn ang="0">
                <a:pos x="440" y="18"/>
              </a:cxn>
              <a:cxn ang="0">
                <a:pos x="440" y="27"/>
              </a:cxn>
              <a:cxn ang="0">
                <a:pos x="440" y="27"/>
              </a:cxn>
              <a:cxn ang="0">
                <a:pos x="440" y="36"/>
              </a:cxn>
              <a:cxn ang="0">
                <a:pos x="440" y="27"/>
              </a:cxn>
              <a:cxn ang="0">
                <a:pos x="440" y="36"/>
              </a:cxn>
              <a:cxn ang="0">
                <a:pos x="431" y="44"/>
              </a:cxn>
              <a:cxn ang="0">
                <a:pos x="431" y="53"/>
              </a:cxn>
              <a:cxn ang="0">
                <a:pos x="440" y="53"/>
              </a:cxn>
              <a:cxn ang="0">
                <a:pos x="440" y="62"/>
              </a:cxn>
              <a:cxn ang="0">
                <a:pos x="440" y="62"/>
              </a:cxn>
              <a:cxn ang="0">
                <a:pos x="449" y="71"/>
              </a:cxn>
              <a:cxn ang="0">
                <a:pos x="458" y="80"/>
              </a:cxn>
              <a:cxn ang="0">
                <a:pos x="458" y="80"/>
              </a:cxn>
              <a:cxn ang="0">
                <a:pos x="466" y="248"/>
              </a:cxn>
              <a:cxn ang="0">
                <a:pos x="387" y="248"/>
              </a:cxn>
              <a:cxn ang="0">
                <a:pos x="247" y="248"/>
              </a:cxn>
              <a:cxn ang="0">
                <a:pos x="106" y="248"/>
              </a:cxn>
              <a:cxn ang="0">
                <a:pos x="0" y="239"/>
              </a:cxn>
            </a:cxnLst>
            <a:rect l="0" t="0" r="r" b="b"/>
            <a:pathLst>
              <a:path w="466" h="248">
                <a:moveTo>
                  <a:pt x="0" y="239"/>
                </a:moveTo>
                <a:lnTo>
                  <a:pt x="18" y="0"/>
                </a:lnTo>
                <a:lnTo>
                  <a:pt x="88" y="9"/>
                </a:lnTo>
                <a:lnTo>
                  <a:pt x="238" y="9"/>
                </a:lnTo>
                <a:lnTo>
                  <a:pt x="317" y="9"/>
                </a:lnTo>
                <a:lnTo>
                  <a:pt x="414" y="9"/>
                </a:lnTo>
                <a:lnTo>
                  <a:pt x="431" y="18"/>
                </a:lnTo>
                <a:lnTo>
                  <a:pt x="431" y="18"/>
                </a:lnTo>
                <a:lnTo>
                  <a:pt x="440" y="18"/>
                </a:lnTo>
                <a:lnTo>
                  <a:pt x="440" y="27"/>
                </a:lnTo>
                <a:lnTo>
                  <a:pt x="440" y="27"/>
                </a:lnTo>
                <a:lnTo>
                  <a:pt x="440" y="36"/>
                </a:lnTo>
                <a:lnTo>
                  <a:pt x="440" y="27"/>
                </a:lnTo>
                <a:lnTo>
                  <a:pt x="440" y="36"/>
                </a:lnTo>
                <a:lnTo>
                  <a:pt x="431" y="44"/>
                </a:lnTo>
                <a:lnTo>
                  <a:pt x="431" y="53"/>
                </a:lnTo>
                <a:lnTo>
                  <a:pt x="440" y="53"/>
                </a:lnTo>
                <a:lnTo>
                  <a:pt x="440" y="62"/>
                </a:lnTo>
                <a:lnTo>
                  <a:pt x="440" y="62"/>
                </a:lnTo>
                <a:lnTo>
                  <a:pt x="449" y="71"/>
                </a:lnTo>
                <a:lnTo>
                  <a:pt x="458" y="80"/>
                </a:lnTo>
                <a:lnTo>
                  <a:pt x="458" y="80"/>
                </a:lnTo>
                <a:lnTo>
                  <a:pt x="466" y="248"/>
                </a:lnTo>
                <a:lnTo>
                  <a:pt x="387" y="248"/>
                </a:lnTo>
                <a:lnTo>
                  <a:pt x="247" y="248"/>
                </a:lnTo>
                <a:lnTo>
                  <a:pt x="106" y="248"/>
                </a:lnTo>
                <a:lnTo>
                  <a:pt x="0" y="239"/>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22" name="Freeform 134"/>
          <p:cNvSpPr>
            <a:spLocks/>
          </p:cNvSpPr>
          <p:nvPr/>
        </p:nvSpPr>
        <p:spPr bwMode="auto">
          <a:xfrm>
            <a:off x="7968544" y="1811927"/>
            <a:ext cx="499944" cy="266066"/>
          </a:xfrm>
          <a:custGeom>
            <a:avLst/>
            <a:gdLst/>
            <a:ahLst/>
            <a:cxnLst>
              <a:cxn ang="0">
                <a:pos x="0" y="239"/>
              </a:cxn>
              <a:cxn ang="0">
                <a:pos x="18" y="0"/>
              </a:cxn>
              <a:cxn ang="0">
                <a:pos x="88" y="9"/>
              </a:cxn>
              <a:cxn ang="0">
                <a:pos x="238" y="9"/>
              </a:cxn>
              <a:cxn ang="0">
                <a:pos x="317" y="9"/>
              </a:cxn>
              <a:cxn ang="0">
                <a:pos x="414" y="9"/>
              </a:cxn>
              <a:cxn ang="0">
                <a:pos x="431" y="18"/>
              </a:cxn>
              <a:cxn ang="0">
                <a:pos x="431" y="18"/>
              </a:cxn>
              <a:cxn ang="0">
                <a:pos x="440" y="18"/>
              </a:cxn>
              <a:cxn ang="0">
                <a:pos x="440" y="27"/>
              </a:cxn>
              <a:cxn ang="0">
                <a:pos x="440" y="27"/>
              </a:cxn>
              <a:cxn ang="0">
                <a:pos x="440" y="36"/>
              </a:cxn>
              <a:cxn ang="0">
                <a:pos x="440" y="27"/>
              </a:cxn>
              <a:cxn ang="0">
                <a:pos x="440" y="36"/>
              </a:cxn>
              <a:cxn ang="0">
                <a:pos x="431" y="44"/>
              </a:cxn>
              <a:cxn ang="0">
                <a:pos x="431" y="53"/>
              </a:cxn>
              <a:cxn ang="0">
                <a:pos x="440" y="53"/>
              </a:cxn>
              <a:cxn ang="0">
                <a:pos x="440" y="62"/>
              </a:cxn>
              <a:cxn ang="0">
                <a:pos x="440" y="62"/>
              </a:cxn>
              <a:cxn ang="0">
                <a:pos x="449" y="71"/>
              </a:cxn>
              <a:cxn ang="0">
                <a:pos x="458" y="80"/>
              </a:cxn>
              <a:cxn ang="0">
                <a:pos x="458" y="80"/>
              </a:cxn>
              <a:cxn ang="0">
                <a:pos x="466" y="248"/>
              </a:cxn>
              <a:cxn ang="0">
                <a:pos x="387" y="248"/>
              </a:cxn>
              <a:cxn ang="0">
                <a:pos x="247" y="248"/>
              </a:cxn>
              <a:cxn ang="0">
                <a:pos x="106" y="248"/>
              </a:cxn>
              <a:cxn ang="0">
                <a:pos x="0" y="239"/>
              </a:cxn>
            </a:cxnLst>
            <a:rect l="0" t="0" r="r" b="b"/>
            <a:pathLst>
              <a:path w="466" h="248">
                <a:moveTo>
                  <a:pt x="0" y="239"/>
                </a:moveTo>
                <a:lnTo>
                  <a:pt x="18" y="0"/>
                </a:lnTo>
                <a:lnTo>
                  <a:pt x="88" y="9"/>
                </a:lnTo>
                <a:lnTo>
                  <a:pt x="238" y="9"/>
                </a:lnTo>
                <a:lnTo>
                  <a:pt x="317" y="9"/>
                </a:lnTo>
                <a:lnTo>
                  <a:pt x="414" y="9"/>
                </a:lnTo>
                <a:lnTo>
                  <a:pt x="431" y="18"/>
                </a:lnTo>
                <a:lnTo>
                  <a:pt x="431" y="18"/>
                </a:lnTo>
                <a:lnTo>
                  <a:pt x="440" y="18"/>
                </a:lnTo>
                <a:lnTo>
                  <a:pt x="440" y="27"/>
                </a:lnTo>
                <a:lnTo>
                  <a:pt x="440" y="27"/>
                </a:lnTo>
                <a:lnTo>
                  <a:pt x="440" y="36"/>
                </a:lnTo>
                <a:lnTo>
                  <a:pt x="440" y="27"/>
                </a:lnTo>
                <a:lnTo>
                  <a:pt x="440" y="36"/>
                </a:lnTo>
                <a:lnTo>
                  <a:pt x="431" y="44"/>
                </a:lnTo>
                <a:lnTo>
                  <a:pt x="431" y="53"/>
                </a:lnTo>
                <a:lnTo>
                  <a:pt x="440" y="53"/>
                </a:lnTo>
                <a:lnTo>
                  <a:pt x="440" y="62"/>
                </a:lnTo>
                <a:lnTo>
                  <a:pt x="440" y="62"/>
                </a:lnTo>
                <a:lnTo>
                  <a:pt x="449" y="71"/>
                </a:lnTo>
                <a:lnTo>
                  <a:pt x="458" y="80"/>
                </a:lnTo>
                <a:lnTo>
                  <a:pt x="458" y="80"/>
                </a:lnTo>
                <a:lnTo>
                  <a:pt x="466" y="248"/>
                </a:lnTo>
                <a:lnTo>
                  <a:pt x="387" y="248"/>
                </a:lnTo>
                <a:lnTo>
                  <a:pt x="247" y="248"/>
                </a:lnTo>
                <a:lnTo>
                  <a:pt x="106" y="248"/>
                </a:lnTo>
                <a:lnTo>
                  <a:pt x="0" y="239"/>
                </a:lnTo>
              </a:path>
            </a:pathLst>
          </a:custGeom>
          <a:gradFill>
            <a:gsLst>
              <a:gs pos="0">
                <a:srgbClr val="FF9900"/>
              </a:gs>
              <a:gs pos="80000">
                <a:srgbClr val="FFCC00"/>
              </a:gs>
              <a:gs pos="100000">
                <a:srgbClr val="FF9900"/>
              </a:gs>
            </a:gsLst>
            <a:path path="circle">
              <a:fillToRect l="100000" t="100000"/>
            </a:path>
          </a:gra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23" name="Freeform 137"/>
          <p:cNvSpPr>
            <a:spLocks/>
          </p:cNvSpPr>
          <p:nvPr/>
        </p:nvSpPr>
        <p:spPr bwMode="auto">
          <a:xfrm>
            <a:off x="8893335" y="1622036"/>
            <a:ext cx="208132" cy="360475"/>
          </a:xfrm>
          <a:custGeom>
            <a:avLst/>
            <a:gdLst/>
            <a:ahLst/>
            <a:cxnLst>
              <a:cxn ang="0">
                <a:pos x="0" y="336"/>
              </a:cxn>
              <a:cxn ang="0">
                <a:pos x="0" y="319"/>
              </a:cxn>
              <a:cxn ang="0">
                <a:pos x="9" y="310"/>
              </a:cxn>
              <a:cxn ang="0">
                <a:pos x="9" y="301"/>
              </a:cxn>
              <a:cxn ang="0">
                <a:pos x="18" y="292"/>
              </a:cxn>
              <a:cxn ang="0">
                <a:pos x="18" y="275"/>
              </a:cxn>
              <a:cxn ang="0">
                <a:pos x="27" y="266"/>
              </a:cxn>
              <a:cxn ang="0">
                <a:pos x="27" y="248"/>
              </a:cxn>
              <a:cxn ang="0">
                <a:pos x="27" y="239"/>
              </a:cxn>
              <a:cxn ang="0">
                <a:pos x="18" y="230"/>
              </a:cxn>
              <a:cxn ang="0">
                <a:pos x="18" y="213"/>
              </a:cxn>
              <a:cxn ang="0">
                <a:pos x="9" y="27"/>
              </a:cxn>
              <a:cxn ang="0">
                <a:pos x="9" y="27"/>
              </a:cxn>
              <a:cxn ang="0">
                <a:pos x="27" y="27"/>
              </a:cxn>
              <a:cxn ang="0">
                <a:pos x="44" y="18"/>
              </a:cxn>
              <a:cxn ang="0">
                <a:pos x="80" y="9"/>
              </a:cxn>
              <a:cxn ang="0">
                <a:pos x="168" y="9"/>
              </a:cxn>
              <a:cxn ang="0">
                <a:pos x="185" y="213"/>
              </a:cxn>
              <a:cxn ang="0">
                <a:pos x="194" y="221"/>
              </a:cxn>
              <a:cxn ang="0">
                <a:pos x="194" y="230"/>
              </a:cxn>
              <a:cxn ang="0">
                <a:pos x="185" y="239"/>
              </a:cxn>
              <a:cxn ang="0">
                <a:pos x="168" y="248"/>
              </a:cxn>
              <a:cxn ang="0">
                <a:pos x="159" y="248"/>
              </a:cxn>
              <a:cxn ang="0">
                <a:pos x="159" y="257"/>
              </a:cxn>
              <a:cxn ang="0">
                <a:pos x="150" y="266"/>
              </a:cxn>
              <a:cxn ang="0">
                <a:pos x="150" y="283"/>
              </a:cxn>
              <a:cxn ang="0">
                <a:pos x="132" y="283"/>
              </a:cxn>
              <a:cxn ang="0">
                <a:pos x="132" y="301"/>
              </a:cxn>
              <a:cxn ang="0">
                <a:pos x="124" y="310"/>
              </a:cxn>
              <a:cxn ang="0">
                <a:pos x="115" y="310"/>
              </a:cxn>
              <a:cxn ang="0">
                <a:pos x="106" y="292"/>
              </a:cxn>
              <a:cxn ang="0">
                <a:pos x="97" y="301"/>
              </a:cxn>
              <a:cxn ang="0">
                <a:pos x="97" y="319"/>
              </a:cxn>
              <a:cxn ang="0">
                <a:pos x="88" y="328"/>
              </a:cxn>
              <a:cxn ang="0">
                <a:pos x="80" y="319"/>
              </a:cxn>
              <a:cxn ang="0">
                <a:pos x="71" y="319"/>
              </a:cxn>
              <a:cxn ang="0">
                <a:pos x="62" y="328"/>
              </a:cxn>
              <a:cxn ang="0">
                <a:pos x="62" y="336"/>
              </a:cxn>
              <a:cxn ang="0">
                <a:pos x="44" y="319"/>
              </a:cxn>
              <a:cxn ang="0">
                <a:pos x="27" y="328"/>
              </a:cxn>
              <a:cxn ang="0">
                <a:pos x="27" y="336"/>
              </a:cxn>
              <a:cxn ang="0">
                <a:pos x="18" y="328"/>
              </a:cxn>
              <a:cxn ang="0">
                <a:pos x="9" y="336"/>
              </a:cxn>
              <a:cxn ang="0">
                <a:pos x="9" y="336"/>
              </a:cxn>
            </a:cxnLst>
            <a:rect l="0" t="0" r="r" b="b"/>
            <a:pathLst>
              <a:path w="194" h="336">
                <a:moveTo>
                  <a:pt x="9" y="336"/>
                </a:moveTo>
                <a:lnTo>
                  <a:pt x="0" y="336"/>
                </a:lnTo>
                <a:lnTo>
                  <a:pt x="0" y="328"/>
                </a:lnTo>
                <a:lnTo>
                  <a:pt x="0" y="319"/>
                </a:lnTo>
                <a:lnTo>
                  <a:pt x="9" y="319"/>
                </a:lnTo>
                <a:lnTo>
                  <a:pt x="9" y="310"/>
                </a:lnTo>
                <a:lnTo>
                  <a:pt x="9" y="310"/>
                </a:lnTo>
                <a:lnTo>
                  <a:pt x="9" y="301"/>
                </a:lnTo>
                <a:lnTo>
                  <a:pt x="9" y="292"/>
                </a:lnTo>
                <a:lnTo>
                  <a:pt x="18" y="292"/>
                </a:lnTo>
                <a:lnTo>
                  <a:pt x="18" y="283"/>
                </a:lnTo>
                <a:lnTo>
                  <a:pt x="18" y="275"/>
                </a:lnTo>
                <a:lnTo>
                  <a:pt x="27" y="266"/>
                </a:lnTo>
                <a:lnTo>
                  <a:pt x="27" y="266"/>
                </a:lnTo>
                <a:lnTo>
                  <a:pt x="27" y="257"/>
                </a:lnTo>
                <a:lnTo>
                  <a:pt x="27" y="248"/>
                </a:lnTo>
                <a:lnTo>
                  <a:pt x="27" y="248"/>
                </a:lnTo>
                <a:lnTo>
                  <a:pt x="27" y="239"/>
                </a:lnTo>
                <a:lnTo>
                  <a:pt x="18" y="230"/>
                </a:lnTo>
                <a:lnTo>
                  <a:pt x="18" y="230"/>
                </a:lnTo>
                <a:lnTo>
                  <a:pt x="18" y="221"/>
                </a:lnTo>
                <a:lnTo>
                  <a:pt x="18" y="213"/>
                </a:lnTo>
                <a:lnTo>
                  <a:pt x="27" y="213"/>
                </a:lnTo>
                <a:lnTo>
                  <a:pt x="9" y="27"/>
                </a:lnTo>
                <a:lnTo>
                  <a:pt x="9" y="27"/>
                </a:lnTo>
                <a:lnTo>
                  <a:pt x="9" y="27"/>
                </a:lnTo>
                <a:lnTo>
                  <a:pt x="18" y="27"/>
                </a:lnTo>
                <a:lnTo>
                  <a:pt x="27" y="27"/>
                </a:lnTo>
                <a:lnTo>
                  <a:pt x="36" y="27"/>
                </a:lnTo>
                <a:lnTo>
                  <a:pt x="44" y="18"/>
                </a:lnTo>
                <a:lnTo>
                  <a:pt x="44" y="18"/>
                </a:lnTo>
                <a:lnTo>
                  <a:pt x="80" y="9"/>
                </a:lnTo>
                <a:lnTo>
                  <a:pt x="159" y="0"/>
                </a:lnTo>
                <a:lnTo>
                  <a:pt x="168" y="9"/>
                </a:lnTo>
                <a:lnTo>
                  <a:pt x="176" y="80"/>
                </a:lnTo>
                <a:lnTo>
                  <a:pt x="185" y="213"/>
                </a:lnTo>
                <a:lnTo>
                  <a:pt x="185" y="213"/>
                </a:lnTo>
                <a:lnTo>
                  <a:pt x="194" y="221"/>
                </a:lnTo>
                <a:lnTo>
                  <a:pt x="185" y="230"/>
                </a:lnTo>
                <a:lnTo>
                  <a:pt x="194" y="230"/>
                </a:lnTo>
                <a:lnTo>
                  <a:pt x="194" y="239"/>
                </a:lnTo>
                <a:lnTo>
                  <a:pt x="185" y="239"/>
                </a:lnTo>
                <a:lnTo>
                  <a:pt x="168" y="248"/>
                </a:lnTo>
                <a:lnTo>
                  <a:pt x="168" y="248"/>
                </a:lnTo>
                <a:lnTo>
                  <a:pt x="159" y="248"/>
                </a:lnTo>
                <a:lnTo>
                  <a:pt x="159" y="248"/>
                </a:lnTo>
                <a:lnTo>
                  <a:pt x="159" y="248"/>
                </a:lnTo>
                <a:lnTo>
                  <a:pt x="159" y="257"/>
                </a:lnTo>
                <a:lnTo>
                  <a:pt x="159" y="266"/>
                </a:lnTo>
                <a:lnTo>
                  <a:pt x="150" y="266"/>
                </a:lnTo>
                <a:lnTo>
                  <a:pt x="150" y="275"/>
                </a:lnTo>
                <a:lnTo>
                  <a:pt x="150" y="283"/>
                </a:lnTo>
                <a:lnTo>
                  <a:pt x="141" y="283"/>
                </a:lnTo>
                <a:lnTo>
                  <a:pt x="132" y="283"/>
                </a:lnTo>
                <a:lnTo>
                  <a:pt x="132" y="292"/>
                </a:lnTo>
                <a:lnTo>
                  <a:pt x="132" y="301"/>
                </a:lnTo>
                <a:lnTo>
                  <a:pt x="132" y="310"/>
                </a:lnTo>
                <a:lnTo>
                  <a:pt x="124" y="310"/>
                </a:lnTo>
                <a:lnTo>
                  <a:pt x="115" y="310"/>
                </a:lnTo>
                <a:lnTo>
                  <a:pt x="115" y="310"/>
                </a:lnTo>
                <a:lnTo>
                  <a:pt x="106" y="301"/>
                </a:lnTo>
                <a:lnTo>
                  <a:pt x="106" y="292"/>
                </a:lnTo>
                <a:lnTo>
                  <a:pt x="106" y="301"/>
                </a:lnTo>
                <a:lnTo>
                  <a:pt x="97" y="301"/>
                </a:lnTo>
                <a:lnTo>
                  <a:pt x="97" y="310"/>
                </a:lnTo>
                <a:lnTo>
                  <a:pt x="97" y="319"/>
                </a:lnTo>
                <a:lnTo>
                  <a:pt x="97" y="319"/>
                </a:lnTo>
                <a:lnTo>
                  <a:pt x="88" y="328"/>
                </a:lnTo>
                <a:lnTo>
                  <a:pt x="88" y="319"/>
                </a:lnTo>
                <a:lnTo>
                  <a:pt x="80" y="319"/>
                </a:lnTo>
                <a:lnTo>
                  <a:pt x="80" y="319"/>
                </a:lnTo>
                <a:lnTo>
                  <a:pt x="71" y="319"/>
                </a:lnTo>
                <a:lnTo>
                  <a:pt x="71" y="319"/>
                </a:lnTo>
                <a:lnTo>
                  <a:pt x="62" y="328"/>
                </a:lnTo>
                <a:lnTo>
                  <a:pt x="62" y="328"/>
                </a:lnTo>
                <a:lnTo>
                  <a:pt x="62" y="336"/>
                </a:lnTo>
                <a:lnTo>
                  <a:pt x="62" y="328"/>
                </a:lnTo>
                <a:lnTo>
                  <a:pt x="44" y="319"/>
                </a:lnTo>
                <a:lnTo>
                  <a:pt x="36" y="328"/>
                </a:lnTo>
                <a:lnTo>
                  <a:pt x="27" y="328"/>
                </a:lnTo>
                <a:lnTo>
                  <a:pt x="36" y="328"/>
                </a:lnTo>
                <a:lnTo>
                  <a:pt x="27" y="336"/>
                </a:lnTo>
                <a:lnTo>
                  <a:pt x="27" y="328"/>
                </a:lnTo>
                <a:lnTo>
                  <a:pt x="18" y="328"/>
                </a:lnTo>
                <a:lnTo>
                  <a:pt x="9" y="328"/>
                </a:lnTo>
                <a:lnTo>
                  <a:pt x="9" y="336"/>
                </a:lnTo>
                <a:lnTo>
                  <a:pt x="9" y="336"/>
                </a:lnTo>
                <a:lnTo>
                  <a:pt x="9" y="336"/>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24" name="Freeform 139"/>
          <p:cNvSpPr>
            <a:spLocks/>
          </p:cNvSpPr>
          <p:nvPr/>
        </p:nvSpPr>
        <p:spPr bwMode="auto">
          <a:xfrm>
            <a:off x="8657306" y="1584486"/>
            <a:ext cx="264992" cy="474196"/>
          </a:xfrm>
          <a:custGeom>
            <a:avLst/>
            <a:gdLst/>
            <a:ahLst/>
            <a:cxnLst>
              <a:cxn ang="0">
                <a:pos x="9" y="177"/>
              </a:cxn>
              <a:cxn ang="0">
                <a:pos x="18" y="159"/>
              </a:cxn>
              <a:cxn ang="0">
                <a:pos x="27" y="142"/>
              </a:cxn>
              <a:cxn ang="0">
                <a:pos x="18" y="115"/>
              </a:cxn>
              <a:cxn ang="0">
                <a:pos x="44" y="97"/>
              </a:cxn>
              <a:cxn ang="0">
                <a:pos x="62" y="80"/>
              </a:cxn>
              <a:cxn ang="0">
                <a:pos x="71" y="44"/>
              </a:cxn>
              <a:cxn ang="0">
                <a:pos x="62" y="35"/>
              </a:cxn>
              <a:cxn ang="0">
                <a:pos x="44" y="18"/>
              </a:cxn>
              <a:cxn ang="0">
                <a:pos x="132" y="9"/>
              </a:cxn>
              <a:cxn ang="0">
                <a:pos x="203" y="0"/>
              </a:cxn>
              <a:cxn ang="0">
                <a:pos x="212" y="27"/>
              </a:cxn>
              <a:cxn ang="0">
                <a:pos x="220" y="44"/>
              </a:cxn>
              <a:cxn ang="0">
                <a:pos x="229" y="62"/>
              </a:cxn>
              <a:cxn ang="0">
                <a:pos x="238" y="256"/>
              </a:cxn>
              <a:cxn ang="0">
                <a:pos x="247" y="274"/>
              </a:cxn>
              <a:cxn ang="0">
                <a:pos x="247" y="292"/>
              </a:cxn>
              <a:cxn ang="0">
                <a:pos x="238" y="310"/>
              </a:cxn>
              <a:cxn ang="0">
                <a:pos x="229" y="327"/>
              </a:cxn>
              <a:cxn ang="0">
                <a:pos x="229" y="345"/>
              </a:cxn>
              <a:cxn ang="0">
                <a:pos x="220" y="363"/>
              </a:cxn>
              <a:cxn ang="0">
                <a:pos x="229" y="371"/>
              </a:cxn>
              <a:cxn ang="0">
                <a:pos x="220" y="389"/>
              </a:cxn>
              <a:cxn ang="0">
                <a:pos x="212" y="407"/>
              </a:cxn>
              <a:cxn ang="0">
                <a:pos x="203" y="416"/>
              </a:cxn>
              <a:cxn ang="0">
                <a:pos x="203" y="424"/>
              </a:cxn>
              <a:cxn ang="0">
                <a:pos x="194" y="433"/>
              </a:cxn>
              <a:cxn ang="0">
                <a:pos x="176" y="424"/>
              </a:cxn>
              <a:cxn ang="0">
                <a:pos x="159" y="442"/>
              </a:cxn>
              <a:cxn ang="0">
                <a:pos x="150" y="442"/>
              </a:cxn>
              <a:cxn ang="0">
                <a:pos x="141" y="416"/>
              </a:cxn>
              <a:cxn ang="0">
                <a:pos x="132" y="389"/>
              </a:cxn>
              <a:cxn ang="0">
                <a:pos x="124" y="380"/>
              </a:cxn>
              <a:cxn ang="0">
                <a:pos x="106" y="371"/>
              </a:cxn>
              <a:cxn ang="0">
                <a:pos x="80" y="354"/>
              </a:cxn>
              <a:cxn ang="0">
                <a:pos x="80" y="336"/>
              </a:cxn>
              <a:cxn ang="0">
                <a:pos x="88" y="310"/>
              </a:cxn>
              <a:cxn ang="0">
                <a:pos x="80" y="292"/>
              </a:cxn>
              <a:cxn ang="0">
                <a:pos x="71" y="292"/>
              </a:cxn>
              <a:cxn ang="0">
                <a:pos x="53" y="292"/>
              </a:cxn>
              <a:cxn ang="0">
                <a:pos x="44" y="265"/>
              </a:cxn>
              <a:cxn ang="0">
                <a:pos x="27" y="248"/>
              </a:cxn>
              <a:cxn ang="0">
                <a:pos x="9" y="230"/>
              </a:cxn>
              <a:cxn ang="0">
                <a:pos x="0" y="212"/>
              </a:cxn>
              <a:cxn ang="0">
                <a:pos x="0" y="186"/>
              </a:cxn>
            </a:cxnLst>
            <a:rect l="0" t="0" r="r" b="b"/>
            <a:pathLst>
              <a:path w="247" h="442">
                <a:moveTo>
                  <a:pt x="0" y="186"/>
                </a:moveTo>
                <a:lnTo>
                  <a:pt x="9" y="177"/>
                </a:lnTo>
                <a:lnTo>
                  <a:pt x="9" y="177"/>
                </a:lnTo>
                <a:lnTo>
                  <a:pt x="9" y="168"/>
                </a:lnTo>
                <a:lnTo>
                  <a:pt x="9" y="168"/>
                </a:lnTo>
                <a:lnTo>
                  <a:pt x="18" y="159"/>
                </a:lnTo>
                <a:lnTo>
                  <a:pt x="18" y="150"/>
                </a:lnTo>
                <a:lnTo>
                  <a:pt x="18" y="150"/>
                </a:lnTo>
                <a:lnTo>
                  <a:pt x="27" y="142"/>
                </a:lnTo>
                <a:lnTo>
                  <a:pt x="27" y="133"/>
                </a:lnTo>
                <a:lnTo>
                  <a:pt x="27" y="124"/>
                </a:lnTo>
                <a:lnTo>
                  <a:pt x="18" y="115"/>
                </a:lnTo>
                <a:lnTo>
                  <a:pt x="18" y="106"/>
                </a:lnTo>
                <a:lnTo>
                  <a:pt x="27" y="97"/>
                </a:lnTo>
                <a:lnTo>
                  <a:pt x="44" y="97"/>
                </a:lnTo>
                <a:lnTo>
                  <a:pt x="44" y="88"/>
                </a:lnTo>
                <a:lnTo>
                  <a:pt x="62" y="88"/>
                </a:lnTo>
                <a:lnTo>
                  <a:pt x="62" y="80"/>
                </a:lnTo>
                <a:lnTo>
                  <a:pt x="62" y="71"/>
                </a:lnTo>
                <a:lnTo>
                  <a:pt x="71" y="62"/>
                </a:lnTo>
                <a:lnTo>
                  <a:pt x="71" y="44"/>
                </a:lnTo>
                <a:lnTo>
                  <a:pt x="71" y="44"/>
                </a:lnTo>
                <a:lnTo>
                  <a:pt x="62" y="35"/>
                </a:lnTo>
                <a:lnTo>
                  <a:pt x="62" y="35"/>
                </a:lnTo>
                <a:lnTo>
                  <a:pt x="53" y="27"/>
                </a:lnTo>
                <a:lnTo>
                  <a:pt x="53" y="27"/>
                </a:lnTo>
                <a:lnTo>
                  <a:pt x="44" y="18"/>
                </a:lnTo>
                <a:lnTo>
                  <a:pt x="44" y="9"/>
                </a:lnTo>
                <a:lnTo>
                  <a:pt x="44" y="9"/>
                </a:lnTo>
                <a:lnTo>
                  <a:pt x="132" y="9"/>
                </a:lnTo>
                <a:lnTo>
                  <a:pt x="203" y="0"/>
                </a:lnTo>
                <a:lnTo>
                  <a:pt x="203" y="0"/>
                </a:lnTo>
                <a:lnTo>
                  <a:pt x="203" y="0"/>
                </a:lnTo>
                <a:lnTo>
                  <a:pt x="203" y="18"/>
                </a:lnTo>
                <a:lnTo>
                  <a:pt x="203" y="18"/>
                </a:lnTo>
                <a:lnTo>
                  <a:pt x="212" y="27"/>
                </a:lnTo>
                <a:lnTo>
                  <a:pt x="212" y="35"/>
                </a:lnTo>
                <a:lnTo>
                  <a:pt x="220" y="44"/>
                </a:lnTo>
                <a:lnTo>
                  <a:pt x="220" y="44"/>
                </a:lnTo>
                <a:lnTo>
                  <a:pt x="220" y="53"/>
                </a:lnTo>
                <a:lnTo>
                  <a:pt x="229" y="62"/>
                </a:lnTo>
                <a:lnTo>
                  <a:pt x="229" y="62"/>
                </a:lnTo>
                <a:lnTo>
                  <a:pt x="247" y="248"/>
                </a:lnTo>
                <a:lnTo>
                  <a:pt x="238" y="248"/>
                </a:lnTo>
                <a:lnTo>
                  <a:pt x="238" y="256"/>
                </a:lnTo>
                <a:lnTo>
                  <a:pt x="238" y="265"/>
                </a:lnTo>
                <a:lnTo>
                  <a:pt x="238" y="265"/>
                </a:lnTo>
                <a:lnTo>
                  <a:pt x="247" y="274"/>
                </a:lnTo>
                <a:lnTo>
                  <a:pt x="247" y="283"/>
                </a:lnTo>
                <a:lnTo>
                  <a:pt x="247" y="283"/>
                </a:lnTo>
                <a:lnTo>
                  <a:pt x="247" y="292"/>
                </a:lnTo>
                <a:lnTo>
                  <a:pt x="247" y="301"/>
                </a:lnTo>
                <a:lnTo>
                  <a:pt x="247" y="301"/>
                </a:lnTo>
                <a:lnTo>
                  <a:pt x="238" y="310"/>
                </a:lnTo>
                <a:lnTo>
                  <a:pt x="238" y="318"/>
                </a:lnTo>
                <a:lnTo>
                  <a:pt x="238" y="327"/>
                </a:lnTo>
                <a:lnTo>
                  <a:pt x="229" y="327"/>
                </a:lnTo>
                <a:lnTo>
                  <a:pt x="229" y="336"/>
                </a:lnTo>
                <a:lnTo>
                  <a:pt x="229" y="345"/>
                </a:lnTo>
                <a:lnTo>
                  <a:pt x="229" y="345"/>
                </a:lnTo>
                <a:lnTo>
                  <a:pt x="229" y="354"/>
                </a:lnTo>
                <a:lnTo>
                  <a:pt x="220" y="354"/>
                </a:lnTo>
                <a:lnTo>
                  <a:pt x="220" y="363"/>
                </a:lnTo>
                <a:lnTo>
                  <a:pt x="220" y="371"/>
                </a:lnTo>
                <a:lnTo>
                  <a:pt x="229" y="371"/>
                </a:lnTo>
                <a:lnTo>
                  <a:pt x="229" y="371"/>
                </a:lnTo>
                <a:lnTo>
                  <a:pt x="220" y="380"/>
                </a:lnTo>
                <a:lnTo>
                  <a:pt x="220" y="380"/>
                </a:lnTo>
                <a:lnTo>
                  <a:pt x="220" y="389"/>
                </a:lnTo>
                <a:lnTo>
                  <a:pt x="220" y="398"/>
                </a:lnTo>
                <a:lnTo>
                  <a:pt x="220" y="398"/>
                </a:lnTo>
                <a:lnTo>
                  <a:pt x="212" y="407"/>
                </a:lnTo>
                <a:lnTo>
                  <a:pt x="203" y="407"/>
                </a:lnTo>
                <a:lnTo>
                  <a:pt x="203" y="407"/>
                </a:lnTo>
                <a:lnTo>
                  <a:pt x="203" y="416"/>
                </a:lnTo>
                <a:lnTo>
                  <a:pt x="203" y="416"/>
                </a:lnTo>
                <a:lnTo>
                  <a:pt x="203" y="424"/>
                </a:lnTo>
                <a:lnTo>
                  <a:pt x="203" y="424"/>
                </a:lnTo>
                <a:lnTo>
                  <a:pt x="203" y="433"/>
                </a:lnTo>
                <a:lnTo>
                  <a:pt x="194" y="433"/>
                </a:lnTo>
                <a:lnTo>
                  <a:pt x="194" y="433"/>
                </a:lnTo>
                <a:lnTo>
                  <a:pt x="185" y="424"/>
                </a:lnTo>
                <a:lnTo>
                  <a:pt x="176" y="424"/>
                </a:lnTo>
                <a:lnTo>
                  <a:pt x="176" y="424"/>
                </a:lnTo>
                <a:lnTo>
                  <a:pt x="168" y="424"/>
                </a:lnTo>
                <a:lnTo>
                  <a:pt x="159" y="433"/>
                </a:lnTo>
                <a:lnTo>
                  <a:pt x="159" y="442"/>
                </a:lnTo>
                <a:lnTo>
                  <a:pt x="168" y="442"/>
                </a:lnTo>
                <a:lnTo>
                  <a:pt x="159" y="442"/>
                </a:lnTo>
                <a:lnTo>
                  <a:pt x="150" y="442"/>
                </a:lnTo>
                <a:lnTo>
                  <a:pt x="141" y="433"/>
                </a:lnTo>
                <a:lnTo>
                  <a:pt x="141" y="424"/>
                </a:lnTo>
                <a:lnTo>
                  <a:pt x="141" y="416"/>
                </a:lnTo>
                <a:lnTo>
                  <a:pt x="141" y="416"/>
                </a:lnTo>
                <a:lnTo>
                  <a:pt x="132" y="398"/>
                </a:lnTo>
                <a:lnTo>
                  <a:pt x="132" y="389"/>
                </a:lnTo>
                <a:lnTo>
                  <a:pt x="132" y="389"/>
                </a:lnTo>
                <a:lnTo>
                  <a:pt x="124" y="389"/>
                </a:lnTo>
                <a:lnTo>
                  <a:pt x="124" y="380"/>
                </a:lnTo>
                <a:lnTo>
                  <a:pt x="115" y="371"/>
                </a:lnTo>
                <a:lnTo>
                  <a:pt x="106" y="380"/>
                </a:lnTo>
                <a:lnTo>
                  <a:pt x="106" y="371"/>
                </a:lnTo>
                <a:lnTo>
                  <a:pt x="106" y="371"/>
                </a:lnTo>
                <a:lnTo>
                  <a:pt x="88" y="363"/>
                </a:lnTo>
                <a:lnTo>
                  <a:pt x="80" y="354"/>
                </a:lnTo>
                <a:lnTo>
                  <a:pt x="80" y="345"/>
                </a:lnTo>
                <a:lnTo>
                  <a:pt x="80" y="336"/>
                </a:lnTo>
                <a:lnTo>
                  <a:pt x="80" y="336"/>
                </a:lnTo>
                <a:lnTo>
                  <a:pt x="88" y="327"/>
                </a:lnTo>
                <a:lnTo>
                  <a:pt x="88" y="318"/>
                </a:lnTo>
                <a:lnTo>
                  <a:pt x="88" y="310"/>
                </a:lnTo>
                <a:lnTo>
                  <a:pt x="88" y="301"/>
                </a:lnTo>
                <a:lnTo>
                  <a:pt x="88" y="301"/>
                </a:lnTo>
                <a:lnTo>
                  <a:pt x="80" y="292"/>
                </a:lnTo>
                <a:lnTo>
                  <a:pt x="80" y="292"/>
                </a:lnTo>
                <a:lnTo>
                  <a:pt x="71" y="292"/>
                </a:lnTo>
                <a:lnTo>
                  <a:pt x="71" y="292"/>
                </a:lnTo>
                <a:lnTo>
                  <a:pt x="62" y="301"/>
                </a:lnTo>
                <a:lnTo>
                  <a:pt x="62" y="301"/>
                </a:lnTo>
                <a:lnTo>
                  <a:pt x="53" y="292"/>
                </a:lnTo>
                <a:lnTo>
                  <a:pt x="53" y="274"/>
                </a:lnTo>
                <a:lnTo>
                  <a:pt x="44" y="265"/>
                </a:lnTo>
                <a:lnTo>
                  <a:pt x="44" y="265"/>
                </a:lnTo>
                <a:lnTo>
                  <a:pt x="27" y="256"/>
                </a:lnTo>
                <a:lnTo>
                  <a:pt x="27" y="248"/>
                </a:lnTo>
                <a:lnTo>
                  <a:pt x="27" y="248"/>
                </a:lnTo>
                <a:lnTo>
                  <a:pt x="18" y="239"/>
                </a:lnTo>
                <a:lnTo>
                  <a:pt x="9" y="239"/>
                </a:lnTo>
                <a:lnTo>
                  <a:pt x="9" y="230"/>
                </a:lnTo>
                <a:lnTo>
                  <a:pt x="9" y="230"/>
                </a:lnTo>
                <a:lnTo>
                  <a:pt x="9" y="212"/>
                </a:lnTo>
                <a:lnTo>
                  <a:pt x="0" y="212"/>
                </a:lnTo>
                <a:lnTo>
                  <a:pt x="0" y="203"/>
                </a:lnTo>
                <a:lnTo>
                  <a:pt x="0" y="195"/>
                </a:lnTo>
                <a:lnTo>
                  <a:pt x="0" y="186"/>
                </a:lnTo>
                <a:lnTo>
                  <a:pt x="0" y="186"/>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25" name="Freeform 140"/>
          <p:cNvSpPr>
            <a:spLocks/>
          </p:cNvSpPr>
          <p:nvPr/>
        </p:nvSpPr>
        <p:spPr bwMode="auto">
          <a:xfrm>
            <a:off x="8657306" y="1584486"/>
            <a:ext cx="264992" cy="474196"/>
          </a:xfrm>
          <a:custGeom>
            <a:avLst/>
            <a:gdLst/>
            <a:ahLst/>
            <a:cxnLst>
              <a:cxn ang="0">
                <a:pos x="9" y="177"/>
              </a:cxn>
              <a:cxn ang="0">
                <a:pos x="18" y="159"/>
              </a:cxn>
              <a:cxn ang="0">
                <a:pos x="27" y="142"/>
              </a:cxn>
              <a:cxn ang="0">
                <a:pos x="18" y="115"/>
              </a:cxn>
              <a:cxn ang="0">
                <a:pos x="44" y="97"/>
              </a:cxn>
              <a:cxn ang="0">
                <a:pos x="62" y="80"/>
              </a:cxn>
              <a:cxn ang="0">
                <a:pos x="71" y="44"/>
              </a:cxn>
              <a:cxn ang="0">
                <a:pos x="62" y="35"/>
              </a:cxn>
              <a:cxn ang="0">
                <a:pos x="44" y="18"/>
              </a:cxn>
              <a:cxn ang="0">
                <a:pos x="132" y="9"/>
              </a:cxn>
              <a:cxn ang="0">
                <a:pos x="203" y="0"/>
              </a:cxn>
              <a:cxn ang="0">
                <a:pos x="212" y="27"/>
              </a:cxn>
              <a:cxn ang="0">
                <a:pos x="220" y="44"/>
              </a:cxn>
              <a:cxn ang="0">
                <a:pos x="229" y="62"/>
              </a:cxn>
              <a:cxn ang="0">
                <a:pos x="238" y="256"/>
              </a:cxn>
              <a:cxn ang="0">
                <a:pos x="247" y="274"/>
              </a:cxn>
              <a:cxn ang="0">
                <a:pos x="247" y="292"/>
              </a:cxn>
              <a:cxn ang="0">
                <a:pos x="238" y="310"/>
              </a:cxn>
              <a:cxn ang="0">
                <a:pos x="229" y="327"/>
              </a:cxn>
              <a:cxn ang="0">
                <a:pos x="229" y="345"/>
              </a:cxn>
              <a:cxn ang="0">
                <a:pos x="220" y="363"/>
              </a:cxn>
              <a:cxn ang="0">
                <a:pos x="229" y="371"/>
              </a:cxn>
              <a:cxn ang="0">
                <a:pos x="220" y="389"/>
              </a:cxn>
              <a:cxn ang="0">
                <a:pos x="212" y="407"/>
              </a:cxn>
              <a:cxn ang="0">
                <a:pos x="203" y="416"/>
              </a:cxn>
              <a:cxn ang="0">
                <a:pos x="203" y="424"/>
              </a:cxn>
              <a:cxn ang="0">
                <a:pos x="194" y="433"/>
              </a:cxn>
              <a:cxn ang="0">
                <a:pos x="176" y="424"/>
              </a:cxn>
              <a:cxn ang="0">
                <a:pos x="159" y="442"/>
              </a:cxn>
              <a:cxn ang="0">
                <a:pos x="150" y="442"/>
              </a:cxn>
              <a:cxn ang="0">
                <a:pos x="141" y="416"/>
              </a:cxn>
              <a:cxn ang="0">
                <a:pos x="132" y="389"/>
              </a:cxn>
              <a:cxn ang="0">
                <a:pos x="124" y="380"/>
              </a:cxn>
              <a:cxn ang="0">
                <a:pos x="106" y="371"/>
              </a:cxn>
              <a:cxn ang="0">
                <a:pos x="80" y="354"/>
              </a:cxn>
              <a:cxn ang="0">
                <a:pos x="80" y="336"/>
              </a:cxn>
              <a:cxn ang="0">
                <a:pos x="88" y="310"/>
              </a:cxn>
              <a:cxn ang="0">
                <a:pos x="80" y="292"/>
              </a:cxn>
              <a:cxn ang="0">
                <a:pos x="71" y="292"/>
              </a:cxn>
              <a:cxn ang="0">
                <a:pos x="53" y="292"/>
              </a:cxn>
              <a:cxn ang="0">
                <a:pos x="44" y="265"/>
              </a:cxn>
              <a:cxn ang="0">
                <a:pos x="27" y="248"/>
              </a:cxn>
              <a:cxn ang="0">
                <a:pos x="9" y="230"/>
              </a:cxn>
              <a:cxn ang="0">
                <a:pos x="0" y="212"/>
              </a:cxn>
              <a:cxn ang="0">
                <a:pos x="0" y="186"/>
              </a:cxn>
            </a:cxnLst>
            <a:rect l="0" t="0" r="r" b="b"/>
            <a:pathLst>
              <a:path w="247" h="442">
                <a:moveTo>
                  <a:pt x="0" y="186"/>
                </a:moveTo>
                <a:lnTo>
                  <a:pt x="9" y="177"/>
                </a:lnTo>
                <a:lnTo>
                  <a:pt x="9" y="177"/>
                </a:lnTo>
                <a:lnTo>
                  <a:pt x="9" y="168"/>
                </a:lnTo>
                <a:lnTo>
                  <a:pt x="9" y="168"/>
                </a:lnTo>
                <a:lnTo>
                  <a:pt x="18" y="159"/>
                </a:lnTo>
                <a:lnTo>
                  <a:pt x="18" y="150"/>
                </a:lnTo>
                <a:lnTo>
                  <a:pt x="18" y="150"/>
                </a:lnTo>
                <a:lnTo>
                  <a:pt x="27" y="142"/>
                </a:lnTo>
                <a:lnTo>
                  <a:pt x="27" y="133"/>
                </a:lnTo>
                <a:lnTo>
                  <a:pt x="27" y="124"/>
                </a:lnTo>
                <a:lnTo>
                  <a:pt x="18" y="115"/>
                </a:lnTo>
                <a:lnTo>
                  <a:pt x="18" y="106"/>
                </a:lnTo>
                <a:lnTo>
                  <a:pt x="27" y="97"/>
                </a:lnTo>
                <a:lnTo>
                  <a:pt x="44" y="97"/>
                </a:lnTo>
                <a:lnTo>
                  <a:pt x="44" y="88"/>
                </a:lnTo>
                <a:lnTo>
                  <a:pt x="62" y="88"/>
                </a:lnTo>
                <a:lnTo>
                  <a:pt x="62" y="80"/>
                </a:lnTo>
                <a:lnTo>
                  <a:pt x="62" y="71"/>
                </a:lnTo>
                <a:lnTo>
                  <a:pt x="71" y="62"/>
                </a:lnTo>
                <a:lnTo>
                  <a:pt x="71" y="44"/>
                </a:lnTo>
                <a:lnTo>
                  <a:pt x="71" y="44"/>
                </a:lnTo>
                <a:lnTo>
                  <a:pt x="62" y="35"/>
                </a:lnTo>
                <a:lnTo>
                  <a:pt x="62" y="35"/>
                </a:lnTo>
                <a:lnTo>
                  <a:pt x="53" y="27"/>
                </a:lnTo>
                <a:lnTo>
                  <a:pt x="53" y="27"/>
                </a:lnTo>
                <a:lnTo>
                  <a:pt x="44" y="18"/>
                </a:lnTo>
                <a:lnTo>
                  <a:pt x="44" y="9"/>
                </a:lnTo>
                <a:lnTo>
                  <a:pt x="44" y="9"/>
                </a:lnTo>
                <a:lnTo>
                  <a:pt x="132" y="9"/>
                </a:lnTo>
                <a:lnTo>
                  <a:pt x="203" y="0"/>
                </a:lnTo>
                <a:lnTo>
                  <a:pt x="203" y="0"/>
                </a:lnTo>
                <a:lnTo>
                  <a:pt x="203" y="0"/>
                </a:lnTo>
                <a:lnTo>
                  <a:pt x="203" y="18"/>
                </a:lnTo>
                <a:lnTo>
                  <a:pt x="203" y="18"/>
                </a:lnTo>
                <a:lnTo>
                  <a:pt x="212" y="27"/>
                </a:lnTo>
                <a:lnTo>
                  <a:pt x="212" y="35"/>
                </a:lnTo>
                <a:lnTo>
                  <a:pt x="220" y="44"/>
                </a:lnTo>
                <a:lnTo>
                  <a:pt x="220" y="44"/>
                </a:lnTo>
                <a:lnTo>
                  <a:pt x="220" y="53"/>
                </a:lnTo>
                <a:lnTo>
                  <a:pt x="229" y="62"/>
                </a:lnTo>
                <a:lnTo>
                  <a:pt x="229" y="62"/>
                </a:lnTo>
                <a:lnTo>
                  <a:pt x="247" y="248"/>
                </a:lnTo>
                <a:lnTo>
                  <a:pt x="238" y="248"/>
                </a:lnTo>
                <a:lnTo>
                  <a:pt x="238" y="256"/>
                </a:lnTo>
                <a:lnTo>
                  <a:pt x="238" y="265"/>
                </a:lnTo>
                <a:lnTo>
                  <a:pt x="238" y="265"/>
                </a:lnTo>
                <a:lnTo>
                  <a:pt x="247" y="274"/>
                </a:lnTo>
                <a:lnTo>
                  <a:pt x="247" y="283"/>
                </a:lnTo>
                <a:lnTo>
                  <a:pt x="247" y="283"/>
                </a:lnTo>
                <a:lnTo>
                  <a:pt x="247" y="292"/>
                </a:lnTo>
                <a:lnTo>
                  <a:pt x="247" y="301"/>
                </a:lnTo>
                <a:lnTo>
                  <a:pt x="247" y="301"/>
                </a:lnTo>
                <a:lnTo>
                  <a:pt x="238" y="310"/>
                </a:lnTo>
                <a:lnTo>
                  <a:pt x="238" y="318"/>
                </a:lnTo>
                <a:lnTo>
                  <a:pt x="238" y="327"/>
                </a:lnTo>
                <a:lnTo>
                  <a:pt x="229" y="327"/>
                </a:lnTo>
                <a:lnTo>
                  <a:pt x="229" y="336"/>
                </a:lnTo>
                <a:lnTo>
                  <a:pt x="229" y="345"/>
                </a:lnTo>
                <a:lnTo>
                  <a:pt x="229" y="345"/>
                </a:lnTo>
                <a:lnTo>
                  <a:pt x="229" y="354"/>
                </a:lnTo>
                <a:lnTo>
                  <a:pt x="220" y="354"/>
                </a:lnTo>
                <a:lnTo>
                  <a:pt x="220" y="363"/>
                </a:lnTo>
                <a:lnTo>
                  <a:pt x="220" y="371"/>
                </a:lnTo>
                <a:lnTo>
                  <a:pt x="229" y="371"/>
                </a:lnTo>
                <a:lnTo>
                  <a:pt x="229" y="371"/>
                </a:lnTo>
                <a:lnTo>
                  <a:pt x="220" y="380"/>
                </a:lnTo>
                <a:lnTo>
                  <a:pt x="220" y="380"/>
                </a:lnTo>
                <a:lnTo>
                  <a:pt x="220" y="389"/>
                </a:lnTo>
                <a:lnTo>
                  <a:pt x="220" y="398"/>
                </a:lnTo>
                <a:lnTo>
                  <a:pt x="220" y="398"/>
                </a:lnTo>
                <a:lnTo>
                  <a:pt x="212" y="407"/>
                </a:lnTo>
                <a:lnTo>
                  <a:pt x="203" y="407"/>
                </a:lnTo>
                <a:lnTo>
                  <a:pt x="203" y="407"/>
                </a:lnTo>
                <a:lnTo>
                  <a:pt x="203" y="416"/>
                </a:lnTo>
                <a:lnTo>
                  <a:pt x="203" y="416"/>
                </a:lnTo>
                <a:lnTo>
                  <a:pt x="203" y="424"/>
                </a:lnTo>
                <a:lnTo>
                  <a:pt x="203" y="424"/>
                </a:lnTo>
                <a:lnTo>
                  <a:pt x="203" y="433"/>
                </a:lnTo>
                <a:lnTo>
                  <a:pt x="194" y="433"/>
                </a:lnTo>
                <a:lnTo>
                  <a:pt x="194" y="433"/>
                </a:lnTo>
                <a:lnTo>
                  <a:pt x="185" y="424"/>
                </a:lnTo>
                <a:lnTo>
                  <a:pt x="176" y="424"/>
                </a:lnTo>
                <a:lnTo>
                  <a:pt x="176" y="424"/>
                </a:lnTo>
                <a:lnTo>
                  <a:pt x="168" y="424"/>
                </a:lnTo>
                <a:lnTo>
                  <a:pt x="159" y="433"/>
                </a:lnTo>
                <a:lnTo>
                  <a:pt x="159" y="442"/>
                </a:lnTo>
                <a:lnTo>
                  <a:pt x="168" y="442"/>
                </a:lnTo>
                <a:lnTo>
                  <a:pt x="159" y="442"/>
                </a:lnTo>
                <a:lnTo>
                  <a:pt x="150" y="442"/>
                </a:lnTo>
                <a:lnTo>
                  <a:pt x="141" y="433"/>
                </a:lnTo>
                <a:lnTo>
                  <a:pt x="141" y="424"/>
                </a:lnTo>
                <a:lnTo>
                  <a:pt x="141" y="416"/>
                </a:lnTo>
                <a:lnTo>
                  <a:pt x="141" y="416"/>
                </a:lnTo>
                <a:lnTo>
                  <a:pt x="132" y="398"/>
                </a:lnTo>
                <a:lnTo>
                  <a:pt x="132" y="389"/>
                </a:lnTo>
                <a:lnTo>
                  <a:pt x="132" y="389"/>
                </a:lnTo>
                <a:lnTo>
                  <a:pt x="124" y="389"/>
                </a:lnTo>
                <a:lnTo>
                  <a:pt x="124" y="380"/>
                </a:lnTo>
                <a:lnTo>
                  <a:pt x="115" y="371"/>
                </a:lnTo>
                <a:lnTo>
                  <a:pt x="106" y="380"/>
                </a:lnTo>
                <a:lnTo>
                  <a:pt x="106" y="371"/>
                </a:lnTo>
                <a:lnTo>
                  <a:pt x="106" y="371"/>
                </a:lnTo>
                <a:lnTo>
                  <a:pt x="88" y="363"/>
                </a:lnTo>
                <a:lnTo>
                  <a:pt x="80" y="354"/>
                </a:lnTo>
                <a:lnTo>
                  <a:pt x="80" y="345"/>
                </a:lnTo>
                <a:lnTo>
                  <a:pt x="80" y="336"/>
                </a:lnTo>
                <a:lnTo>
                  <a:pt x="80" y="336"/>
                </a:lnTo>
                <a:lnTo>
                  <a:pt x="88" y="327"/>
                </a:lnTo>
                <a:lnTo>
                  <a:pt x="88" y="318"/>
                </a:lnTo>
                <a:lnTo>
                  <a:pt x="88" y="310"/>
                </a:lnTo>
                <a:lnTo>
                  <a:pt x="88" y="301"/>
                </a:lnTo>
                <a:lnTo>
                  <a:pt x="88" y="301"/>
                </a:lnTo>
                <a:lnTo>
                  <a:pt x="80" y="292"/>
                </a:lnTo>
                <a:lnTo>
                  <a:pt x="80" y="292"/>
                </a:lnTo>
                <a:lnTo>
                  <a:pt x="71" y="292"/>
                </a:lnTo>
                <a:lnTo>
                  <a:pt x="71" y="292"/>
                </a:lnTo>
                <a:lnTo>
                  <a:pt x="62" y="301"/>
                </a:lnTo>
                <a:lnTo>
                  <a:pt x="62" y="301"/>
                </a:lnTo>
                <a:lnTo>
                  <a:pt x="53" y="292"/>
                </a:lnTo>
                <a:lnTo>
                  <a:pt x="53" y="274"/>
                </a:lnTo>
                <a:lnTo>
                  <a:pt x="44" y="265"/>
                </a:lnTo>
                <a:lnTo>
                  <a:pt x="44" y="265"/>
                </a:lnTo>
                <a:lnTo>
                  <a:pt x="27" y="256"/>
                </a:lnTo>
                <a:lnTo>
                  <a:pt x="27" y="248"/>
                </a:lnTo>
                <a:lnTo>
                  <a:pt x="27" y="248"/>
                </a:lnTo>
                <a:lnTo>
                  <a:pt x="18" y="239"/>
                </a:lnTo>
                <a:lnTo>
                  <a:pt x="9" y="239"/>
                </a:lnTo>
                <a:lnTo>
                  <a:pt x="9" y="230"/>
                </a:lnTo>
                <a:lnTo>
                  <a:pt x="9" y="230"/>
                </a:lnTo>
                <a:lnTo>
                  <a:pt x="9" y="212"/>
                </a:lnTo>
                <a:lnTo>
                  <a:pt x="0" y="212"/>
                </a:lnTo>
                <a:lnTo>
                  <a:pt x="0" y="203"/>
                </a:lnTo>
                <a:lnTo>
                  <a:pt x="0" y="195"/>
                </a:lnTo>
                <a:lnTo>
                  <a:pt x="0" y="186"/>
                </a:lnTo>
                <a:lnTo>
                  <a:pt x="0" y="186"/>
                </a:lnTo>
              </a:path>
            </a:pathLst>
          </a:custGeom>
          <a:solidFill>
            <a:srgbClr val="FFBF00"/>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26" name="Freeform 141"/>
          <p:cNvSpPr>
            <a:spLocks/>
          </p:cNvSpPr>
          <p:nvPr/>
        </p:nvSpPr>
        <p:spPr bwMode="auto">
          <a:xfrm>
            <a:off x="7063067" y="939711"/>
            <a:ext cx="405534" cy="644779"/>
          </a:xfrm>
          <a:custGeom>
            <a:avLst/>
            <a:gdLst/>
            <a:ahLst/>
            <a:cxnLst>
              <a:cxn ang="0">
                <a:pos x="35" y="407"/>
              </a:cxn>
              <a:cxn ang="0">
                <a:pos x="35" y="398"/>
              </a:cxn>
              <a:cxn ang="0">
                <a:pos x="44" y="380"/>
              </a:cxn>
              <a:cxn ang="0">
                <a:pos x="44" y="371"/>
              </a:cxn>
              <a:cxn ang="0">
                <a:pos x="35" y="362"/>
              </a:cxn>
              <a:cxn ang="0">
                <a:pos x="35" y="345"/>
              </a:cxn>
              <a:cxn ang="0">
                <a:pos x="44" y="336"/>
              </a:cxn>
              <a:cxn ang="0">
                <a:pos x="61" y="318"/>
              </a:cxn>
              <a:cxn ang="0">
                <a:pos x="61" y="309"/>
              </a:cxn>
              <a:cxn ang="0">
                <a:pos x="79" y="283"/>
              </a:cxn>
              <a:cxn ang="0">
                <a:pos x="96" y="265"/>
              </a:cxn>
              <a:cxn ang="0">
                <a:pos x="79" y="247"/>
              </a:cxn>
              <a:cxn ang="0">
                <a:pos x="79" y="239"/>
              </a:cxn>
              <a:cxn ang="0">
                <a:pos x="70" y="230"/>
              </a:cxn>
              <a:cxn ang="0">
                <a:pos x="70" y="203"/>
              </a:cxn>
              <a:cxn ang="0">
                <a:pos x="79" y="185"/>
              </a:cxn>
              <a:cxn ang="0">
                <a:pos x="114" y="0"/>
              </a:cxn>
              <a:cxn ang="0">
                <a:pos x="167" y="9"/>
              </a:cxn>
              <a:cxn ang="0">
                <a:pos x="149" y="88"/>
              </a:cxn>
              <a:cxn ang="0">
                <a:pos x="158" y="106"/>
              </a:cxn>
              <a:cxn ang="0">
                <a:pos x="167" y="124"/>
              </a:cxn>
              <a:cxn ang="0">
                <a:pos x="167" y="132"/>
              </a:cxn>
              <a:cxn ang="0">
                <a:pos x="167" y="141"/>
              </a:cxn>
              <a:cxn ang="0">
                <a:pos x="175" y="150"/>
              </a:cxn>
              <a:cxn ang="0">
                <a:pos x="184" y="168"/>
              </a:cxn>
              <a:cxn ang="0">
                <a:pos x="193" y="177"/>
              </a:cxn>
              <a:cxn ang="0">
                <a:pos x="193" y="185"/>
              </a:cxn>
              <a:cxn ang="0">
                <a:pos x="202" y="194"/>
              </a:cxn>
              <a:cxn ang="0">
                <a:pos x="211" y="203"/>
              </a:cxn>
              <a:cxn ang="0">
                <a:pos x="211" y="212"/>
              </a:cxn>
              <a:cxn ang="0">
                <a:pos x="219" y="212"/>
              </a:cxn>
              <a:cxn ang="0">
                <a:pos x="211" y="239"/>
              </a:cxn>
              <a:cxn ang="0">
                <a:pos x="211" y="247"/>
              </a:cxn>
              <a:cxn ang="0">
                <a:pos x="202" y="256"/>
              </a:cxn>
              <a:cxn ang="0">
                <a:pos x="211" y="274"/>
              </a:cxn>
              <a:cxn ang="0">
                <a:pos x="202" y="274"/>
              </a:cxn>
              <a:cxn ang="0">
                <a:pos x="193" y="292"/>
              </a:cxn>
              <a:cxn ang="0">
                <a:pos x="202" y="292"/>
              </a:cxn>
              <a:cxn ang="0">
                <a:pos x="211" y="300"/>
              </a:cxn>
              <a:cxn ang="0">
                <a:pos x="228" y="292"/>
              </a:cxn>
              <a:cxn ang="0">
                <a:pos x="237" y="309"/>
              </a:cxn>
              <a:cxn ang="0">
                <a:pos x="246" y="336"/>
              </a:cxn>
              <a:cxn ang="0">
                <a:pos x="246" y="345"/>
              </a:cxn>
              <a:cxn ang="0">
                <a:pos x="246" y="353"/>
              </a:cxn>
              <a:cxn ang="0">
                <a:pos x="255" y="362"/>
              </a:cxn>
              <a:cxn ang="0">
                <a:pos x="263" y="371"/>
              </a:cxn>
              <a:cxn ang="0">
                <a:pos x="263" y="380"/>
              </a:cxn>
              <a:cxn ang="0">
                <a:pos x="263" y="389"/>
              </a:cxn>
              <a:cxn ang="0">
                <a:pos x="272" y="407"/>
              </a:cxn>
              <a:cxn ang="0">
                <a:pos x="272" y="398"/>
              </a:cxn>
              <a:cxn ang="0">
                <a:pos x="290" y="398"/>
              </a:cxn>
              <a:cxn ang="0">
                <a:pos x="299" y="398"/>
              </a:cxn>
              <a:cxn ang="0">
                <a:pos x="307" y="389"/>
              </a:cxn>
              <a:cxn ang="0">
                <a:pos x="334" y="398"/>
              </a:cxn>
              <a:cxn ang="0">
                <a:pos x="343" y="398"/>
              </a:cxn>
              <a:cxn ang="0">
                <a:pos x="351" y="398"/>
              </a:cxn>
              <a:cxn ang="0">
                <a:pos x="360" y="389"/>
              </a:cxn>
              <a:cxn ang="0">
                <a:pos x="369" y="407"/>
              </a:cxn>
              <a:cxn ang="0">
                <a:pos x="343" y="601"/>
              </a:cxn>
              <a:cxn ang="0">
                <a:pos x="193" y="583"/>
              </a:cxn>
              <a:cxn ang="0">
                <a:pos x="96" y="566"/>
              </a:cxn>
            </a:cxnLst>
            <a:rect l="0" t="0" r="r" b="b"/>
            <a:pathLst>
              <a:path w="378" h="601">
                <a:moveTo>
                  <a:pt x="0" y="548"/>
                </a:moveTo>
                <a:lnTo>
                  <a:pt x="35" y="407"/>
                </a:lnTo>
                <a:lnTo>
                  <a:pt x="35" y="398"/>
                </a:lnTo>
                <a:lnTo>
                  <a:pt x="35" y="398"/>
                </a:lnTo>
                <a:lnTo>
                  <a:pt x="44" y="389"/>
                </a:lnTo>
                <a:lnTo>
                  <a:pt x="44" y="380"/>
                </a:lnTo>
                <a:lnTo>
                  <a:pt x="44" y="371"/>
                </a:lnTo>
                <a:lnTo>
                  <a:pt x="44" y="371"/>
                </a:lnTo>
                <a:lnTo>
                  <a:pt x="35" y="371"/>
                </a:lnTo>
                <a:lnTo>
                  <a:pt x="35" y="362"/>
                </a:lnTo>
                <a:lnTo>
                  <a:pt x="35" y="362"/>
                </a:lnTo>
                <a:lnTo>
                  <a:pt x="35" y="345"/>
                </a:lnTo>
                <a:lnTo>
                  <a:pt x="44" y="345"/>
                </a:lnTo>
                <a:lnTo>
                  <a:pt x="44" y="336"/>
                </a:lnTo>
                <a:lnTo>
                  <a:pt x="52" y="327"/>
                </a:lnTo>
                <a:lnTo>
                  <a:pt x="61" y="318"/>
                </a:lnTo>
                <a:lnTo>
                  <a:pt x="61" y="318"/>
                </a:lnTo>
                <a:lnTo>
                  <a:pt x="61" y="309"/>
                </a:lnTo>
                <a:lnTo>
                  <a:pt x="70" y="300"/>
                </a:lnTo>
                <a:lnTo>
                  <a:pt x="79" y="283"/>
                </a:lnTo>
                <a:lnTo>
                  <a:pt x="87" y="274"/>
                </a:lnTo>
                <a:lnTo>
                  <a:pt x="96" y="265"/>
                </a:lnTo>
                <a:lnTo>
                  <a:pt x="87" y="256"/>
                </a:lnTo>
                <a:lnTo>
                  <a:pt x="79" y="247"/>
                </a:lnTo>
                <a:lnTo>
                  <a:pt x="79" y="247"/>
                </a:lnTo>
                <a:lnTo>
                  <a:pt x="79" y="239"/>
                </a:lnTo>
                <a:lnTo>
                  <a:pt x="79" y="239"/>
                </a:lnTo>
                <a:lnTo>
                  <a:pt x="70" y="230"/>
                </a:lnTo>
                <a:lnTo>
                  <a:pt x="79" y="212"/>
                </a:lnTo>
                <a:lnTo>
                  <a:pt x="70" y="203"/>
                </a:lnTo>
                <a:lnTo>
                  <a:pt x="79" y="203"/>
                </a:lnTo>
                <a:lnTo>
                  <a:pt x="79" y="185"/>
                </a:lnTo>
                <a:lnTo>
                  <a:pt x="114" y="9"/>
                </a:lnTo>
                <a:lnTo>
                  <a:pt x="114" y="0"/>
                </a:lnTo>
                <a:lnTo>
                  <a:pt x="158" y="9"/>
                </a:lnTo>
                <a:lnTo>
                  <a:pt x="167" y="9"/>
                </a:lnTo>
                <a:lnTo>
                  <a:pt x="167" y="17"/>
                </a:lnTo>
                <a:lnTo>
                  <a:pt x="149" y="88"/>
                </a:lnTo>
                <a:lnTo>
                  <a:pt x="158" y="106"/>
                </a:lnTo>
                <a:lnTo>
                  <a:pt x="158" y="106"/>
                </a:lnTo>
                <a:lnTo>
                  <a:pt x="167" y="115"/>
                </a:lnTo>
                <a:lnTo>
                  <a:pt x="167" y="124"/>
                </a:lnTo>
                <a:lnTo>
                  <a:pt x="167" y="132"/>
                </a:lnTo>
                <a:lnTo>
                  <a:pt x="167" y="132"/>
                </a:lnTo>
                <a:lnTo>
                  <a:pt x="158" y="132"/>
                </a:lnTo>
                <a:lnTo>
                  <a:pt x="167" y="141"/>
                </a:lnTo>
                <a:lnTo>
                  <a:pt x="167" y="150"/>
                </a:lnTo>
                <a:lnTo>
                  <a:pt x="175" y="150"/>
                </a:lnTo>
                <a:lnTo>
                  <a:pt x="175" y="159"/>
                </a:lnTo>
                <a:lnTo>
                  <a:pt x="184" y="168"/>
                </a:lnTo>
                <a:lnTo>
                  <a:pt x="184" y="168"/>
                </a:lnTo>
                <a:lnTo>
                  <a:pt x="193" y="177"/>
                </a:lnTo>
                <a:lnTo>
                  <a:pt x="193" y="185"/>
                </a:lnTo>
                <a:lnTo>
                  <a:pt x="193" y="185"/>
                </a:lnTo>
                <a:lnTo>
                  <a:pt x="193" y="194"/>
                </a:lnTo>
                <a:lnTo>
                  <a:pt x="202" y="194"/>
                </a:lnTo>
                <a:lnTo>
                  <a:pt x="202" y="203"/>
                </a:lnTo>
                <a:lnTo>
                  <a:pt x="211" y="203"/>
                </a:lnTo>
                <a:lnTo>
                  <a:pt x="211" y="203"/>
                </a:lnTo>
                <a:lnTo>
                  <a:pt x="211" y="212"/>
                </a:lnTo>
                <a:lnTo>
                  <a:pt x="219" y="212"/>
                </a:lnTo>
                <a:lnTo>
                  <a:pt x="219" y="212"/>
                </a:lnTo>
                <a:lnTo>
                  <a:pt x="219" y="230"/>
                </a:lnTo>
                <a:lnTo>
                  <a:pt x="211" y="239"/>
                </a:lnTo>
                <a:lnTo>
                  <a:pt x="211" y="239"/>
                </a:lnTo>
                <a:lnTo>
                  <a:pt x="211" y="247"/>
                </a:lnTo>
                <a:lnTo>
                  <a:pt x="211" y="247"/>
                </a:lnTo>
                <a:lnTo>
                  <a:pt x="202" y="256"/>
                </a:lnTo>
                <a:lnTo>
                  <a:pt x="211" y="265"/>
                </a:lnTo>
                <a:lnTo>
                  <a:pt x="211" y="274"/>
                </a:lnTo>
                <a:lnTo>
                  <a:pt x="202" y="274"/>
                </a:lnTo>
                <a:lnTo>
                  <a:pt x="202" y="274"/>
                </a:lnTo>
                <a:lnTo>
                  <a:pt x="202" y="283"/>
                </a:lnTo>
                <a:lnTo>
                  <a:pt x="193" y="292"/>
                </a:lnTo>
                <a:lnTo>
                  <a:pt x="193" y="292"/>
                </a:lnTo>
                <a:lnTo>
                  <a:pt x="202" y="292"/>
                </a:lnTo>
                <a:lnTo>
                  <a:pt x="202" y="300"/>
                </a:lnTo>
                <a:lnTo>
                  <a:pt x="211" y="300"/>
                </a:lnTo>
                <a:lnTo>
                  <a:pt x="228" y="292"/>
                </a:lnTo>
                <a:lnTo>
                  <a:pt x="228" y="292"/>
                </a:lnTo>
                <a:lnTo>
                  <a:pt x="237" y="300"/>
                </a:lnTo>
                <a:lnTo>
                  <a:pt x="237" y="309"/>
                </a:lnTo>
                <a:lnTo>
                  <a:pt x="237" y="327"/>
                </a:lnTo>
                <a:lnTo>
                  <a:pt x="246" y="336"/>
                </a:lnTo>
                <a:lnTo>
                  <a:pt x="246" y="336"/>
                </a:lnTo>
                <a:lnTo>
                  <a:pt x="246" y="345"/>
                </a:lnTo>
                <a:lnTo>
                  <a:pt x="246" y="345"/>
                </a:lnTo>
                <a:lnTo>
                  <a:pt x="246" y="353"/>
                </a:lnTo>
                <a:lnTo>
                  <a:pt x="246" y="362"/>
                </a:lnTo>
                <a:lnTo>
                  <a:pt x="255" y="362"/>
                </a:lnTo>
                <a:lnTo>
                  <a:pt x="255" y="362"/>
                </a:lnTo>
                <a:lnTo>
                  <a:pt x="263" y="371"/>
                </a:lnTo>
                <a:lnTo>
                  <a:pt x="263" y="380"/>
                </a:lnTo>
                <a:lnTo>
                  <a:pt x="263" y="380"/>
                </a:lnTo>
                <a:lnTo>
                  <a:pt x="263" y="389"/>
                </a:lnTo>
                <a:lnTo>
                  <a:pt x="263" y="389"/>
                </a:lnTo>
                <a:lnTo>
                  <a:pt x="272" y="398"/>
                </a:lnTo>
                <a:lnTo>
                  <a:pt x="272" y="407"/>
                </a:lnTo>
                <a:lnTo>
                  <a:pt x="272" y="407"/>
                </a:lnTo>
                <a:lnTo>
                  <a:pt x="272" y="398"/>
                </a:lnTo>
                <a:lnTo>
                  <a:pt x="281" y="398"/>
                </a:lnTo>
                <a:lnTo>
                  <a:pt x="290" y="398"/>
                </a:lnTo>
                <a:lnTo>
                  <a:pt x="299" y="398"/>
                </a:lnTo>
                <a:lnTo>
                  <a:pt x="299" y="398"/>
                </a:lnTo>
                <a:lnTo>
                  <a:pt x="307" y="398"/>
                </a:lnTo>
                <a:lnTo>
                  <a:pt x="307" y="389"/>
                </a:lnTo>
                <a:lnTo>
                  <a:pt x="316" y="398"/>
                </a:lnTo>
                <a:lnTo>
                  <a:pt x="334" y="398"/>
                </a:lnTo>
                <a:lnTo>
                  <a:pt x="334" y="398"/>
                </a:lnTo>
                <a:lnTo>
                  <a:pt x="343" y="398"/>
                </a:lnTo>
                <a:lnTo>
                  <a:pt x="351" y="398"/>
                </a:lnTo>
                <a:lnTo>
                  <a:pt x="351" y="398"/>
                </a:lnTo>
                <a:lnTo>
                  <a:pt x="360" y="389"/>
                </a:lnTo>
                <a:lnTo>
                  <a:pt x="360" y="389"/>
                </a:lnTo>
                <a:lnTo>
                  <a:pt x="369" y="398"/>
                </a:lnTo>
                <a:lnTo>
                  <a:pt x="369" y="407"/>
                </a:lnTo>
                <a:lnTo>
                  <a:pt x="378" y="407"/>
                </a:lnTo>
                <a:lnTo>
                  <a:pt x="343" y="601"/>
                </a:lnTo>
                <a:lnTo>
                  <a:pt x="281" y="592"/>
                </a:lnTo>
                <a:lnTo>
                  <a:pt x="193" y="583"/>
                </a:lnTo>
                <a:lnTo>
                  <a:pt x="175" y="575"/>
                </a:lnTo>
                <a:lnTo>
                  <a:pt x="96" y="566"/>
                </a:lnTo>
                <a:lnTo>
                  <a:pt x="0" y="548"/>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27" name="Freeform 142"/>
          <p:cNvSpPr>
            <a:spLocks/>
          </p:cNvSpPr>
          <p:nvPr/>
        </p:nvSpPr>
        <p:spPr bwMode="auto">
          <a:xfrm>
            <a:off x="7063067" y="939711"/>
            <a:ext cx="405534" cy="644779"/>
          </a:xfrm>
          <a:custGeom>
            <a:avLst/>
            <a:gdLst/>
            <a:ahLst/>
            <a:cxnLst>
              <a:cxn ang="0">
                <a:pos x="35" y="407"/>
              </a:cxn>
              <a:cxn ang="0">
                <a:pos x="35" y="398"/>
              </a:cxn>
              <a:cxn ang="0">
                <a:pos x="44" y="380"/>
              </a:cxn>
              <a:cxn ang="0">
                <a:pos x="44" y="371"/>
              </a:cxn>
              <a:cxn ang="0">
                <a:pos x="35" y="362"/>
              </a:cxn>
              <a:cxn ang="0">
                <a:pos x="35" y="345"/>
              </a:cxn>
              <a:cxn ang="0">
                <a:pos x="44" y="336"/>
              </a:cxn>
              <a:cxn ang="0">
                <a:pos x="61" y="318"/>
              </a:cxn>
              <a:cxn ang="0">
                <a:pos x="61" y="309"/>
              </a:cxn>
              <a:cxn ang="0">
                <a:pos x="79" y="283"/>
              </a:cxn>
              <a:cxn ang="0">
                <a:pos x="96" y="265"/>
              </a:cxn>
              <a:cxn ang="0">
                <a:pos x="79" y="247"/>
              </a:cxn>
              <a:cxn ang="0">
                <a:pos x="79" y="239"/>
              </a:cxn>
              <a:cxn ang="0">
                <a:pos x="70" y="230"/>
              </a:cxn>
              <a:cxn ang="0">
                <a:pos x="70" y="203"/>
              </a:cxn>
              <a:cxn ang="0">
                <a:pos x="79" y="185"/>
              </a:cxn>
              <a:cxn ang="0">
                <a:pos x="114" y="0"/>
              </a:cxn>
              <a:cxn ang="0">
                <a:pos x="167" y="9"/>
              </a:cxn>
              <a:cxn ang="0">
                <a:pos x="149" y="88"/>
              </a:cxn>
              <a:cxn ang="0">
                <a:pos x="158" y="106"/>
              </a:cxn>
              <a:cxn ang="0">
                <a:pos x="167" y="124"/>
              </a:cxn>
              <a:cxn ang="0">
                <a:pos x="167" y="132"/>
              </a:cxn>
              <a:cxn ang="0">
                <a:pos x="167" y="141"/>
              </a:cxn>
              <a:cxn ang="0">
                <a:pos x="175" y="150"/>
              </a:cxn>
              <a:cxn ang="0">
                <a:pos x="184" y="168"/>
              </a:cxn>
              <a:cxn ang="0">
                <a:pos x="193" y="177"/>
              </a:cxn>
              <a:cxn ang="0">
                <a:pos x="193" y="185"/>
              </a:cxn>
              <a:cxn ang="0">
                <a:pos x="202" y="194"/>
              </a:cxn>
              <a:cxn ang="0">
                <a:pos x="211" y="203"/>
              </a:cxn>
              <a:cxn ang="0">
                <a:pos x="211" y="212"/>
              </a:cxn>
              <a:cxn ang="0">
                <a:pos x="219" y="212"/>
              </a:cxn>
              <a:cxn ang="0">
                <a:pos x="211" y="239"/>
              </a:cxn>
              <a:cxn ang="0">
                <a:pos x="211" y="247"/>
              </a:cxn>
              <a:cxn ang="0">
                <a:pos x="202" y="256"/>
              </a:cxn>
              <a:cxn ang="0">
                <a:pos x="211" y="274"/>
              </a:cxn>
              <a:cxn ang="0">
                <a:pos x="202" y="274"/>
              </a:cxn>
              <a:cxn ang="0">
                <a:pos x="193" y="292"/>
              </a:cxn>
              <a:cxn ang="0">
                <a:pos x="202" y="292"/>
              </a:cxn>
              <a:cxn ang="0">
                <a:pos x="211" y="300"/>
              </a:cxn>
              <a:cxn ang="0">
                <a:pos x="228" y="292"/>
              </a:cxn>
              <a:cxn ang="0">
                <a:pos x="237" y="309"/>
              </a:cxn>
              <a:cxn ang="0">
                <a:pos x="246" y="336"/>
              </a:cxn>
              <a:cxn ang="0">
                <a:pos x="246" y="345"/>
              </a:cxn>
              <a:cxn ang="0">
                <a:pos x="246" y="353"/>
              </a:cxn>
              <a:cxn ang="0">
                <a:pos x="255" y="362"/>
              </a:cxn>
              <a:cxn ang="0">
                <a:pos x="263" y="371"/>
              </a:cxn>
              <a:cxn ang="0">
                <a:pos x="263" y="380"/>
              </a:cxn>
              <a:cxn ang="0">
                <a:pos x="263" y="389"/>
              </a:cxn>
              <a:cxn ang="0">
                <a:pos x="272" y="407"/>
              </a:cxn>
              <a:cxn ang="0">
                <a:pos x="272" y="398"/>
              </a:cxn>
              <a:cxn ang="0">
                <a:pos x="290" y="398"/>
              </a:cxn>
              <a:cxn ang="0">
                <a:pos x="299" y="398"/>
              </a:cxn>
              <a:cxn ang="0">
                <a:pos x="307" y="389"/>
              </a:cxn>
              <a:cxn ang="0">
                <a:pos x="334" y="398"/>
              </a:cxn>
              <a:cxn ang="0">
                <a:pos x="343" y="398"/>
              </a:cxn>
              <a:cxn ang="0">
                <a:pos x="351" y="398"/>
              </a:cxn>
              <a:cxn ang="0">
                <a:pos x="360" y="389"/>
              </a:cxn>
              <a:cxn ang="0">
                <a:pos x="369" y="407"/>
              </a:cxn>
              <a:cxn ang="0">
                <a:pos x="343" y="601"/>
              </a:cxn>
              <a:cxn ang="0">
                <a:pos x="193" y="583"/>
              </a:cxn>
              <a:cxn ang="0">
                <a:pos x="96" y="566"/>
              </a:cxn>
            </a:cxnLst>
            <a:rect l="0" t="0" r="r" b="b"/>
            <a:pathLst>
              <a:path w="378" h="601">
                <a:moveTo>
                  <a:pt x="0" y="548"/>
                </a:moveTo>
                <a:lnTo>
                  <a:pt x="35" y="407"/>
                </a:lnTo>
                <a:lnTo>
                  <a:pt x="35" y="398"/>
                </a:lnTo>
                <a:lnTo>
                  <a:pt x="35" y="398"/>
                </a:lnTo>
                <a:lnTo>
                  <a:pt x="44" y="389"/>
                </a:lnTo>
                <a:lnTo>
                  <a:pt x="44" y="380"/>
                </a:lnTo>
                <a:lnTo>
                  <a:pt x="44" y="371"/>
                </a:lnTo>
                <a:lnTo>
                  <a:pt x="44" y="371"/>
                </a:lnTo>
                <a:lnTo>
                  <a:pt x="35" y="371"/>
                </a:lnTo>
                <a:lnTo>
                  <a:pt x="35" y="362"/>
                </a:lnTo>
                <a:lnTo>
                  <a:pt x="35" y="362"/>
                </a:lnTo>
                <a:lnTo>
                  <a:pt x="35" y="345"/>
                </a:lnTo>
                <a:lnTo>
                  <a:pt x="44" y="345"/>
                </a:lnTo>
                <a:lnTo>
                  <a:pt x="44" y="336"/>
                </a:lnTo>
                <a:lnTo>
                  <a:pt x="52" y="327"/>
                </a:lnTo>
                <a:lnTo>
                  <a:pt x="61" y="318"/>
                </a:lnTo>
                <a:lnTo>
                  <a:pt x="61" y="318"/>
                </a:lnTo>
                <a:lnTo>
                  <a:pt x="61" y="309"/>
                </a:lnTo>
                <a:lnTo>
                  <a:pt x="70" y="300"/>
                </a:lnTo>
                <a:lnTo>
                  <a:pt x="79" y="283"/>
                </a:lnTo>
                <a:lnTo>
                  <a:pt x="87" y="274"/>
                </a:lnTo>
                <a:lnTo>
                  <a:pt x="96" y="265"/>
                </a:lnTo>
                <a:lnTo>
                  <a:pt x="87" y="256"/>
                </a:lnTo>
                <a:lnTo>
                  <a:pt x="79" y="247"/>
                </a:lnTo>
                <a:lnTo>
                  <a:pt x="79" y="247"/>
                </a:lnTo>
                <a:lnTo>
                  <a:pt x="79" y="239"/>
                </a:lnTo>
                <a:lnTo>
                  <a:pt x="79" y="239"/>
                </a:lnTo>
                <a:lnTo>
                  <a:pt x="70" y="230"/>
                </a:lnTo>
                <a:lnTo>
                  <a:pt x="79" y="212"/>
                </a:lnTo>
                <a:lnTo>
                  <a:pt x="70" y="203"/>
                </a:lnTo>
                <a:lnTo>
                  <a:pt x="79" y="203"/>
                </a:lnTo>
                <a:lnTo>
                  <a:pt x="79" y="185"/>
                </a:lnTo>
                <a:lnTo>
                  <a:pt x="114" y="9"/>
                </a:lnTo>
                <a:lnTo>
                  <a:pt x="114" y="0"/>
                </a:lnTo>
                <a:lnTo>
                  <a:pt x="158" y="9"/>
                </a:lnTo>
                <a:lnTo>
                  <a:pt x="167" y="9"/>
                </a:lnTo>
                <a:lnTo>
                  <a:pt x="167" y="17"/>
                </a:lnTo>
                <a:lnTo>
                  <a:pt x="149" y="88"/>
                </a:lnTo>
                <a:lnTo>
                  <a:pt x="158" y="106"/>
                </a:lnTo>
                <a:lnTo>
                  <a:pt x="158" y="106"/>
                </a:lnTo>
                <a:lnTo>
                  <a:pt x="167" y="115"/>
                </a:lnTo>
                <a:lnTo>
                  <a:pt x="167" y="124"/>
                </a:lnTo>
                <a:lnTo>
                  <a:pt x="167" y="132"/>
                </a:lnTo>
                <a:lnTo>
                  <a:pt x="167" y="132"/>
                </a:lnTo>
                <a:lnTo>
                  <a:pt x="158" y="132"/>
                </a:lnTo>
                <a:lnTo>
                  <a:pt x="167" y="141"/>
                </a:lnTo>
                <a:lnTo>
                  <a:pt x="167" y="150"/>
                </a:lnTo>
                <a:lnTo>
                  <a:pt x="175" y="150"/>
                </a:lnTo>
                <a:lnTo>
                  <a:pt x="175" y="159"/>
                </a:lnTo>
                <a:lnTo>
                  <a:pt x="184" y="168"/>
                </a:lnTo>
                <a:lnTo>
                  <a:pt x="184" y="168"/>
                </a:lnTo>
                <a:lnTo>
                  <a:pt x="193" y="177"/>
                </a:lnTo>
                <a:lnTo>
                  <a:pt x="193" y="185"/>
                </a:lnTo>
                <a:lnTo>
                  <a:pt x="193" y="185"/>
                </a:lnTo>
                <a:lnTo>
                  <a:pt x="193" y="194"/>
                </a:lnTo>
                <a:lnTo>
                  <a:pt x="202" y="194"/>
                </a:lnTo>
                <a:lnTo>
                  <a:pt x="202" y="203"/>
                </a:lnTo>
                <a:lnTo>
                  <a:pt x="211" y="203"/>
                </a:lnTo>
                <a:lnTo>
                  <a:pt x="211" y="203"/>
                </a:lnTo>
                <a:lnTo>
                  <a:pt x="211" y="212"/>
                </a:lnTo>
                <a:lnTo>
                  <a:pt x="219" y="212"/>
                </a:lnTo>
                <a:lnTo>
                  <a:pt x="219" y="212"/>
                </a:lnTo>
                <a:lnTo>
                  <a:pt x="219" y="230"/>
                </a:lnTo>
                <a:lnTo>
                  <a:pt x="211" y="239"/>
                </a:lnTo>
                <a:lnTo>
                  <a:pt x="211" y="239"/>
                </a:lnTo>
                <a:lnTo>
                  <a:pt x="211" y="247"/>
                </a:lnTo>
                <a:lnTo>
                  <a:pt x="211" y="247"/>
                </a:lnTo>
                <a:lnTo>
                  <a:pt x="202" y="256"/>
                </a:lnTo>
                <a:lnTo>
                  <a:pt x="211" y="265"/>
                </a:lnTo>
                <a:lnTo>
                  <a:pt x="211" y="274"/>
                </a:lnTo>
                <a:lnTo>
                  <a:pt x="202" y="274"/>
                </a:lnTo>
                <a:lnTo>
                  <a:pt x="202" y="274"/>
                </a:lnTo>
                <a:lnTo>
                  <a:pt x="202" y="283"/>
                </a:lnTo>
                <a:lnTo>
                  <a:pt x="193" y="292"/>
                </a:lnTo>
                <a:lnTo>
                  <a:pt x="193" y="292"/>
                </a:lnTo>
                <a:lnTo>
                  <a:pt x="202" y="292"/>
                </a:lnTo>
                <a:lnTo>
                  <a:pt x="202" y="300"/>
                </a:lnTo>
                <a:lnTo>
                  <a:pt x="211" y="300"/>
                </a:lnTo>
                <a:lnTo>
                  <a:pt x="228" y="292"/>
                </a:lnTo>
                <a:lnTo>
                  <a:pt x="228" y="292"/>
                </a:lnTo>
                <a:lnTo>
                  <a:pt x="237" y="300"/>
                </a:lnTo>
                <a:lnTo>
                  <a:pt x="237" y="309"/>
                </a:lnTo>
                <a:lnTo>
                  <a:pt x="237" y="327"/>
                </a:lnTo>
                <a:lnTo>
                  <a:pt x="246" y="336"/>
                </a:lnTo>
                <a:lnTo>
                  <a:pt x="246" y="336"/>
                </a:lnTo>
                <a:lnTo>
                  <a:pt x="246" y="345"/>
                </a:lnTo>
                <a:lnTo>
                  <a:pt x="246" y="345"/>
                </a:lnTo>
                <a:lnTo>
                  <a:pt x="246" y="353"/>
                </a:lnTo>
                <a:lnTo>
                  <a:pt x="246" y="362"/>
                </a:lnTo>
                <a:lnTo>
                  <a:pt x="255" y="362"/>
                </a:lnTo>
                <a:lnTo>
                  <a:pt x="255" y="362"/>
                </a:lnTo>
                <a:lnTo>
                  <a:pt x="263" y="371"/>
                </a:lnTo>
                <a:lnTo>
                  <a:pt x="263" y="380"/>
                </a:lnTo>
                <a:lnTo>
                  <a:pt x="263" y="380"/>
                </a:lnTo>
                <a:lnTo>
                  <a:pt x="263" y="389"/>
                </a:lnTo>
                <a:lnTo>
                  <a:pt x="263" y="389"/>
                </a:lnTo>
                <a:lnTo>
                  <a:pt x="272" y="398"/>
                </a:lnTo>
                <a:lnTo>
                  <a:pt x="272" y="407"/>
                </a:lnTo>
                <a:lnTo>
                  <a:pt x="272" y="407"/>
                </a:lnTo>
                <a:lnTo>
                  <a:pt x="272" y="398"/>
                </a:lnTo>
                <a:lnTo>
                  <a:pt x="281" y="398"/>
                </a:lnTo>
                <a:lnTo>
                  <a:pt x="290" y="398"/>
                </a:lnTo>
                <a:lnTo>
                  <a:pt x="299" y="398"/>
                </a:lnTo>
                <a:lnTo>
                  <a:pt x="299" y="398"/>
                </a:lnTo>
                <a:lnTo>
                  <a:pt x="307" y="398"/>
                </a:lnTo>
                <a:lnTo>
                  <a:pt x="307" y="389"/>
                </a:lnTo>
                <a:lnTo>
                  <a:pt x="316" y="398"/>
                </a:lnTo>
                <a:lnTo>
                  <a:pt x="334" y="398"/>
                </a:lnTo>
                <a:lnTo>
                  <a:pt x="334" y="398"/>
                </a:lnTo>
                <a:lnTo>
                  <a:pt x="343" y="398"/>
                </a:lnTo>
                <a:lnTo>
                  <a:pt x="351" y="398"/>
                </a:lnTo>
                <a:lnTo>
                  <a:pt x="351" y="398"/>
                </a:lnTo>
                <a:lnTo>
                  <a:pt x="360" y="389"/>
                </a:lnTo>
                <a:lnTo>
                  <a:pt x="360" y="389"/>
                </a:lnTo>
                <a:lnTo>
                  <a:pt x="369" y="398"/>
                </a:lnTo>
                <a:lnTo>
                  <a:pt x="369" y="407"/>
                </a:lnTo>
                <a:lnTo>
                  <a:pt x="378" y="407"/>
                </a:lnTo>
                <a:lnTo>
                  <a:pt x="343" y="601"/>
                </a:lnTo>
                <a:lnTo>
                  <a:pt x="281" y="592"/>
                </a:lnTo>
                <a:lnTo>
                  <a:pt x="193" y="583"/>
                </a:lnTo>
                <a:lnTo>
                  <a:pt x="175" y="575"/>
                </a:lnTo>
                <a:lnTo>
                  <a:pt x="96" y="566"/>
                </a:lnTo>
                <a:lnTo>
                  <a:pt x="0" y="548"/>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28" name="Freeform 147"/>
          <p:cNvSpPr>
            <a:spLocks/>
          </p:cNvSpPr>
          <p:nvPr/>
        </p:nvSpPr>
        <p:spPr bwMode="auto">
          <a:xfrm>
            <a:off x="8979161" y="2523226"/>
            <a:ext cx="612593" cy="465613"/>
          </a:xfrm>
          <a:custGeom>
            <a:avLst/>
            <a:gdLst/>
            <a:ahLst/>
            <a:cxnLst>
              <a:cxn ang="0">
                <a:pos x="17" y="53"/>
              </a:cxn>
              <a:cxn ang="0">
                <a:pos x="70" y="27"/>
              </a:cxn>
              <a:cxn ang="0">
                <a:pos x="360" y="27"/>
              </a:cxn>
              <a:cxn ang="0">
                <a:pos x="387" y="27"/>
              </a:cxn>
              <a:cxn ang="0">
                <a:pos x="387" y="0"/>
              </a:cxn>
              <a:cxn ang="0">
                <a:pos x="413" y="0"/>
              </a:cxn>
              <a:cxn ang="0">
                <a:pos x="422" y="18"/>
              </a:cxn>
              <a:cxn ang="0">
                <a:pos x="431" y="53"/>
              </a:cxn>
              <a:cxn ang="0">
                <a:pos x="501" y="160"/>
              </a:cxn>
              <a:cxn ang="0">
                <a:pos x="510" y="195"/>
              </a:cxn>
              <a:cxn ang="0">
                <a:pos x="501" y="177"/>
              </a:cxn>
              <a:cxn ang="0">
                <a:pos x="492" y="151"/>
              </a:cxn>
              <a:cxn ang="0">
                <a:pos x="492" y="168"/>
              </a:cxn>
              <a:cxn ang="0">
                <a:pos x="545" y="257"/>
              </a:cxn>
              <a:cxn ang="0">
                <a:pos x="563" y="275"/>
              </a:cxn>
              <a:cxn ang="0">
                <a:pos x="571" y="328"/>
              </a:cxn>
              <a:cxn ang="0">
                <a:pos x="571" y="363"/>
              </a:cxn>
              <a:cxn ang="0">
                <a:pos x="563" y="389"/>
              </a:cxn>
              <a:cxn ang="0">
                <a:pos x="563" y="416"/>
              </a:cxn>
              <a:cxn ang="0">
                <a:pos x="545" y="416"/>
              </a:cxn>
              <a:cxn ang="0">
                <a:pos x="527" y="434"/>
              </a:cxn>
              <a:cxn ang="0">
                <a:pos x="519" y="425"/>
              </a:cxn>
              <a:cxn ang="0">
                <a:pos x="510" y="416"/>
              </a:cxn>
              <a:cxn ang="0">
                <a:pos x="483" y="381"/>
              </a:cxn>
              <a:cxn ang="0">
                <a:pos x="457" y="372"/>
              </a:cxn>
              <a:cxn ang="0">
                <a:pos x="440" y="336"/>
              </a:cxn>
              <a:cxn ang="0">
                <a:pos x="448" y="319"/>
              </a:cxn>
              <a:cxn ang="0">
                <a:pos x="431" y="328"/>
              </a:cxn>
              <a:cxn ang="0">
                <a:pos x="431" y="301"/>
              </a:cxn>
              <a:cxn ang="0">
                <a:pos x="413" y="301"/>
              </a:cxn>
              <a:cxn ang="0">
                <a:pos x="404" y="310"/>
              </a:cxn>
              <a:cxn ang="0">
                <a:pos x="387" y="275"/>
              </a:cxn>
              <a:cxn ang="0">
                <a:pos x="378" y="266"/>
              </a:cxn>
              <a:cxn ang="0">
                <a:pos x="378" y="239"/>
              </a:cxn>
              <a:cxn ang="0">
                <a:pos x="369" y="239"/>
              </a:cxn>
              <a:cxn ang="0">
                <a:pos x="369" y="248"/>
              </a:cxn>
              <a:cxn ang="0">
                <a:pos x="360" y="230"/>
              </a:cxn>
              <a:cxn ang="0">
                <a:pos x="360" y="177"/>
              </a:cxn>
              <a:cxn ang="0">
                <a:pos x="352" y="151"/>
              </a:cxn>
              <a:cxn ang="0">
                <a:pos x="325" y="133"/>
              </a:cxn>
              <a:cxn ang="0">
                <a:pos x="299" y="107"/>
              </a:cxn>
              <a:cxn ang="0">
                <a:pos x="255" y="80"/>
              </a:cxn>
              <a:cxn ang="0">
                <a:pos x="228" y="89"/>
              </a:cxn>
              <a:cxn ang="0">
                <a:pos x="228" y="98"/>
              </a:cxn>
              <a:cxn ang="0">
                <a:pos x="202" y="107"/>
              </a:cxn>
              <a:cxn ang="0">
                <a:pos x="176" y="124"/>
              </a:cxn>
              <a:cxn ang="0">
                <a:pos x="167" y="115"/>
              </a:cxn>
              <a:cxn ang="0">
                <a:pos x="158" y="98"/>
              </a:cxn>
              <a:cxn ang="0">
                <a:pos x="149" y="98"/>
              </a:cxn>
              <a:cxn ang="0">
                <a:pos x="158" y="89"/>
              </a:cxn>
              <a:cxn ang="0">
                <a:pos x="149" y="80"/>
              </a:cxn>
              <a:cxn ang="0">
                <a:pos x="132" y="80"/>
              </a:cxn>
              <a:cxn ang="0">
                <a:pos x="96" y="71"/>
              </a:cxn>
              <a:cxn ang="0">
                <a:pos x="96" y="71"/>
              </a:cxn>
              <a:cxn ang="0">
                <a:pos x="96" y="62"/>
              </a:cxn>
              <a:cxn ang="0">
                <a:pos x="61" y="71"/>
              </a:cxn>
              <a:cxn ang="0">
                <a:pos x="52" y="71"/>
              </a:cxn>
              <a:cxn ang="0">
                <a:pos x="44" y="62"/>
              </a:cxn>
              <a:cxn ang="0">
                <a:pos x="35" y="80"/>
              </a:cxn>
              <a:cxn ang="0">
                <a:pos x="26" y="80"/>
              </a:cxn>
            </a:cxnLst>
            <a:rect l="0" t="0" r="r" b="b"/>
            <a:pathLst>
              <a:path w="571" h="434">
                <a:moveTo>
                  <a:pt x="17" y="71"/>
                </a:moveTo>
                <a:lnTo>
                  <a:pt x="17" y="71"/>
                </a:lnTo>
                <a:lnTo>
                  <a:pt x="17" y="71"/>
                </a:lnTo>
                <a:lnTo>
                  <a:pt x="17" y="62"/>
                </a:lnTo>
                <a:lnTo>
                  <a:pt x="17" y="53"/>
                </a:lnTo>
                <a:lnTo>
                  <a:pt x="8" y="53"/>
                </a:lnTo>
                <a:lnTo>
                  <a:pt x="0" y="45"/>
                </a:lnTo>
                <a:lnTo>
                  <a:pt x="8" y="36"/>
                </a:lnTo>
                <a:lnTo>
                  <a:pt x="8" y="36"/>
                </a:lnTo>
                <a:lnTo>
                  <a:pt x="70" y="27"/>
                </a:lnTo>
                <a:lnTo>
                  <a:pt x="176" y="18"/>
                </a:lnTo>
                <a:lnTo>
                  <a:pt x="184" y="27"/>
                </a:lnTo>
                <a:lnTo>
                  <a:pt x="184" y="27"/>
                </a:lnTo>
                <a:lnTo>
                  <a:pt x="193" y="36"/>
                </a:lnTo>
                <a:lnTo>
                  <a:pt x="360" y="27"/>
                </a:lnTo>
                <a:lnTo>
                  <a:pt x="369" y="27"/>
                </a:lnTo>
                <a:lnTo>
                  <a:pt x="369" y="36"/>
                </a:lnTo>
                <a:lnTo>
                  <a:pt x="378" y="36"/>
                </a:lnTo>
                <a:lnTo>
                  <a:pt x="387" y="36"/>
                </a:lnTo>
                <a:lnTo>
                  <a:pt x="387" y="27"/>
                </a:lnTo>
                <a:lnTo>
                  <a:pt x="378" y="18"/>
                </a:lnTo>
                <a:lnTo>
                  <a:pt x="378" y="9"/>
                </a:lnTo>
                <a:lnTo>
                  <a:pt x="378" y="9"/>
                </a:lnTo>
                <a:lnTo>
                  <a:pt x="378" y="0"/>
                </a:lnTo>
                <a:lnTo>
                  <a:pt x="387" y="0"/>
                </a:lnTo>
                <a:lnTo>
                  <a:pt x="387" y="0"/>
                </a:lnTo>
                <a:lnTo>
                  <a:pt x="396" y="0"/>
                </a:lnTo>
                <a:lnTo>
                  <a:pt x="404" y="0"/>
                </a:lnTo>
                <a:lnTo>
                  <a:pt x="413" y="0"/>
                </a:lnTo>
                <a:lnTo>
                  <a:pt x="413" y="0"/>
                </a:lnTo>
                <a:lnTo>
                  <a:pt x="413" y="0"/>
                </a:lnTo>
                <a:lnTo>
                  <a:pt x="422" y="9"/>
                </a:lnTo>
                <a:lnTo>
                  <a:pt x="422" y="18"/>
                </a:lnTo>
                <a:lnTo>
                  <a:pt x="413" y="9"/>
                </a:lnTo>
                <a:lnTo>
                  <a:pt x="422" y="18"/>
                </a:lnTo>
                <a:lnTo>
                  <a:pt x="422" y="27"/>
                </a:lnTo>
                <a:lnTo>
                  <a:pt x="431" y="27"/>
                </a:lnTo>
                <a:lnTo>
                  <a:pt x="431" y="36"/>
                </a:lnTo>
                <a:lnTo>
                  <a:pt x="431" y="45"/>
                </a:lnTo>
                <a:lnTo>
                  <a:pt x="431" y="53"/>
                </a:lnTo>
                <a:lnTo>
                  <a:pt x="440" y="71"/>
                </a:lnTo>
                <a:lnTo>
                  <a:pt x="448" y="89"/>
                </a:lnTo>
                <a:lnTo>
                  <a:pt x="466" y="115"/>
                </a:lnTo>
                <a:lnTo>
                  <a:pt x="492" y="151"/>
                </a:lnTo>
                <a:lnTo>
                  <a:pt x="501" y="160"/>
                </a:lnTo>
                <a:lnTo>
                  <a:pt x="510" y="160"/>
                </a:lnTo>
                <a:lnTo>
                  <a:pt x="510" y="168"/>
                </a:lnTo>
                <a:lnTo>
                  <a:pt x="510" y="177"/>
                </a:lnTo>
                <a:lnTo>
                  <a:pt x="510" y="186"/>
                </a:lnTo>
                <a:lnTo>
                  <a:pt x="510" y="195"/>
                </a:lnTo>
                <a:lnTo>
                  <a:pt x="510" y="195"/>
                </a:lnTo>
                <a:lnTo>
                  <a:pt x="527" y="213"/>
                </a:lnTo>
                <a:lnTo>
                  <a:pt x="519" y="204"/>
                </a:lnTo>
                <a:lnTo>
                  <a:pt x="510" y="195"/>
                </a:lnTo>
                <a:lnTo>
                  <a:pt x="501" y="177"/>
                </a:lnTo>
                <a:lnTo>
                  <a:pt x="510" y="168"/>
                </a:lnTo>
                <a:lnTo>
                  <a:pt x="501" y="160"/>
                </a:lnTo>
                <a:lnTo>
                  <a:pt x="501" y="160"/>
                </a:lnTo>
                <a:lnTo>
                  <a:pt x="492" y="160"/>
                </a:lnTo>
                <a:lnTo>
                  <a:pt x="492" y="151"/>
                </a:lnTo>
                <a:lnTo>
                  <a:pt x="492" y="151"/>
                </a:lnTo>
                <a:lnTo>
                  <a:pt x="483" y="151"/>
                </a:lnTo>
                <a:lnTo>
                  <a:pt x="483" y="151"/>
                </a:lnTo>
                <a:lnTo>
                  <a:pt x="483" y="160"/>
                </a:lnTo>
                <a:lnTo>
                  <a:pt x="492" y="168"/>
                </a:lnTo>
                <a:lnTo>
                  <a:pt x="501" y="177"/>
                </a:lnTo>
                <a:lnTo>
                  <a:pt x="510" y="204"/>
                </a:lnTo>
                <a:lnTo>
                  <a:pt x="527" y="230"/>
                </a:lnTo>
                <a:lnTo>
                  <a:pt x="536" y="248"/>
                </a:lnTo>
                <a:lnTo>
                  <a:pt x="545" y="257"/>
                </a:lnTo>
                <a:lnTo>
                  <a:pt x="545" y="266"/>
                </a:lnTo>
                <a:lnTo>
                  <a:pt x="545" y="266"/>
                </a:lnTo>
                <a:lnTo>
                  <a:pt x="545" y="266"/>
                </a:lnTo>
                <a:lnTo>
                  <a:pt x="554" y="266"/>
                </a:lnTo>
                <a:lnTo>
                  <a:pt x="563" y="275"/>
                </a:lnTo>
                <a:lnTo>
                  <a:pt x="563" y="283"/>
                </a:lnTo>
                <a:lnTo>
                  <a:pt x="563" y="283"/>
                </a:lnTo>
                <a:lnTo>
                  <a:pt x="571" y="301"/>
                </a:lnTo>
                <a:lnTo>
                  <a:pt x="571" y="328"/>
                </a:lnTo>
                <a:lnTo>
                  <a:pt x="571" y="328"/>
                </a:lnTo>
                <a:lnTo>
                  <a:pt x="571" y="345"/>
                </a:lnTo>
                <a:lnTo>
                  <a:pt x="571" y="354"/>
                </a:lnTo>
                <a:lnTo>
                  <a:pt x="571" y="363"/>
                </a:lnTo>
                <a:lnTo>
                  <a:pt x="571" y="372"/>
                </a:lnTo>
                <a:lnTo>
                  <a:pt x="571" y="363"/>
                </a:lnTo>
                <a:lnTo>
                  <a:pt x="571" y="372"/>
                </a:lnTo>
                <a:lnTo>
                  <a:pt x="571" y="372"/>
                </a:lnTo>
                <a:lnTo>
                  <a:pt x="563" y="381"/>
                </a:lnTo>
                <a:lnTo>
                  <a:pt x="563" y="381"/>
                </a:lnTo>
                <a:lnTo>
                  <a:pt x="563" y="389"/>
                </a:lnTo>
                <a:lnTo>
                  <a:pt x="563" y="389"/>
                </a:lnTo>
                <a:lnTo>
                  <a:pt x="563" y="398"/>
                </a:lnTo>
                <a:lnTo>
                  <a:pt x="563" y="407"/>
                </a:lnTo>
                <a:lnTo>
                  <a:pt x="563" y="407"/>
                </a:lnTo>
                <a:lnTo>
                  <a:pt x="563" y="416"/>
                </a:lnTo>
                <a:lnTo>
                  <a:pt x="563" y="416"/>
                </a:lnTo>
                <a:lnTo>
                  <a:pt x="554" y="416"/>
                </a:lnTo>
                <a:lnTo>
                  <a:pt x="563" y="416"/>
                </a:lnTo>
                <a:lnTo>
                  <a:pt x="554" y="416"/>
                </a:lnTo>
                <a:lnTo>
                  <a:pt x="545" y="416"/>
                </a:lnTo>
                <a:lnTo>
                  <a:pt x="545" y="425"/>
                </a:lnTo>
                <a:lnTo>
                  <a:pt x="536" y="425"/>
                </a:lnTo>
                <a:lnTo>
                  <a:pt x="536" y="425"/>
                </a:lnTo>
                <a:lnTo>
                  <a:pt x="527" y="425"/>
                </a:lnTo>
                <a:lnTo>
                  <a:pt x="527" y="434"/>
                </a:lnTo>
                <a:lnTo>
                  <a:pt x="510" y="434"/>
                </a:lnTo>
                <a:lnTo>
                  <a:pt x="510" y="425"/>
                </a:lnTo>
                <a:lnTo>
                  <a:pt x="510" y="425"/>
                </a:lnTo>
                <a:lnTo>
                  <a:pt x="510" y="416"/>
                </a:lnTo>
                <a:lnTo>
                  <a:pt x="519" y="425"/>
                </a:lnTo>
                <a:lnTo>
                  <a:pt x="519" y="425"/>
                </a:lnTo>
                <a:lnTo>
                  <a:pt x="527" y="416"/>
                </a:lnTo>
                <a:lnTo>
                  <a:pt x="519" y="416"/>
                </a:lnTo>
                <a:lnTo>
                  <a:pt x="519" y="416"/>
                </a:lnTo>
                <a:lnTo>
                  <a:pt x="510" y="416"/>
                </a:lnTo>
                <a:lnTo>
                  <a:pt x="501" y="407"/>
                </a:lnTo>
                <a:lnTo>
                  <a:pt x="501" y="398"/>
                </a:lnTo>
                <a:lnTo>
                  <a:pt x="492" y="389"/>
                </a:lnTo>
                <a:lnTo>
                  <a:pt x="483" y="389"/>
                </a:lnTo>
                <a:lnTo>
                  <a:pt x="483" y="381"/>
                </a:lnTo>
                <a:lnTo>
                  <a:pt x="475" y="381"/>
                </a:lnTo>
                <a:lnTo>
                  <a:pt x="475" y="381"/>
                </a:lnTo>
                <a:lnTo>
                  <a:pt x="466" y="381"/>
                </a:lnTo>
                <a:lnTo>
                  <a:pt x="466" y="381"/>
                </a:lnTo>
                <a:lnTo>
                  <a:pt x="457" y="372"/>
                </a:lnTo>
                <a:lnTo>
                  <a:pt x="466" y="372"/>
                </a:lnTo>
                <a:lnTo>
                  <a:pt x="457" y="372"/>
                </a:lnTo>
                <a:lnTo>
                  <a:pt x="448" y="363"/>
                </a:lnTo>
                <a:lnTo>
                  <a:pt x="448" y="345"/>
                </a:lnTo>
                <a:lnTo>
                  <a:pt x="440" y="336"/>
                </a:lnTo>
                <a:lnTo>
                  <a:pt x="440" y="336"/>
                </a:lnTo>
                <a:lnTo>
                  <a:pt x="440" y="336"/>
                </a:lnTo>
                <a:lnTo>
                  <a:pt x="440" y="328"/>
                </a:lnTo>
                <a:lnTo>
                  <a:pt x="440" y="328"/>
                </a:lnTo>
                <a:lnTo>
                  <a:pt x="448" y="319"/>
                </a:lnTo>
                <a:lnTo>
                  <a:pt x="440" y="328"/>
                </a:lnTo>
                <a:lnTo>
                  <a:pt x="440" y="328"/>
                </a:lnTo>
                <a:lnTo>
                  <a:pt x="431" y="336"/>
                </a:lnTo>
                <a:lnTo>
                  <a:pt x="431" y="336"/>
                </a:lnTo>
                <a:lnTo>
                  <a:pt x="431" y="328"/>
                </a:lnTo>
                <a:lnTo>
                  <a:pt x="422" y="328"/>
                </a:lnTo>
                <a:lnTo>
                  <a:pt x="422" y="319"/>
                </a:lnTo>
                <a:lnTo>
                  <a:pt x="422" y="310"/>
                </a:lnTo>
                <a:lnTo>
                  <a:pt x="422" y="301"/>
                </a:lnTo>
                <a:lnTo>
                  <a:pt x="431" y="301"/>
                </a:lnTo>
                <a:lnTo>
                  <a:pt x="431" y="301"/>
                </a:lnTo>
                <a:lnTo>
                  <a:pt x="413" y="310"/>
                </a:lnTo>
                <a:lnTo>
                  <a:pt x="413" y="301"/>
                </a:lnTo>
                <a:lnTo>
                  <a:pt x="413" y="301"/>
                </a:lnTo>
                <a:lnTo>
                  <a:pt x="413" y="301"/>
                </a:lnTo>
                <a:lnTo>
                  <a:pt x="413" y="310"/>
                </a:lnTo>
                <a:lnTo>
                  <a:pt x="422" y="319"/>
                </a:lnTo>
                <a:lnTo>
                  <a:pt x="413" y="310"/>
                </a:lnTo>
                <a:lnTo>
                  <a:pt x="413" y="319"/>
                </a:lnTo>
                <a:lnTo>
                  <a:pt x="404" y="310"/>
                </a:lnTo>
                <a:lnTo>
                  <a:pt x="396" y="301"/>
                </a:lnTo>
                <a:lnTo>
                  <a:pt x="396" y="301"/>
                </a:lnTo>
                <a:lnTo>
                  <a:pt x="387" y="283"/>
                </a:lnTo>
                <a:lnTo>
                  <a:pt x="387" y="283"/>
                </a:lnTo>
                <a:lnTo>
                  <a:pt x="387" y="275"/>
                </a:lnTo>
                <a:lnTo>
                  <a:pt x="369" y="266"/>
                </a:lnTo>
                <a:lnTo>
                  <a:pt x="369" y="266"/>
                </a:lnTo>
                <a:lnTo>
                  <a:pt x="378" y="266"/>
                </a:lnTo>
                <a:lnTo>
                  <a:pt x="378" y="266"/>
                </a:lnTo>
                <a:lnTo>
                  <a:pt x="378" y="266"/>
                </a:lnTo>
                <a:lnTo>
                  <a:pt x="378" y="257"/>
                </a:lnTo>
                <a:lnTo>
                  <a:pt x="387" y="239"/>
                </a:lnTo>
                <a:lnTo>
                  <a:pt x="387" y="239"/>
                </a:lnTo>
                <a:lnTo>
                  <a:pt x="387" y="230"/>
                </a:lnTo>
                <a:lnTo>
                  <a:pt x="378" y="239"/>
                </a:lnTo>
                <a:lnTo>
                  <a:pt x="378" y="230"/>
                </a:lnTo>
                <a:lnTo>
                  <a:pt x="369" y="221"/>
                </a:lnTo>
                <a:lnTo>
                  <a:pt x="369" y="230"/>
                </a:lnTo>
                <a:lnTo>
                  <a:pt x="369" y="230"/>
                </a:lnTo>
                <a:lnTo>
                  <a:pt x="369" y="239"/>
                </a:lnTo>
                <a:lnTo>
                  <a:pt x="369" y="239"/>
                </a:lnTo>
                <a:lnTo>
                  <a:pt x="378" y="239"/>
                </a:lnTo>
                <a:lnTo>
                  <a:pt x="378" y="248"/>
                </a:lnTo>
                <a:lnTo>
                  <a:pt x="369" y="248"/>
                </a:lnTo>
                <a:lnTo>
                  <a:pt x="369" y="248"/>
                </a:lnTo>
                <a:lnTo>
                  <a:pt x="360" y="239"/>
                </a:lnTo>
                <a:lnTo>
                  <a:pt x="369" y="248"/>
                </a:lnTo>
                <a:lnTo>
                  <a:pt x="360" y="248"/>
                </a:lnTo>
                <a:lnTo>
                  <a:pt x="360" y="239"/>
                </a:lnTo>
                <a:lnTo>
                  <a:pt x="360" y="230"/>
                </a:lnTo>
                <a:lnTo>
                  <a:pt x="360" y="221"/>
                </a:lnTo>
                <a:lnTo>
                  <a:pt x="360" y="221"/>
                </a:lnTo>
                <a:lnTo>
                  <a:pt x="360" y="195"/>
                </a:lnTo>
                <a:lnTo>
                  <a:pt x="360" y="186"/>
                </a:lnTo>
                <a:lnTo>
                  <a:pt x="360" y="177"/>
                </a:lnTo>
                <a:lnTo>
                  <a:pt x="360" y="168"/>
                </a:lnTo>
                <a:lnTo>
                  <a:pt x="360" y="160"/>
                </a:lnTo>
                <a:lnTo>
                  <a:pt x="360" y="160"/>
                </a:lnTo>
                <a:lnTo>
                  <a:pt x="352" y="160"/>
                </a:lnTo>
                <a:lnTo>
                  <a:pt x="352" y="151"/>
                </a:lnTo>
                <a:lnTo>
                  <a:pt x="352" y="142"/>
                </a:lnTo>
                <a:lnTo>
                  <a:pt x="343" y="142"/>
                </a:lnTo>
                <a:lnTo>
                  <a:pt x="334" y="142"/>
                </a:lnTo>
                <a:lnTo>
                  <a:pt x="325" y="142"/>
                </a:lnTo>
                <a:lnTo>
                  <a:pt x="325" y="133"/>
                </a:lnTo>
                <a:lnTo>
                  <a:pt x="325" y="133"/>
                </a:lnTo>
                <a:lnTo>
                  <a:pt x="316" y="124"/>
                </a:lnTo>
                <a:lnTo>
                  <a:pt x="299" y="115"/>
                </a:lnTo>
                <a:lnTo>
                  <a:pt x="299" y="107"/>
                </a:lnTo>
                <a:lnTo>
                  <a:pt x="299" y="107"/>
                </a:lnTo>
                <a:lnTo>
                  <a:pt x="290" y="98"/>
                </a:lnTo>
                <a:lnTo>
                  <a:pt x="281" y="89"/>
                </a:lnTo>
                <a:lnTo>
                  <a:pt x="272" y="80"/>
                </a:lnTo>
                <a:lnTo>
                  <a:pt x="264" y="80"/>
                </a:lnTo>
                <a:lnTo>
                  <a:pt x="255" y="80"/>
                </a:lnTo>
                <a:lnTo>
                  <a:pt x="255" y="80"/>
                </a:lnTo>
                <a:lnTo>
                  <a:pt x="246" y="80"/>
                </a:lnTo>
                <a:lnTo>
                  <a:pt x="237" y="80"/>
                </a:lnTo>
                <a:lnTo>
                  <a:pt x="228" y="80"/>
                </a:lnTo>
                <a:lnTo>
                  <a:pt x="228" y="89"/>
                </a:lnTo>
                <a:lnTo>
                  <a:pt x="228" y="89"/>
                </a:lnTo>
                <a:lnTo>
                  <a:pt x="228" y="89"/>
                </a:lnTo>
                <a:lnTo>
                  <a:pt x="228" y="89"/>
                </a:lnTo>
                <a:lnTo>
                  <a:pt x="237" y="98"/>
                </a:lnTo>
                <a:lnTo>
                  <a:pt x="228" y="98"/>
                </a:lnTo>
                <a:lnTo>
                  <a:pt x="228" y="98"/>
                </a:lnTo>
                <a:lnTo>
                  <a:pt x="220" y="98"/>
                </a:lnTo>
                <a:lnTo>
                  <a:pt x="202" y="107"/>
                </a:lnTo>
                <a:lnTo>
                  <a:pt x="202" y="107"/>
                </a:lnTo>
                <a:lnTo>
                  <a:pt x="202" y="107"/>
                </a:lnTo>
                <a:lnTo>
                  <a:pt x="193" y="115"/>
                </a:lnTo>
                <a:lnTo>
                  <a:pt x="193" y="115"/>
                </a:lnTo>
                <a:lnTo>
                  <a:pt x="184" y="115"/>
                </a:lnTo>
                <a:lnTo>
                  <a:pt x="176" y="115"/>
                </a:lnTo>
                <a:lnTo>
                  <a:pt x="176" y="124"/>
                </a:lnTo>
                <a:lnTo>
                  <a:pt x="167" y="124"/>
                </a:lnTo>
                <a:lnTo>
                  <a:pt x="167" y="115"/>
                </a:lnTo>
                <a:lnTo>
                  <a:pt x="167" y="115"/>
                </a:lnTo>
                <a:lnTo>
                  <a:pt x="167" y="107"/>
                </a:lnTo>
                <a:lnTo>
                  <a:pt x="167" y="115"/>
                </a:lnTo>
                <a:lnTo>
                  <a:pt x="167" y="115"/>
                </a:lnTo>
                <a:lnTo>
                  <a:pt x="167" y="115"/>
                </a:lnTo>
                <a:lnTo>
                  <a:pt x="167" y="115"/>
                </a:lnTo>
                <a:lnTo>
                  <a:pt x="167" y="107"/>
                </a:lnTo>
                <a:lnTo>
                  <a:pt x="158" y="98"/>
                </a:lnTo>
                <a:lnTo>
                  <a:pt x="158" y="98"/>
                </a:lnTo>
                <a:lnTo>
                  <a:pt x="149" y="98"/>
                </a:lnTo>
                <a:lnTo>
                  <a:pt x="149" y="98"/>
                </a:lnTo>
                <a:lnTo>
                  <a:pt x="149" y="98"/>
                </a:lnTo>
                <a:lnTo>
                  <a:pt x="149" y="98"/>
                </a:lnTo>
                <a:lnTo>
                  <a:pt x="140" y="89"/>
                </a:lnTo>
                <a:lnTo>
                  <a:pt x="149" y="89"/>
                </a:lnTo>
                <a:lnTo>
                  <a:pt x="158" y="98"/>
                </a:lnTo>
                <a:lnTo>
                  <a:pt x="158" y="89"/>
                </a:lnTo>
                <a:lnTo>
                  <a:pt x="158" y="89"/>
                </a:lnTo>
                <a:lnTo>
                  <a:pt x="149" y="89"/>
                </a:lnTo>
                <a:lnTo>
                  <a:pt x="149" y="89"/>
                </a:lnTo>
                <a:lnTo>
                  <a:pt x="140" y="80"/>
                </a:lnTo>
                <a:lnTo>
                  <a:pt x="140" y="80"/>
                </a:lnTo>
                <a:lnTo>
                  <a:pt x="149" y="80"/>
                </a:lnTo>
                <a:lnTo>
                  <a:pt x="149" y="71"/>
                </a:lnTo>
                <a:lnTo>
                  <a:pt x="140" y="80"/>
                </a:lnTo>
                <a:lnTo>
                  <a:pt x="132" y="80"/>
                </a:lnTo>
                <a:lnTo>
                  <a:pt x="132" y="80"/>
                </a:lnTo>
                <a:lnTo>
                  <a:pt x="132" y="80"/>
                </a:lnTo>
                <a:lnTo>
                  <a:pt x="140" y="80"/>
                </a:lnTo>
                <a:lnTo>
                  <a:pt x="140" y="89"/>
                </a:lnTo>
                <a:lnTo>
                  <a:pt x="132" y="80"/>
                </a:lnTo>
                <a:lnTo>
                  <a:pt x="114" y="80"/>
                </a:lnTo>
                <a:lnTo>
                  <a:pt x="96" y="71"/>
                </a:lnTo>
                <a:lnTo>
                  <a:pt x="88" y="71"/>
                </a:lnTo>
                <a:lnTo>
                  <a:pt x="88" y="71"/>
                </a:lnTo>
                <a:lnTo>
                  <a:pt x="96" y="71"/>
                </a:lnTo>
                <a:lnTo>
                  <a:pt x="96" y="71"/>
                </a:lnTo>
                <a:lnTo>
                  <a:pt x="96" y="71"/>
                </a:lnTo>
                <a:lnTo>
                  <a:pt x="105" y="71"/>
                </a:lnTo>
                <a:lnTo>
                  <a:pt x="114" y="71"/>
                </a:lnTo>
                <a:lnTo>
                  <a:pt x="105" y="71"/>
                </a:lnTo>
                <a:lnTo>
                  <a:pt x="96" y="62"/>
                </a:lnTo>
                <a:lnTo>
                  <a:pt x="96" y="62"/>
                </a:lnTo>
                <a:lnTo>
                  <a:pt x="88" y="71"/>
                </a:lnTo>
                <a:lnTo>
                  <a:pt x="88" y="62"/>
                </a:lnTo>
                <a:lnTo>
                  <a:pt x="79" y="71"/>
                </a:lnTo>
                <a:lnTo>
                  <a:pt x="79" y="71"/>
                </a:lnTo>
                <a:lnTo>
                  <a:pt x="61" y="71"/>
                </a:lnTo>
                <a:lnTo>
                  <a:pt x="44" y="80"/>
                </a:lnTo>
                <a:lnTo>
                  <a:pt x="44" y="80"/>
                </a:lnTo>
                <a:lnTo>
                  <a:pt x="44" y="80"/>
                </a:lnTo>
                <a:lnTo>
                  <a:pt x="52" y="80"/>
                </a:lnTo>
                <a:lnTo>
                  <a:pt x="52" y="71"/>
                </a:lnTo>
                <a:lnTo>
                  <a:pt x="52" y="71"/>
                </a:lnTo>
                <a:lnTo>
                  <a:pt x="44" y="62"/>
                </a:lnTo>
                <a:lnTo>
                  <a:pt x="44" y="71"/>
                </a:lnTo>
                <a:lnTo>
                  <a:pt x="44" y="71"/>
                </a:lnTo>
                <a:lnTo>
                  <a:pt x="44" y="62"/>
                </a:lnTo>
                <a:lnTo>
                  <a:pt x="35" y="71"/>
                </a:lnTo>
                <a:lnTo>
                  <a:pt x="35" y="71"/>
                </a:lnTo>
                <a:lnTo>
                  <a:pt x="35" y="71"/>
                </a:lnTo>
                <a:lnTo>
                  <a:pt x="35" y="80"/>
                </a:lnTo>
                <a:lnTo>
                  <a:pt x="35" y="80"/>
                </a:lnTo>
                <a:lnTo>
                  <a:pt x="26" y="89"/>
                </a:lnTo>
                <a:lnTo>
                  <a:pt x="26" y="89"/>
                </a:lnTo>
                <a:lnTo>
                  <a:pt x="17" y="89"/>
                </a:lnTo>
                <a:lnTo>
                  <a:pt x="17" y="80"/>
                </a:lnTo>
                <a:lnTo>
                  <a:pt x="26" y="80"/>
                </a:lnTo>
                <a:lnTo>
                  <a:pt x="26" y="80"/>
                </a:lnTo>
                <a:lnTo>
                  <a:pt x="17" y="71"/>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grpSp>
        <p:nvGrpSpPr>
          <p:cNvPr id="129" name="Group 409"/>
          <p:cNvGrpSpPr/>
          <p:nvPr/>
        </p:nvGrpSpPr>
        <p:grpSpPr>
          <a:xfrm>
            <a:off x="9431899" y="1678895"/>
            <a:ext cx="301468" cy="171655"/>
            <a:chOff x="4714875" y="2476501"/>
            <a:chExt cx="446088" cy="254000"/>
          </a:xfrm>
          <a:solidFill>
            <a:schemeClr val="bg1"/>
          </a:solidFill>
        </p:grpSpPr>
        <p:sp>
          <p:nvSpPr>
            <p:cNvPr id="139" name="Freeform 123"/>
            <p:cNvSpPr>
              <a:spLocks/>
            </p:cNvSpPr>
            <p:nvPr/>
          </p:nvSpPr>
          <p:spPr bwMode="auto">
            <a:xfrm>
              <a:off x="4714875" y="2505076"/>
              <a:ext cx="446088" cy="225425"/>
            </a:xfrm>
            <a:custGeom>
              <a:avLst/>
              <a:gdLst/>
              <a:ahLst/>
              <a:cxnLst>
                <a:cxn ang="0">
                  <a:pos x="220" y="0"/>
                </a:cxn>
                <a:cxn ang="0">
                  <a:pos x="246" y="97"/>
                </a:cxn>
                <a:cxn ang="0">
                  <a:pos x="273" y="89"/>
                </a:cxn>
                <a:cxn ang="0">
                  <a:pos x="273" y="106"/>
                </a:cxn>
                <a:cxn ang="0">
                  <a:pos x="273" y="124"/>
                </a:cxn>
                <a:cxn ang="0">
                  <a:pos x="246" y="133"/>
                </a:cxn>
                <a:cxn ang="0">
                  <a:pos x="246" y="133"/>
                </a:cxn>
                <a:cxn ang="0">
                  <a:pos x="237" y="124"/>
                </a:cxn>
                <a:cxn ang="0">
                  <a:pos x="237" y="115"/>
                </a:cxn>
                <a:cxn ang="0">
                  <a:pos x="229" y="115"/>
                </a:cxn>
                <a:cxn ang="0">
                  <a:pos x="229" y="115"/>
                </a:cxn>
                <a:cxn ang="0">
                  <a:pos x="220" y="115"/>
                </a:cxn>
                <a:cxn ang="0">
                  <a:pos x="211" y="106"/>
                </a:cxn>
                <a:cxn ang="0">
                  <a:pos x="202" y="97"/>
                </a:cxn>
                <a:cxn ang="0">
                  <a:pos x="220" y="89"/>
                </a:cxn>
                <a:cxn ang="0">
                  <a:pos x="211" y="80"/>
                </a:cxn>
                <a:cxn ang="0">
                  <a:pos x="202" y="89"/>
                </a:cxn>
                <a:cxn ang="0">
                  <a:pos x="202" y="71"/>
                </a:cxn>
                <a:cxn ang="0">
                  <a:pos x="211" y="71"/>
                </a:cxn>
                <a:cxn ang="0">
                  <a:pos x="202" y="62"/>
                </a:cxn>
                <a:cxn ang="0">
                  <a:pos x="193" y="62"/>
                </a:cxn>
                <a:cxn ang="0">
                  <a:pos x="202" y="53"/>
                </a:cxn>
                <a:cxn ang="0">
                  <a:pos x="202" y="53"/>
                </a:cxn>
                <a:cxn ang="0">
                  <a:pos x="202" y="27"/>
                </a:cxn>
                <a:cxn ang="0">
                  <a:pos x="211" y="27"/>
                </a:cxn>
                <a:cxn ang="0">
                  <a:pos x="211" y="18"/>
                </a:cxn>
                <a:cxn ang="0">
                  <a:pos x="202" y="18"/>
                </a:cxn>
                <a:cxn ang="0">
                  <a:pos x="202" y="27"/>
                </a:cxn>
                <a:cxn ang="0">
                  <a:pos x="193" y="27"/>
                </a:cxn>
                <a:cxn ang="0">
                  <a:pos x="185" y="36"/>
                </a:cxn>
                <a:cxn ang="0">
                  <a:pos x="185" y="44"/>
                </a:cxn>
                <a:cxn ang="0">
                  <a:pos x="185" y="44"/>
                </a:cxn>
                <a:cxn ang="0">
                  <a:pos x="185" y="62"/>
                </a:cxn>
                <a:cxn ang="0">
                  <a:pos x="185" y="62"/>
                </a:cxn>
                <a:cxn ang="0">
                  <a:pos x="185" y="71"/>
                </a:cxn>
                <a:cxn ang="0">
                  <a:pos x="193" y="89"/>
                </a:cxn>
                <a:cxn ang="0">
                  <a:pos x="202" y="115"/>
                </a:cxn>
                <a:cxn ang="0">
                  <a:pos x="185" y="106"/>
                </a:cxn>
                <a:cxn ang="0">
                  <a:pos x="185" y="97"/>
                </a:cxn>
                <a:cxn ang="0">
                  <a:pos x="193" y="115"/>
                </a:cxn>
                <a:cxn ang="0">
                  <a:pos x="211" y="133"/>
                </a:cxn>
                <a:cxn ang="0">
                  <a:pos x="202" y="133"/>
                </a:cxn>
                <a:cxn ang="0">
                  <a:pos x="185" y="124"/>
                </a:cxn>
                <a:cxn ang="0">
                  <a:pos x="176" y="115"/>
                </a:cxn>
                <a:cxn ang="0">
                  <a:pos x="167" y="124"/>
                </a:cxn>
                <a:cxn ang="0">
                  <a:pos x="158" y="115"/>
                </a:cxn>
                <a:cxn ang="0">
                  <a:pos x="149" y="115"/>
                </a:cxn>
                <a:cxn ang="0">
                  <a:pos x="149" y="106"/>
                </a:cxn>
                <a:cxn ang="0">
                  <a:pos x="158" y="89"/>
                </a:cxn>
                <a:cxn ang="0">
                  <a:pos x="158" y="80"/>
                </a:cxn>
                <a:cxn ang="0">
                  <a:pos x="149" y="80"/>
                </a:cxn>
                <a:cxn ang="0">
                  <a:pos x="132" y="71"/>
                </a:cxn>
                <a:cxn ang="0">
                  <a:pos x="123" y="53"/>
                </a:cxn>
                <a:cxn ang="0">
                  <a:pos x="105" y="53"/>
                </a:cxn>
                <a:cxn ang="0">
                  <a:pos x="97" y="44"/>
                </a:cxn>
                <a:cxn ang="0">
                  <a:pos x="88" y="36"/>
                </a:cxn>
                <a:cxn ang="0">
                  <a:pos x="70" y="36"/>
                </a:cxn>
                <a:cxn ang="0">
                  <a:pos x="61" y="44"/>
                </a:cxn>
                <a:cxn ang="0">
                  <a:pos x="44" y="44"/>
                </a:cxn>
                <a:cxn ang="0">
                  <a:pos x="44" y="44"/>
                </a:cxn>
                <a:cxn ang="0">
                  <a:pos x="26" y="62"/>
                </a:cxn>
                <a:cxn ang="0">
                  <a:pos x="18" y="71"/>
                </a:cxn>
                <a:cxn ang="0">
                  <a:pos x="0" y="44"/>
                </a:cxn>
              </a:cxnLst>
              <a:rect l="0" t="0" r="r" b="b"/>
              <a:pathLst>
                <a:path w="281" h="142">
                  <a:moveTo>
                    <a:pt x="0" y="44"/>
                  </a:moveTo>
                  <a:lnTo>
                    <a:pt x="97" y="27"/>
                  </a:lnTo>
                  <a:lnTo>
                    <a:pt x="220" y="0"/>
                  </a:lnTo>
                  <a:lnTo>
                    <a:pt x="229" y="53"/>
                  </a:lnTo>
                  <a:lnTo>
                    <a:pt x="237" y="89"/>
                  </a:lnTo>
                  <a:lnTo>
                    <a:pt x="246" y="97"/>
                  </a:lnTo>
                  <a:lnTo>
                    <a:pt x="281" y="89"/>
                  </a:lnTo>
                  <a:lnTo>
                    <a:pt x="281" y="89"/>
                  </a:lnTo>
                  <a:lnTo>
                    <a:pt x="273" y="89"/>
                  </a:lnTo>
                  <a:lnTo>
                    <a:pt x="281" y="97"/>
                  </a:lnTo>
                  <a:lnTo>
                    <a:pt x="281" y="106"/>
                  </a:lnTo>
                  <a:lnTo>
                    <a:pt x="273" y="106"/>
                  </a:lnTo>
                  <a:lnTo>
                    <a:pt x="273" y="115"/>
                  </a:lnTo>
                  <a:lnTo>
                    <a:pt x="273" y="124"/>
                  </a:lnTo>
                  <a:lnTo>
                    <a:pt x="273" y="124"/>
                  </a:lnTo>
                  <a:lnTo>
                    <a:pt x="255" y="133"/>
                  </a:lnTo>
                  <a:lnTo>
                    <a:pt x="255" y="133"/>
                  </a:lnTo>
                  <a:lnTo>
                    <a:pt x="246" y="133"/>
                  </a:lnTo>
                  <a:lnTo>
                    <a:pt x="237" y="142"/>
                  </a:lnTo>
                  <a:lnTo>
                    <a:pt x="237" y="133"/>
                  </a:lnTo>
                  <a:lnTo>
                    <a:pt x="246" y="133"/>
                  </a:lnTo>
                  <a:lnTo>
                    <a:pt x="246" y="124"/>
                  </a:lnTo>
                  <a:lnTo>
                    <a:pt x="237" y="124"/>
                  </a:lnTo>
                  <a:lnTo>
                    <a:pt x="237" y="124"/>
                  </a:lnTo>
                  <a:lnTo>
                    <a:pt x="237" y="124"/>
                  </a:lnTo>
                  <a:lnTo>
                    <a:pt x="237" y="124"/>
                  </a:lnTo>
                  <a:lnTo>
                    <a:pt x="237" y="115"/>
                  </a:lnTo>
                  <a:lnTo>
                    <a:pt x="237" y="115"/>
                  </a:lnTo>
                  <a:lnTo>
                    <a:pt x="237" y="106"/>
                  </a:lnTo>
                  <a:lnTo>
                    <a:pt x="229" y="115"/>
                  </a:lnTo>
                  <a:lnTo>
                    <a:pt x="229" y="115"/>
                  </a:lnTo>
                  <a:lnTo>
                    <a:pt x="229" y="106"/>
                  </a:lnTo>
                  <a:lnTo>
                    <a:pt x="229" y="115"/>
                  </a:lnTo>
                  <a:lnTo>
                    <a:pt x="229" y="115"/>
                  </a:lnTo>
                  <a:lnTo>
                    <a:pt x="220" y="115"/>
                  </a:lnTo>
                  <a:lnTo>
                    <a:pt x="220" y="115"/>
                  </a:lnTo>
                  <a:lnTo>
                    <a:pt x="211" y="106"/>
                  </a:lnTo>
                  <a:lnTo>
                    <a:pt x="211" y="115"/>
                  </a:lnTo>
                  <a:lnTo>
                    <a:pt x="211" y="106"/>
                  </a:lnTo>
                  <a:lnTo>
                    <a:pt x="211" y="106"/>
                  </a:lnTo>
                  <a:lnTo>
                    <a:pt x="211" y="97"/>
                  </a:lnTo>
                  <a:lnTo>
                    <a:pt x="202" y="97"/>
                  </a:lnTo>
                  <a:lnTo>
                    <a:pt x="211" y="89"/>
                  </a:lnTo>
                  <a:lnTo>
                    <a:pt x="220" y="89"/>
                  </a:lnTo>
                  <a:lnTo>
                    <a:pt x="220" y="89"/>
                  </a:lnTo>
                  <a:lnTo>
                    <a:pt x="220" y="89"/>
                  </a:lnTo>
                  <a:lnTo>
                    <a:pt x="211" y="89"/>
                  </a:lnTo>
                  <a:lnTo>
                    <a:pt x="211" y="80"/>
                  </a:lnTo>
                  <a:lnTo>
                    <a:pt x="211" y="80"/>
                  </a:lnTo>
                  <a:lnTo>
                    <a:pt x="202" y="80"/>
                  </a:lnTo>
                  <a:lnTo>
                    <a:pt x="202" y="89"/>
                  </a:lnTo>
                  <a:lnTo>
                    <a:pt x="202" y="80"/>
                  </a:lnTo>
                  <a:lnTo>
                    <a:pt x="202" y="80"/>
                  </a:lnTo>
                  <a:lnTo>
                    <a:pt x="202" y="71"/>
                  </a:lnTo>
                  <a:lnTo>
                    <a:pt x="211" y="80"/>
                  </a:lnTo>
                  <a:lnTo>
                    <a:pt x="211" y="71"/>
                  </a:lnTo>
                  <a:lnTo>
                    <a:pt x="211" y="71"/>
                  </a:lnTo>
                  <a:lnTo>
                    <a:pt x="202" y="71"/>
                  </a:lnTo>
                  <a:lnTo>
                    <a:pt x="202" y="62"/>
                  </a:lnTo>
                  <a:lnTo>
                    <a:pt x="202" y="62"/>
                  </a:lnTo>
                  <a:lnTo>
                    <a:pt x="193" y="71"/>
                  </a:lnTo>
                  <a:lnTo>
                    <a:pt x="193" y="71"/>
                  </a:lnTo>
                  <a:lnTo>
                    <a:pt x="193" y="62"/>
                  </a:lnTo>
                  <a:lnTo>
                    <a:pt x="202" y="62"/>
                  </a:lnTo>
                  <a:lnTo>
                    <a:pt x="202" y="62"/>
                  </a:lnTo>
                  <a:lnTo>
                    <a:pt x="202" y="53"/>
                  </a:lnTo>
                  <a:lnTo>
                    <a:pt x="202" y="53"/>
                  </a:lnTo>
                  <a:lnTo>
                    <a:pt x="202" y="53"/>
                  </a:lnTo>
                  <a:lnTo>
                    <a:pt x="202" y="53"/>
                  </a:lnTo>
                  <a:lnTo>
                    <a:pt x="193" y="53"/>
                  </a:lnTo>
                  <a:lnTo>
                    <a:pt x="202" y="36"/>
                  </a:lnTo>
                  <a:lnTo>
                    <a:pt x="202" y="27"/>
                  </a:lnTo>
                  <a:lnTo>
                    <a:pt x="211" y="27"/>
                  </a:lnTo>
                  <a:lnTo>
                    <a:pt x="211" y="27"/>
                  </a:lnTo>
                  <a:lnTo>
                    <a:pt x="211" y="27"/>
                  </a:lnTo>
                  <a:lnTo>
                    <a:pt x="211" y="18"/>
                  </a:lnTo>
                  <a:lnTo>
                    <a:pt x="211" y="18"/>
                  </a:lnTo>
                  <a:lnTo>
                    <a:pt x="211" y="18"/>
                  </a:lnTo>
                  <a:lnTo>
                    <a:pt x="211" y="9"/>
                  </a:lnTo>
                  <a:lnTo>
                    <a:pt x="202" y="18"/>
                  </a:lnTo>
                  <a:lnTo>
                    <a:pt x="202" y="18"/>
                  </a:lnTo>
                  <a:lnTo>
                    <a:pt x="202" y="18"/>
                  </a:lnTo>
                  <a:lnTo>
                    <a:pt x="202" y="27"/>
                  </a:lnTo>
                  <a:lnTo>
                    <a:pt x="202" y="27"/>
                  </a:lnTo>
                  <a:lnTo>
                    <a:pt x="193" y="27"/>
                  </a:lnTo>
                  <a:lnTo>
                    <a:pt x="193" y="27"/>
                  </a:lnTo>
                  <a:lnTo>
                    <a:pt x="193" y="27"/>
                  </a:lnTo>
                  <a:lnTo>
                    <a:pt x="193" y="36"/>
                  </a:lnTo>
                  <a:lnTo>
                    <a:pt x="185" y="27"/>
                  </a:lnTo>
                  <a:lnTo>
                    <a:pt x="185" y="36"/>
                  </a:lnTo>
                  <a:lnTo>
                    <a:pt x="185" y="36"/>
                  </a:lnTo>
                  <a:lnTo>
                    <a:pt x="185" y="44"/>
                  </a:lnTo>
                  <a:lnTo>
                    <a:pt x="185" y="44"/>
                  </a:lnTo>
                  <a:lnTo>
                    <a:pt x="185" y="44"/>
                  </a:lnTo>
                  <a:lnTo>
                    <a:pt x="185" y="44"/>
                  </a:lnTo>
                  <a:lnTo>
                    <a:pt x="185" y="44"/>
                  </a:lnTo>
                  <a:lnTo>
                    <a:pt x="176" y="44"/>
                  </a:lnTo>
                  <a:lnTo>
                    <a:pt x="185" y="53"/>
                  </a:lnTo>
                  <a:lnTo>
                    <a:pt x="185" y="62"/>
                  </a:lnTo>
                  <a:lnTo>
                    <a:pt x="193" y="62"/>
                  </a:lnTo>
                  <a:lnTo>
                    <a:pt x="193" y="62"/>
                  </a:lnTo>
                  <a:lnTo>
                    <a:pt x="185" y="62"/>
                  </a:lnTo>
                  <a:lnTo>
                    <a:pt x="185" y="62"/>
                  </a:lnTo>
                  <a:lnTo>
                    <a:pt x="185" y="62"/>
                  </a:lnTo>
                  <a:lnTo>
                    <a:pt x="185" y="71"/>
                  </a:lnTo>
                  <a:lnTo>
                    <a:pt x="185" y="80"/>
                  </a:lnTo>
                  <a:lnTo>
                    <a:pt x="185" y="89"/>
                  </a:lnTo>
                  <a:lnTo>
                    <a:pt x="193" y="89"/>
                  </a:lnTo>
                  <a:lnTo>
                    <a:pt x="193" y="97"/>
                  </a:lnTo>
                  <a:lnTo>
                    <a:pt x="202" y="115"/>
                  </a:lnTo>
                  <a:lnTo>
                    <a:pt x="202" y="115"/>
                  </a:lnTo>
                  <a:lnTo>
                    <a:pt x="193" y="115"/>
                  </a:lnTo>
                  <a:lnTo>
                    <a:pt x="193" y="115"/>
                  </a:lnTo>
                  <a:lnTo>
                    <a:pt x="185" y="106"/>
                  </a:lnTo>
                  <a:lnTo>
                    <a:pt x="185" y="97"/>
                  </a:lnTo>
                  <a:lnTo>
                    <a:pt x="185" y="89"/>
                  </a:lnTo>
                  <a:lnTo>
                    <a:pt x="185" y="97"/>
                  </a:lnTo>
                  <a:lnTo>
                    <a:pt x="185" y="106"/>
                  </a:lnTo>
                  <a:lnTo>
                    <a:pt x="185" y="106"/>
                  </a:lnTo>
                  <a:lnTo>
                    <a:pt x="193" y="115"/>
                  </a:lnTo>
                  <a:lnTo>
                    <a:pt x="202" y="115"/>
                  </a:lnTo>
                  <a:lnTo>
                    <a:pt x="202" y="124"/>
                  </a:lnTo>
                  <a:lnTo>
                    <a:pt x="211" y="133"/>
                  </a:lnTo>
                  <a:lnTo>
                    <a:pt x="211" y="133"/>
                  </a:lnTo>
                  <a:lnTo>
                    <a:pt x="202" y="133"/>
                  </a:lnTo>
                  <a:lnTo>
                    <a:pt x="202" y="133"/>
                  </a:lnTo>
                  <a:lnTo>
                    <a:pt x="202" y="133"/>
                  </a:lnTo>
                  <a:lnTo>
                    <a:pt x="193" y="124"/>
                  </a:lnTo>
                  <a:lnTo>
                    <a:pt x="185" y="124"/>
                  </a:lnTo>
                  <a:lnTo>
                    <a:pt x="185" y="124"/>
                  </a:lnTo>
                  <a:lnTo>
                    <a:pt x="176" y="124"/>
                  </a:lnTo>
                  <a:lnTo>
                    <a:pt x="176" y="115"/>
                  </a:lnTo>
                  <a:lnTo>
                    <a:pt x="176" y="124"/>
                  </a:lnTo>
                  <a:lnTo>
                    <a:pt x="176" y="124"/>
                  </a:lnTo>
                  <a:lnTo>
                    <a:pt x="167" y="124"/>
                  </a:lnTo>
                  <a:lnTo>
                    <a:pt x="167" y="115"/>
                  </a:lnTo>
                  <a:lnTo>
                    <a:pt x="167" y="115"/>
                  </a:lnTo>
                  <a:lnTo>
                    <a:pt x="158" y="115"/>
                  </a:lnTo>
                  <a:lnTo>
                    <a:pt x="158" y="115"/>
                  </a:lnTo>
                  <a:lnTo>
                    <a:pt x="158" y="124"/>
                  </a:lnTo>
                  <a:lnTo>
                    <a:pt x="149" y="115"/>
                  </a:lnTo>
                  <a:lnTo>
                    <a:pt x="149" y="115"/>
                  </a:lnTo>
                  <a:lnTo>
                    <a:pt x="149" y="106"/>
                  </a:lnTo>
                  <a:lnTo>
                    <a:pt x="149" y="106"/>
                  </a:lnTo>
                  <a:lnTo>
                    <a:pt x="158" y="106"/>
                  </a:lnTo>
                  <a:lnTo>
                    <a:pt x="158" y="97"/>
                  </a:lnTo>
                  <a:lnTo>
                    <a:pt x="158" y="89"/>
                  </a:lnTo>
                  <a:lnTo>
                    <a:pt x="158" y="89"/>
                  </a:lnTo>
                  <a:lnTo>
                    <a:pt x="158" y="80"/>
                  </a:lnTo>
                  <a:lnTo>
                    <a:pt x="158" y="80"/>
                  </a:lnTo>
                  <a:lnTo>
                    <a:pt x="158" y="71"/>
                  </a:lnTo>
                  <a:lnTo>
                    <a:pt x="149" y="80"/>
                  </a:lnTo>
                  <a:lnTo>
                    <a:pt x="149" y="80"/>
                  </a:lnTo>
                  <a:lnTo>
                    <a:pt x="141" y="71"/>
                  </a:lnTo>
                  <a:lnTo>
                    <a:pt x="132" y="71"/>
                  </a:lnTo>
                  <a:lnTo>
                    <a:pt x="132" y="71"/>
                  </a:lnTo>
                  <a:lnTo>
                    <a:pt x="123" y="71"/>
                  </a:lnTo>
                  <a:lnTo>
                    <a:pt x="123" y="62"/>
                  </a:lnTo>
                  <a:lnTo>
                    <a:pt x="123" y="53"/>
                  </a:lnTo>
                  <a:lnTo>
                    <a:pt x="114" y="53"/>
                  </a:lnTo>
                  <a:lnTo>
                    <a:pt x="105" y="53"/>
                  </a:lnTo>
                  <a:lnTo>
                    <a:pt x="105" y="53"/>
                  </a:lnTo>
                  <a:lnTo>
                    <a:pt x="105" y="44"/>
                  </a:lnTo>
                  <a:lnTo>
                    <a:pt x="105" y="44"/>
                  </a:lnTo>
                  <a:lnTo>
                    <a:pt x="97" y="44"/>
                  </a:lnTo>
                  <a:lnTo>
                    <a:pt x="97" y="36"/>
                  </a:lnTo>
                  <a:lnTo>
                    <a:pt x="97" y="36"/>
                  </a:lnTo>
                  <a:lnTo>
                    <a:pt x="88" y="36"/>
                  </a:lnTo>
                  <a:lnTo>
                    <a:pt x="79" y="36"/>
                  </a:lnTo>
                  <a:lnTo>
                    <a:pt x="79" y="27"/>
                  </a:lnTo>
                  <a:lnTo>
                    <a:pt x="70" y="36"/>
                  </a:lnTo>
                  <a:lnTo>
                    <a:pt x="70" y="36"/>
                  </a:lnTo>
                  <a:lnTo>
                    <a:pt x="61" y="36"/>
                  </a:lnTo>
                  <a:lnTo>
                    <a:pt x="61" y="44"/>
                  </a:lnTo>
                  <a:lnTo>
                    <a:pt x="61" y="44"/>
                  </a:lnTo>
                  <a:lnTo>
                    <a:pt x="53" y="44"/>
                  </a:lnTo>
                  <a:lnTo>
                    <a:pt x="44" y="44"/>
                  </a:lnTo>
                  <a:lnTo>
                    <a:pt x="44" y="44"/>
                  </a:lnTo>
                  <a:lnTo>
                    <a:pt x="44" y="44"/>
                  </a:lnTo>
                  <a:lnTo>
                    <a:pt x="44" y="44"/>
                  </a:lnTo>
                  <a:lnTo>
                    <a:pt x="35" y="62"/>
                  </a:lnTo>
                  <a:lnTo>
                    <a:pt x="26" y="53"/>
                  </a:lnTo>
                  <a:lnTo>
                    <a:pt x="26" y="62"/>
                  </a:lnTo>
                  <a:lnTo>
                    <a:pt x="26" y="62"/>
                  </a:lnTo>
                  <a:lnTo>
                    <a:pt x="18" y="71"/>
                  </a:lnTo>
                  <a:lnTo>
                    <a:pt x="18" y="71"/>
                  </a:lnTo>
                  <a:lnTo>
                    <a:pt x="9" y="80"/>
                  </a:lnTo>
                  <a:lnTo>
                    <a:pt x="9" y="89"/>
                  </a:lnTo>
                  <a:lnTo>
                    <a:pt x="0" y="44"/>
                  </a:lnTo>
                  <a:close/>
                </a:path>
              </a:pathLst>
            </a:custGeom>
            <a:grp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40" name="Freeform 149"/>
            <p:cNvSpPr>
              <a:spLocks/>
            </p:cNvSpPr>
            <p:nvPr/>
          </p:nvSpPr>
          <p:spPr bwMode="auto">
            <a:xfrm>
              <a:off x="5064125" y="2476501"/>
              <a:ext cx="96838" cy="182563"/>
            </a:xfrm>
            <a:custGeom>
              <a:avLst/>
              <a:gdLst/>
              <a:ahLst/>
              <a:cxnLst>
                <a:cxn ang="0">
                  <a:pos x="0" y="18"/>
                </a:cxn>
                <a:cxn ang="0">
                  <a:pos x="0" y="9"/>
                </a:cxn>
                <a:cxn ang="0">
                  <a:pos x="0" y="9"/>
                </a:cxn>
                <a:cxn ang="0">
                  <a:pos x="9" y="0"/>
                </a:cxn>
                <a:cxn ang="0">
                  <a:pos x="9" y="0"/>
                </a:cxn>
                <a:cxn ang="0">
                  <a:pos x="17" y="0"/>
                </a:cxn>
                <a:cxn ang="0">
                  <a:pos x="17" y="9"/>
                </a:cxn>
                <a:cxn ang="0">
                  <a:pos x="17" y="9"/>
                </a:cxn>
                <a:cxn ang="0">
                  <a:pos x="9" y="9"/>
                </a:cxn>
                <a:cxn ang="0">
                  <a:pos x="9" y="18"/>
                </a:cxn>
                <a:cxn ang="0">
                  <a:pos x="9" y="18"/>
                </a:cxn>
                <a:cxn ang="0">
                  <a:pos x="9" y="27"/>
                </a:cxn>
                <a:cxn ang="0">
                  <a:pos x="9" y="27"/>
                </a:cxn>
                <a:cxn ang="0">
                  <a:pos x="17" y="36"/>
                </a:cxn>
                <a:cxn ang="0">
                  <a:pos x="17" y="45"/>
                </a:cxn>
                <a:cxn ang="0">
                  <a:pos x="26" y="45"/>
                </a:cxn>
                <a:cxn ang="0">
                  <a:pos x="26" y="54"/>
                </a:cxn>
                <a:cxn ang="0">
                  <a:pos x="26" y="54"/>
                </a:cxn>
                <a:cxn ang="0">
                  <a:pos x="35" y="62"/>
                </a:cxn>
                <a:cxn ang="0">
                  <a:pos x="35" y="71"/>
                </a:cxn>
                <a:cxn ang="0">
                  <a:pos x="35" y="71"/>
                </a:cxn>
                <a:cxn ang="0">
                  <a:pos x="44" y="80"/>
                </a:cxn>
                <a:cxn ang="0">
                  <a:pos x="53" y="80"/>
                </a:cxn>
                <a:cxn ang="0">
                  <a:pos x="53" y="80"/>
                </a:cxn>
                <a:cxn ang="0">
                  <a:pos x="53" y="89"/>
                </a:cxn>
                <a:cxn ang="0">
                  <a:pos x="53" y="89"/>
                </a:cxn>
                <a:cxn ang="0">
                  <a:pos x="53" y="89"/>
                </a:cxn>
                <a:cxn ang="0">
                  <a:pos x="53" y="98"/>
                </a:cxn>
                <a:cxn ang="0">
                  <a:pos x="53" y="98"/>
                </a:cxn>
                <a:cxn ang="0">
                  <a:pos x="61" y="98"/>
                </a:cxn>
                <a:cxn ang="0">
                  <a:pos x="61" y="107"/>
                </a:cxn>
                <a:cxn ang="0">
                  <a:pos x="61" y="107"/>
                </a:cxn>
                <a:cxn ang="0">
                  <a:pos x="61" y="107"/>
                </a:cxn>
                <a:cxn ang="0">
                  <a:pos x="26" y="115"/>
                </a:cxn>
                <a:cxn ang="0">
                  <a:pos x="17" y="107"/>
                </a:cxn>
                <a:cxn ang="0">
                  <a:pos x="9" y="71"/>
                </a:cxn>
                <a:cxn ang="0">
                  <a:pos x="0" y="18"/>
                </a:cxn>
              </a:cxnLst>
              <a:rect l="0" t="0" r="r" b="b"/>
              <a:pathLst>
                <a:path w="61" h="115">
                  <a:moveTo>
                    <a:pt x="0" y="18"/>
                  </a:moveTo>
                  <a:lnTo>
                    <a:pt x="0" y="9"/>
                  </a:lnTo>
                  <a:lnTo>
                    <a:pt x="0" y="9"/>
                  </a:lnTo>
                  <a:lnTo>
                    <a:pt x="9" y="0"/>
                  </a:lnTo>
                  <a:lnTo>
                    <a:pt x="9" y="0"/>
                  </a:lnTo>
                  <a:lnTo>
                    <a:pt x="17" y="0"/>
                  </a:lnTo>
                  <a:lnTo>
                    <a:pt x="17" y="9"/>
                  </a:lnTo>
                  <a:lnTo>
                    <a:pt x="17" y="9"/>
                  </a:lnTo>
                  <a:lnTo>
                    <a:pt x="9" y="9"/>
                  </a:lnTo>
                  <a:lnTo>
                    <a:pt x="9" y="18"/>
                  </a:lnTo>
                  <a:lnTo>
                    <a:pt x="9" y="18"/>
                  </a:lnTo>
                  <a:lnTo>
                    <a:pt x="9" y="27"/>
                  </a:lnTo>
                  <a:lnTo>
                    <a:pt x="9" y="27"/>
                  </a:lnTo>
                  <a:lnTo>
                    <a:pt x="17" y="36"/>
                  </a:lnTo>
                  <a:lnTo>
                    <a:pt x="17" y="45"/>
                  </a:lnTo>
                  <a:lnTo>
                    <a:pt x="26" y="45"/>
                  </a:lnTo>
                  <a:lnTo>
                    <a:pt x="26" y="54"/>
                  </a:lnTo>
                  <a:lnTo>
                    <a:pt x="26" y="54"/>
                  </a:lnTo>
                  <a:lnTo>
                    <a:pt x="35" y="62"/>
                  </a:lnTo>
                  <a:lnTo>
                    <a:pt x="35" y="71"/>
                  </a:lnTo>
                  <a:lnTo>
                    <a:pt x="35" y="71"/>
                  </a:lnTo>
                  <a:lnTo>
                    <a:pt x="44" y="80"/>
                  </a:lnTo>
                  <a:lnTo>
                    <a:pt x="53" y="80"/>
                  </a:lnTo>
                  <a:lnTo>
                    <a:pt x="53" y="80"/>
                  </a:lnTo>
                  <a:lnTo>
                    <a:pt x="53" y="89"/>
                  </a:lnTo>
                  <a:lnTo>
                    <a:pt x="53" y="89"/>
                  </a:lnTo>
                  <a:lnTo>
                    <a:pt x="53" y="89"/>
                  </a:lnTo>
                  <a:lnTo>
                    <a:pt x="53" y="98"/>
                  </a:lnTo>
                  <a:lnTo>
                    <a:pt x="53" y="98"/>
                  </a:lnTo>
                  <a:lnTo>
                    <a:pt x="61" y="98"/>
                  </a:lnTo>
                  <a:lnTo>
                    <a:pt x="61" y="107"/>
                  </a:lnTo>
                  <a:lnTo>
                    <a:pt x="61" y="107"/>
                  </a:lnTo>
                  <a:lnTo>
                    <a:pt x="61" y="107"/>
                  </a:lnTo>
                  <a:lnTo>
                    <a:pt x="26" y="115"/>
                  </a:lnTo>
                  <a:lnTo>
                    <a:pt x="17" y="107"/>
                  </a:lnTo>
                  <a:lnTo>
                    <a:pt x="9" y="71"/>
                  </a:lnTo>
                  <a:lnTo>
                    <a:pt x="0" y="18"/>
                  </a:lnTo>
                  <a:close/>
                </a:path>
              </a:pathLst>
            </a:custGeom>
            <a:grp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grpSp>
      <p:sp>
        <p:nvSpPr>
          <p:cNvPr id="130" name="Freeform 151"/>
          <p:cNvSpPr>
            <a:spLocks/>
          </p:cNvSpPr>
          <p:nvPr/>
        </p:nvSpPr>
        <p:spPr bwMode="auto">
          <a:xfrm>
            <a:off x="9762338" y="1441800"/>
            <a:ext cx="112649" cy="114794"/>
          </a:xfrm>
          <a:custGeom>
            <a:avLst/>
            <a:gdLst/>
            <a:ahLst/>
            <a:cxnLst>
              <a:cxn ang="0">
                <a:pos x="0" y="27"/>
              </a:cxn>
              <a:cxn ang="0">
                <a:pos x="35" y="18"/>
              </a:cxn>
              <a:cxn ang="0">
                <a:pos x="35" y="18"/>
              </a:cxn>
              <a:cxn ang="0">
                <a:pos x="44" y="18"/>
              </a:cxn>
              <a:cxn ang="0">
                <a:pos x="53" y="18"/>
              </a:cxn>
              <a:cxn ang="0">
                <a:pos x="53" y="9"/>
              </a:cxn>
              <a:cxn ang="0">
                <a:pos x="79" y="9"/>
              </a:cxn>
              <a:cxn ang="0">
                <a:pos x="88" y="0"/>
              </a:cxn>
              <a:cxn ang="0">
                <a:pos x="97" y="0"/>
              </a:cxn>
              <a:cxn ang="0">
                <a:pos x="105" y="45"/>
              </a:cxn>
              <a:cxn ang="0">
                <a:pos x="105" y="53"/>
              </a:cxn>
              <a:cxn ang="0">
                <a:pos x="105" y="53"/>
              </a:cxn>
              <a:cxn ang="0">
                <a:pos x="105" y="53"/>
              </a:cxn>
              <a:cxn ang="0">
                <a:pos x="105" y="62"/>
              </a:cxn>
              <a:cxn ang="0">
                <a:pos x="105" y="53"/>
              </a:cxn>
              <a:cxn ang="0">
                <a:pos x="88" y="62"/>
              </a:cxn>
              <a:cxn ang="0">
                <a:pos x="79" y="71"/>
              </a:cxn>
              <a:cxn ang="0">
                <a:pos x="79" y="62"/>
              </a:cxn>
              <a:cxn ang="0">
                <a:pos x="79" y="62"/>
              </a:cxn>
              <a:cxn ang="0">
                <a:pos x="70" y="62"/>
              </a:cxn>
              <a:cxn ang="0">
                <a:pos x="79" y="71"/>
              </a:cxn>
              <a:cxn ang="0">
                <a:pos x="79" y="71"/>
              </a:cxn>
              <a:cxn ang="0">
                <a:pos x="61" y="71"/>
              </a:cxn>
              <a:cxn ang="0">
                <a:pos x="61" y="80"/>
              </a:cxn>
              <a:cxn ang="0">
                <a:pos x="53" y="80"/>
              </a:cxn>
              <a:cxn ang="0">
                <a:pos x="44" y="80"/>
              </a:cxn>
              <a:cxn ang="0">
                <a:pos x="44" y="80"/>
              </a:cxn>
              <a:cxn ang="0">
                <a:pos x="35" y="89"/>
              </a:cxn>
              <a:cxn ang="0">
                <a:pos x="35" y="89"/>
              </a:cxn>
              <a:cxn ang="0">
                <a:pos x="26" y="98"/>
              </a:cxn>
              <a:cxn ang="0">
                <a:pos x="26" y="98"/>
              </a:cxn>
              <a:cxn ang="0">
                <a:pos x="17" y="107"/>
              </a:cxn>
              <a:cxn ang="0">
                <a:pos x="9" y="107"/>
              </a:cxn>
              <a:cxn ang="0">
                <a:pos x="0" y="107"/>
              </a:cxn>
              <a:cxn ang="0">
                <a:pos x="0" y="98"/>
              </a:cxn>
              <a:cxn ang="0">
                <a:pos x="9" y="89"/>
              </a:cxn>
              <a:cxn ang="0">
                <a:pos x="9" y="89"/>
              </a:cxn>
              <a:cxn ang="0">
                <a:pos x="9" y="80"/>
              </a:cxn>
              <a:cxn ang="0">
                <a:pos x="0" y="27"/>
              </a:cxn>
            </a:cxnLst>
            <a:rect l="0" t="0" r="r" b="b"/>
            <a:pathLst>
              <a:path w="105" h="107">
                <a:moveTo>
                  <a:pt x="0" y="27"/>
                </a:moveTo>
                <a:lnTo>
                  <a:pt x="35" y="18"/>
                </a:lnTo>
                <a:lnTo>
                  <a:pt x="35" y="18"/>
                </a:lnTo>
                <a:lnTo>
                  <a:pt x="44" y="18"/>
                </a:lnTo>
                <a:lnTo>
                  <a:pt x="53" y="18"/>
                </a:lnTo>
                <a:lnTo>
                  <a:pt x="53" y="9"/>
                </a:lnTo>
                <a:lnTo>
                  <a:pt x="79" y="9"/>
                </a:lnTo>
                <a:lnTo>
                  <a:pt x="88" y="0"/>
                </a:lnTo>
                <a:lnTo>
                  <a:pt x="97" y="0"/>
                </a:lnTo>
                <a:lnTo>
                  <a:pt x="105" y="45"/>
                </a:lnTo>
                <a:lnTo>
                  <a:pt x="105" y="53"/>
                </a:lnTo>
                <a:lnTo>
                  <a:pt x="105" y="53"/>
                </a:lnTo>
                <a:lnTo>
                  <a:pt x="105" y="53"/>
                </a:lnTo>
                <a:lnTo>
                  <a:pt x="105" y="62"/>
                </a:lnTo>
                <a:lnTo>
                  <a:pt x="105" y="53"/>
                </a:lnTo>
                <a:lnTo>
                  <a:pt x="88" y="62"/>
                </a:lnTo>
                <a:lnTo>
                  <a:pt x="79" y="71"/>
                </a:lnTo>
                <a:lnTo>
                  <a:pt x="79" y="62"/>
                </a:lnTo>
                <a:lnTo>
                  <a:pt x="79" y="62"/>
                </a:lnTo>
                <a:lnTo>
                  <a:pt x="70" y="62"/>
                </a:lnTo>
                <a:lnTo>
                  <a:pt x="79" y="71"/>
                </a:lnTo>
                <a:lnTo>
                  <a:pt x="79" y="71"/>
                </a:lnTo>
                <a:lnTo>
                  <a:pt x="61" y="71"/>
                </a:lnTo>
                <a:lnTo>
                  <a:pt x="61" y="80"/>
                </a:lnTo>
                <a:lnTo>
                  <a:pt x="53" y="80"/>
                </a:lnTo>
                <a:lnTo>
                  <a:pt x="44" y="80"/>
                </a:lnTo>
                <a:lnTo>
                  <a:pt x="44" y="80"/>
                </a:lnTo>
                <a:lnTo>
                  <a:pt x="35" y="89"/>
                </a:lnTo>
                <a:lnTo>
                  <a:pt x="35" y="89"/>
                </a:lnTo>
                <a:lnTo>
                  <a:pt x="26" y="98"/>
                </a:lnTo>
                <a:lnTo>
                  <a:pt x="26" y="98"/>
                </a:lnTo>
                <a:lnTo>
                  <a:pt x="17" y="107"/>
                </a:lnTo>
                <a:lnTo>
                  <a:pt x="9" y="107"/>
                </a:lnTo>
                <a:lnTo>
                  <a:pt x="0" y="107"/>
                </a:lnTo>
                <a:lnTo>
                  <a:pt x="0" y="98"/>
                </a:lnTo>
                <a:lnTo>
                  <a:pt x="9" y="89"/>
                </a:lnTo>
                <a:lnTo>
                  <a:pt x="9" y="89"/>
                </a:lnTo>
                <a:lnTo>
                  <a:pt x="9" y="80"/>
                </a:lnTo>
                <a:lnTo>
                  <a:pt x="0" y="27"/>
                </a:lnTo>
                <a:close/>
              </a:path>
            </a:pathLst>
          </a:custGeom>
          <a:solidFill>
            <a:srgbClr val="FFBF00"/>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31" name="Freeform 157"/>
          <p:cNvSpPr>
            <a:spLocks/>
          </p:cNvSpPr>
          <p:nvPr/>
        </p:nvSpPr>
        <p:spPr bwMode="auto">
          <a:xfrm>
            <a:off x="7053411" y="1982511"/>
            <a:ext cx="452740" cy="532129"/>
          </a:xfrm>
          <a:custGeom>
            <a:avLst/>
            <a:gdLst/>
            <a:ahLst/>
            <a:cxnLst>
              <a:cxn ang="0">
                <a:pos x="9" y="328"/>
              </a:cxn>
              <a:cxn ang="0">
                <a:pos x="17" y="328"/>
              </a:cxn>
              <a:cxn ang="0">
                <a:pos x="26" y="319"/>
              </a:cxn>
              <a:cxn ang="0">
                <a:pos x="26" y="310"/>
              </a:cxn>
              <a:cxn ang="0">
                <a:pos x="26" y="301"/>
              </a:cxn>
              <a:cxn ang="0">
                <a:pos x="17" y="292"/>
              </a:cxn>
              <a:cxn ang="0">
                <a:pos x="17" y="283"/>
              </a:cxn>
              <a:cxn ang="0">
                <a:pos x="17" y="275"/>
              </a:cxn>
              <a:cxn ang="0">
                <a:pos x="35" y="257"/>
              </a:cxn>
              <a:cxn ang="0">
                <a:pos x="35" y="248"/>
              </a:cxn>
              <a:cxn ang="0">
                <a:pos x="44" y="230"/>
              </a:cxn>
              <a:cxn ang="0">
                <a:pos x="53" y="221"/>
              </a:cxn>
              <a:cxn ang="0">
                <a:pos x="70" y="204"/>
              </a:cxn>
              <a:cxn ang="0">
                <a:pos x="53" y="195"/>
              </a:cxn>
              <a:cxn ang="0">
                <a:pos x="53" y="177"/>
              </a:cxn>
              <a:cxn ang="0">
                <a:pos x="53" y="168"/>
              </a:cxn>
              <a:cxn ang="0">
                <a:pos x="44" y="151"/>
              </a:cxn>
              <a:cxn ang="0">
                <a:pos x="53" y="133"/>
              </a:cxn>
              <a:cxn ang="0">
                <a:pos x="53" y="124"/>
              </a:cxn>
              <a:cxn ang="0">
                <a:pos x="53" y="107"/>
              </a:cxn>
              <a:cxn ang="0">
                <a:pos x="53" y="89"/>
              </a:cxn>
              <a:cxn ang="0">
                <a:pos x="61" y="80"/>
              </a:cxn>
              <a:cxn ang="0">
                <a:pos x="61" y="62"/>
              </a:cxn>
              <a:cxn ang="0">
                <a:pos x="70" y="53"/>
              </a:cxn>
              <a:cxn ang="0">
                <a:pos x="79" y="62"/>
              </a:cxn>
              <a:cxn ang="0">
                <a:pos x="88" y="71"/>
              </a:cxn>
              <a:cxn ang="0">
                <a:pos x="96" y="62"/>
              </a:cxn>
              <a:cxn ang="0">
                <a:pos x="114" y="0"/>
              </a:cxn>
              <a:cxn ang="0">
                <a:pos x="255" y="18"/>
              </a:cxn>
              <a:cxn ang="0">
                <a:pos x="422" y="45"/>
              </a:cxn>
              <a:cxn ang="0">
                <a:pos x="360" y="496"/>
              </a:cxn>
              <a:cxn ang="0">
                <a:pos x="228" y="478"/>
              </a:cxn>
              <a:cxn ang="0">
                <a:pos x="17" y="354"/>
              </a:cxn>
              <a:cxn ang="0">
                <a:pos x="0" y="336"/>
              </a:cxn>
            </a:cxnLst>
            <a:rect l="0" t="0" r="r" b="b"/>
            <a:pathLst>
              <a:path w="422" h="496">
                <a:moveTo>
                  <a:pt x="9" y="328"/>
                </a:moveTo>
                <a:lnTo>
                  <a:pt x="9" y="328"/>
                </a:lnTo>
                <a:lnTo>
                  <a:pt x="17" y="328"/>
                </a:lnTo>
                <a:lnTo>
                  <a:pt x="17" y="328"/>
                </a:lnTo>
                <a:lnTo>
                  <a:pt x="17" y="328"/>
                </a:lnTo>
                <a:lnTo>
                  <a:pt x="26" y="319"/>
                </a:lnTo>
                <a:lnTo>
                  <a:pt x="26" y="319"/>
                </a:lnTo>
                <a:lnTo>
                  <a:pt x="26" y="310"/>
                </a:lnTo>
                <a:lnTo>
                  <a:pt x="26" y="301"/>
                </a:lnTo>
                <a:lnTo>
                  <a:pt x="26" y="301"/>
                </a:lnTo>
                <a:lnTo>
                  <a:pt x="17" y="301"/>
                </a:lnTo>
                <a:lnTo>
                  <a:pt x="17" y="292"/>
                </a:lnTo>
                <a:lnTo>
                  <a:pt x="17" y="292"/>
                </a:lnTo>
                <a:lnTo>
                  <a:pt x="17" y="283"/>
                </a:lnTo>
                <a:lnTo>
                  <a:pt x="17" y="283"/>
                </a:lnTo>
                <a:lnTo>
                  <a:pt x="17" y="275"/>
                </a:lnTo>
                <a:lnTo>
                  <a:pt x="26" y="275"/>
                </a:lnTo>
                <a:lnTo>
                  <a:pt x="35" y="257"/>
                </a:lnTo>
                <a:lnTo>
                  <a:pt x="35" y="257"/>
                </a:lnTo>
                <a:lnTo>
                  <a:pt x="35" y="248"/>
                </a:lnTo>
                <a:lnTo>
                  <a:pt x="35" y="239"/>
                </a:lnTo>
                <a:lnTo>
                  <a:pt x="44" y="230"/>
                </a:lnTo>
                <a:lnTo>
                  <a:pt x="44" y="230"/>
                </a:lnTo>
                <a:lnTo>
                  <a:pt x="53" y="221"/>
                </a:lnTo>
                <a:lnTo>
                  <a:pt x="61" y="213"/>
                </a:lnTo>
                <a:lnTo>
                  <a:pt x="70" y="204"/>
                </a:lnTo>
                <a:lnTo>
                  <a:pt x="70" y="204"/>
                </a:lnTo>
                <a:lnTo>
                  <a:pt x="53" y="195"/>
                </a:lnTo>
                <a:lnTo>
                  <a:pt x="61" y="186"/>
                </a:lnTo>
                <a:lnTo>
                  <a:pt x="53" y="177"/>
                </a:lnTo>
                <a:lnTo>
                  <a:pt x="53" y="177"/>
                </a:lnTo>
                <a:lnTo>
                  <a:pt x="53" y="168"/>
                </a:lnTo>
                <a:lnTo>
                  <a:pt x="44" y="160"/>
                </a:lnTo>
                <a:lnTo>
                  <a:pt x="44" y="151"/>
                </a:lnTo>
                <a:lnTo>
                  <a:pt x="44" y="151"/>
                </a:lnTo>
                <a:lnTo>
                  <a:pt x="53" y="133"/>
                </a:lnTo>
                <a:lnTo>
                  <a:pt x="53" y="133"/>
                </a:lnTo>
                <a:lnTo>
                  <a:pt x="53" y="124"/>
                </a:lnTo>
                <a:lnTo>
                  <a:pt x="53" y="115"/>
                </a:lnTo>
                <a:lnTo>
                  <a:pt x="53" y="107"/>
                </a:lnTo>
                <a:lnTo>
                  <a:pt x="53" y="98"/>
                </a:lnTo>
                <a:lnTo>
                  <a:pt x="53" y="89"/>
                </a:lnTo>
                <a:lnTo>
                  <a:pt x="53" y="80"/>
                </a:lnTo>
                <a:lnTo>
                  <a:pt x="61" y="80"/>
                </a:lnTo>
                <a:lnTo>
                  <a:pt x="53" y="71"/>
                </a:lnTo>
                <a:lnTo>
                  <a:pt x="61" y="62"/>
                </a:lnTo>
                <a:lnTo>
                  <a:pt x="61" y="62"/>
                </a:lnTo>
                <a:lnTo>
                  <a:pt x="70" y="53"/>
                </a:lnTo>
                <a:lnTo>
                  <a:pt x="70" y="62"/>
                </a:lnTo>
                <a:lnTo>
                  <a:pt x="79" y="62"/>
                </a:lnTo>
                <a:lnTo>
                  <a:pt x="79" y="62"/>
                </a:lnTo>
                <a:lnTo>
                  <a:pt x="88" y="71"/>
                </a:lnTo>
                <a:lnTo>
                  <a:pt x="88" y="71"/>
                </a:lnTo>
                <a:lnTo>
                  <a:pt x="96" y="62"/>
                </a:lnTo>
                <a:lnTo>
                  <a:pt x="105" y="62"/>
                </a:lnTo>
                <a:lnTo>
                  <a:pt x="114" y="0"/>
                </a:lnTo>
                <a:lnTo>
                  <a:pt x="167" y="9"/>
                </a:lnTo>
                <a:lnTo>
                  <a:pt x="255" y="18"/>
                </a:lnTo>
                <a:lnTo>
                  <a:pt x="334" y="36"/>
                </a:lnTo>
                <a:lnTo>
                  <a:pt x="422" y="45"/>
                </a:lnTo>
                <a:lnTo>
                  <a:pt x="360" y="487"/>
                </a:lnTo>
                <a:lnTo>
                  <a:pt x="360" y="496"/>
                </a:lnTo>
                <a:lnTo>
                  <a:pt x="334" y="487"/>
                </a:lnTo>
                <a:lnTo>
                  <a:pt x="228" y="478"/>
                </a:lnTo>
                <a:lnTo>
                  <a:pt x="149" y="425"/>
                </a:lnTo>
                <a:lnTo>
                  <a:pt x="17" y="354"/>
                </a:lnTo>
                <a:lnTo>
                  <a:pt x="0" y="336"/>
                </a:lnTo>
                <a:lnTo>
                  <a:pt x="0" y="336"/>
                </a:lnTo>
                <a:lnTo>
                  <a:pt x="9" y="328"/>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32" name="Freeform 158"/>
          <p:cNvSpPr>
            <a:spLocks/>
          </p:cNvSpPr>
          <p:nvPr/>
        </p:nvSpPr>
        <p:spPr bwMode="auto">
          <a:xfrm>
            <a:off x="7053411" y="1982511"/>
            <a:ext cx="452740" cy="532129"/>
          </a:xfrm>
          <a:custGeom>
            <a:avLst/>
            <a:gdLst/>
            <a:ahLst/>
            <a:cxnLst>
              <a:cxn ang="0">
                <a:pos x="9" y="328"/>
              </a:cxn>
              <a:cxn ang="0">
                <a:pos x="17" y="328"/>
              </a:cxn>
              <a:cxn ang="0">
                <a:pos x="26" y="319"/>
              </a:cxn>
              <a:cxn ang="0">
                <a:pos x="26" y="310"/>
              </a:cxn>
              <a:cxn ang="0">
                <a:pos x="26" y="301"/>
              </a:cxn>
              <a:cxn ang="0">
                <a:pos x="17" y="292"/>
              </a:cxn>
              <a:cxn ang="0">
                <a:pos x="17" y="283"/>
              </a:cxn>
              <a:cxn ang="0">
                <a:pos x="17" y="275"/>
              </a:cxn>
              <a:cxn ang="0">
                <a:pos x="35" y="257"/>
              </a:cxn>
              <a:cxn ang="0">
                <a:pos x="35" y="248"/>
              </a:cxn>
              <a:cxn ang="0">
                <a:pos x="44" y="230"/>
              </a:cxn>
              <a:cxn ang="0">
                <a:pos x="53" y="221"/>
              </a:cxn>
              <a:cxn ang="0">
                <a:pos x="70" y="204"/>
              </a:cxn>
              <a:cxn ang="0">
                <a:pos x="53" y="195"/>
              </a:cxn>
              <a:cxn ang="0">
                <a:pos x="53" y="177"/>
              </a:cxn>
              <a:cxn ang="0">
                <a:pos x="53" y="168"/>
              </a:cxn>
              <a:cxn ang="0">
                <a:pos x="44" y="151"/>
              </a:cxn>
              <a:cxn ang="0">
                <a:pos x="53" y="133"/>
              </a:cxn>
              <a:cxn ang="0">
                <a:pos x="53" y="124"/>
              </a:cxn>
              <a:cxn ang="0">
                <a:pos x="53" y="107"/>
              </a:cxn>
              <a:cxn ang="0">
                <a:pos x="53" y="89"/>
              </a:cxn>
              <a:cxn ang="0">
                <a:pos x="61" y="80"/>
              </a:cxn>
              <a:cxn ang="0">
                <a:pos x="61" y="62"/>
              </a:cxn>
              <a:cxn ang="0">
                <a:pos x="70" y="53"/>
              </a:cxn>
              <a:cxn ang="0">
                <a:pos x="79" y="62"/>
              </a:cxn>
              <a:cxn ang="0">
                <a:pos x="88" y="71"/>
              </a:cxn>
              <a:cxn ang="0">
                <a:pos x="96" y="62"/>
              </a:cxn>
              <a:cxn ang="0">
                <a:pos x="114" y="0"/>
              </a:cxn>
              <a:cxn ang="0">
                <a:pos x="255" y="18"/>
              </a:cxn>
              <a:cxn ang="0">
                <a:pos x="422" y="45"/>
              </a:cxn>
              <a:cxn ang="0">
                <a:pos x="360" y="496"/>
              </a:cxn>
              <a:cxn ang="0">
                <a:pos x="228" y="478"/>
              </a:cxn>
              <a:cxn ang="0">
                <a:pos x="17" y="354"/>
              </a:cxn>
              <a:cxn ang="0">
                <a:pos x="0" y="336"/>
              </a:cxn>
            </a:cxnLst>
            <a:rect l="0" t="0" r="r" b="b"/>
            <a:pathLst>
              <a:path w="422" h="496">
                <a:moveTo>
                  <a:pt x="9" y="328"/>
                </a:moveTo>
                <a:lnTo>
                  <a:pt x="9" y="328"/>
                </a:lnTo>
                <a:lnTo>
                  <a:pt x="17" y="328"/>
                </a:lnTo>
                <a:lnTo>
                  <a:pt x="17" y="328"/>
                </a:lnTo>
                <a:lnTo>
                  <a:pt x="17" y="328"/>
                </a:lnTo>
                <a:lnTo>
                  <a:pt x="26" y="319"/>
                </a:lnTo>
                <a:lnTo>
                  <a:pt x="26" y="319"/>
                </a:lnTo>
                <a:lnTo>
                  <a:pt x="26" y="310"/>
                </a:lnTo>
                <a:lnTo>
                  <a:pt x="26" y="301"/>
                </a:lnTo>
                <a:lnTo>
                  <a:pt x="26" y="301"/>
                </a:lnTo>
                <a:lnTo>
                  <a:pt x="17" y="301"/>
                </a:lnTo>
                <a:lnTo>
                  <a:pt x="17" y="292"/>
                </a:lnTo>
                <a:lnTo>
                  <a:pt x="17" y="292"/>
                </a:lnTo>
                <a:lnTo>
                  <a:pt x="17" y="283"/>
                </a:lnTo>
                <a:lnTo>
                  <a:pt x="17" y="283"/>
                </a:lnTo>
                <a:lnTo>
                  <a:pt x="17" y="275"/>
                </a:lnTo>
                <a:lnTo>
                  <a:pt x="26" y="275"/>
                </a:lnTo>
                <a:lnTo>
                  <a:pt x="35" y="257"/>
                </a:lnTo>
                <a:lnTo>
                  <a:pt x="35" y="257"/>
                </a:lnTo>
                <a:lnTo>
                  <a:pt x="35" y="248"/>
                </a:lnTo>
                <a:lnTo>
                  <a:pt x="35" y="239"/>
                </a:lnTo>
                <a:lnTo>
                  <a:pt x="44" y="230"/>
                </a:lnTo>
                <a:lnTo>
                  <a:pt x="44" y="230"/>
                </a:lnTo>
                <a:lnTo>
                  <a:pt x="53" y="221"/>
                </a:lnTo>
                <a:lnTo>
                  <a:pt x="61" y="213"/>
                </a:lnTo>
                <a:lnTo>
                  <a:pt x="70" y="204"/>
                </a:lnTo>
                <a:lnTo>
                  <a:pt x="70" y="204"/>
                </a:lnTo>
                <a:lnTo>
                  <a:pt x="53" y="195"/>
                </a:lnTo>
                <a:lnTo>
                  <a:pt x="61" y="186"/>
                </a:lnTo>
                <a:lnTo>
                  <a:pt x="53" y="177"/>
                </a:lnTo>
                <a:lnTo>
                  <a:pt x="53" y="177"/>
                </a:lnTo>
                <a:lnTo>
                  <a:pt x="53" y="168"/>
                </a:lnTo>
                <a:lnTo>
                  <a:pt x="44" y="160"/>
                </a:lnTo>
                <a:lnTo>
                  <a:pt x="44" y="151"/>
                </a:lnTo>
                <a:lnTo>
                  <a:pt x="44" y="151"/>
                </a:lnTo>
                <a:lnTo>
                  <a:pt x="53" y="133"/>
                </a:lnTo>
                <a:lnTo>
                  <a:pt x="53" y="133"/>
                </a:lnTo>
                <a:lnTo>
                  <a:pt x="53" y="124"/>
                </a:lnTo>
                <a:lnTo>
                  <a:pt x="53" y="115"/>
                </a:lnTo>
                <a:lnTo>
                  <a:pt x="53" y="107"/>
                </a:lnTo>
                <a:lnTo>
                  <a:pt x="53" y="98"/>
                </a:lnTo>
                <a:lnTo>
                  <a:pt x="53" y="89"/>
                </a:lnTo>
                <a:lnTo>
                  <a:pt x="53" y="80"/>
                </a:lnTo>
                <a:lnTo>
                  <a:pt x="61" y="80"/>
                </a:lnTo>
                <a:lnTo>
                  <a:pt x="53" y="71"/>
                </a:lnTo>
                <a:lnTo>
                  <a:pt x="61" y="62"/>
                </a:lnTo>
                <a:lnTo>
                  <a:pt x="61" y="62"/>
                </a:lnTo>
                <a:lnTo>
                  <a:pt x="70" y="53"/>
                </a:lnTo>
                <a:lnTo>
                  <a:pt x="70" y="62"/>
                </a:lnTo>
                <a:lnTo>
                  <a:pt x="79" y="62"/>
                </a:lnTo>
                <a:lnTo>
                  <a:pt x="79" y="62"/>
                </a:lnTo>
                <a:lnTo>
                  <a:pt x="88" y="71"/>
                </a:lnTo>
                <a:lnTo>
                  <a:pt x="88" y="71"/>
                </a:lnTo>
                <a:lnTo>
                  <a:pt x="96" y="62"/>
                </a:lnTo>
                <a:lnTo>
                  <a:pt x="105" y="62"/>
                </a:lnTo>
                <a:lnTo>
                  <a:pt x="114" y="0"/>
                </a:lnTo>
                <a:lnTo>
                  <a:pt x="167" y="9"/>
                </a:lnTo>
                <a:lnTo>
                  <a:pt x="255" y="18"/>
                </a:lnTo>
                <a:lnTo>
                  <a:pt x="334" y="36"/>
                </a:lnTo>
                <a:lnTo>
                  <a:pt x="422" y="45"/>
                </a:lnTo>
                <a:lnTo>
                  <a:pt x="360" y="487"/>
                </a:lnTo>
                <a:lnTo>
                  <a:pt x="360" y="496"/>
                </a:lnTo>
                <a:lnTo>
                  <a:pt x="334" y="487"/>
                </a:lnTo>
                <a:lnTo>
                  <a:pt x="228" y="478"/>
                </a:lnTo>
                <a:lnTo>
                  <a:pt x="149" y="425"/>
                </a:lnTo>
                <a:lnTo>
                  <a:pt x="17" y="354"/>
                </a:lnTo>
                <a:lnTo>
                  <a:pt x="0" y="336"/>
                </a:lnTo>
                <a:lnTo>
                  <a:pt x="0" y="336"/>
                </a:lnTo>
                <a:lnTo>
                  <a:pt x="9" y="328"/>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33" name="Freeform 159"/>
          <p:cNvSpPr>
            <a:spLocks/>
          </p:cNvSpPr>
          <p:nvPr/>
        </p:nvSpPr>
        <p:spPr bwMode="auto">
          <a:xfrm>
            <a:off x="8468489" y="2105886"/>
            <a:ext cx="330436" cy="313269"/>
          </a:xfrm>
          <a:custGeom>
            <a:avLst/>
            <a:gdLst/>
            <a:ahLst/>
            <a:cxnLst>
              <a:cxn ang="0">
                <a:pos x="62" y="9"/>
              </a:cxn>
              <a:cxn ang="0">
                <a:pos x="273" y="0"/>
              </a:cxn>
              <a:cxn ang="0">
                <a:pos x="282" y="9"/>
              </a:cxn>
              <a:cxn ang="0">
                <a:pos x="282" y="18"/>
              </a:cxn>
              <a:cxn ang="0">
                <a:pos x="273" y="27"/>
              </a:cxn>
              <a:cxn ang="0">
                <a:pos x="273" y="36"/>
              </a:cxn>
              <a:cxn ang="0">
                <a:pos x="308" y="36"/>
              </a:cxn>
              <a:cxn ang="0">
                <a:pos x="308" y="45"/>
              </a:cxn>
              <a:cxn ang="0">
                <a:pos x="308" y="53"/>
              </a:cxn>
              <a:cxn ang="0">
                <a:pos x="300" y="62"/>
              </a:cxn>
              <a:cxn ang="0">
                <a:pos x="300" y="62"/>
              </a:cxn>
              <a:cxn ang="0">
                <a:pos x="300" y="71"/>
              </a:cxn>
              <a:cxn ang="0">
                <a:pos x="291" y="80"/>
              </a:cxn>
              <a:cxn ang="0">
                <a:pos x="291" y="89"/>
              </a:cxn>
              <a:cxn ang="0">
                <a:pos x="282" y="89"/>
              </a:cxn>
              <a:cxn ang="0">
                <a:pos x="291" y="89"/>
              </a:cxn>
              <a:cxn ang="0">
                <a:pos x="291" y="106"/>
              </a:cxn>
              <a:cxn ang="0">
                <a:pos x="282" y="115"/>
              </a:cxn>
              <a:cxn ang="0">
                <a:pos x="273" y="124"/>
              </a:cxn>
              <a:cxn ang="0">
                <a:pos x="282" y="124"/>
              </a:cxn>
              <a:cxn ang="0">
                <a:pos x="273" y="133"/>
              </a:cxn>
              <a:cxn ang="0">
                <a:pos x="264" y="133"/>
              </a:cxn>
              <a:cxn ang="0">
                <a:pos x="264" y="142"/>
              </a:cxn>
              <a:cxn ang="0">
                <a:pos x="264" y="142"/>
              </a:cxn>
              <a:cxn ang="0">
                <a:pos x="264" y="151"/>
              </a:cxn>
              <a:cxn ang="0">
                <a:pos x="264" y="151"/>
              </a:cxn>
              <a:cxn ang="0">
                <a:pos x="264" y="160"/>
              </a:cxn>
              <a:cxn ang="0">
                <a:pos x="256" y="168"/>
              </a:cxn>
              <a:cxn ang="0">
                <a:pos x="256" y="177"/>
              </a:cxn>
              <a:cxn ang="0">
                <a:pos x="247" y="186"/>
              </a:cxn>
              <a:cxn ang="0">
                <a:pos x="238" y="186"/>
              </a:cxn>
              <a:cxn ang="0">
                <a:pos x="247" y="186"/>
              </a:cxn>
              <a:cxn ang="0">
                <a:pos x="247" y="204"/>
              </a:cxn>
              <a:cxn ang="0">
                <a:pos x="238" y="204"/>
              </a:cxn>
              <a:cxn ang="0">
                <a:pos x="238" y="221"/>
              </a:cxn>
              <a:cxn ang="0">
                <a:pos x="229" y="221"/>
              </a:cxn>
              <a:cxn ang="0">
                <a:pos x="238" y="221"/>
              </a:cxn>
              <a:cxn ang="0">
                <a:pos x="229" y="230"/>
              </a:cxn>
              <a:cxn ang="0">
                <a:pos x="229" y="230"/>
              </a:cxn>
              <a:cxn ang="0">
                <a:pos x="229" y="239"/>
              </a:cxn>
              <a:cxn ang="0">
                <a:pos x="229" y="239"/>
              </a:cxn>
              <a:cxn ang="0">
                <a:pos x="229" y="248"/>
              </a:cxn>
              <a:cxn ang="0">
                <a:pos x="229" y="248"/>
              </a:cxn>
              <a:cxn ang="0">
                <a:pos x="229" y="266"/>
              </a:cxn>
              <a:cxn ang="0">
                <a:pos x="238" y="274"/>
              </a:cxn>
              <a:cxn ang="0">
                <a:pos x="229" y="274"/>
              </a:cxn>
              <a:cxn ang="0">
                <a:pos x="229" y="283"/>
              </a:cxn>
              <a:cxn ang="0">
                <a:pos x="44" y="292"/>
              </a:cxn>
              <a:cxn ang="0">
                <a:pos x="27" y="248"/>
              </a:cxn>
              <a:cxn ang="0">
                <a:pos x="18" y="248"/>
              </a:cxn>
              <a:cxn ang="0">
                <a:pos x="9" y="239"/>
              </a:cxn>
              <a:cxn ang="0">
                <a:pos x="9" y="80"/>
              </a:cxn>
            </a:cxnLst>
            <a:rect l="0" t="0" r="r" b="b"/>
            <a:pathLst>
              <a:path w="308" h="292">
                <a:moveTo>
                  <a:pt x="0" y="18"/>
                </a:moveTo>
                <a:lnTo>
                  <a:pt x="62" y="9"/>
                </a:lnTo>
                <a:lnTo>
                  <a:pt x="159" y="9"/>
                </a:lnTo>
                <a:lnTo>
                  <a:pt x="273" y="0"/>
                </a:lnTo>
                <a:lnTo>
                  <a:pt x="282" y="0"/>
                </a:lnTo>
                <a:lnTo>
                  <a:pt x="282" y="9"/>
                </a:lnTo>
                <a:lnTo>
                  <a:pt x="282" y="18"/>
                </a:lnTo>
                <a:lnTo>
                  <a:pt x="282" y="18"/>
                </a:lnTo>
                <a:lnTo>
                  <a:pt x="282" y="27"/>
                </a:lnTo>
                <a:lnTo>
                  <a:pt x="273" y="27"/>
                </a:lnTo>
                <a:lnTo>
                  <a:pt x="273" y="36"/>
                </a:lnTo>
                <a:lnTo>
                  <a:pt x="273" y="36"/>
                </a:lnTo>
                <a:lnTo>
                  <a:pt x="273" y="45"/>
                </a:lnTo>
                <a:lnTo>
                  <a:pt x="308" y="36"/>
                </a:lnTo>
                <a:lnTo>
                  <a:pt x="308" y="45"/>
                </a:lnTo>
                <a:lnTo>
                  <a:pt x="308" y="45"/>
                </a:lnTo>
                <a:lnTo>
                  <a:pt x="308" y="45"/>
                </a:lnTo>
                <a:lnTo>
                  <a:pt x="308" y="53"/>
                </a:lnTo>
                <a:lnTo>
                  <a:pt x="300" y="62"/>
                </a:lnTo>
                <a:lnTo>
                  <a:pt x="300" y="62"/>
                </a:lnTo>
                <a:lnTo>
                  <a:pt x="300" y="62"/>
                </a:lnTo>
                <a:lnTo>
                  <a:pt x="300" y="62"/>
                </a:lnTo>
                <a:lnTo>
                  <a:pt x="300" y="71"/>
                </a:lnTo>
                <a:lnTo>
                  <a:pt x="300" y="71"/>
                </a:lnTo>
                <a:lnTo>
                  <a:pt x="291" y="80"/>
                </a:lnTo>
                <a:lnTo>
                  <a:pt x="291" y="80"/>
                </a:lnTo>
                <a:lnTo>
                  <a:pt x="291" y="80"/>
                </a:lnTo>
                <a:lnTo>
                  <a:pt x="291" y="89"/>
                </a:lnTo>
                <a:lnTo>
                  <a:pt x="291" y="80"/>
                </a:lnTo>
                <a:lnTo>
                  <a:pt x="282" y="89"/>
                </a:lnTo>
                <a:lnTo>
                  <a:pt x="282" y="89"/>
                </a:lnTo>
                <a:lnTo>
                  <a:pt x="291" y="89"/>
                </a:lnTo>
                <a:lnTo>
                  <a:pt x="291" y="98"/>
                </a:lnTo>
                <a:lnTo>
                  <a:pt x="291" y="106"/>
                </a:lnTo>
                <a:lnTo>
                  <a:pt x="291" y="106"/>
                </a:lnTo>
                <a:lnTo>
                  <a:pt x="282" y="115"/>
                </a:lnTo>
                <a:lnTo>
                  <a:pt x="282" y="115"/>
                </a:lnTo>
                <a:lnTo>
                  <a:pt x="273" y="124"/>
                </a:lnTo>
                <a:lnTo>
                  <a:pt x="273" y="124"/>
                </a:lnTo>
                <a:lnTo>
                  <a:pt x="282" y="124"/>
                </a:lnTo>
                <a:lnTo>
                  <a:pt x="282" y="124"/>
                </a:lnTo>
                <a:lnTo>
                  <a:pt x="273" y="133"/>
                </a:lnTo>
                <a:lnTo>
                  <a:pt x="273" y="133"/>
                </a:lnTo>
                <a:lnTo>
                  <a:pt x="264" y="133"/>
                </a:lnTo>
                <a:lnTo>
                  <a:pt x="264" y="142"/>
                </a:lnTo>
                <a:lnTo>
                  <a:pt x="264" y="142"/>
                </a:lnTo>
                <a:lnTo>
                  <a:pt x="264" y="142"/>
                </a:lnTo>
                <a:lnTo>
                  <a:pt x="264" y="142"/>
                </a:lnTo>
                <a:lnTo>
                  <a:pt x="264" y="151"/>
                </a:lnTo>
                <a:lnTo>
                  <a:pt x="264" y="151"/>
                </a:lnTo>
                <a:lnTo>
                  <a:pt x="264" y="142"/>
                </a:lnTo>
                <a:lnTo>
                  <a:pt x="264" y="151"/>
                </a:lnTo>
                <a:lnTo>
                  <a:pt x="264" y="160"/>
                </a:lnTo>
                <a:lnTo>
                  <a:pt x="264" y="160"/>
                </a:lnTo>
                <a:lnTo>
                  <a:pt x="264" y="168"/>
                </a:lnTo>
                <a:lnTo>
                  <a:pt x="256" y="168"/>
                </a:lnTo>
                <a:lnTo>
                  <a:pt x="256" y="177"/>
                </a:lnTo>
                <a:lnTo>
                  <a:pt x="256" y="177"/>
                </a:lnTo>
                <a:lnTo>
                  <a:pt x="256" y="177"/>
                </a:lnTo>
                <a:lnTo>
                  <a:pt x="247" y="186"/>
                </a:lnTo>
                <a:lnTo>
                  <a:pt x="247" y="186"/>
                </a:lnTo>
                <a:lnTo>
                  <a:pt x="238" y="186"/>
                </a:lnTo>
                <a:lnTo>
                  <a:pt x="247" y="186"/>
                </a:lnTo>
                <a:lnTo>
                  <a:pt x="247" y="186"/>
                </a:lnTo>
                <a:lnTo>
                  <a:pt x="247" y="195"/>
                </a:lnTo>
                <a:lnTo>
                  <a:pt x="247" y="204"/>
                </a:lnTo>
                <a:lnTo>
                  <a:pt x="229" y="204"/>
                </a:lnTo>
                <a:lnTo>
                  <a:pt x="238" y="204"/>
                </a:lnTo>
                <a:lnTo>
                  <a:pt x="238" y="213"/>
                </a:lnTo>
                <a:lnTo>
                  <a:pt x="238" y="221"/>
                </a:lnTo>
                <a:lnTo>
                  <a:pt x="238" y="221"/>
                </a:lnTo>
                <a:lnTo>
                  <a:pt x="229" y="221"/>
                </a:lnTo>
                <a:lnTo>
                  <a:pt x="229" y="221"/>
                </a:lnTo>
                <a:lnTo>
                  <a:pt x="238" y="221"/>
                </a:lnTo>
                <a:lnTo>
                  <a:pt x="229" y="230"/>
                </a:lnTo>
                <a:lnTo>
                  <a:pt x="229" y="230"/>
                </a:lnTo>
                <a:lnTo>
                  <a:pt x="229" y="230"/>
                </a:lnTo>
                <a:lnTo>
                  <a:pt x="229" y="230"/>
                </a:lnTo>
                <a:lnTo>
                  <a:pt x="220" y="239"/>
                </a:lnTo>
                <a:lnTo>
                  <a:pt x="229" y="239"/>
                </a:lnTo>
                <a:lnTo>
                  <a:pt x="220" y="248"/>
                </a:lnTo>
                <a:lnTo>
                  <a:pt x="229" y="239"/>
                </a:lnTo>
                <a:lnTo>
                  <a:pt x="229" y="248"/>
                </a:lnTo>
                <a:lnTo>
                  <a:pt x="229" y="248"/>
                </a:lnTo>
                <a:lnTo>
                  <a:pt x="229" y="248"/>
                </a:lnTo>
                <a:lnTo>
                  <a:pt x="229" y="248"/>
                </a:lnTo>
                <a:lnTo>
                  <a:pt x="229" y="257"/>
                </a:lnTo>
                <a:lnTo>
                  <a:pt x="229" y="266"/>
                </a:lnTo>
                <a:lnTo>
                  <a:pt x="238" y="266"/>
                </a:lnTo>
                <a:lnTo>
                  <a:pt x="238" y="274"/>
                </a:lnTo>
                <a:lnTo>
                  <a:pt x="238" y="274"/>
                </a:lnTo>
                <a:lnTo>
                  <a:pt x="229" y="274"/>
                </a:lnTo>
                <a:lnTo>
                  <a:pt x="229" y="274"/>
                </a:lnTo>
                <a:lnTo>
                  <a:pt x="229" y="283"/>
                </a:lnTo>
                <a:lnTo>
                  <a:pt x="124" y="292"/>
                </a:lnTo>
                <a:lnTo>
                  <a:pt x="44" y="292"/>
                </a:lnTo>
                <a:lnTo>
                  <a:pt x="44" y="248"/>
                </a:lnTo>
                <a:lnTo>
                  <a:pt x="27" y="248"/>
                </a:lnTo>
                <a:lnTo>
                  <a:pt x="18" y="248"/>
                </a:lnTo>
                <a:lnTo>
                  <a:pt x="18" y="248"/>
                </a:lnTo>
                <a:lnTo>
                  <a:pt x="18" y="239"/>
                </a:lnTo>
                <a:lnTo>
                  <a:pt x="9" y="239"/>
                </a:lnTo>
                <a:lnTo>
                  <a:pt x="9" y="106"/>
                </a:lnTo>
                <a:lnTo>
                  <a:pt x="9" y="80"/>
                </a:lnTo>
                <a:lnTo>
                  <a:pt x="0" y="18"/>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34" name="Freeform 160"/>
          <p:cNvSpPr>
            <a:spLocks/>
          </p:cNvSpPr>
          <p:nvPr/>
        </p:nvSpPr>
        <p:spPr bwMode="auto">
          <a:xfrm>
            <a:off x="8468489" y="2105886"/>
            <a:ext cx="330436" cy="313269"/>
          </a:xfrm>
          <a:custGeom>
            <a:avLst/>
            <a:gdLst/>
            <a:ahLst/>
            <a:cxnLst>
              <a:cxn ang="0">
                <a:pos x="62" y="9"/>
              </a:cxn>
              <a:cxn ang="0">
                <a:pos x="273" y="0"/>
              </a:cxn>
              <a:cxn ang="0">
                <a:pos x="282" y="9"/>
              </a:cxn>
              <a:cxn ang="0">
                <a:pos x="282" y="18"/>
              </a:cxn>
              <a:cxn ang="0">
                <a:pos x="273" y="27"/>
              </a:cxn>
              <a:cxn ang="0">
                <a:pos x="273" y="36"/>
              </a:cxn>
              <a:cxn ang="0">
                <a:pos x="308" y="36"/>
              </a:cxn>
              <a:cxn ang="0">
                <a:pos x="308" y="45"/>
              </a:cxn>
              <a:cxn ang="0">
                <a:pos x="308" y="53"/>
              </a:cxn>
              <a:cxn ang="0">
                <a:pos x="300" y="62"/>
              </a:cxn>
              <a:cxn ang="0">
                <a:pos x="300" y="62"/>
              </a:cxn>
              <a:cxn ang="0">
                <a:pos x="300" y="71"/>
              </a:cxn>
              <a:cxn ang="0">
                <a:pos x="291" y="80"/>
              </a:cxn>
              <a:cxn ang="0">
                <a:pos x="291" y="89"/>
              </a:cxn>
              <a:cxn ang="0">
                <a:pos x="282" y="89"/>
              </a:cxn>
              <a:cxn ang="0">
                <a:pos x="291" y="89"/>
              </a:cxn>
              <a:cxn ang="0">
                <a:pos x="291" y="106"/>
              </a:cxn>
              <a:cxn ang="0">
                <a:pos x="282" y="115"/>
              </a:cxn>
              <a:cxn ang="0">
                <a:pos x="273" y="124"/>
              </a:cxn>
              <a:cxn ang="0">
                <a:pos x="282" y="124"/>
              </a:cxn>
              <a:cxn ang="0">
                <a:pos x="273" y="133"/>
              </a:cxn>
              <a:cxn ang="0">
                <a:pos x="264" y="133"/>
              </a:cxn>
              <a:cxn ang="0">
                <a:pos x="264" y="142"/>
              </a:cxn>
              <a:cxn ang="0">
                <a:pos x="264" y="142"/>
              </a:cxn>
              <a:cxn ang="0">
                <a:pos x="264" y="151"/>
              </a:cxn>
              <a:cxn ang="0">
                <a:pos x="264" y="151"/>
              </a:cxn>
              <a:cxn ang="0">
                <a:pos x="264" y="160"/>
              </a:cxn>
              <a:cxn ang="0">
                <a:pos x="256" y="168"/>
              </a:cxn>
              <a:cxn ang="0">
                <a:pos x="256" y="177"/>
              </a:cxn>
              <a:cxn ang="0">
                <a:pos x="247" y="186"/>
              </a:cxn>
              <a:cxn ang="0">
                <a:pos x="238" y="186"/>
              </a:cxn>
              <a:cxn ang="0">
                <a:pos x="247" y="186"/>
              </a:cxn>
              <a:cxn ang="0">
                <a:pos x="247" y="204"/>
              </a:cxn>
              <a:cxn ang="0">
                <a:pos x="238" y="204"/>
              </a:cxn>
              <a:cxn ang="0">
                <a:pos x="238" y="221"/>
              </a:cxn>
              <a:cxn ang="0">
                <a:pos x="229" y="221"/>
              </a:cxn>
              <a:cxn ang="0">
                <a:pos x="238" y="221"/>
              </a:cxn>
              <a:cxn ang="0">
                <a:pos x="229" y="230"/>
              </a:cxn>
              <a:cxn ang="0">
                <a:pos x="229" y="230"/>
              </a:cxn>
              <a:cxn ang="0">
                <a:pos x="229" y="239"/>
              </a:cxn>
              <a:cxn ang="0">
                <a:pos x="229" y="239"/>
              </a:cxn>
              <a:cxn ang="0">
                <a:pos x="229" y="248"/>
              </a:cxn>
              <a:cxn ang="0">
                <a:pos x="229" y="248"/>
              </a:cxn>
              <a:cxn ang="0">
                <a:pos x="229" y="266"/>
              </a:cxn>
              <a:cxn ang="0">
                <a:pos x="238" y="274"/>
              </a:cxn>
              <a:cxn ang="0">
                <a:pos x="229" y="274"/>
              </a:cxn>
              <a:cxn ang="0">
                <a:pos x="229" y="283"/>
              </a:cxn>
              <a:cxn ang="0">
                <a:pos x="44" y="292"/>
              </a:cxn>
              <a:cxn ang="0">
                <a:pos x="27" y="248"/>
              </a:cxn>
              <a:cxn ang="0">
                <a:pos x="18" y="248"/>
              </a:cxn>
              <a:cxn ang="0">
                <a:pos x="9" y="239"/>
              </a:cxn>
              <a:cxn ang="0">
                <a:pos x="9" y="80"/>
              </a:cxn>
            </a:cxnLst>
            <a:rect l="0" t="0" r="r" b="b"/>
            <a:pathLst>
              <a:path w="308" h="292">
                <a:moveTo>
                  <a:pt x="0" y="18"/>
                </a:moveTo>
                <a:lnTo>
                  <a:pt x="62" y="9"/>
                </a:lnTo>
                <a:lnTo>
                  <a:pt x="159" y="9"/>
                </a:lnTo>
                <a:lnTo>
                  <a:pt x="273" y="0"/>
                </a:lnTo>
                <a:lnTo>
                  <a:pt x="282" y="0"/>
                </a:lnTo>
                <a:lnTo>
                  <a:pt x="282" y="9"/>
                </a:lnTo>
                <a:lnTo>
                  <a:pt x="282" y="18"/>
                </a:lnTo>
                <a:lnTo>
                  <a:pt x="282" y="18"/>
                </a:lnTo>
                <a:lnTo>
                  <a:pt x="282" y="27"/>
                </a:lnTo>
                <a:lnTo>
                  <a:pt x="273" y="27"/>
                </a:lnTo>
                <a:lnTo>
                  <a:pt x="273" y="36"/>
                </a:lnTo>
                <a:lnTo>
                  <a:pt x="273" y="36"/>
                </a:lnTo>
                <a:lnTo>
                  <a:pt x="273" y="45"/>
                </a:lnTo>
                <a:lnTo>
                  <a:pt x="308" y="36"/>
                </a:lnTo>
                <a:lnTo>
                  <a:pt x="308" y="45"/>
                </a:lnTo>
                <a:lnTo>
                  <a:pt x="308" y="45"/>
                </a:lnTo>
                <a:lnTo>
                  <a:pt x="308" y="45"/>
                </a:lnTo>
                <a:lnTo>
                  <a:pt x="308" y="53"/>
                </a:lnTo>
                <a:lnTo>
                  <a:pt x="300" y="62"/>
                </a:lnTo>
                <a:lnTo>
                  <a:pt x="300" y="62"/>
                </a:lnTo>
                <a:lnTo>
                  <a:pt x="300" y="62"/>
                </a:lnTo>
                <a:lnTo>
                  <a:pt x="300" y="62"/>
                </a:lnTo>
                <a:lnTo>
                  <a:pt x="300" y="71"/>
                </a:lnTo>
                <a:lnTo>
                  <a:pt x="300" y="71"/>
                </a:lnTo>
                <a:lnTo>
                  <a:pt x="291" y="80"/>
                </a:lnTo>
                <a:lnTo>
                  <a:pt x="291" y="80"/>
                </a:lnTo>
                <a:lnTo>
                  <a:pt x="291" y="80"/>
                </a:lnTo>
                <a:lnTo>
                  <a:pt x="291" y="89"/>
                </a:lnTo>
                <a:lnTo>
                  <a:pt x="291" y="80"/>
                </a:lnTo>
                <a:lnTo>
                  <a:pt x="282" y="89"/>
                </a:lnTo>
                <a:lnTo>
                  <a:pt x="282" y="89"/>
                </a:lnTo>
                <a:lnTo>
                  <a:pt x="291" y="89"/>
                </a:lnTo>
                <a:lnTo>
                  <a:pt x="291" y="98"/>
                </a:lnTo>
                <a:lnTo>
                  <a:pt x="291" y="106"/>
                </a:lnTo>
                <a:lnTo>
                  <a:pt x="291" y="106"/>
                </a:lnTo>
                <a:lnTo>
                  <a:pt x="282" y="115"/>
                </a:lnTo>
                <a:lnTo>
                  <a:pt x="282" y="115"/>
                </a:lnTo>
                <a:lnTo>
                  <a:pt x="273" y="124"/>
                </a:lnTo>
                <a:lnTo>
                  <a:pt x="273" y="124"/>
                </a:lnTo>
                <a:lnTo>
                  <a:pt x="282" y="124"/>
                </a:lnTo>
                <a:lnTo>
                  <a:pt x="282" y="124"/>
                </a:lnTo>
                <a:lnTo>
                  <a:pt x="273" y="133"/>
                </a:lnTo>
                <a:lnTo>
                  <a:pt x="273" y="133"/>
                </a:lnTo>
                <a:lnTo>
                  <a:pt x="264" y="133"/>
                </a:lnTo>
                <a:lnTo>
                  <a:pt x="264" y="142"/>
                </a:lnTo>
                <a:lnTo>
                  <a:pt x="264" y="142"/>
                </a:lnTo>
                <a:lnTo>
                  <a:pt x="264" y="142"/>
                </a:lnTo>
                <a:lnTo>
                  <a:pt x="264" y="142"/>
                </a:lnTo>
                <a:lnTo>
                  <a:pt x="264" y="151"/>
                </a:lnTo>
                <a:lnTo>
                  <a:pt x="264" y="151"/>
                </a:lnTo>
                <a:lnTo>
                  <a:pt x="264" y="142"/>
                </a:lnTo>
                <a:lnTo>
                  <a:pt x="264" y="151"/>
                </a:lnTo>
                <a:lnTo>
                  <a:pt x="264" y="160"/>
                </a:lnTo>
                <a:lnTo>
                  <a:pt x="264" y="160"/>
                </a:lnTo>
                <a:lnTo>
                  <a:pt x="264" y="168"/>
                </a:lnTo>
                <a:lnTo>
                  <a:pt x="256" y="168"/>
                </a:lnTo>
                <a:lnTo>
                  <a:pt x="256" y="177"/>
                </a:lnTo>
                <a:lnTo>
                  <a:pt x="256" y="177"/>
                </a:lnTo>
                <a:lnTo>
                  <a:pt x="256" y="177"/>
                </a:lnTo>
                <a:lnTo>
                  <a:pt x="247" y="186"/>
                </a:lnTo>
                <a:lnTo>
                  <a:pt x="247" y="186"/>
                </a:lnTo>
                <a:lnTo>
                  <a:pt x="238" y="186"/>
                </a:lnTo>
                <a:lnTo>
                  <a:pt x="247" y="186"/>
                </a:lnTo>
                <a:lnTo>
                  <a:pt x="247" y="186"/>
                </a:lnTo>
                <a:lnTo>
                  <a:pt x="247" y="195"/>
                </a:lnTo>
                <a:lnTo>
                  <a:pt x="247" y="204"/>
                </a:lnTo>
                <a:lnTo>
                  <a:pt x="229" y="204"/>
                </a:lnTo>
                <a:lnTo>
                  <a:pt x="238" y="204"/>
                </a:lnTo>
                <a:lnTo>
                  <a:pt x="238" y="213"/>
                </a:lnTo>
                <a:lnTo>
                  <a:pt x="238" y="221"/>
                </a:lnTo>
                <a:lnTo>
                  <a:pt x="238" y="221"/>
                </a:lnTo>
                <a:lnTo>
                  <a:pt x="229" y="221"/>
                </a:lnTo>
                <a:lnTo>
                  <a:pt x="229" y="221"/>
                </a:lnTo>
                <a:lnTo>
                  <a:pt x="238" y="221"/>
                </a:lnTo>
                <a:lnTo>
                  <a:pt x="229" y="230"/>
                </a:lnTo>
                <a:lnTo>
                  <a:pt x="229" y="230"/>
                </a:lnTo>
                <a:lnTo>
                  <a:pt x="229" y="230"/>
                </a:lnTo>
                <a:lnTo>
                  <a:pt x="229" y="230"/>
                </a:lnTo>
                <a:lnTo>
                  <a:pt x="220" y="239"/>
                </a:lnTo>
                <a:lnTo>
                  <a:pt x="229" y="239"/>
                </a:lnTo>
                <a:lnTo>
                  <a:pt x="220" y="248"/>
                </a:lnTo>
                <a:lnTo>
                  <a:pt x="229" y="239"/>
                </a:lnTo>
                <a:lnTo>
                  <a:pt x="229" y="248"/>
                </a:lnTo>
                <a:lnTo>
                  <a:pt x="229" y="248"/>
                </a:lnTo>
                <a:lnTo>
                  <a:pt x="229" y="248"/>
                </a:lnTo>
                <a:lnTo>
                  <a:pt x="229" y="248"/>
                </a:lnTo>
                <a:lnTo>
                  <a:pt x="229" y="257"/>
                </a:lnTo>
                <a:lnTo>
                  <a:pt x="229" y="266"/>
                </a:lnTo>
                <a:lnTo>
                  <a:pt x="238" y="266"/>
                </a:lnTo>
                <a:lnTo>
                  <a:pt x="238" y="274"/>
                </a:lnTo>
                <a:lnTo>
                  <a:pt x="238" y="274"/>
                </a:lnTo>
                <a:lnTo>
                  <a:pt x="229" y="274"/>
                </a:lnTo>
                <a:lnTo>
                  <a:pt x="229" y="274"/>
                </a:lnTo>
                <a:lnTo>
                  <a:pt x="229" y="283"/>
                </a:lnTo>
                <a:lnTo>
                  <a:pt x="124" y="292"/>
                </a:lnTo>
                <a:lnTo>
                  <a:pt x="44" y="292"/>
                </a:lnTo>
                <a:lnTo>
                  <a:pt x="44" y="248"/>
                </a:lnTo>
                <a:lnTo>
                  <a:pt x="27" y="248"/>
                </a:lnTo>
                <a:lnTo>
                  <a:pt x="18" y="248"/>
                </a:lnTo>
                <a:lnTo>
                  <a:pt x="18" y="248"/>
                </a:lnTo>
                <a:lnTo>
                  <a:pt x="18" y="239"/>
                </a:lnTo>
                <a:lnTo>
                  <a:pt x="9" y="239"/>
                </a:lnTo>
                <a:lnTo>
                  <a:pt x="9" y="106"/>
                </a:lnTo>
                <a:lnTo>
                  <a:pt x="9" y="80"/>
                </a:lnTo>
                <a:lnTo>
                  <a:pt x="0" y="18"/>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35" name="Freeform 161"/>
          <p:cNvSpPr>
            <a:spLocks/>
          </p:cNvSpPr>
          <p:nvPr/>
        </p:nvSpPr>
        <p:spPr bwMode="auto">
          <a:xfrm>
            <a:off x="8912648" y="2201371"/>
            <a:ext cx="255335" cy="426991"/>
          </a:xfrm>
          <a:custGeom>
            <a:avLst/>
            <a:gdLst/>
            <a:ahLst/>
            <a:cxnLst>
              <a:cxn ang="0">
                <a:pos x="0" y="17"/>
              </a:cxn>
              <a:cxn ang="0">
                <a:pos x="158" y="0"/>
              </a:cxn>
              <a:cxn ang="0">
                <a:pos x="211" y="168"/>
              </a:cxn>
              <a:cxn ang="0">
                <a:pos x="211" y="177"/>
              </a:cxn>
              <a:cxn ang="0">
                <a:pos x="220" y="185"/>
              </a:cxn>
              <a:cxn ang="0">
                <a:pos x="229" y="194"/>
              </a:cxn>
              <a:cxn ang="0">
                <a:pos x="229" y="212"/>
              </a:cxn>
              <a:cxn ang="0">
                <a:pos x="238" y="221"/>
              </a:cxn>
              <a:cxn ang="0">
                <a:pos x="229" y="230"/>
              </a:cxn>
              <a:cxn ang="0">
                <a:pos x="229" y="239"/>
              </a:cxn>
              <a:cxn ang="0">
                <a:pos x="229" y="256"/>
              </a:cxn>
              <a:cxn ang="0">
                <a:pos x="229" y="274"/>
              </a:cxn>
              <a:cxn ang="0">
                <a:pos x="229" y="283"/>
              </a:cxn>
              <a:cxn ang="0">
                <a:pos x="229" y="300"/>
              </a:cxn>
              <a:cxn ang="0">
                <a:pos x="238" y="309"/>
              </a:cxn>
              <a:cxn ang="0">
                <a:pos x="132" y="327"/>
              </a:cxn>
              <a:cxn ang="0">
                <a:pos x="70" y="336"/>
              </a:cxn>
              <a:cxn ang="0">
                <a:pos x="70" y="353"/>
              </a:cxn>
              <a:cxn ang="0">
                <a:pos x="79" y="362"/>
              </a:cxn>
              <a:cxn ang="0">
                <a:pos x="79" y="371"/>
              </a:cxn>
              <a:cxn ang="0">
                <a:pos x="79" y="380"/>
              </a:cxn>
              <a:cxn ang="0">
                <a:pos x="70" y="389"/>
              </a:cxn>
              <a:cxn ang="0">
                <a:pos x="70" y="389"/>
              </a:cxn>
              <a:cxn ang="0">
                <a:pos x="44" y="398"/>
              </a:cxn>
              <a:cxn ang="0">
                <a:pos x="53" y="398"/>
              </a:cxn>
              <a:cxn ang="0">
                <a:pos x="62" y="389"/>
              </a:cxn>
              <a:cxn ang="0">
                <a:pos x="53" y="389"/>
              </a:cxn>
              <a:cxn ang="0">
                <a:pos x="44" y="380"/>
              </a:cxn>
              <a:cxn ang="0">
                <a:pos x="53" y="371"/>
              </a:cxn>
              <a:cxn ang="0">
                <a:pos x="44" y="362"/>
              </a:cxn>
              <a:cxn ang="0">
                <a:pos x="44" y="362"/>
              </a:cxn>
              <a:cxn ang="0">
                <a:pos x="35" y="371"/>
              </a:cxn>
              <a:cxn ang="0">
                <a:pos x="35" y="389"/>
              </a:cxn>
              <a:cxn ang="0">
                <a:pos x="18" y="389"/>
              </a:cxn>
              <a:cxn ang="0">
                <a:pos x="0" y="265"/>
              </a:cxn>
              <a:cxn ang="0">
                <a:pos x="0" y="26"/>
              </a:cxn>
            </a:cxnLst>
            <a:rect l="0" t="0" r="r" b="b"/>
            <a:pathLst>
              <a:path w="238" h="398">
                <a:moveTo>
                  <a:pt x="0" y="17"/>
                </a:moveTo>
                <a:lnTo>
                  <a:pt x="0" y="17"/>
                </a:lnTo>
                <a:lnTo>
                  <a:pt x="88" y="9"/>
                </a:lnTo>
                <a:lnTo>
                  <a:pt x="158" y="0"/>
                </a:lnTo>
                <a:lnTo>
                  <a:pt x="185" y="79"/>
                </a:lnTo>
                <a:lnTo>
                  <a:pt x="211" y="168"/>
                </a:lnTo>
                <a:lnTo>
                  <a:pt x="211" y="168"/>
                </a:lnTo>
                <a:lnTo>
                  <a:pt x="211" y="177"/>
                </a:lnTo>
                <a:lnTo>
                  <a:pt x="211" y="177"/>
                </a:lnTo>
                <a:lnTo>
                  <a:pt x="220" y="185"/>
                </a:lnTo>
                <a:lnTo>
                  <a:pt x="229" y="194"/>
                </a:lnTo>
                <a:lnTo>
                  <a:pt x="229" y="194"/>
                </a:lnTo>
                <a:lnTo>
                  <a:pt x="229" y="203"/>
                </a:lnTo>
                <a:lnTo>
                  <a:pt x="229" y="212"/>
                </a:lnTo>
                <a:lnTo>
                  <a:pt x="229" y="212"/>
                </a:lnTo>
                <a:lnTo>
                  <a:pt x="238" y="221"/>
                </a:lnTo>
                <a:lnTo>
                  <a:pt x="229" y="221"/>
                </a:lnTo>
                <a:lnTo>
                  <a:pt x="229" y="230"/>
                </a:lnTo>
                <a:lnTo>
                  <a:pt x="229" y="239"/>
                </a:lnTo>
                <a:lnTo>
                  <a:pt x="229" y="239"/>
                </a:lnTo>
                <a:lnTo>
                  <a:pt x="220" y="247"/>
                </a:lnTo>
                <a:lnTo>
                  <a:pt x="229" y="256"/>
                </a:lnTo>
                <a:lnTo>
                  <a:pt x="229" y="265"/>
                </a:lnTo>
                <a:lnTo>
                  <a:pt x="229" y="274"/>
                </a:lnTo>
                <a:lnTo>
                  <a:pt x="229" y="274"/>
                </a:lnTo>
                <a:lnTo>
                  <a:pt x="229" y="283"/>
                </a:lnTo>
                <a:lnTo>
                  <a:pt x="229" y="292"/>
                </a:lnTo>
                <a:lnTo>
                  <a:pt x="229" y="300"/>
                </a:lnTo>
                <a:lnTo>
                  <a:pt x="238" y="300"/>
                </a:lnTo>
                <a:lnTo>
                  <a:pt x="238" y="309"/>
                </a:lnTo>
                <a:lnTo>
                  <a:pt x="238" y="318"/>
                </a:lnTo>
                <a:lnTo>
                  <a:pt x="132" y="327"/>
                </a:lnTo>
                <a:lnTo>
                  <a:pt x="70" y="336"/>
                </a:lnTo>
                <a:lnTo>
                  <a:pt x="70" y="336"/>
                </a:lnTo>
                <a:lnTo>
                  <a:pt x="62" y="345"/>
                </a:lnTo>
                <a:lnTo>
                  <a:pt x="70" y="353"/>
                </a:lnTo>
                <a:lnTo>
                  <a:pt x="79" y="353"/>
                </a:lnTo>
                <a:lnTo>
                  <a:pt x="79" y="362"/>
                </a:lnTo>
                <a:lnTo>
                  <a:pt x="79" y="371"/>
                </a:lnTo>
                <a:lnTo>
                  <a:pt x="79" y="371"/>
                </a:lnTo>
                <a:lnTo>
                  <a:pt x="79" y="371"/>
                </a:lnTo>
                <a:lnTo>
                  <a:pt x="79" y="380"/>
                </a:lnTo>
                <a:lnTo>
                  <a:pt x="79" y="389"/>
                </a:lnTo>
                <a:lnTo>
                  <a:pt x="70" y="389"/>
                </a:lnTo>
                <a:lnTo>
                  <a:pt x="70" y="389"/>
                </a:lnTo>
                <a:lnTo>
                  <a:pt x="70" y="389"/>
                </a:lnTo>
                <a:lnTo>
                  <a:pt x="62" y="398"/>
                </a:lnTo>
                <a:lnTo>
                  <a:pt x="44" y="398"/>
                </a:lnTo>
                <a:lnTo>
                  <a:pt x="53" y="398"/>
                </a:lnTo>
                <a:lnTo>
                  <a:pt x="53" y="398"/>
                </a:lnTo>
                <a:lnTo>
                  <a:pt x="62" y="398"/>
                </a:lnTo>
                <a:lnTo>
                  <a:pt x="62" y="389"/>
                </a:lnTo>
                <a:lnTo>
                  <a:pt x="53" y="380"/>
                </a:lnTo>
                <a:lnTo>
                  <a:pt x="53" y="389"/>
                </a:lnTo>
                <a:lnTo>
                  <a:pt x="53" y="380"/>
                </a:lnTo>
                <a:lnTo>
                  <a:pt x="44" y="380"/>
                </a:lnTo>
                <a:lnTo>
                  <a:pt x="53" y="371"/>
                </a:lnTo>
                <a:lnTo>
                  <a:pt x="53" y="371"/>
                </a:lnTo>
                <a:lnTo>
                  <a:pt x="44" y="362"/>
                </a:lnTo>
                <a:lnTo>
                  <a:pt x="44" y="362"/>
                </a:lnTo>
                <a:lnTo>
                  <a:pt x="44" y="362"/>
                </a:lnTo>
                <a:lnTo>
                  <a:pt x="44" y="362"/>
                </a:lnTo>
                <a:lnTo>
                  <a:pt x="35" y="362"/>
                </a:lnTo>
                <a:lnTo>
                  <a:pt x="35" y="371"/>
                </a:lnTo>
                <a:lnTo>
                  <a:pt x="35" y="389"/>
                </a:lnTo>
                <a:lnTo>
                  <a:pt x="35" y="389"/>
                </a:lnTo>
                <a:lnTo>
                  <a:pt x="26" y="389"/>
                </a:lnTo>
                <a:lnTo>
                  <a:pt x="18" y="389"/>
                </a:lnTo>
                <a:lnTo>
                  <a:pt x="18" y="389"/>
                </a:lnTo>
                <a:lnTo>
                  <a:pt x="0" y="265"/>
                </a:lnTo>
                <a:lnTo>
                  <a:pt x="9" y="26"/>
                </a:lnTo>
                <a:lnTo>
                  <a:pt x="0" y="26"/>
                </a:lnTo>
                <a:lnTo>
                  <a:pt x="0" y="17"/>
                </a:lnTo>
                <a:close/>
              </a:path>
            </a:pathLst>
          </a:custGeom>
          <a:solidFill>
            <a:srgbClr val="FFBF00"/>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36" name="Freeform 163"/>
          <p:cNvSpPr>
            <a:spLocks/>
          </p:cNvSpPr>
          <p:nvPr/>
        </p:nvSpPr>
        <p:spPr bwMode="auto">
          <a:xfrm>
            <a:off x="8940537" y="2628361"/>
            <a:ext cx="9656" cy="1074"/>
          </a:xfrm>
          <a:custGeom>
            <a:avLst/>
            <a:gdLst/>
            <a:ahLst/>
            <a:cxnLst>
              <a:cxn ang="0">
                <a:pos x="9" y="0"/>
              </a:cxn>
              <a:cxn ang="0">
                <a:pos x="9" y="0"/>
              </a:cxn>
              <a:cxn ang="0">
                <a:pos x="0" y="0"/>
              </a:cxn>
              <a:cxn ang="0">
                <a:pos x="9" y="0"/>
              </a:cxn>
            </a:cxnLst>
            <a:rect l="0" t="0" r="r" b="b"/>
            <a:pathLst>
              <a:path w="9">
                <a:moveTo>
                  <a:pt x="9" y="0"/>
                </a:moveTo>
                <a:lnTo>
                  <a:pt x="9" y="0"/>
                </a:lnTo>
                <a:lnTo>
                  <a:pt x="0" y="0"/>
                </a:lnTo>
                <a:lnTo>
                  <a:pt x="9" y="0"/>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37" name="Freeform 164"/>
          <p:cNvSpPr>
            <a:spLocks/>
          </p:cNvSpPr>
          <p:nvPr/>
        </p:nvSpPr>
        <p:spPr bwMode="auto">
          <a:xfrm>
            <a:off x="8940537" y="2628361"/>
            <a:ext cx="9656" cy="1074"/>
          </a:xfrm>
          <a:custGeom>
            <a:avLst/>
            <a:gdLst/>
            <a:ahLst/>
            <a:cxnLst>
              <a:cxn ang="0">
                <a:pos x="9" y="0"/>
              </a:cxn>
              <a:cxn ang="0">
                <a:pos x="9" y="0"/>
              </a:cxn>
              <a:cxn ang="0">
                <a:pos x="0" y="0"/>
              </a:cxn>
              <a:cxn ang="0">
                <a:pos x="9" y="0"/>
              </a:cxn>
            </a:cxnLst>
            <a:rect l="0" t="0" r="r" b="b"/>
            <a:pathLst>
              <a:path w="9">
                <a:moveTo>
                  <a:pt x="9" y="0"/>
                </a:moveTo>
                <a:lnTo>
                  <a:pt x="9" y="0"/>
                </a:lnTo>
                <a:lnTo>
                  <a:pt x="0" y="0"/>
                </a:lnTo>
                <a:lnTo>
                  <a:pt x="9" y="0"/>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38" name="Freeform 57"/>
          <p:cNvSpPr>
            <a:spLocks/>
          </p:cNvSpPr>
          <p:nvPr/>
        </p:nvSpPr>
        <p:spPr bwMode="auto">
          <a:xfrm>
            <a:off x="9073570" y="1565174"/>
            <a:ext cx="273576" cy="322926"/>
          </a:xfrm>
          <a:custGeom>
            <a:avLst/>
            <a:gdLst/>
            <a:ahLst/>
            <a:cxnLst>
              <a:cxn ang="0">
                <a:pos x="52" y="53"/>
              </a:cxn>
              <a:cxn ang="0">
                <a:pos x="79" y="45"/>
              </a:cxn>
              <a:cxn ang="0">
                <a:pos x="88" y="53"/>
              </a:cxn>
              <a:cxn ang="0">
                <a:pos x="105" y="62"/>
              </a:cxn>
              <a:cxn ang="0">
                <a:pos x="114" y="53"/>
              </a:cxn>
              <a:cxn ang="0">
                <a:pos x="114" y="62"/>
              </a:cxn>
              <a:cxn ang="0">
                <a:pos x="114" y="62"/>
              </a:cxn>
              <a:cxn ang="0">
                <a:pos x="123" y="62"/>
              </a:cxn>
              <a:cxn ang="0">
                <a:pos x="132" y="62"/>
              </a:cxn>
              <a:cxn ang="0">
                <a:pos x="149" y="62"/>
              </a:cxn>
              <a:cxn ang="0">
                <a:pos x="158" y="53"/>
              </a:cxn>
              <a:cxn ang="0">
                <a:pos x="176" y="53"/>
              </a:cxn>
              <a:cxn ang="0">
                <a:pos x="193" y="36"/>
              </a:cxn>
              <a:cxn ang="0">
                <a:pos x="202" y="27"/>
              </a:cxn>
              <a:cxn ang="0">
                <a:pos x="237" y="0"/>
              </a:cxn>
              <a:cxn ang="0">
                <a:pos x="255" y="106"/>
              </a:cxn>
              <a:cxn ang="0">
                <a:pos x="255" y="106"/>
              </a:cxn>
              <a:cxn ang="0">
                <a:pos x="255" y="115"/>
              </a:cxn>
              <a:cxn ang="0">
                <a:pos x="255" y="142"/>
              </a:cxn>
              <a:cxn ang="0">
                <a:pos x="255" y="160"/>
              </a:cxn>
              <a:cxn ang="0">
                <a:pos x="255" y="168"/>
              </a:cxn>
              <a:cxn ang="0">
                <a:pos x="255" y="177"/>
              </a:cxn>
              <a:cxn ang="0">
                <a:pos x="246" y="195"/>
              </a:cxn>
              <a:cxn ang="0">
                <a:pos x="237" y="204"/>
              </a:cxn>
              <a:cxn ang="0">
                <a:pos x="220" y="213"/>
              </a:cxn>
              <a:cxn ang="0">
                <a:pos x="211" y="221"/>
              </a:cxn>
              <a:cxn ang="0">
                <a:pos x="202" y="230"/>
              </a:cxn>
              <a:cxn ang="0">
                <a:pos x="202" y="239"/>
              </a:cxn>
              <a:cxn ang="0">
                <a:pos x="202" y="257"/>
              </a:cxn>
              <a:cxn ang="0">
                <a:pos x="193" y="248"/>
              </a:cxn>
              <a:cxn ang="0">
                <a:pos x="184" y="257"/>
              </a:cxn>
              <a:cxn ang="0">
                <a:pos x="184" y="266"/>
              </a:cxn>
              <a:cxn ang="0">
                <a:pos x="184" y="274"/>
              </a:cxn>
              <a:cxn ang="0">
                <a:pos x="184" y="283"/>
              </a:cxn>
              <a:cxn ang="0">
                <a:pos x="176" y="292"/>
              </a:cxn>
              <a:cxn ang="0">
                <a:pos x="167" y="301"/>
              </a:cxn>
              <a:cxn ang="0">
                <a:pos x="167" y="301"/>
              </a:cxn>
              <a:cxn ang="0">
                <a:pos x="158" y="292"/>
              </a:cxn>
              <a:cxn ang="0">
                <a:pos x="149" y="283"/>
              </a:cxn>
              <a:cxn ang="0">
                <a:pos x="132" y="283"/>
              </a:cxn>
              <a:cxn ang="0">
                <a:pos x="123" y="292"/>
              </a:cxn>
              <a:cxn ang="0">
                <a:pos x="114" y="292"/>
              </a:cxn>
              <a:cxn ang="0">
                <a:pos x="105" y="292"/>
              </a:cxn>
              <a:cxn ang="0">
                <a:pos x="96" y="292"/>
              </a:cxn>
              <a:cxn ang="0">
                <a:pos x="79" y="283"/>
              </a:cxn>
              <a:cxn ang="0">
                <a:pos x="70" y="283"/>
              </a:cxn>
              <a:cxn ang="0">
                <a:pos x="52" y="274"/>
              </a:cxn>
              <a:cxn ang="0">
                <a:pos x="44" y="266"/>
              </a:cxn>
              <a:cxn ang="0">
                <a:pos x="26" y="266"/>
              </a:cxn>
              <a:cxn ang="0">
                <a:pos x="8" y="133"/>
              </a:cxn>
            </a:cxnLst>
            <a:rect l="0" t="0" r="r" b="b"/>
            <a:pathLst>
              <a:path w="255" h="301">
                <a:moveTo>
                  <a:pt x="0" y="62"/>
                </a:moveTo>
                <a:lnTo>
                  <a:pt x="52" y="53"/>
                </a:lnTo>
                <a:lnTo>
                  <a:pt x="70" y="45"/>
                </a:lnTo>
                <a:lnTo>
                  <a:pt x="79" y="45"/>
                </a:lnTo>
                <a:lnTo>
                  <a:pt x="88" y="53"/>
                </a:lnTo>
                <a:lnTo>
                  <a:pt x="88" y="53"/>
                </a:lnTo>
                <a:lnTo>
                  <a:pt x="96" y="53"/>
                </a:lnTo>
                <a:lnTo>
                  <a:pt x="105" y="62"/>
                </a:lnTo>
                <a:lnTo>
                  <a:pt x="105" y="62"/>
                </a:lnTo>
                <a:lnTo>
                  <a:pt x="114" y="53"/>
                </a:lnTo>
                <a:lnTo>
                  <a:pt x="114" y="62"/>
                </a:lnTo>
                <a:lnTo>
                  <a:pt x="114" y="62"/>
                </a:lnTo>
                <a:lnTo>
                  <a:pt x="105" y="62"/>
                </a:lnTo>
                <a:lnTo>
                  <a:pt x="114" y="62"/>
                </a:lnTo>
                <a:lnTo>
                  <a:pt x="114" y="62"/>
                </a:lnTo>
                <a:lnTo>
                  <a:pt x="123" y="62"/>
                </a:lnTo>
                <a:lnTo>
                  <a:pt x="132" y="62"/>
                </a:lnTo>
                <a:lnTo>
                  <a:pt x="132" y="62"/>
                </a:lnTo>
                <a:lnTo>
                  <a:pt x="140" y="62"/>
                </a:lnTo>
                <a:lnTo>
                  <a:pt x="149" y="62"/>
                </a:lnTo>
                <a:lnTo>
                  <a:pt x="149" y="53"/>
                </a:lnTo>
                <a:lnTo>
                  <a:pt x="158" y="53"/>
                </a:lnTo>
                <a:lnTo>
                  <a:pt x="167" y="53"/>
                </a:lnTo>
                <a:lnTo>
                  <a:pt x="176" y="53"/>
                </a:lnTo>
                <a:lnTo>
                  <a:pt x="184" y="45"/>
                </a:lnTo>
                <a:lnTo>
                  <a:pt x="193" y="36"/>
                </a:lnTo>
                <a:lnTo>
                  <a:pt x="193" y="27"/>
                </a:lnTo>
                <a:lnTo>
                  <a:pt x="202" y="27"/>
                </a:lnTo>
                <a:lnTo>
                  <a:pt x="211" y="18"/>
                </a:lnTo>
                <a:lnTo>
                  <a:pt x="237" y="0"/>
                </a:lnTo>
                <a:lnTo>
                  <a:pt x="237" y="0"/>
                </a:lnTo>
                <a:lnTo>
                  <a:pt x="255" y="106"/>
                </a:lnTo>
                <a:lnTo>
                  <a:pt x="255" y="106"/>
                </a:lnTo>
                <a:lnTo>
                  <a:pt x="255" y="106"/>
                </a:lnTo>
                <a:lnTo>
                  <a:pt x="255" y="115"/>
                </a:lnTo>
                <a:lnTo>
                  <a:pt x="255" y="115"/>
                </a:lnTo>
                <a:lnTo>
                  <a:pt x="255" y="133"/>
                </a:lnTo>
                <a:lnTo>
                  <a:pt x="255" y="142"/>
                </a:lnTo>
                <a:lnTo>
                  <a:pt x="255" y="151"/>
                </a:lnTo>
                <a:lnTo>
                  <a:pt x="255" y="160"/>
                </a:lnTo>
                <a:lnTo>
                  <a:pt x="255" y="168"/>
                </a:lnTo>
                <a:lnTo>
                  <a:pt x="255" y="168"/>
                </a:lnTo>
                <a:lnTo>
                  <a:pt x="255" y="168"/>
                </a:lnTo>
                <a:lnTo>
                  <a:pt x="255" y="177"/>
                </a:lnTo>
                <a:lnTo>
                  <a:pt x="255" y="177"/>
                </a:lnTo>
                <a:lnTo>
                  <a:pt x="246" y="195"/>
                </a:lnTo>
                <a:lnTo>
                  <a:pt x="246" y="195"/>
                </a:lnTo>
                <a:lnTo>
                  <a:pt x="237" y="204"/>
                </a:lnTo>
                <a:lnTo>
                  <a:pt x="228" y="213"/>
                </a:lnTo>
                <a:lnTo>
                  <a:pt x="220" y="213"/>
                </a:lnTo>
                <a:lnTo>
                  <a:pt x="211" y="221"/>
                </a:lnTo>
                <a:lnTo>
                  <a:pt x="211" y="221"/>
                </a:lnTo>
                <a:lnTo>
                  <a:pt x="211" y="230"/>
                </a:lnTo>
                <a:lnTo>
                  <a:pt x="202" y="230"/>
                </a:lnTo>
                <a:lnTo>
                  <a:pt x="202" y="239"/>
                </a:lnTo>
                <a:lnTo>
                  <a:pt x="202" y="239"/>
                </a:lnTo>
                <a:lnTo>
                  <a:pt x="202" y="248"/>
                </a:lnTo>
                <a:lnTo>
                  <a:pt x="202" y="257"/>
                </a:lnTo>
                <a:lnTo>
                  <a:pt x="202" y="257"/>
                </a:lnTo>
                <a:lnTo>
                  <a:pt x="193" y="248"/>
                </a:lnTo>
                <a:lnTo>
                  <a:pt x="193" y="248"/>
                </a:lnTo>
                <a:lnTo>
                  <a:pt x="184" y="257"/>
                </a:lnTo>
                <a:lnTo>
                  <a:pt x="184" y="257"/>
                </a:lnTo>
                <a:lnTo>
                  <a:pt x="184" y="266"/>
                </a:lnTo>
                <a:lnTo>
                  <a:pt x="184" y="266"/>
                </a:lnTo>
                <a:lnTo>
                  <a:pt x="184" y="274"/>
                </a:lnTo>
                <a:lnTo>
                  <a:pt x="184" y="274"/>
                </a:lnTo>
                <a:lnTo>
                  <a:pt x="184" y="283"/>
                </a:lnTo>
                <a:lnTo>
                  <a:pt x="176" y="283"/>
                </a:lnTo>
                <a:lnTo>
                  <a:pt x="176" y="292"/>
                </a:lnTo>
                <a:lnTo>
                  <a:pt x="176" y="301"/>
                </a:lnTo>
                <a:lnTo>
                  <a:pt x="167" y="301"/>
                </a:lnTo>
                <a:lnTo>
                  <a:pt x="167" y="301"/>
                </a:lnTo>
                <a:lnTo>
                  <a:pt x="167" y="301"/>
                </a:lnTo>
                <a:lnTo>
                  <a:pt x="158" y="301"/>
                </a:lnTo>
                <a:lnTo>
                  <a:pt x="158" y="292"/>
                </a:lnTo>
                <a:lnTo>
                  <a:pt x="149" y="292"/>
                </a:lnTo>
                <a:lnTo>
                  <a:pt x="149" y="283"/>
                </a:lnTo>
                <a:lnTo>
                  <a:pt x="140" y="274"/>
                </a:lnTo>
                <a:lnTo>
                  <a:pt x="132" y="283"/>
                </a:lnTo>
                <a:lnTo>
                  <a:pt x="132" y="283"/>
                </a:lnTo>
                <a:lnTo>
                  <a:pt x="123" y="292"/>
                </a:lnTo>
                <a:lnTo>
                  <a:pt x="123" y="292"/>
                </a:lnTo>
                <a:lnTo>
                  <a:pt x="114" y="292"/>
                </a:lnTo>
                <a:lnTo>
                  <a:pt x="114" y="292"/>
                </a:lnTo>
                <a:lnTo>
                  <a:pt x="105" y="292"/>
                </a:lnTo>
                <a:lnTo>
                  <a:pt x="105" y="292"/>
                </a:lnTo>
                <a:lnTo>
                  <a:pt x="96" y="292"/>
                </a:lnTo>
                <a:lnTo>
                  <a:pt x="96" y="292"/>
                </a:lnTo>
                <a:lnTo>
                  <a:pt x="79" y="283"/>
                </a:lnTo>
                <a:lnTo>
                  <a:pt x="79" y="283"/>
                </a:lnTo>
                <a:lnTo>
                  <a:pt x="70" y="283"/>
                </a:lnTo>
                <a:lnTo>
                  <a:pt x="61" y="283"/>
                </a:lnTo>
                <a:lnTo>
                  <a:pt x="52" y="274"/>
                </a:lnTo>
                <a:lnTo>
                  <a:pt x="52" y="266"/>
                </a:lnTo>
                <a:lnTo>
                  <a:pt x="44" y="266"/>
                </a:lnTo>
                <a:lnTo>
                  <a:pt x="35" y="266"/>
                </a:lnTo>
                <a:lnTo>
                  <a:pt x="26" y="266"/>
                </a:lnTo>
                <a:lnTo>
                  <a:pt x="17" y="266"/>
                </a:lnTo>
                <a:lnTo>
                  <a:pt x="8" y="133"/>
                </a:lnTo>
                <a:lnTo>
                  <a:pt x="0" y="62"/>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37" name="Freeform 138"/>
          <p:cNvSpPr>
            <a:spLocks/>
          </p:cNvSpPr>
          <p:nvPr/>
        </p:nvSpPr>
        <p:spPr bwMode="auto">
          <a:xfrm>
            <a:off x="8893335" y="1622036"/>
            <a:ext cx="208132" cy="360475"/>
          </a:xfrm>
          <a:custGeom>
            <a:avLst/>
            <a:gdLst/>
            <a:ahLst/>
            <a:cxnLst>
              <a:cxn ang="0">
                <a:pos x="0" y="336"/>
              </a:cxn>
              <a:cxn ang="0">
                <a:pos x="0" y="319"/>
              </a:cxn>
              <a:cxn ang="0">
                <a:pos x="9" y="310"/>
              </a:cxn>
              <a:cxn ang="0">
                <a:pos x="9" y="301"/>
              </a:cxn>
              <a:cxn ang="0">
                <a:pos x="18" y="292"/>
              </a:cxn>
              <a:cxn ang="0">
                <a:pos x="18" y="275"/>
              </a:cxn>
              <a:cxn ang="0">
                <a:pos x="27" y="266"/>
              </a:cxn>
              <a:cxn ang="0">
                <a:pos x="27" y="248"/>
              </a:cxn>
              <a:cxn ang="0">
                <a:pos x="27" y="239"/>
              </a:cxn>
              <a:cxn ang="0">
                <a:pos x="18" y="230"/>
              </a:cxn>
              <a:cxn ang="0">
                <a:pos x="18" y="213"/>
              </a:cxn>
              <a:cxn ang="0">
                <a:pos x="9" y="27"/>
              </a:cxn>
              <a:cxn ang="0">
                <a:pos x="9" y="27"/>
              </a:cxn>
              <a:cxn ang="0">
                <a:pos x="27" y="27"/>
              </a:cxn>
              <a:cxn ang="0">
                <a:pos x="44" y="18"/>
              </a:cxn>
              <a:cxn ang="0">
                <a:pos x="80" y="9"/>
              </a:cxn>
              <a:cxn ang="0">
                <a:pos x="168" y="9"/>
              </a:cxn>
              <a:cxn ang="0">
                <a:pos x="185" y="213"/>
              </a:cxn>
              <a:cxn ang="0">
                <a:pos x="194" y="221"/>
              </a:cxn>
              <a:cxn ang="0">
                <a:pos x="194" y="230"/>
              </a:cxn>
              <a:cxn ang="0">
                <a:pos x="185" y="239"/>
              </a:cxn>
              <a:cxn ang="0">
                <a:pos x="168" y="248"/>
              </a:cxn>
              <a:cxn ang="0">
                <a:pos x="159" y="248"/>
              </a:cxn>
              <a:cxn ang="0">
                <a:pos x="159" y="257"/>
              </a:cxn>
              <a:cxn ang="0">
                <a:pos x="150" y="266"/>
              </a:cxn>
              <a:cxn ang="0">
                <a:pos x="150" y="283"/>
              </a:cxn>
              <a:cxn ang="0">
                <a:pos x="132" y="283"/>
              </a:cxn>
              <a:cxn ang="0">
                <a:pos x="132" y="301"/>
              </a:cxn>
              <a:cxn ang="0">
                <a:pos x="124" y="310"/>
              </a:cxn>
              <a:cxn ang="0">
                <a:pos x="115" y="310"/>
              </a:cxn>
              <a:cxn ang="0">
                <a:pos x="106" y="292"/>
              </a:cxn>
              <a:cxn ang="0">
                <a:pos x="97" y="301"/>
              </a:cxn>
              <a:cxn ang="0">
                <a:pos x="97" y="319"/>
              </a:cxn>
              <a:cxn ang="0">
                <a:pos x="88" y="328"/>
              </a:cxn>
              <a:cxn ang="0">
                <a:pos x="80" y="319"/>
              </a:cxn>
              <a:cxn ang="0">
                <a:pos x="71" y="319"/>
              </a:cxn>
              <a:cxn ang="0">
                <a:pos x="62" y="328"/>
              </a:cxn>
              <a:cxn ang="0">
                <a:pos x="62" y="336"/>
              </a:cxn>
              <a:cxn ang="0">
                <a:pos x="44" y="319"/>
              </a:cxn>
              <a:cxn ang="0">
                <a:pos x="27" y="328"/>
              </a:cxn>
              <a:cxn ang="0">
                <a:pos x="27" y="336"/>
              </a:cxn>
              <a:cxn ang="0">
                <a:pos x="18" y="328"/>
              </a:cxn>
              <a:cxn ang="0">
                <a:pos x="9" y="336"/>
              </a:cxn>
              <a:cxn ang="0">
                <a:pos x="9" y="336"/>
              </a:cxn>
            </a:cxnLst>
            <a:rect l="0" t="0" r="r" b="b"/>
            <a:pathLst>
              <a:path w="194" h="336">
                <a:moveTo>
                  <a:pt x="9" y="336"/>
                </a:moveTo>
                <a:lnTo>
                  <a:pt x="0" y="336"/>
                </a:lnTo>
                <a:lnTo>
                  <a:pt x="0" y="328"/>
                </a:lnTo>
                <a:lnTo>
                  <a:pt x="0" y="319"/>
                </a:lnTo>
                <a:lnTo>
                  <a:pt x="9" y="319"/>
                </a:lnTo>
                <a:lnTo>
                  <a:pt x="9" y="310"/>
                </a:lnTo>
                <a:lnTo>
                  <a:pt x="9" y="310"/>
                </a:lnTo>
                <a:lnTo>
                  <a:pt x="9" y="301"/>
                </a:lnTo>
                <a:lnTo>
                  <a:pt x="9" y="292"/>
                </a:lnTo>
                <a:lnTo>
                  <a:pt x="18" y="292"/>
                </a:lnTo>
                <a:lnTo>
                  <a:pt x="18" y="283"/>
                </a:lnTo>
                <a:lnTo>
                  <a:pt x="18" y="275"/>
                </a:lnTo>
                <a:lnTo>
                  <a:pt x="27" y="266"/>
                </a:lnTo>
                <a:lnTo>
                  <a:pt x="27" y="266"/>
                </a:lnTo>
                <a:lnTo>
                  <a:pt x="27" y="257"/>
                </a:lnTo>
                <a:lnTo>
                  <a:pt x="27" y="248"/>
                </a:lnTo>
                <a:lnTo>
                  <a:pt x="27" y="248"/>
                </a:lnTo>
                <a:lnTo>
                  <a:pt x="27" y="239"/>
                </a:lnTo>
                <a:lnTo>
                  <a:pt x="18" y="230"/>
                </a:lnTo>
                <a:lnTo>
                  <a:pt x="18" y="230"/>
                </a:lnTo>
                <a:lnTo>
                  <a:pt x="18" y="221"/>
                </a:lnTo>
                <a:lnTo>
                  <a:pt x="18" y="213"/>
                </a:lnTo>
                <a:lnTo>
                  <a:pt x="27" y="213"/>
                </a:lnTo>
                <a:lnTo>
                  <a:pt x="9" y="27"/>
                </a:lnTo>
                <a:lnTo>
                  <a:pt x="9" y="27"/>
                </a:lnTo>
                <a:lnTo>
                  <a:pt x="9" y="27"/>
                </a:lnTo>
                <a:lnTo>
                  <a:pt x="18" y="27"/>
                </a:lnTo>
                <a:lnTo>
                  <a:pt x="27" y="27"/>
                </a:lnTo>
                <a:lnTo>
                  <a:pt x="36" y="27"/>
                </a:lnTo>
                <a:lnTo>
                  <a:pt x="44" y="18"/>
                </a:lnTo>
                <a:lnTo>
                  <a:pt x="44" y="18"/>
                </a:lnTo>
                <a:lnTo>
                  <a:pt x="80" y="9"/>
                </a:lnTo>
                <a:lnTo>
                  <a:pt x="159" y="0"/>
                </a:lnTo>
                <a:lnTo>
                  <a:pt x="168" y="9"/>
                </a:lnTo>
                <a:lnTo>
                  <a:pt x="176" y="80"/>
                </a:lnTo>
                <a:lnTo>
                  <a:pt x="185" y="213"/>
                </a:lnTo>
                <a:lnTo>
                  <a:pt x="185" y="213"/>
                </a:lnTo>
                <a:lnTo>
                  <a:pt x="194" y="221"/>
                </a:lnTo>
                <a:lnTo>
                  <a:pt x="185" y="230"/>
                </a:lnTo>
                <a:lnTo>
                  <a:pt x="194" y="230"/>
                </a:lnTo>
                <a:lnTo>
                  <a:pt x="194" y="239"/>
                </a:lnTo>
                <a:lnTo>
                  <a:pt x="185" y="239"/>
                </a:lnTo>
                <a:lnTo>
                  <a:pt x="168" y="248"/>
                </a:lnTo>
                <a:lnTo>
                  <a:pt x="168" y="248"/>
                </a:lnTo>
                <a:lnTo>
                  <a:pt x="159" y="248"/>
                </a:lnTo>
                <a:lnTo>
                  <a:pt x="159" y="248"/>
                </a:lnTo>
                <a:lnTo>
                  <a:pt x="159" y="248"/>
                </a:lnTo>
                <a:lnTo>
                  <a:pt x="159" y="257"/>
                </a:lnTo>
                <a:lnTo>
                  <a:pt x="159" y="266"/>
                </a:lnTo>
                <a:lnTo>
                  <a:pt x="150" y="266"/>
                </a:lnTo>
                <a:lnTo>
                  <a:pt x="150" y="275"/>
                </a:lnTo>
                <a:lnTo>
                  <a:pt x="150" y="283"/>
                </a:lnTo>
                <a:lnTo>
                  <a:pt x="141" y="283"/>
                </a:lnTo>
                <a:lnTo>
                  <a:pt x="132" y="283"/>
                </a:lnTo>
                <a:lnTo>
                  <a:pt x="132" y="292"/>
                </a:lnTo>
                <a:lnTo>
                  <a:pt x="132" y="301"/>
                </a:lnTo>
                <a:lnTo>
                  <a:pt x="132" y="310"/>
                </a:lnTo>
                <a:lnTo>
                  <a:pt x="124" y="310"/>
                </a:lnTo>
                <a:lnTo>
                  <a:pt x="115" y="310"/>
                </a:lnTo>
                <a:lnTo>
                  <a:pt x="115" y="310"/>
                </a:lnTo>
                <a:lnTo>
                  <a:pt x="106" y="301"/>
                </a:lnTo>
                <a:lnTo>
                  <a:pt x="106" y="292"/>
                </a:lnTo>
                <a:lnTo>
                  <a:pt x="106" y="301"/>
                </a:lnTo>
                <a:lnTo>
                  <a:pt x="97" y="301"/>
                </a:lnTo>
                <a:lnTo>
                  <a:pt x="97" y="310"/>
                </a:lnTo>
                <a:lnTo>
                  <a:pt x="97" y="319"/>
                </a:lnTo>
                <a:lnTo>
                  <a:pt x="97" y="319"/>
                </a:lnTo>
                <a:lnTo>
                  <a:pt x="88" y="328"/>
                </a:lnTo>
                <a:lnTo>
                  <a:pt x="88" y="319"/>
                </a:lnTo>
                <a:lnTo>
                  <a:pt x="80" y="319"/>
                </a:lnTo>
                <a:lnTo>
                  <a:pt x="80" y="319"/>
                </a:lnTo>
                <a:lnTo>
                  <a:pt x="71" y="319"/>
                </a:lnTo>
                <a:lnTo>
                  <a:pt x="71" y="319"/>
                </a:lnTo>
                <a:lnTo>
                  <a:pt x="62" y="328"/>
                </a:lnTo>
                <a:lnTo>
                  <a:pt x="62" y="328"/>
                </a:lnTo>
                <a:lnTo>
                  <a:pt x="62" y="336"/>
                </a:lnTo>
                <a:lnTo>
                  <a:pt x="62" y="328"/>
                </a:lnTo>
                <a:lnTo>
                  <a:pt x="44" y="319"/>
                </a:lnTo>
                <a:lnTo>
                  <a:pt x="36" y="328"/>
                </a:lnTo>
                <a:lnTo>
                  <a:pt x="27" y="328"/>
                </a:lnTo>
                <a:lnTo>
                  <a:pt x="36" y="328"/>
                </a:lnTo>
                <a:lnTo>
                  <a:pt x="27" y="336"/>
                </a:lnTo>
                <a:lnTo>
                  <a:pt x="27" y="328"/>
                </a:lnTo>
                <a:lnTo>
                  <a:pt x="18" y="328"/>
                </a:lnTo>
                <a:lnTo>
                  <a:pt x="9" y="328"/>
                </a:lnTo>
                <a:lnTo>
                  <a:pt x="9" y="336"/>
                </a:lnTo>
                <a:lnTo>
                  <a:pt x="9" y="336"/>
                </a:lnTo>
                <a:lnTo>
                  <a:pt x="9" y="336"/>
                </a:lnTo>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38" name="Freeform 37"/>
          <p:cNvSpPr>
            <a:spLocks/>
          </p:cNvSpPr>
          <p:nvPr/>
        </p:nvSpPr>
        <p:spPr bwMode="auto">
          <a:xfrm>
            <a:off x="8554316" y="1224013"/>
            <a:ext cx="330436" cy="370131"/>
          </a:xfrm>
          <a:custGeom>
            <a:avLst/>
            <a:gdLst/>
            <a:ahLst/>
            <a:cxnLst>
              <a:cxn ang="0">
                <a:pos x="44" y="18"/>
              </a:cxn>
              <a:cxn ang="0">
                <a:pos x="79" y="9"/>
              </a:cxn>
              <a:cxn ang="0">
                <a:pos x="96" y="0"/>
              </a:cxn>
              <a:cxn ang="0">
                <a:pos x="105" y="9"/>
              </a:cxn>
              <a:cxn ang="0">
                <a:pos x="105" y="18"/>
              </a:cxn>
              <a:cxn ang="0">
                <a:pos x="105" y="18"/>
              </a:cxn>
              <a:cxn ang="0">
                <a:pos x="132" y="27"/>
              </a:cxn>
              <a:cxn ang="0">
                <a:pos x="140" y="35"/>
              </a:cxn>
              <a:cxn ang="0">
                <a:pos x="220" y="62"/>
              </a:cxn>
              <a:cxn ang="0">
                <a:pos x="237" y="62"/>
              </a:cxn>
              <a:cxn ang="0">
                <a:pos x="255" y="71"/>
              </a:cxn>
              <a:cxn ang="0">
                <a:pos x="272" y="80"/>
              </a:cxn>
              <a:cxn ang="0">
                <a:pos x="281" y="88"/>
              </a:cxn>
              <a:cxn ang="0">
                <a:pos x="272" y="106"/>
              </a:cxn>
              <a:cxn ang="0">
                <a:pos x="281" y="115"/>
              </a:cxn>
              <a:cxn ang="0">
                <a:pos x="290" y="124"/>
              </a:cxn>
              <a:cxn ang="0">
                <a:pos x="290" y="133"/>
              </a:cxn>
              <a:cxn ang="0">
                <a:pos x="281" y="150"/>
              </a:cxn>
              <a:cxn ang="0">
                <a:pos x="272" y="168"/>
              </a:cxn>
              <a:cxn ang="0">
                <a:pos x="281" y="168"/>
              </a:cxn>
              <a:cxn ang="0">
                <a:pos x="290" y="150"/>
              </a:cxn>
              <a:cxn ang="0">
                <a:pos x="299" y="142"/>
              </a:cxn>
              <a:cxn ang="0">
                <a:pos x="308" y="159"/>
              </a:cxn>
              <a:cxn ang="0">
                <a:pos x="299" y="186"/>
              </a:cxn>
              <a:cxn ang="0">
                <a:pos x="299" y="203"/>
              </a:cxn>
              <a:cxn ang="0">
                <a:pos x="290" y="230"/>
              </a:cxn>
              <a:cxn ang="0">
                <a:pos x="290" y="248"/>
              </a:cxn>
              <a:cxn ang="0">
                <a:pos x="290" y="265"/>
              </a:cxn>
              <a:cxn ang="0">
                <a:pos x="290" y="292"/>
              </a:cxn>
              <a:cxn ang="0">
                <a:pos x="299" y="310"/>
              </a:cxn>
              <a:cxn ang="0">
                <a:pos x="299" y="327"/>
              </a:cxn>
              <a:cxn ang="0">
                <a:pos x="228" y="345"/>
              </a:cxn>
              <a:cxn ang="0">
                <a:pos x="114" y="336"/>
              </a:cxn>
              <a:cxn ang="0">
                <a:pos x="105" y="318"/>
              </a:cxn>
              <a:cxn ang="0">
                <a:pos x="105" y="301"/>
              </a:cxn>
              <a:cxn ang="0">
                <a:pos x="105" y="283"/>
              </a:cxn>
              <a:cxn ang="0">
                <a:pos x="96" y="274"/>
              </a:cxn>
              <a:cxn ang="0">
                <a:pos x="96" y="256"/>
              </a:cxn>
              <a:cxn ang="0">
                <a:pos x="88" y="230"/>
              </a:cxn>
              <a:cxn ang="0">
                <a:pos x="70" y="230"/>
              </a:cxn>
              <a:cxn ang="0">
                <a:pos x="44" y="203"/>
              </a:cxn>
              <a:cxn ang="0">
                <a:pos x="35" y="195"/>
              </a:cxn>
              <a:cxn ang="0">
                <a:pos x="8" y="186"/>
              </a:cxn>
              <a:cxn ang="0">
                <a:pos x="8" y="159"/>
              </a:cxn>
              <a:cxn ang="0">
                <a:pos x="8" y="133"/>
              </a:cxn>
              <a:cxn ang="0">
                <a:pos x="0" y="115"/>
              </a:cxn>
              <a:cxn ang="0">
                <a:pos x="0" y="97"/>
              </a:cxn>
              <a:cxn ang="0">
                <a:pos x="17" y="80"/>
              </a:cxn>
              <a:cxn ang="0">
                <a:pos x="26" y="62"/>
              </a:cxn>
              <a:cxn ang="0">
                <a:pos x="35" y="18"/>
              </a:cxn>
            </a:cxnLst>
            <a:rect l="0" t="0" r="r" b="b"/>
            <a:pathLst>
              <a:path w="308" h="345">
                <a:moveTo>
                  <a:pt x="35" y="18"/>
                </a:moveTo>
                <a:lnTo>
                  <a:pt x="44" y="18"/>
                </a:lnTo>
                <a:lnTo>
                  <a:pt x="44" y="18"/>
                </a:lnTo>
                <a:lnTo>
                  <a:pt x="52" y="18"/>
                </a:lnTo>
                <a:lnTo>
                  <a:pt x="70" y="9"/>
                </a:lnTo>
                <a:lnTo>
                  <a:pt x="79" y="9"/>
                </a:lnTo>
                <a:lnTo>
                  <a:pt x="88" y="9"/>
                </a:lnTo>
                <a:lnTo>
                  <a:pt x="88" y="0"/>
                </a:lnTo>
                <a:lnTo>
                  <a:pt x="96" y="0"/>
                </a:lnTo>
                <a:lnTo>
                  <a:pt x="105" y="0"/>
                </a:lnTo>
                <a:lnTo>
                  <a:pt x="105" y="0"/>
                </a:lnTo>
                <a:lnTo>
                  <a:pt x="105" y="9"/>
                </a:lnTo>
                <a:lnTo>
                  <a:pt x="105" y="9"/>
                </a:lnTo>
                <a:lnTo>
                  <a:pt x="105" y="18"/>
                </a:lnTo>
                <a:lnTo>
                  <a:pt x="105" y="18"/>
                </a:lnTo>
                <a:lnTo>
                  <a:pt x="96" y="27"/>
                </a:lnTo>
                <a:lnTo>
                  <a:pt x="105" y="27"/>
                </a:lnTo>
                <a:lnTo>
                  <a:pt x="105" y="18"/>
                </a:lnTo>
                <a:lnTo>
                  <a:pt x="114" y="18"/>
                </a:lnTo>
                <a:lnTo>
                  <a:pt x="123" y="27"/>
                </a:lnTo>
                <a:lnTo>
                  <a:pt x="132" y="27"/>
                </a:lnTo>
                <a:lnTo>
                  <a:pt x="132" y="27"/>
                </a:lnTo>
                <a:lnTo>
                  <a:pt x="132" y="27"/>
                </a:lnTo>
                <a:lnTo>
                  <a:pt x="140" y="35"/>
                </a:lnTo>
                <a:lnTo>
                  <a:pt x="149" y="44"/>
                </a:lnTo>
                <a:lnTo>
                  <a:pt x="202" y="53"/>
                </a:lnTo>
                <a:lnTo>
                  <a:pt x="220" y="62"/>
                </a:lnTo>
                <a:lnTo>
                  <a:pt x="220" y="62"/>
                </a:lnTo>
                <a:lnTo>
                  <a:pt x="228" y="62"/>
                </a:lnTo>
                <a:lnTo>
                  <a:pt x="237" y="62"/>
                </a:lnTo>
                <a:lnTo>
                  <a:pt x="237" y="62"/>
                </a:lnTo>
                <a:lnTo>
                  <a:pt x="255" y="62"/>
                </a:lnTo>
                <a:lnTo>
                  <a:pt x="255" y="71"/>
                </a:lnTo>
                <a:lnTo>
                  <a:pt x="255" y="80"/>
                </a:lnTo>
                <a:lnTo>
                  <a:pt x="264" y="80"/>
                </a:lnTo>
                <a:lnTo>
                  <a:pt x="272" y="80"/>
                </a:lnTo>
                <a:lnTo>
                  <a:pt x="272" y="80"/>
                </a:lnTo>
                <a:lnTo>
                  <a:pt x="272" y="88"/>
                </a:lnTo>
                <a:lnTo>
                  <a:pt x="281" y="88"/>
                </a:lnTo>
                <a:lnTo>
                  <a:pt x="272" y="97"/>
                </a:lnTo>
                <a:lnTo>
                  <a:pt x="272" y="106"/>
                </a:lnTo>
                <a:lnTo>
                  <a:pt x="272" y="106"/>
                </a:lnTo>
                <a:lnTo>
                  <a:pt x="281" y="106"/>
                </a:lnTo>
                <a:lnTo>
                  <a:pt x="290" y="106"/>
                </a:lnTo>
                <a:lnTo>
                  <a:pt x="281" y="115"/>
                </a:lnTo>
                <a:lnTo>
                  <a:pt x="281" y="124"/>
                </a:lnTo>
                <a:lnTo>
                  <a:pt x="290" y="124"/>
                </a:lnTo>
                <a:lnTo>
                  <a:pt x="290" y="124"/>
                </a:lnTo>
                <a:lnTo>
                  <a:pt x="290" y="124"/>
                </a:lnTo>
                <a:lnTo>
                  <a:pt x="290" y="133"/>
                </a:lnTo>
                <a:lnTo>
                  <a:pt x="290" y="133"/>
                </a:lnTo>
                <a:lnTo>
                  <a:pt x="290" y="142"/>
                </a:lnTo>
                <a:lnTo>
                  <a:pt x="281" y="142"/>
                </a:lnTo>
                <a:lnTo>
                  <a:pt x="281" y="150"/>
                </a:lnTo>
                <a:lnTo>
                  <a:pt x="281" y="150"/>
                </a:lnTo>
                <a:lnTo>
                  <a:pt x="272" y="159"/>
                </a:lnTo>
                <a:lnTo>
                  <a:pt x="272" y="168"/>
                </a:lnTo>
                <a:lnTo>
                  <a:pt x="272" y="177"/>
                </a:lnTo>
                <a:lnTo>
                  <a:pt x="281" y="177"/>
                </a:lnTo>
                <a:lnTo>
                  <a:pt x="281" y="168"/>
                </a:lnTo>
                <a:lnTo>
                  <a:pt x="281" y="168"/>
                </a:lnTo>
                <a:lnTo>
                  <a:pt x="290" y="159"/>
                </a:lnTo>
                <a:lnTo>
                  <a:pt x="290" y="150"/>
                </a:lnTo>
                <a:lnTo>
                  <a:pt x="290" y="150"/>
                </a:lnTo>
                <a:lnTo>
                  <a:pt x="299" y="150"/>
                </a:lnTo>
                <a:lnTo>
                  <a:pt x="299" y="142"/>
                </a:lnTo>
                <a:lnTo>
                  <a:pt x="308" y="150"/>
                </a:lnTo>
                <a:lnTo>
                  <a:pt x="308" y="150"/>
                </a:lnTo>
                <a:lnTo>
                  <a:pt x="308" y="159"/>
                </a:lnTo>
                <a:lnTo>
                  <a:pt x="299" y="177"/>
                </a:lnTo>
                <a:lnTo>
                  <a:pt x="299" y="186"/>
                </a:lnTo>
                <a:lnTo>
                  <a:pt x="299" y="186"/>
                </a:lnTo>
                <a:lnTo>
                  <a:pt x="308" y="203"/>
                </a:lnTo>
                <a:lnTo>
                  <a:pt x="308" y="203"/>
                </a:lnTo>
                <a:lnTo>
                  <a:pt x="299" y="203"/>
                </a:lnTo>
                <a:lnTo>
                  <a:pt x="299" y="212"/>
                </a:lnTo>
                <a:lnTo>
                  <a:pt x="290" y="221"/>
                </a:lnTo>
                <a:lnTo>
                  <a:pt x="290" y="230"/>
                </a:lnTo>
                <a:lnTo>
                  <a:pt x="299" y="239"/>
                </a:lnTo>
                <a:lnTo>
                  <a:pt x="299" y="239"/>
                </a:lnTo>
                <a:lnTo>
                  <a:pt x="290" y="248"/>
                </a:lnTo>
                <a:lnTo>
                  <a:pt x="290" y="256"/>
                </a:lnTo>
                <a:lnTo>
                  <a:pt x="290" y="256"/>
                </a:lnTo>
                <a:lnTo>
                  <a:pt x="290" y="265"/>
                </a:lnTo>
                <a:lnTo>
                  <a:pt x="290" y="274"/>
                </a:lnTo>
                <a:lnTo>
                  <a:pt x="290" y="292"/>
                </a:lnTo>
                <a:lnTo>
                  <a:pt x="290" y="292"/>
                </a:lnTo>
                <a:lnTo>
                  <a:pt x="299" y="301"/>
                </a:lnTo>
                <a:lnTo>
                  <a:pt x="299" y="301"/>
                </a:lnTo>
                <a:lnTo>
                  <a:pt x="299" y="310"/>
                </a:lnTo>
                <a:lnTo>
                  <a:pt x="299" y="318"/>
                </a:lnTo>
                <a:lnTo>
                  <a:pt x="299" y="318"/>
                </a:lnTo>
                <a:lnTo>
                  <a:pt x="299" y="327"/>
                </a:lnTo>
                <a:lnTo>
                  <a:pt x="299" y="336"/>
                </a:lnTo>
                <a:lnTo>
                  <a:pt x="299" y="336"/>
                </a:lnTo>
                <a:lnTo>
                  <a:pt x="228" y="345"/>
                </a:lnTo>
                <a:lnTo>
                  <a:pt x="140" y="345"/>
                </a:lnTo>
                <a:lnTo>
                  <a:pt x="132" y="336"/>
                </a:lnTo>
                <a:lnTo>
                  <a:pt x="114" y="336"/>
                </a:lnTo>
                <a:lnTo>
                  <a:pt x="114" y="327"/>
                </a:lnTo>
                <a:lnTo>
                  <a:pt x="114" y="327"/>
                </a:lnTo>
                <a:lnTo>
                  <a:pt x="105" y="318"/>
                </a:lnTo>
                <a:lnTo>
                  <a:pt x="105" y="318"/>
                </a:lnTo>
                <a:lnTo>
                  <a:pt x="105" y="310"/>
                </a:lnTo>
                <a:lnTo>
                  <a:pt x="105" y="301"/>
                </a:lnTo>
                <a:lnTo>
                  <a:pt x="105" y="292"/>
                </a:lnTo>
                <a:lnTo>
                  <a:pt x="105" y="283"/>
                </a:lnTo>
                <a:lnTo>
                  <a:pt x="105" y="283"/>
                </a:lnTo>
                <a:lnTo>
                  <a:pt x="96" y="274"/>
                </a:lnTo>
                <a:lnTo>
                  <a:pt x="96" y="274"/>
                </a:lnTo>
                <a:lnTo>
                  <a:pt x="96" y="274"/>
                </a:lnTo>
                <a:lnTo>
                  <a:pt x="96" y="265"/>
                </a:lnTo>
                <a:lnTo>
                  <a:pt x="96" y="265"/>
                </a:lnTo>
                <a:lnTo>
                  <a:pt x="96" y="256"/>
                </a:lnTo>
                <a:lnTo>
                  <a:pt x="96" y="248"/>
                </a:lnTo>
                <a:lnTo>
                  <a:pt x="88" y="239"/>
                </a:lnTo>
                <a:lnTo>
                  <a:pt x="88" y="230"/>
                </a:lnTo>
                <a:lnTo>
                  <a:pt x="79" y="230"/>
                </a:lnTo>
                <a:lnTo>
                  <a:pt x="79" y="230"/>
                </a:lnTo>
                <a:lnTo>
                  <a:pt x="70" y="230"/>
                </a:lnTo>
                <a:lnTo>
                  <a:pt x="61" y="221"/>
                </a:lnTo>
                <a:lnTo>
                  <a:pt x="52" y="203"/>
                </a:lnTo>
                <a:lnTo>
                  <a:pt x="44" y="203"/>
                </a:lnTo>
                <a:lnTo>
                  <a:pt x="35" y="203"/>
                </a:lnTo>
                <a:lnTo>
                  <a:pt x="35" y="195"/>
                </a:lnTo>
                <a:lnTo>
                  <a:pt x="35" y="195"/>
                </a:lnTo>
                <a:lnTo>
                  <a:pt x="26" y="186"/>
                </a:lnTo>
                <a:lnTo>
                  <a:pt x="17" y="186"/>
                </a:lnTo>
                <a:lnTo>
                  <a:pt x="8" y="186"/>
                </a:lnTo>
                <a:lnTo>
                  <a:pt x="0" y="177"/>
                </a:lnTo>
                <a:lnTo>
                  <a:pt x="8" y="168"/>
                </a:lnTo>
                <a:lnTo>
                  <a:pt x="8" y="159"/>
                </a:lnTo>
                <a:lnTo>
                  <a:pt x="0" y="150"/>
                </a:lnTo>
                <a:lnTo>
                  <a:pt x="8" y="142"/>
                </a:lnTo>
                <a:lnTo>
                  <a:pt x="8" y="133"/>
                </a:lnTo>
                <a:lnTo>
                  <a:pt x="8" y="124"/>
                </a:lnTo>
                <a:lnTo>
                  <a:pt x="8" y="115"/>
                </a:lnTo>
                <a:lnTo>
                  <a:pt x="0" y="115"/>
                </a:lnTo>
                <a:lnTo>
                  <a:pt x="0" y="106"/>
                </a:lnTo>
                <a:lnTo>
                  <a:pt x="0" y="97"/>
                </a:lnTo>
                <a:lnTo>
                  <a:pt x="0" y="97"/>
                </a:lnTo>
                <a:lnTo>
                  <a:pt x="0" y="88"/>
                </a:lnTo>
                <a:lnTo>
                  <a:pt x="0" y="88"/>
                </a:lnTo>
                <a:lnTo>
                  <a:pt x="17" y="80"/>
                </a:lnTo>
                <a:lnTo>
                  <a:pt x="26" y="71"/>
                </a:lnTo>
                <a:lnTo>
                  <a:pt x="26" y="71"/>
                </a:lnTo>
                <a:lnTo>
                  <a:pt x="26" y="62"/>
                </a:lnTo>
                <a:lnTo>
                  <a:pt x="26" y="27"/>
                </a:lnTo>
                <a:lnTo>
                  <a:pt x="26" y="27"/>
                </a:lnTo>
                <a:lnTo>
                  <a:pt x="35" y="18"/>
                </a:lnTo>
                <a:lnTo>
                  <a:pt x="35" y="18"/>
                </a:lnTo>
                <a:lnTo>
                  <a:pt x="35" y="18"/>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39" name="Freeform 17"/>
          <p:cNvSpPr>
            <a:spLocks/>
          </p:cNvSpPr>
          <p:nvPr/>
        </p:nvSpPr>
        <p:spPr bwMode="auto">
          <a:xfrm>
            <a:off x="6741212" y="863539"/>
            <a:ext cx="444157" cy="332581"/>
          </a:xfrm>
          <a:custGeom>
            <a:avLst/>
            <a:gdLst/>
            <a:ahLst/>
            <a:cxnLst>
              <a:cxn ang="0">
                <a:pos x="18" y="195"/>
              </a:cxn>
              <a:cxn ang="0">
                <a:pos x="9" y="159"/>
              </a:cxn>
              <a:cxn ang="0">
                <a:pos x="18" y="186"/>
              </a:cxn>
              <a:cxn ang="0">
                <a:pos x="18" y="168"/>
              </a:cxn>
              <a:cxn ang="0">
                <a:pos x="18" y="159"/>
              </a:cxn>
              <a:cxn ang="0">
                <a:pos x="9" y="142"/>
              </a:cxn>
              <a:cxn ang="0">
                <a:pos x="27" y="142"/>
              </a:cxn>
              <a:cxn ang="0">
                <a:pos x="9" y="133"/>
              </a:cxn>
              <a:cxn ang="0">
                <a:pos x="18" y="80"/>
              </a:cxn>
              <a:cxn ang="0">
                <a:pos x="9" y="53"/>
              </a:cxn>
              <a:cxn ang="0">
                <a:pos x="9" y="35"/>
              </a:cxn>
              <a:cxn ang="0">
                <a:pos x="18" y="18"/>
              </a:cxn>
              <a:cxn ang="0">
                <a:pos x="44" y="44"/>
              </a:cxn>
              <a:cxn ang="0">
                <a:pos x="71" y="53"/>
              </a:cxn>
              <a:cxn ang="0">
                <a:pos x="88" y="62"/>
              </a:cxn>
              <a:cxn ang="0">
                <a:pos x="97" y="71"/>
              </a:cxn>
              <a:cxn ang="0">
                <a:pos x="106" y="88"/>
              </a:cxn>
              <a:cxn ang="0">
                <a:pos x="97" y="88"/>
              </a:cxn>
              <a:cxn ang="0">
                <a:pos x="71" y="115"/>
              </a:cxn>
              <a:cxn ang="0">
                <a:pos x="80" y="124"/>
              </a:cxn>
              <a:cxn ang="0">
                <a:pos x="97" y="97"/>
              </a:cxn>
              <a:cxn ang="0">
                <a:pos x="106" y="97"/>
              </a:cxn>
              <a:cxn ang="0">
                <a:pos x="97" y="106"/>
              </a:cxn>
              <a:cxn ang="0">
                <a:pos x="97" y="133"/>
              </a:cxn>
              <a:cxn ang="0">
                <a:pos x="88" y="133"/>
              </a:cxn>
              <a:cxn ang="0">
                <a:pos x="88" y="133"/>
              </a:cxn>
              <a:cxn ang="0">
                <a:pos x="71" y="133"/>
              </a:cxn>
              <a:cxn ang="0">
                <a:pos x="80" y="142"/>
              </a:cxn>
              <a:cxn ang="0">
                <a:pos x="97" y="142"/>
              </a:cxn>
              <a:cxn ang="0">
                <a:pos x="115" y="115"/>
              </a:cxn>
              <a:cxn ang="0">
                <a:pos x="115" y="97"/>
              </a:cxn>
              <a:cxn ang="0">
                <a:pos x="124" y="80"/>
              </a:cxn>
              <a:cxn ang="0">
                <a:pos x="124" y="53"/>
              </a:cxn>
              <a:cxn ang="0">
                <a:pos x="124" y="44"/>
              </a:cxn>
              <a:cxn ang="0">
                <a:pos x="132" y="44"/>
              </a:cxn>
              <a:cxn ang="0">
                <a:pos x="124" y="27"/>
              </a:cxn>
              <a:cxn ang="0">
                <a:pos x="124" y="9"/>
              </a:cxn>
              <a:cxn ang="0">
                <a:pos x="370" y="62"/>
              </a:cxn>
              <a:cxn ang="0">
                <a:pos x="379" y="274"/>
              </a:cxn>
              <a:cxn ang="0">
                <a:pos x="379" y="310"/>
              </a:cxn>
              <a:cxn ang="0">
                <a:pos x="256" y="283"/>
              </a:cxn>
              <a:cxn ang="0">
                <a:pos x="229" y="283"/>
              </a:cxn>
              <a:cxn ang="0">
                <a:pos x="185" y="283"/>
              </a:cxn>
              <a:cxn ang="0">
                <a:pos x="159" y="283"/>
              </a:cxn>
              <a:cxn ang="0">
                <a:pos x="132" y="274"/>
              </a:cxn>
              <a:cxn ang="0">
                <a:pos x="106" y="265"/>
              </a:cxn>
              <a:cxn ang="0">
                <a:pos x="88" y="274"/>
              </a:cxn>
              <a:cxn ang="0">
                <a:pos x="62" y="265"/>
              </a:cxn>
              <a:cxn ang="0">
                <a:pos x="53" y="221"/>
              </a:cxn>
              <a:cxn ang="0">
                <a:pos x="36" y="212"/>
              </a:cxn>
              <a:cxn ang="0">
                <a:pos x="27" y="195"/>
              </a:cxn>
            </a:cxnLst>
            <a:rect l="0" t="0" r="r" b="b"/>
            <a:pathLst>
              <a:path w="414" h="310">
                <a:moveTo>
                  <a:pt x="27" y="195"/>
                </a:moveTo>
                <a:lnTo>
                  <a:pt x="27" y="195"/>
                </a:lnTo>
                <a:lnTo>
                  <a:pt x="27" y="195"/>
                </a:lnTo>
                <a:lnTo>
                  <a:pt x="18" y="195"/>
                </a:lnTo>
                <a:lnTo>
                  <a:pt x="9" y="195"/>
                </a:lnTo>
                <a:lnTo>
                  <a:pt x="9" y="186"/>
                </a:lnTo>
                <a:lnTo>
                  <a:pt x="0" y="186"/>
                </a:lnTo>
                <a:lnTo>
                  <a:pt x="9" y="159"/>
                </a:lnTo>
                <a:lnTo>
                  <a:pt x="9" y="168"/>
                </a:lnTo>
                <a:lnTo>
                  <a:pt x="9" y="177"/>
                </a:lnTo>
                <a:lnTo>
                  <a:pt x="9" y="177"/>
                </a:lnTo>
                <a:lnTo>
                  <a:pt x="18" y="186"/>
                </a:lnTo>
                <a:lnTo>
                  <a:pt x="18" y="177"/>
                </a:lnTo>
                <a:lnTo>
                  <a:pt x="9" y="177"/>
                </a:lnTo>
                <a:lnTo>
                  <a:pt x="18" y="168"/>
                </a:lnTo>
                <a:lnTo>
                  <a:pt x="18" y="168"/>
                </a:lnTo>
                <a:lnTo>
                  <a:pt x="18" y="159"/>
                </a:lnTo>
                <a:lnTo>
                  <a:pt x="27" y="159"/>
                </a:lnTo>
                <a:lnTo>
                  <a:pt x="27" y="159"/>
                </a:lnTo>
                <a:lnTo>
                  <a:pt x="18" y="159"/>
                </a:lnTo>
                <a:lnTo>
                  <a:pt x="9" y="150"/>
                </a:lnTo>
                <a:lnTo>
                  <a:pt x="9" y="159"/>
                </a:lnTo>
                <a:lnTo>
                  <a:pt x="9" y="150"/>
                </a:lnTo>
                <a:lnTo>
                  <a:pt x="9" y="142"/>
                </a:lnTo>
                <a:lnTo>
                  <a:pt x="9" y="142"/>
                </a:lnTo>
                <a:lnTo>
                  <a:pt x="18" y="142"/>
                </a:lnTo>
                <a:lnTo>
                  <a:pt x="27" y="142"/>
                </a:lnTo>
                <a:lnTo>
                  <a:pt x="27" y="142"/>
                </a:lnTo>
                <a:lnTo>
                  <a:pt x="18" y="133"/>
                </a:lnTo>
                <a:lnTo>
                  <a:pt x="18" y="133"/>
                </a:lnTo>
                <a:lnTo>
                  <a:pt x="9" y="133"/>
                </a:lnTo>
                <a:lnTo>
                  <a:pt x="9" y="133"/>
                </a:lnTo>
                <a:lnTo>
                  <a:pt x="9" y="124"/>
                </a:lnTo>
                <a:lnTo>
                  <a:pt x="18" y="115"/>
                </a:lnTo>
                <a:lnTo>
                  <a:pt x="9" y="97"/>
                </a:lnTo>
                <a:lnTo>
                  <a:pt x="18" y="80"/>
                </a:lnTo>
                <a:lnTo>
                  <a:pt x="18" y="71"/>
                </a:lnTo>
                <a:lnTo>
                  <a:pt x="9" y="62"/>
                </a:lnTo>
                <a:lnTo>
                  <a:pt x="9" y="62"/>
                </a:lnTo>
                <a:lnTo>
                  <a:pt x="9" y="53"/>
                </a:lnTo>
                <a:lnTo>
                  <a:pt x="9" y="44"/>
                </a:lnTo>
                <a:lnTo>
                  <a:pt x="9" y="44"/>
                </a:lnTo>
                <a:lnTo>
                  <a:pt x="9" y="35"/>
                </a:lnTo>
                <a:lnTo>
                  <a:pt x="9" y="35"/>
                </a:lnTo>
                <a:lnTo>
                  <a:pt x="9" y="27"/>
                </a:lnTo>
                <a:lnTo>
                  <a:pt x="18" y="27"/>
                </a:lnTo>
                <a:lnTo>
                  <a:pt x="9" y="18"/>
                </a:lnTo>
                <a:lnTo>
                  <a:pt x="18" y="18"/>
                </a:lnTo>
                <a:lnTo>
                  <a:pt x="27" y="35"/>
                </a:lnTo>
                <a:lnTo>
                  <a:pt x="36" y="35"/>
                </a:lnTo>
                <a:lnTo>
                  <a:pt x="36" y="35"/>
                </a:lnTo>
                <a:lnTo>
                  <a:pt x="44" y="44"/>
                </a:lnTo>
                <a:lnTo>
                  <a:pt x="44" y="44"/>
                </a:lnTo>
                <a:lnTo>
                  <a:pt x="62" y="53"/>
                </a:lnTo>
                <a:lnTo>
                  <a:pt x="62" y="53"/>
                </a:lnTo>
                <a:lnTo>
                  <a:pt x="71" y="53"/>
                </a:lnTo>
                <a:lnTo>
                  <a:pt x="80" y="62"/>
                </a:lnTo>
                <a:lnTo>
                  <a:pt x="88" y="62"/>
                </a:lnTo>
                <a:lnTo>
                  <a:pt x="88" y="62"/>
                </a:lnTo>
                <a:lnTo>
                  <a:pt x="88" y="62"/>
                </a:lnTo>
                <a:lnTo>
                  <a:pt x="88" y="71"/>
                </a:lnTo>
                <a:lnTo>
                  <a:pt x="97" y="71"/>
                </a:lnTo>
                <a:lnTo>
                  <a:pt x="97" y="71"/>
                </a:lnTo>
                <a:lnTo>
                  <a:pt x="97" y="71"/>
                </a:lnTo>
                <a:lnTo>
                  <a:pt x="106" y="62"/>
                </a:lnTo>
                <a:lnTo>
                  <a:pt x="106" y="71"/>
                </a:lnTo>
                <a:lnTo>
                  <a:pt x="106" y="80"/>
                </a:lnTo>
                <a:lnTo>
                  <a:pt x="106" y="88"/>
                </a:lnTo>
                <a:lnTo>
                  <a:pt x="97" y="97"/>
                </a:lnTo>
                <a:lnTo>
                  <a:pt x="97" y="97"/>
                </a:lnTo>
                <a:lnTo>
                  <a:pt x="97" y="97"/>
                </a:lnTo>
                <a:lnTo>
                  <a:pt x="97" y="88"/>
                </a:lnTo>
                <a:lnTo>
                  <a:pt x="88" y="97"/>
                </a:lnTo>
                <a:lnTo>
                  <a:pt x="88" y="106"/>
                </a:lnTo>
                <a:lnTo>
                  <a:pt x="80" y="115"/>
                </a:lnTo>
                <a:lnTo>
                  <a:pt x="71" y="115"/>
                </a:lnTo>
                <a:lnTo>
                  <a:pt x="80" y="124"/>
                </a:lnTo>
                <a:lnTo>
                  <a:pt x="88" y="124"/>
                </a:lnTo>
                <a:lnTo>
                  <a:pt x="80" y="124"/>
                </a:lnTo>
                <a:lnTo>
                  <a:pt x="80" y="124"/>
                </a:lnTo>
                <a:lnTo>
                  <a:pt x="80" y="115"/>
                </a:lnTo>
                <a:lnTo>
                  <a:pt x="88" y="106"/>
                </a:lnTo>
                <a:lnTo>
                  <a:pt x="97" y="106"/>
                </a:lnTo>
                <a:lnTo>
                  <a:pt x="97" y="97"/>
                </a:lnTo>
                <a:lnTo>
                  <a:pt x="115" y="88"/>
                </a:lnTo>
                <a:lnTo>
                  <a:pt x="115" y="88"/>
                </a:lnTo>
                <a:lnTo>
                  <a:pt x="115" y="97"/>
                </a:lnTo>
                <a:lnTo>
                  <a:pt x="106" y="97"/>
                </a:lnTo>
                <a:lnTo>
                  <a:pt x="106" y="97"/>
                </a:lnTo>
                <a:lnTo>
                  <a:pt x="106" y="106"/>
                </a:lnTo>
                <a:lnTo>
                  <a:pt x="106" y="106"/>
                </a:lnTo>
                <a:lnTo>
                  <a:pt x="97" y="106"/>
                </a:lnTo>
                <a:lnTo>
                  <a:pt x="97" y="115"/>
                </a:lnTo>
                <a:lnTo>
                  <a:pt x="106" y="115"/>
                </a:lnTo>
                <a:lnTo>
                  <a:pt x="106" y="115"/>
                </a:lnTo>
                <a:lnTo>
                  <a:pt x="97" y="133"/>
                </a:lnTo>
                <a:lnTo>
                  <a:pt x="97" y="133"/>
                </a:lnTo>
                <a:lnTo>
                  <a:pt x="97" y="124"/>
                </a:lnTo>
                <a:lnTo>
                  <a:pt x="97" y="124"/>
                </a:lnTo>
                <a:lnTo>
                  <a:pt x="88" y="133"/>
                </a:lnTo>
                <a:lnTo>
                  <a:pt x="88" y="142"/>
                </a:lnTo>
                <a:lnTo>
                  <a:pt x="88" y="142"/>
                </a:lnTo>
                <a:lnTo>
                  <a:pt x="88" y="133"/>
                </a:lnTo>
                <a:lnTo>
                  <a:pt x="88" y="133"/>
                </a:lnTo>
                <a:lnTo>
                  <a:pt x="88" y="124"/>
                </a:lnTo>
                <a:lnTo>
                  <a:pt x="80" y="133"/>
                </a:lnTo>
                <a:lnTo>
                  <a:pt x="80" y="133"/>
                </a:lnTo>
                <a:lnTo>
                  <a:pt x="71" y="133"/>
                </a:lnTo>
                <a:lnTo>
                  <a:pt x="80" y="142"/>
                </a:lnTo>
                <a:lnTo>
                  <a:pt x="80" y="142"/>
                </a:lnTo>
                <a:lnTo>
                  <a:pt x="80" y="150"/>
                </a:lnTo>
                <a:lnTo>
                  <a:pt x="80" y="142"/>
                </a:lnTo>
                <a:lnTo>
                  <a:pt x="88" y="142"/>
                </a:lnTo>
                <a:lnTo>
                  <a:pt x="88" y="142"/>
                </a:lnTo>
                <a:lnTo>
                  <a:pt x="88" y="142"/>
                </a:lnTo>
                <a:lnTo>
                  <a:pt x="97" y="142"/>
                </a:lnTo>
                <a:lnTo>
                  <a:pt x="97" y="133"/>
                </a:lnTo>
                <a:lnTo>
                  <a:pt x="106" y="133"/>
                </a:lnTo>
                <a:lnTo>
                  <a:pt x="115" y="124"/>
                </a:lnTo>
                <a:lnTo>
                  <a:pt x="115" y="115"/>
                </a:lnTo>
                <a:lnTo>
                  <a:pt x="115" y="115"/>
                </a:lnTo>
                <a:lnTo>
                  <a:pt x="115" y="106"/>
                </a:lnTo>
                <a:lnTo>
                  <a:pt x="124" y="106"/>
                </a:lnTo>
                <a:lnTo>
                  <a:pt x="115" y="97"/>
                </a:lnTo>
                <a:lnTo>
                  <a:pt x="124" y="88"/>
                </a:lnTo>
                <a:lnTo>
                  <a:pt x="132" y="88"/>
                </a:lnTo>
                <a:lnTo>
                  <a:pt x="132" y="80"/>
                </a:lnTo>
                <a:lnTo>
                  <a:pt x="124" y="80"/>
                </a:lnTo>
                <a:lnTo>
                  <a:pt x="124" y="71"/>
                </a:lnTo>
                <a:lnTo>
                  <a:pt x="124" y="62"/>
                </a:lnTo>
                <a:lnTo>
                  <a:pt x="132" y="62"/>
                </a:lnTo>
                <a:lnTo>
                  <a:pt x="124" y="53"/>
                </a:lnTo>
                <a:lnTo>
                  <a:pt x="124" y="53"/>
                </a:lnTo>
                <a:lnTo>
                  <a:pt x="115" y="53"/>
                </a:lnTo>
                <a:lnTo>
                  <a:pt x="115" y="44"/>
                </a:lnTo>
                <a:lnTo>
                  <a:pt x="124" y="44"/>
                </a:lnTo>
                <a:lnTo>
                  <a:pt x="124" y="44"/>
                </a:lnTo>
                <a:lnTo>
                  <a:pt x="132" y="44"/>
                </a:lnTo>
                <a:lnTo>
                  <a:pt x="124" y="35"/>
                </a:lnTo>
                <a:lnTo>
                  <a:pt x="132" y="44"/>
                </a:lnTo>
                <a:lnTo>
                  <a:pt x="132" y="35"/>
                </a:lnTo>
                <a:lnTo>
                  <a:pt x="132" y="27"/>
                </a:lnTo>
                <a:lnTo>
                  <a:pt x="132" y="27"/>
                </a:lnTo>
                <a:lnTo>
                  <a:pt x="124" y="27"/>
                </a:lnTo>
                <a:lnTo>
                  <a:pt x="124" y="18"/>
                </a:lnTo>
                <a:lnTo>
                  <a:pt x="124" y="18"/>
                </a:lnTo>
                <a:lnTo>
                  <a:pt x="124" y="9"/>
                </a:lnTo>
                <a:lnTo>
                  <a:pt x="124" y="9"/>
                </a:lnTo>
                <a:lnTo>
                  <a:pt x="124" y="0"/>
                </a:lnTo>
                <a:lnTo>
                  <a:pt x="194" y="18"/>
                </a:lnTo>
                <a:lnTo>
                  <a:pt x="273" y="44"/>
                </a:lnTo>
                <a:lnTo>
                  <a:pt x="370" y="62"/>
                </a:lnTo>
                <a:lnTo>
                  <a:pt x="414" y="71"/>
                </a:lnTo>
                <a:lnTo>
                  <a:pt x="414" y="80"/>
                </a:lnTo>
                <a:lnTo>
                  <a:pt x="379" y="256"/>
                </a:lnTo>
                <a:lnTo>
                  <a:pt x="379" y="274"/>
                </a:lnTo>
                <a:lnTo>
                  <a:pt x="370" y="274"/>
                </a:lnTo>
                <a:lnTo>
                  <a:pt x="379" y="283"/>
                </a:lnTo>
                <a:lnTo>
                  <a:pt x="370" y="301"/>
                </a:lnTo>
                <a:lnTo>
                  <a:pt x="379" y="310"/>
                </a:lnTo>
                <a:lnTo>
                  <a:pt x="308" y="292"/>
                </a:lnTo>
                <a:lnTo>
                  <a:pt x="264" y="283"/>
                </a:lnTo>
                <a:lnTo>
                  <a:pt x="256" y="283"/>
                </a:lnTo>
                <a:lnTo>
                  <a:pt x="256" y="283"/>
                </a:lnTo>
                <a:lnTo>
                  <a:pt x="247" y="283"/>
                </a:lnTo>
                <a:lnTo>
                  <a:pt x="238" y="283"/>
                </a:lnTo>
                <a:lnTo>
                  <a:pt x="229" y="283"/>
                </a:lnTo>
                <a:lnTo>
                  <a:pt x="229" y="283"/>
                </a:lnTo>
                <a:lnTo>
                  <a:pt x="212" y="283"/>
                </a:lnTo>
                <a:lnTo>
                  <a:pt x="203" y="283"/>
                </a:lnTo>
                <a:lnTo>
                  <a:pt x="194" y="283"/>
                </a:lnTo>
                <a:lnTo>
                  <a:pt x="185" y="283"/>
                </a:lnTo>
                <a:lnTo>
                  <a:pt x="176" y="283"/>
                </a:lnTo>
                <a:lnTo>
                  <a:pt x="176" y="283"/>
                </a:lnTo>
                <a:lnTo>
                  <a:pt x="168" y="274"/>
                </a:lnTo>
                <a:lnTo>
                  <a:pt x="159" y="283"/>
                </a:lnTo>
                <a:lnTo>
                  <a:pt x="150" y="283"/>
                </a:lnTo>
                <a:lnTo>
                  <a:pt x="141" y="283"/>
                </a:lnTo>
                <a:lnTo>
                  <a:pt x="141" y="274"/>
                </a:lnTo>
                <a:lnTo>
                  <a:pt x="132" y="274"/>
                </a:lnTo>
                <a:lnTo>
                  <a:pt x="132" y="274"/>
                </a:lnTo>
                <a:lnTo>
                  <a:pt x="124" y="265"/>
                </a:lnTo>
                <a:lnTo>
                  <a:pt x="115" y="265"/>
                </a:lnTo>
                <a:lnTo>
                  <a:pt x="106" y="265"/>
                </a:lnTo>
                <a:lnTo>
                  <a:pt x="106" y="265"/>
                </a:lnTo>
                <a:lnTo>
                  <a:pt x="97" y="265"/>
                </a:lnTo>
                <a:lnTo>
                  <a:pt x="97" y="265"/>
                </a:lnTo>
                <a:lnTo>
                  <a:pt x="88" y="274"/>
                </a:lnTo>
                <a:lnTo>
                  <a:pt x="80" y="274"/>
                </a:lnTo>
                <a:lnTo>
                  <a:pt x="71" y="265"/>
                </a:lnTo>
                <a:lnTo>
                  <a:pt x="71" y="265"/>
                </a:lnTo>
                <a:lnTo>
                  <a:pt x="62" y="265"/>
                </a:lnTo>
                <a:lnTo>
                  <a:pt x="62" y="256"/>
                </a:lnTo>
                <a:lnTo>
                  <a:pt x="53" y="256"/>
                </a:lnTo>
                <a:lnTo>
                  <a:pt x="62" y="230"/>
                </a:lnTo>
                <a:lnTo>
                  <a:pt x="53" y="221"/>
                </a:lnTo>
                <a:lnTo>
                  <a:pt x="53" y="212"/>
                </a:lnTo>
                <a:lnTo>
                  <a:pt x="44" y="212"/>
                </a:lnTo>
                <a:lnTo>
                  <a:pt x="44" y="212"/>
                </a:lnTo>
                <a:lnTo>
                  <a:pt x="36" y="212"/>
                </a:lnTo>
                <a:lnTo>
                  <a:pt x="36" y="203"/>
                </a:lnTo>
                <a:lnTo>
                  <a:pt x="36" y="203"/>
                </a:lnTo>
                <a:lnTo>
                  <a:pt x="36" y="203"/>
                </a:lnTo>
                <a:lnTo>
                  <a:pt x="27" y="195"/>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40" name="Freeform 51"/>
          <p:cNvSpPr>
            <a:spLocks/>
          </p:cNvSpPr>
          <p:nvPr/>
        </p:nvSpPr>
        <p:spPr bwMode="auto">
          <a:xfrm>
            <a:off x="9327836" y="1498661"/>
            <a:ext cx="396952" cy="256409"/>
          </a:xfrm>
          <a:custGeom>
            <a:avLst/>
            <a:gdLst/>
            <a:ahLst/>
            <a:cxnLst>
              <a:cxn ang="0">
                <a:pos x="9" y="62"/>
              </a:cxn>
              <a:cxn ang="0">
                <a:pos x="27" y="45"/>
              </a:cxn>
              <a:cxn ang="0">
                <a:pos x="44" y="36"/>
              </a:cxn>
              <a:cxn ang="0">
                <a:pos x="44" y="54"/>
              </a:cxn>
              <a:cxn ang="0">
                <a:pos x="167" y="27"/>
              </a:cxn>
              <a:cxn ang="0">
                <a:pos x="299" y="0"/>
              </a:cxn>
              <a:cxn ang="0">
                <a:pos x="299" y="9"/>
              </a:cxn>
              <a:cxn ang="0">
                <a:pos x="308" y="9"/>
              </a:cxn>
              <a:cxn ang="0">
                <a:pos x="317" y="27"/>
              </a:cxn>
              <a:cxn ang="0">
                <a:pos x="326" y="36"/>
              </a:cxn>
              <a:cxn ang="0">
                <a:pos x="343" y="36"/>
              </a:cxn>
              <a:cxn ang="0">
                <a:pos x="343" y="45"/>
              </a:cxn>
              <a:cxn ang="0">
                <a:pos x="343" y="54"/>
              </a:cxn>
              <a:cxn ang="0">
                <a:pos x="334" y="71"/>
              </a:cxn>
              <a:cxn ang="0">
                <a:pos x="334" y="80"/>
              </a:cxn>
              <a:cxn ang="0">
                <a:pos x="334" y="89"/>
              </a:cxn>
              <a:cxn ang="0">
                <a:pos x="326" y="98"/>
              </a:cxn>
              <a:cxn ang="0">
                <a:pos x="334" y="107"/>
              </a:cxn>
              <a:cxn ang="0">
                <a:pos x="343" y="115"/>
              </a:cxn>
              <a:cxn ang="0">
                <a:pos x="352" y="124"/>
              </a:cxn>
              <a:cxn ang="0">
                <a:pos x="370" y="133"/>
              </a:cxn>
              <a:cxn ang="0">
                <a:pos x="361" y="142"/>
              </a:cxn>
              <a:cxn ang="0">
                <a:pos x="352" y="151"/>
              </a:cxn>
              <a:cxn ang="0">
                <a:pos x="352" y="151"/>
              </a:cxn>
              <a:cxn ang="0">
                <a:pos x="343" y="160"/>
              </a:cxn>
              <a:cxn ang="0">
                <a:pos x="334" y="168"/>
              </a:cxn>
              <a:cxn ang="0">
                <a:pos x="334" y="168"/>
              </a:cxn>
              <a:cxn ang="0">
                <a:pos x="326" y="168"/>
              </a:cxn>
              <a:cxn ang="0">
                <a:pos x="317" y="177"/>
              </a:cxn>
              <a:cxn ang="0">
                <a:pos x="194" y="213"/>
              </a:cxn>
              <a:cxn ang="0">
                <a:pos x="35" y="239"/>
              </a:cxn>
              <a:cxn ang="0">
                <a:pos x="0" y="62"/>
              </a:cxn>
            </a:cxnLst>
            <a:rect l="0" t="0" r="r" b="b"/>
            <a:pathLst>
              <a:path w="370" h="239">
                <a:moveTo>
                  <a:pt x="0" y="62"/>
                </a:moveTo>
                <a:lnTo>
                  <a:pt x="9" y="62"/>
                </a:lnTo>
                <a:lnTo>
                  <a:pt x="18" y="54"/>
                </a:lnTo>
                <a:lnTo>
                  <a:pt x="27" y="45"/>
                </a:lnTo>
                <a:lnTo>
                  <a:pt x="27" y="45"/>
                </a:lnTo>
                <a:lnTo>
                  <a:pt x="44" y="36"/>
                </a:lnTo>
                <a:lnTo>
                  <a:pt x="44" y="36"/>
                </a:lnTo>
                <a:lnTo>
                  <a:pt x="44" y="54"/>
                </a:lnTo>
                <a:lnTo>
                  <a:pt x="97" y="45"/>
                </a:lnTo>
                <a:lnTo>
                  <a:pt x="167" y="27"/>
                </a:lnTo>
                <a:lnTo>
                  <a:pt x="246" y="18"/>
                </a:lnTo>
                <a:lnTo>
                  <a:pt x="299" y="0"/>
                </a:lnTo>
                <a:lnTo>
                  <a:pt x="299" y="0"/>
                </a:lnTo>
                <a:lnTo>
                  <a:pt x="299" y="9"/>
                </a:lnTo>
                <a:lnTo>
                  <a:pt x="308" y="9"/>
                </a:lnTo>
                <a:lnTo>
                  <a:pt x="308" y="9"/>
                </a:lnTo>
                <a:lnTo>
                  <a:pt x="317" y="18"/>
                </a:lnTo>
                <a:lnTo>
                  <a:pt x="317" y="27"/>
                </a:lnTo>
                <a:lnTo>
                  <a:pt x="326" y="27"/>
                </a:lnTo>
                <a:lnTo>
                  <a:pt x="326" y="36"/>
                </a:lnTo>
                <a:lnTo>
                  <a:pt x="334" y="36"/>
                </a:lnTo>
                <a:lnTo>
                  <a:pt x="343" y="36"/>
                </a:lnTo>
                <a:lnTo>
                  <a:pt x="343" y="45"/>
                </a:lnTo>
                <a:lnTo>
                  <a:pt x="343" y="45"/>
                </a:lnTo>
                <a:lnTo>
                  <a:pt x="343" y="54"/>
                </a:lnTo>
                <a:lnTo>
                  <a:pt x="343" y="54"/>
                </a:lnTo>
                <a:lnTo>
                  <a:pt x="343" y="62"/>
                </a:lnTo>
                <a:lnTo>
                  <a:pt x="334" y="71"/>
                </a:lnTo>
                <a:lnTo>
                  <a:pt x="326" y="80"/>
                </a:lnTo>
                <a:lnTo>
                  <a:pt x="334" y="80"/>
                </a:lnTo>
                <a:lnTo>
                  <a:pt x="334" y="80"/>
                </a:lnTo>
                <a:lnTo>
                  <a:pt x="334" y="89"/>
                </a:lnTo>
                <a:lnTo>
                  <a:pt x="334" y="89"/>
                </a:lnTo>
                <a:lnTo>
                  <a:pt x="326" y="98"/>
                </a:lnTo>
                <a:lnTo>
                  <a:pt x="334" y="107"/>
                </a:lnTo>
                <a:lnTo>
                  <a:pt x="334" y="107"/>
                </a:lnTo>
                <a:lnTo>
                  <a:pt x="343" y="115"/>
                </a:lnTo>
                <a:lnTo>
                  <a:pt x="343" y="115"/>
                </a:lnTo>
                <a:lnTo>
                  <a:pt x="343" y="124"/>
                </a:lnTo>
                <a:lnTo>
                  <a:pt x="352" y="124"/>
                </a:lnTo>
                <a:lnTo>
                  <a:pt x="352" y="124"/>
                </a:lnTo>
                <a:lnTo>
                  <a:pt x="370" y="133"/>
                </a:lnTo>
                <a:lnTo>
                  <a:pt x="361" y="142"/>
                </a:lnTo>
                <a:lnTo>
                  <a:pt x="361" y="142"/>
                </a:lnTo>
                <a:lnTo>
                  <a:pt x="352" y="151"/>
                </a:lnTo>
                <a:lnTo>
                  <a:pt x="352" y="151"/>
                </a:lnTo>
                <a:lnTo>
                  <a:pt x="352" y="151"/>
                </a:lnTo>
                <a:lnTo>
                  <a:pt x="352" y="151"/>
                </a:lnTo>
                <a:lnTo>
                  <a:pt x="343" y="160"/>
                </a:lnTo>
                <a:lnTo>
                  <a:pt x="343" y="160"/>
                </a:lnTo>
                <a:lnTo>
                  <a:pt x="343" y="168"/>
                </a:lnTo>
                <a:lnTo>
                  <a:pt x="334" y="168"/>
                </a:lnTo>
                <a:lnTo>
                  <a:pt x="334" y="177"/>
                </a:lnTo>
                <a:lnTo>
                  <a:pt x="334" y="168"/>
                </a:lnTo>
                <a:lnTo>
                  <a:pt x="326" y="168"/>
                </a:lnTo>
                <a:lnTo>
                  <a:pt x="326" y="168"/>
                </a:lnTo>
                <a:lnTo>
                  <a:pt x="317" y="177"/>
                </a:lnTo>
                <a:lnTo>
                  <a:pt x="317" y="177"/>
                </a:lnTo>
                <a:lnTo>
                  <a:pt x="317" y="186"/>
                </a:lnTo>
                <a:lnTo>
                  <a:pt x="194" y="213"/>
                </a:lnTo>
                <a:lnTo>
                  <a:pt x="97" y="230"/>
                </a:lnTo>
                <a:lnTo>
                  <a:pt x="35" y="239"/>
                </a:lnTo>
                <a:lnTo>
                  <a:pt x="18" y="168"/>
                </a:lnTo>
                <a:lnTo>
                  <a:pt x="0" y="62"/>
                </a:lnTo>
                <a:lnTo>
                  <a:pt x="0" y="62"/>
                </a:lnTo>
                <a:close/>
              </a:path>
            </a:pathLst>
          </a:custGeom>
          <a:solidFill>
            <a:srgbClr val="FFBF00"/>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41" name="Freeform 59"/>
          <p:cNvSpPr>
            <a:spLocks/>
          </p:cNvSpPr>
          <p:nvPr/>
        </p:nvSpPr>
        <p:spPr bwMode="auto">
          <a:xfrm>
            <a:off x="7893446" y="1043774"/>
            <a:ext cx="443084" cy="274647"/>
          </a:xfrm>
          <a:custGeom>
            <a:avLst/>
            <a:gdLst/>
            <a:ahLst/>
            <a:cxnLst>
              <a:cxn ang="0">
                <a:pos x="0" y="239"/>
              </a:cxn>
              <a:cxn ang="0">
                <a:pos x="17" y="0"/>
              </a:cxn>
              <a:cxn ang="0">
                <a:pos x="17" y="0"/>
              </a:cxn>
              <a:cxn ang="0">
                <a:pos x="97" y="9"/>
              </a:cxn>
              <a:cxn ang="0">
                <a:pos x="220" y="9"/>
              </a:cxn>
              <a:cxn ang="0">
                <a:pos x="325" y="18"/>
              </a:cxn>
              <a:cxn ang="0">
                <a:pos x="378" y="18"/>
              </a:cxn>
              <a:cxn ang="0">
                <a:pos x="369" y="18"/>
              </a:cxn>
              <a:cxn ang="0">
                <a:pos x="369" y="18"/>
              </a:cxn>
              <a:cxn ang="0">
                <a:pos x="378" y="18"/>
              </a:cxn>
              <a:cxn ang="0">
                <a:pos x="378" y="35"/>
              </a:cxn>
              <a:cxn ang="0">
                <a:pos x="378" y="44"/>
              </a:cxn>
              <a:cxn ang="0">
                <a:pos x="378" y="53"/>
              </a:cxn>
              <a:cxn ang="0">
                <a:pos x="378" y="62"/>
              </a:cxn>
              <a:cxn ang="0">
                <a:pos x="378" y="62"/>
              </a:cxn>
              <a:cxn ang="0">
                <a:pos x="378" y="71"/>
              </a:cxn>
              <a:cxn ang="0">
                <a:pos x="378" y="80"/>
              </a:cxn>
              <a:cxn ang="0">
                <a:pos x="378" y="80"/>
              </a:cxn>
              <a:cxn ang="0">
                <a:pos x="387" y="97"/>
              </a:cxn>
              <a:cxn ang="0">
                <a:pos x="387" y="106"/>
              </a:cxn>
              <a:cxn ang="0">
                <a:pos x="396" y="115"/>
              </a:cxn>
              <a:cxn ang="0">
                <a:pos x="396" y="133"/>
              </a:cxn>
              <a:cxn ang="0">
                <a:pos x="396" y="133"/>
              </a:cxn>
              <a:cxn ang="0">
                <a:pos x="396" y="142"/>
              </a:cxn>
              <a:cxn ang="0">
                <a:pos x="396" y="142"/>
              </a:cxn>
              <a:cxn ang="0">
                <a:pos x="396" y="150"/>
              </a:cxn>
              <a:cxn ang="0">
                <a:pos x="396" y="168"/>
              </a:cxn>
              <a:cxn ang="0">
                <a:pos x="396" y="168"/>
              </a:cxn>
              <a:cxn ang="0">
                <a:pos x="396" y="177"/>
              </a:cxn>
              <a:cxn ang="0">
                <a:pos x="396" y="186"/>
              </a:cxn>
              <a:cxn ang="0">
                <a:pos x="396" y="203"/>
              </a:cxn>
              <a:cxn ang="0">
                <a:pos x="396" y="203"/>
              </a:cxn>
              <a:cxn ang="0">
                <a:pos x="396" y="212"/>
              </a:cxn>
              <a:cxn ang="0">
                <a:pos x="404" y="212"/>
              </a:cxn>
              <a:cxn ang="0">
                <a:pos x="404" y="221"/>
              </a:cxn>
              <a:cxn ang="0">
                <a:pos x="404" y="230"/>
              </a:cxn>
              <a:cxn ang="0">
                <a:pos x="404" y="239"/>
              </a:cxn>
              <a:cxn ang="0">
                <a:pos x="413" y="248"/>
              </a:cxn>
              <a:cxn ang="0">
                <a:pos x="413" y="248"/>
              </a:cxn>
              <a:cxn ang="0">
                <a:pos x="413" y="256"/>
              </a:cxn>
              <a:cxn ang="0">
                <a:pos x="308" y="256"/>
              </a:cxn>
              <a:cxn ang="0">
                <a:pos x="211" y="256"/>
              </a:cxn>
              <a:cxn ang="0">
                <a:pos x="97" y="248"/>
              </a:cxn>
              <a:cxn ang="0">
                <a:pos x="0" y="239"/>
              </a:cxn>
            </a:cxnLst>
            <a:rect l="0" t="0" r="r" b="b"/>
            <a:pathLst>
              <a:path w="413" h="256">
                <a:moveTo>
                  <a:pt x="0" y="239"/>
                </a:moveTo>
                <a:lnTo>
                  <a:pt x="17" y="0"/>
                </a:lnTo>
                <a:lnTo>
                  <a:pt x="17" y="0"/>
                </a:lnTo>
                <a:lnTo>
                  <a:pt x="97" y="9"/>
                </a:lnTo>
                <a:lnTo>
                  <a:pt x="220" y="9"/>
                </a:lnTo>
                <a:lnTo>
                  <a:pt x="325" y="18"/>
                </a:lnTo>
                <a:lnTo>
                  <a:pt x="378" y="18"/>
                </a:lnTo>
                <a:lnTo>
                  <a:pt x="369" y="18"/>
                </a:lnTo>
                <a:lnTo>
                  <a:pt x="369" y="18"/>
                </a:lnTo>
                <a:lnTo>
                  <a:pt x="378" y="18"/>
                </a:lnTo>
                <a:lnTo>
                  <a:pt x="378" y="35"/>
                </a:lnTo>
                <a:lnTo>
                  <a:pt x="378" y="44"/>
                </a:lnTo>
                <a:lnTo>
                  <a:pt x="378" y="53"/>
                </a:lnTo>
                <a:lnTo>
                  <a:pt x="378" y="62"/>
                </a:lnTo>
                <a:lnTo>
                  <a:pt x="378" y="62"/>
                </a:lnTo>
                <a:lnTo>
                  <a:pt x="378" y="71"/>
                </a:lnTo>
                <a:lnTo>
                  <a:pt x="378" y="80"/>
                </a:lnTo>
                <a:lnTo>
                  <a:pt x="378" y="80"/>
                </a:lnTo>
                <a:lnTo>
                  <a:pt x="387" y="97"/>
                </a:lnTo>
                <a:lnTo>
                  <a:pt x="387" y="106"/>
                </a:lnTo>
                <a:lnTo>
                  <a:pt x="396" y="115"/>
                </a:lnTo>
                <a:lnTo>
                  <a:pt x="396" y="133"/>
                </a:lnTo>
                <a:lnTo>
                  <a:pt x="396" y="133"/>
                </a:lnTo>
                <a:lnTo>
                  <a:pt x="396" y="142"/>
                </a:lnTo>
                <a:lnTo>
                  <a:pt x="396" y="142"/>
                </a:lnTo>
                <a:lnTo>
                  <a:pt x="396" y="150"/>
                </a:lnTo>
                <a:lnTo>
                  <a:pt x="396" y="168"/>
                </a:lnTo>
                <a:lnTo>
                  <a:pt x="396" y="168"/>
                </a:lnTo>
                <a:lnTo>
                  <a:pt x="396" y="177"/>
                </a:lnTo>
                <a:lnTo>
                  <a:pt x="396" y="186"/>
                </a:lnTo>
                <a:lnTo>
                  <a:pt x="396" y="203"/>
                </a:lnTo>
                <a:lnTo>
                  <a:pt x="396" y="203"/>
                </a:lnTo>
                <a:lnTo>
                  <a:pt x="396" y="212"/>
                </a:lnTo>
                <a:lnTo>
                  <a:pt x="404" y="212"/>
                </a:lnTo>
                <a:lnTo>
                  <a:pt x="404" y="221"/>
                </a:lnTo>
                <a:lnTo>
                  <a:pt x="404" y="230"/>
                </a:lnTo>
                <a:lnTo>
                  <a:pt x="404" y="239"/>
                </a:lnTo>
                <a:lnTo>
                  <a:pt x="413" y="248"/>
                </a:lnTo>
                <a:lnTo>
                  <a:pt x="413" y="248"/>
                </a:lnTo>
                <a:lnTo>
                  <a:pt x="413" y="256"/>
                </a:lnTo>
                <a:lnTo>
                  <a:pt x="308" y="256"/>
                </a:lnTo>
                <a:lnTo>
                  <a:pt x="211" y="256"/>
                </a:lnTo>
                <a:lnTo>
                  <a:pt x="97" y="248"/>
                </a:lnTo>
                <a:lnTo>
                  <a:pt x="0" y="239"/>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grpSp>
        <p:nvGrpSpPr>
          <p:cNvPr id="42" name="Group 655"/>
          <p:cNvGrpSpPr/>
          <p:nvPr/>
        </p:nvGrpSpPr>
        <p:grpSpPr>
          <a:xfrm>
            <a:off x="9375037" y="1224014"/>
            <a:ext cx="499943" cy="379787"/>
            <a:chOff x="4630738" y="1803401"/>
            <a:chExt cx="739775" cy="561976"/>
          </a:xfrm>
          <a:gradFill>
            <a:gsLst>
              <a:gs pos="0">
                <a:srgbClr val="FF9900"/>
              </a:gs>
              <a:gs pos="80000">
                <a:srgbClr val="FFCC00"/>
              </a:gs>
              <a:gs pos="100000">
                <a:srgbClr val="FF9900"/>
              </a:gs>
            </a:gsLst>
            <a:path path="circle">
              <a:fillToRect l="100000" t="100000"/>
            </a:path>
          </a:gradFill>
        </p:grpSpPr>
        <p:sp>
          <p:nvSpPr>
            <p:cNvPr id="50" name="Freeform 75"/>
            <p:cNvSpPr>
              <a:spLocks/>
            </p:cNvSpPr>
            <p:nvPr/>
          </p:nvSpPr>
          <p:spPr bwMode="auto">
            <a:xfrm>
              <a:off x="4630738" y="1803401"/>
              <a:ext cx="587375" cy="533400"/>
            </a:xfrm>
            <a:custGeom>
              <a:avLst/>
              <a:gdLst/>
              <a:ahLst/>
              <a:cxnLst>
                <a:cxn ang="0">
                  <a:pos x="0" y="292"/>
                </a:cxn>
                <a:cxn ang="0">
                  <a:pos x="18" y="265"/>
                </a:cxn>
                <a:cxn ang="0">
                  <a:pos x="27" y="256"/>
                </a:cxn>
                <a:cxn ang="0">
                  <a:pos x="44" y="239"/>
                </a:cxn>
                <a:cxn ang="0">
                  <a:pos x="35" y="221"/>
                </a:cxn>
                <a:cxn ang="0">
                  <a:pos x="35" y="221"/>
                </a:cxn>
                <a:cxn ang="0">
                  <a:pos x="27" y="212"/>
                </a:cxn>
                <a:cxn ang="0">
                  <a:pos x="27" y="203"/>
                </a:cxn>
                <a:cxn ang="0">
                  <a:pos x="35" y="195"/>
                </a:cxn>
                <a:cxn ang="0">
                  <a:pos x="44" y="195"/>
                </a:cxn>
                <a:cxn ang="0">
                  <a:pos x="71" y="186"/>
                </a:cxn>
                <a:cxn ang="0">
                  <a:pos x="106" y="186"/>
                </a:cxn>
                <a:cxn ang="0">
                  <a:pos x="132" y="177"/>
                </a:cxn>
                <a:cxn ang="0">
                  <a:pos x="141" y="177"/>
                </a:cxn>
                <a:cxn ang="0">
                  <a:pos x="150" y="177"/>
                </a:cxn>
                <a:cxn ang="0">
                  <a:pos x="158" y="159"/>
                </a:cxn>
                <a:cxn ang="0">
                  <a:pos x="167" y="150"/>
                </a:cxn>
                <a:cxn ang="0">
                  <a:pos x="176" y="150"/>
                </a:cxn>
                <a:cxn ang="0">
                  <a:pos x="176" y="142"/>
                </a:cxn>
                <a:cxn ang="0">
                  <a:pos x="167" y="124"/>
                </a:cxn>
                <a:cxn ang="0">
                  <a:pos x="176" y="115"/>
                </a:cxn>
                <a:cxn ang="0">
                  <a:pos x="176" y="115"/>
                </a:cxn>
                <a:cxn ang="0">
                  <a:pos x="167" y="106"/>
                </a:cxn>
                <a:cxn ang="0">
                  <a:pos x="167" y="115"/>
                </a:cxn>
                <a:cxn ang="0">
                  <a:pos x="158" y="106"/>
                </a:cxn>
                <a:cxn ang="0">
                  <a:pos x="176" y="88"/>
                </a:cxn>
                <a:cxn ang="0">
                  <a:pos x="185" y="80"/>
                </a:cxn>
                <a:cxn ang="0">
                  <a:pos x="202" y="44"/>
                </a:cxn>
                <a:cxn ang="0">
                  <a:pos x="229" y="18"/>
                </a:cxn>
                <a:cxn ang="0">
                  <a:pos x="273" y="9"/>
                </a:cxn>
                <a:cxn ang="0">
                  <a:pos x="308" y="0"/>
                </a:cxn>
                <a:cxn ang="0">
                  <a:pos x="308" y="9"/>
                </a:cxn>
                <a:cxn ang="0">
                  <a:pos x="317" y="27"/>
                </a:cxn>
                <a:cxn ang="0">
                  <a:pos x="326" y="35"/>
                </a:cxn>
                <a:cxn ang="0">
                  <a:pos x="326" y="44"/>
                </a:cxn>
                <a:cxn ang="0">
                  <a:pos x="326" y="62"/>
                </a:cxn>
                <a:cxn ang="0">
                  <a:pos x="326" y="71"/>
                </a:cxn>
                <a:cxn ang="0">
                  <a:pos x="326" y="88"/>
                </a:cxn>
                <a:cxn ang="0">
                  <a:pos x="334" y="106"/>
                </a:cxn>
                <a:cxn ang="0">
                  <a:pos x="334" y="106"/>
                </a:cxn>
                <a:cxn ang="0">
                  <a:pos x="352" y="159"/>
                </a:cxn>
                <a:cxn ang="0">
                  <a:pos x="361" y="168"/>
                </a:cxn>
                <a:cxn ang="0">
                  <a:pos x="361" y="221"/>
                </a:cxn>
                <a:cxn ang="0">
                  <a:pos x="370" y="283"/>
                </a:cxn>
                <a:cxn ang="0">
                  <a:pos x="370" y="292"/>
                </a:cxn>
                <a:cxn ang="0">
                  <a:pos x="361" y="310"/>
                </a:cxn>
                <a:cxn ang="0">
                  <a:pos x="361" y="318"/>
                </a:cxn>
                <a:cxn ang="0">
                  <a:pos x="361" y="327"/>
                </a:cxn>
                <a:cxn ang="0">
                  <a:pos x="352" y="336"/>
                </a:cxn>
                <a:cxn ang="0">
                  <a:pos x="352" y="310"/>
                </a:cxn>
                <a:cxn ang="0">
                  <a:pos x="343" y="301"/>
                </a:cxn>
                <a:cxn ang="0">
                  <a:pos x="343" y="292"/>
                </a:cxn>
                <a:cxn ang="0">
                  <a:pos x="352" y="301"/>
                </a:cxn>
                <a:cxn ang="0">
                  <a:pos x="299" y="301"/>
                </a:cxn>
                <a:cxn ang="0">
                  <a:pos x="299" y="292"/>
                </a:cxn>
                <a:cxn ang="0">
                  <a:pos x="282" y="292"/>
                </a:cxn>
                <a:cxn ang="0">
                  <a:pos x="273" y="283"/>
                </a:cxn>
                <a:cxn ang="0">
                  <a:pos x="264" y="265"/>
                </a:cxn>
                <a:cxn ang="0">
                  <a:pos x="255" y="265"/>
                </a:cxn>
                <a:cxn ang="0">
                  <a:pos x="255" y="256"/>
                </a:cxn>
                <a:cxn ang="0">
                  <a:pos x="123" y="283"/>
                </a:cxn>
                <a:cxn ang="0">
                  <a:pos x="0" y="310"/>
                </a:cxn>
                <a:cxn ang="0">
                  <a:pos x="0" y="292"/>
                </a:cxn>
              </a:cxnLst>
              <a:rect l="0" t="0" r="r" b="b"/>
              <a:pathLst>
                <a:path w="370" h="336">
                  <a:moveTo>
                    <a:pt x="0" y="292"/>
                  </a:moveTo>
                  <a:lnTo>
                    <a:pt x="0" y="292"/>
                  </a:lnTo>
                  <a:lnTo>
                    <a:pt x="9" y="274"/>
                  </a:lnTo>
                  <a:lnTo>
                    <a:pt x="18" y="265"/>
                  </a:lnTo>
                  <a:lnTo>
                    <a:pt x="27" y="256"/>
                  </a:lnTo>
                  <a:lnTo>
                    <a:pt x="27" y="256"/>
                  </a:lnTo>
                  <a:lnTo>
                    <a:pt x="35" y="248"/>
                  </a:lnTo>
                  <a:lnTo>
                    <a:pt x="44" y="239"/>
                  </a:lnTo>
                  <a:lnTo>
                    <a:pt x="44" y="239"/>
                  </a:lnTo>
                  <a:lnTo>
                    <a:pt x="35" y="221"/>
                  </a:lnTo>
                  <a:lnTo>
                    <a:pt x="35" y="221"/>
                  </a:lnTo>
                  <a:lnTo>
                    <a:pt x="35" y="221"/>
                  </a:lnTo>
                  <a:lnTo>
                    <a:pt x="27" y="212"/>
                  </a:lnTo>
                  <a:lnTo>
                    <a:pt x="27" y="212"/>
                  </a:lnTo>
                  <a:lnTo>
                    <a:pt x="27" y="203"/>
                  </a:lnTo>
                  <a:lnTo>
                    <a:pt x="27" y="203"/>
                  </a:lnTo>
                  <a:lnTo>
                    <a:pt x="27" y="203"/>
                  </a:lnTo>
                  <a:lnTo>
                    <a:pt x="35" y="195"/>
                  </a:lnTo>
                  <a:lnTo>
                    <a:pt x="35" y="195"/>
                  </a:lnTo>
                  <a:lnTo>
                    <a:pt x="44" y="195"/>
                  </a:lnTo>
                  <a:lnTo>
                    <a:pt x="53" y="186"/>
                  </a:lnTo>
                  <a:lnTo>
                    <a:pt x="71" y="186"/>
                  </a:lnTo>
                  <a:lnTo>
                    <a:pt x="97" y="186"/>
                  </a:lnTo>
                  <a:lnTo>
                    <a:pt x="106" y="186"/>
                  </a:lnTo>
                  <a:lnTo>
                    <a:pt x="114" y="186"/>
                  </a:lnTo>
                  <a:lnTo>
                    <a:pt x="132" y="177"/>
                  </a:lnTo>
                  <a:lnTo>
                    <a:pt x="141" y="177"/>
                  </a:lnTo>
                  <a:lnTo>
                    <a:pt x="141" y="177"/>
                  </a:lnTo>
                  <a:lnTo>
                    <a:pt x="150" y="177"/>
                  </a:lnTo>
                  <a:lnTo>
                    <a:pt x="150" y="177"/>
                  </a:lnTo>
                  <a:lnTo>
                    <a:pt x="158" y="168"/>
                  </a:lnTo>
                  <a:lnTo>
                    <a:pt x="158" y="159"/>
                  </a:lnTo>
                  <a:lnTo>
                    <a:pt x="167" y="159"/>
                  </a:lnTo>
                  <a:lnTo>
                    <a:pt x="167" y="150"/>
                  </a:lnTo>
                  <a:lnTo>
                    <a:pt x="176" y="150"/>
                  </a:lnTo>
                  <a:lnTo>
                    <a:pt x="176" y="150"/>
                  </a:lnTo>
                  <a:lnTo>
                    <a:pt x="176" y="142"/>
                  </a:lnTo>
                  <a:lnTo>
                    <a:pt x="176" y="142"/>
                  </a:lnTo>
                  <a:lnTo>
                    <a:pt x="176" y="133"/>
                  </a:lnTo>
                  <a:lnTo>
                    <a:pt x="167" y="124"/>
                  </a:lnTo>
                  <a:lnTo>
                    <a:pt x="176" y="124"/>
                  </a:lnTo>
                  <a:lnTo>
                    <a:pt x="176" y="115"/>
                  </a:lnTo>
                  <a:lnTo>
                    <a:pt x="176" y="115"/>
                  </a:lnTo>
                  <a:lnTo>
                    <a:pt x="176" y="115"/>
                  </a:lnTo>
                  <a:lnTo>
                    <a:pt x="167" y="106"/>
                  </a:lnTo>
                  <a:lnTo>
                    <a:pt x="167" y="106"/>
                  </a:lnTo>
                  <a:lnTo>
                    <a:pt x="167" y="115"/>
                  </a:lnTo>
                  <a:lnTo>
                    <a:pt x="167" y="115"/>
                  </a:lnTo>
                  <a:lnTo>
                    <a:pt x="158" y="106"/>
                  </a:lnTo>
                  <a:lnTo>
                    <a:pt x="158" y="106"/>
                  </a:lnTo>
                  <a:lnTo>
                    <a:pt x="167" y="97"/>
                  </a:lnTo>
                  <a:lnTo>
                    <a:pt x="176" y="88"/>
                  </a:lnTo>
                  <a:lnTo>
                    <a:pt x="176" y="88"/>
                  </a:lnTo>
                  <a:lnTo>
                    <a:pt x="185" y="80"/>
                  </a:lnTo>
                  <a:lnTo>
                    <a:pt x="185" y="71"/>
                  </a:lnTo>
                  <a:lnTo>
                    <a:pt x="202" y="44"/>
                  </a:lnTo>
                  <a:lnTo>
                    <a:pt x="220" y="27"/>
                  </a:lnTo>
                  <a:lnTo>
                    <a:pt x="229" y="18"/>
                  </a:lnTo>
                  <a:lnTo>
                    <a:pt x="238" y="18"/>
                  </a:lnTo>
                  <a:lnTo>
                    <a:pt x="273" y="9"/>
                  </a:lnTo>
                  <a:lnTo>
                    <a:pt x="308" y="0"/>
                  </a:lnTo>
                  <a:lnTo>
                    <a:pt x="308" y="0"/>
                  </a:lnTo>
                  <a:lnTo>
                    <a:pt x="308" y="9"/>
                  </a:lnTo>
                  <a:lnTo>
                    <a:pt x="308" y="9"/>
                  </a:lnTo>
                  <a:lnTo>
                    <a:pt x="317" y="18"/>
                  </a:lnTo>
                  <a:lnTo>
                    <a:pt x="317" y="27"/>
                  </a:lnTo>
                  <a:lnTo>
                    <a:pt x="317" y="35"/>
                  </a:lnTo>
                  <a:lnTo>
                    <a:pt x="326" y="35"/>
                  </a:lnTo>
                  <a:lnTo>
                    <a:pt x="326" y="44"/>
                  </a:lnTo>
                  <a:lnTo>
                    <a:pt x="326" y="44"/>
                  </a:lnTo>
                  <a:lnTo>
                    <a:pt x="326" y="53"/>
                  </a:lnTo>
                  <a:lnTo>
                    <a:pt x="326" y="62"/>
                  </a:lnTo>
                  <a:lnTo>
                    <a:pt x="326" y="62"/>
                  </a:lnTo>
                  <a:lnTo>
                    <a:pt x="326" y="71"/>
                  </a:lnTo>
                  <a:lnTo>
                    <a:pt x="326" y="80"/>
                  </a:lnTo>
                  <a:lnTo>
                    <a:pt x="326" y="88"/>
                  </a:lnTo>
                  <a:lnTo>
                    <a:pt x="334" y="97"/>
                  </a:lnTo>
                  <a:lnTo>
                    <a:pt x="334" y="106"/>
                  </a:lnTo>
                  <a:lnTo>
                    <a:pt x="334" y="115"/>
                  </a:lnTo>
                  <a:lnTo>
                    <a:pt x="334" y="106"/>
                  </a:lnTo>
                  <a:lnTo>
                    <a:pt x="343" y="115"/>
                  </a:lnTo>
                  <a:lnTo>
                    <a:pt x="352" y="159"/>
                  </a:lnTo>
                  <a:lnTo>
                    <a:pt x="352" y="168"/>
                  </a:lnTo>
                  <a:lnTo>
                    <a:pt x="361" y="168"/>
                  </a:lnTo>
                  <a:lnTo>
                    <a:pt x="361" y="177"/>
                  </a:lnTo>
                  <a:lnTo>
                    <a:pt x="361" y="221"/>
                  </a:lnTo>
                  <a:lnTo>
                    <a:pt x="361" y="230"/>
                  </a:lnTo>
                  <a:lnTo>
                    <a:pt x="370" y="283"/>
                  </a:lnTo>
                  <a:lnTo>
                    <a:pt x="370" y="292"/>
                  </a:lnTo>
                  <a:lnTo>
                    <a:pt x="370" y="292"/>
                  </a:lnTo>
                  <a:lnTo>
                    <a:pt x="361" y="301"/>
                  </a:lnTo>
                  <a:lnTo>
                    <a:pt x="361" y="310"/>
                  </a:lnTo>
                  <a:lnTo>
                    <a:pt x="370" y="310"/>
                  </a:lnTo>
                  <a:lnTo>
                    <a:pt x="361" y="318"/>
                  </a:lnTo>
                  <a:lnTo>
                    <a:pt x="361" y="327"/>
                  </a:lnTo>
                  <a:lnTo>
                    <a:pt x="361" y="327"/>
                  </a:lnTo>
                  <a:lnTo>
                    <a:pt x="352" y="336"/>
                  </a:lnTo>
                  <a:lnTo>
                    <a:pt x="352" y="336"/>
                  </a:lnTo>
                  <a:lnTo>
                    <a:pt x="352" y="327"/>
                  </a:lnTo>
                  <a:lnTo>
                    <a:pt x="352" y="310"/>
                  </a:lnTo>
                  <a:lnTo>
                    <a:pt x="352" y="301"/>
                  </a:lnTo>
                  <a:lnTo>
                    <a:pt x="343" y="301"/>
                  </a:lnTo>
                  <a:lnTo>
                    <a:pt x="343" y="292"/>
                  </a:lnTo>
                  <a:lnTo>
                    <a:pt x="343" y="292"/>
                  </a:lnTo>
                  <a:lnTo>
                    <a:pt x="343" y="301"/>
                  </a:lnTo>
                  <a:lnTo>
                    <a:pt x="352" y="301"/>
                  </a:lnTo>
                  <a:lnTo>
                    <a:pt x="352" y="318"/>
                  </a:lnTo>
                  <a:lnTo>
                    <a:pt x="299" y="301"/>
                  </a:lnTo>
                  <a:lnTo>
                    <a:pt x="299" y="301"/>
                  </a:lnTo>
                  <a:lnTo>
                    <a:pt x="299" y="292"/>
                  </a:lnTo>
                  <a:lnTo>
                    <a:pt x="290" y="292"/>
                  </a:lnTo>
                  <a:lnTo>
                    <a:pt x="282" y="292"/>
                  </a:lnTo>
                  <a:lnTo>
                    <a:pt x="282" y="283"/>
                  </a:lnTo>
                  <a:lnTo>
                    <a:pt x="273" y="283"/>
                  </a:lnTo>
                  <a:lnTo>
                    <a:pt x="273" y="274"/>
                  </a:lnTo>
                  <a:lnTo>
                    <a:pt x="264" y="265"/>
                  </a:lnTo>
                  <a:lnTo>
                    <a:pt x="264" y="265"/>
                  </a:lnTo>
                  <a:lnTo>
                    <a:pt x="255" y="265"/>
                  </a:lnTo>
                  <a:lnTo>
                    <a:pt x="255" y="256"/>
                  </a:lnTo>
                  <a:lnTo>
                    <a:pt x="255" y="256"/>
                  </a:lnTo>
                  <a:lnTo>
                    <a:pt x="202" y="274"/>
                  </a:lnTo>
                  <a:lnTo>
                    <a:pt x="123" y="283"/>
                  </a:lnTo>
                  <a:lnTo>
                    <a:pt x="53" y="301"/>
                  </a:lnTo>
                  <a:lnTo>
                    <a:pt x="0" y="310"/>
                  </a:lnTo>
                  <a:lnTo>
                    <a:pt x="0" y="292"/>
                  </a:lnTo>
                  <a:lnTo>
                    <a:pt x="0" y="292"/>
                  </a:lnTo>
                  <a:close/>
                </a:path>
              </a:pathLst>
            </a:custGeom>
            <a:grp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51" name="Freeform 77"/>
            <p:cNvSpPr>
              <a:spLocks/>
            </p:cNvSpPr>
            <p:nvPr/>
          </p:nvSpPr>
          <p:spPr bwMode="auto">
            <a:xfrm>
              <a:off x="5189538" y="2252664"/>
              <a:ext cx="180975" cy="112713"/>
            </a:xfrm>
            <a:custGeom>
              <a:avLst/>
              <a:gdLst/>
              <a:ahLst/>
              <a:cxnLst>
                <a:cxn ang="0">
                  <a:pos x="35" y="53"/>
                </a:cxn>
                <a:cxn ang="0">
                  <a:pos x="18" y="62"/>
                </a:cxn>
                <a:cxn ang="0">
                  <a:pos x="9" y="71"/>
                </a:cxn>
                <a:cxn ang="0">
                  <a:pos x="18" y="62"/>
                </a:cxn>
                <a:cxn ang="0">
                  <a:pos x="0" y="62"/>
                </a:cxn>
                <a:cxn ang="0">
                  <a:pos x="0" y="62"/>
                </a:cxn>
                <a:cxn ang="0">
                  <a:pos x="0" y="62"/>
                </a:cxn>
                <a:cxn ang="0">
                  <a:pos x="9" y="53"/>
                </a:cxn>
                <a:cxn ang="0">
                  <a:pos x="18" y="44"/>
                </a:cxn>
                <a:cxn ang="0">
                  <a:pos x="18" y="44"/>
                </a:cxn>
                <a:cxn ang="0">
                  <a:pos x="18" y="44"/>
                </a:cxn>
                <a:cxn ang="0">
                  <a:pos x="18" y="35"/>
                </a:cxn>
                <a:cxn ang="0">
                  <a:pos x="26" y="35"/>
                </a:cxn>
                <a:cxn ang="0">
                  <a:pos x="26" y="35"/>
                </a:cxn>
                <a:cxn ang="0">
                  <a:pos x="35" y="27"/>
                </a:cxn>
                <a:cxn ang="0">
                  <a:pos x="44" y="27"/>
                </a:cxn>
                <a:cxn ang="0">
                  <a:pos x="44" y="27"/>
                </a:cxn>
                <a:cxn ang="0">
                  <a:pos x="53" y="27"/>
                </a:cxn>
                <a:cxn ang="0">
                  <a:pos x="70" y="18"/>
                </a:cxn>
                <a:cxn ang="0">
                  <a:pos x="79" y="18"/>
                </a:cxn>
                <a:cxn ang="0">
                  <a:pos x="88" y="0"/>
                </a:cxn>
                <a:cxn ang="0">
                  <a:pos x="88" y="9"/>
                </a:cxn>
                <a:cxn ang="0">
                  <a:pos x="88" y="9"/>
                </a:cxn>
                <a:cxn ang="0">
                  <a:pos x="79" y="18"/>
                </a:cxn>
                <a:cxn ang="0">
                  <a:pos x="79" y="18"/>
                </a:cxn>
                <a:cxn ang="0">
                  <a:pos x="79" y="18"/>
                </a:cxn>
                <a:cxn ang="0">
                  <a:pos x="88" y="18"/>
                </a:cxn>
                <a:cxn ang="0">
                  <a:pos x="88" y="9"/>
                </a:cxn>
                <a:cxn ang="0">
                  <a:pos x="97" y="9"/>
                </a:cxn>
                <a:cxn ang="0">
                  <a:pos x="106" y="0"/>
                </a:cxn>
                <a:cxn ang="0">
                  <a:pos x="106" y="9"/>
                </a:cxn>
                <a:cxn ang="0">
                  <a:pos x="106" y="0"/>
                </a:cxn>
                <a:cxn ang="0">
                  <a:pos x="114" y="0"/>
                </a:cxn>
                <a:cxn ang="0">
                  <a:pos x="106" y="9"/>
                </a:cxn>
                <a:cxn ang="0">
                  <a:pos x="106" y="9"/>
                </a:cxn>
                <a:cxn ang="0">
                  <a:pos x="88" y="18"/>
                </a:cxn>
                <a:cxn ang="0">
                  <a:pos x="88" y="18"/>
                </a:cxn>
                <a:cxn ang="0">
                  <a:pos x="88" y="27"/>
                </a:cxn>
                <a:cxn ang="0">
                  <a:pos x="79" y="35"/>
                </a:cxn>
                <a:cxn ang="0">
                  <a:pos x="70" y="35"/>
                </a:cxn>
                <a:cxn ang="0">
                  <a:pos x="62" y="35"/>
                </a:cxn>
                <a:cxn ang="0">
                  <a:pos x="62" y="35"/>
                </a:cxn>
                <a:cxn ang="0">
                  <a:pos x="53" y="44"/>
                </a:cxn>
                <a:cxn ang="0">
                  <a:pos x="44" y="44"/>
                </a:cxn>
                <a:cxn ang="0">
                  <a:pos x="35" y="53"/>
                </a:cxn>
                <a:cxn ang="0">
                  <a:pos x="35" y="53"/>
                </a:cxn>
              </a:cxnLst>
              <a:rect l="0" t="0" r="r" b="b"/>
              <a:pathLst>
                <a:path w="114" h="71">
                  <a:moveTo>
                    <a:pt x="35" y="53"/>
                  </a:moveTo>
                  <a:lnTo>
                    <a:pt x="18" y="62"/>
                  </a:lnTo>
                  <a:lnTo>
                    <a:pt x="9" y="71"/>
                  </a:lnTo>
                  <a:lnTo>
                    <a:pt x="18" y="62"/>
                  </a:lnTo>
                  <a:lnTo>
                    <a:pt x="0" y="62"/>
                  </a:lnTo>
                  <a:lnTo>
                    <a:pt x="0" y="62"/>
                  </a:lnTo>
                  <a:lnTo>
                    <a:pt x="0" y="62"/>
                  </a:lnTo>
                  <a:lnTo>
                    <a:pt x="9" y="53"/>
                  </a:lnTo>
                  <a:lnTo>
                    <a:pt x="18" y="44"/>
                  </a:lnTo>
                  <a:lnTo>
                    <a:pt x="18" y="44"/>
                  </a:lnTo>
                  <a:lnTo>
                    <a:pt x="18" y="44"/>
                  </a:lnTo>
                  <a:lnTo>
                    <a:pt x="18" y="35"/>
                  </a:lnTo>
                  <a:lnTo>
                    <a:pt x="26" y="35"/>
                  </a:lnTo>
                  <a:lnTo>
                    <a:pt x="26" y="35"/>
                  </a:lnTo>
                  <a:lnTo>
                    <a:pt x="35" y="27"/>
                  </a:lnTo>
                  <a:lnTo>
                    <a:pt x="44" y="27"/>
                  </a:lnTo>
                  <a:lnTo>
                    <a:pt x="44" y="27"/>
                  </a:lnTo>
                  <a:lnTo>
                    <a:pt x="53" y="27"/>
                  </a:lnTo>
                  <a:lnTo>
                    <a:pt x="70" y="18"/>
                  </a:lnTo>
                  <a:lnTo>
                    <a:pt x="79" y="18"/>
                  </a:lnTo>
                  <a:lnTo>
                    <a:pt x="88" y="0"/>
                  </a:lnTo>
                  <a:lnTo>
                    <a:pt x="88" y="9"/>
                  </a:lnTo>
                  <a:lnTo>
                    <a:pt x="88" y="9"/>
                  </a:lnTo>
                  <a:lnTo>
                    <a:pt x="79" y="18"/>
                  </a:lnTo>
                  <a:lnTo>
                    <a:pt x="79" y="18"/>
                  </a:lnTo>
                  <a:lnTo>
                    <a:pt x="79" y="18"/>
                  </a:lnTo>
                  <a:lnTo>
                    <a:pt x="88" y="18"/>
                  </a:lnTo>
                  <a:lnTo>
                    <a:pt x="88" y="9"/>
                  </a:lnTo>
                  <a:lnTo>
                    <a:pt x="97" y="9"/>
                  </a:lnTo>
                  <a:lnTo>
                    <a:pt x="106" y="0"/>
                  </a:lnTo>
                  <a:lnTo>
                    <a:pt x="106" y="9"/>
                  </a:lnTo>
                  <a:lnTo>
                    <a:pt x="106" y="0"/>
                  </a:lnTo>
                  <a:lnTo>
                    <a:pt x="114" y="0"/>
                  </a:lnTo>
                  <a:lnTo>
                    <a:pt x="106" y="9"/>
                  </a:lnTo>
                  <a:lnTo>
                    <a:pt x="106" y="9"/>
                  </a:lnTo>
                  <a:lnTo>
                    <a:pt x="88" y="18"/>
                  </a:lnTo>
                  <a:lnTo>
                    <a:pt x="88" y="18"/>
                  </a:lnTo>
                  <a:lnTo>
                    <a:pt x="88" y="27"/>
                  </a:lnTo>
                  <a:lnTo>
                    <a:pt x="79" y="35"/>
                  </a:lnTo>
                  <a:lnTo>
                    <a:pt x="70" y="35"/>
                  </a:lnTo>
                  <a:lnTo>
                    <a:pt x="62" y="35"/>
                  </a:lnTo>
                  <a:lnTo>
                    <a:pt x="62" y="35"/>
                  </a:lnTo>
                  <a:lnTo>
                    <a:pt x="53" y="44"/>
                  </a:lnTo>
                  <a:lnTo>
                    <a:pt x="44" y="44"/>
                  </a:lnTo>
                  <a:lnTo>
                    <a:pt x="35" y="53"/>
                  </a:lnTo>
                  <a:lnTo>
                    <a:pt x="35" y="53"/>
                  </a:lnTo>
                  <a:close/>
                </a:path>
              </a:pathLst>
            </a:custGeom>
            <a:grp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grpSp>
      <p:sp>
        <p:nvSpPr>
          <p:cNvPr id="43" name="Freeform 91"/>
          <p:cNvSpPr>
            <a:spLocks/>
          </p:cNvSpPr>
          <p:nvPr/>
        </p:nvSpPr>
        <p:spPr bwMode="auto">
          <a:xfrm>
            <a:off x="7222919" y="949366"/>
            <a:ext cx="688765" cy="435574"/>
          </a:xfrm>
          <a:custGeom>
            <a:avLst/>
            <a:gdLst/>
            <a:ahLst/>
            <a:cxnLst>
              <a:cxn ang="0">
                <a:pos x="18" y="115"/>
              </a:cxn>
              <a:cxn ang="0">
                <a:pos x="9" y="97"/>
              </a:cxn>
              <a:cxn ang="0">
                <a:pos x="0" y="79"/>
              </a:cxn>
              <a:cxn ang="0">
                <a:pos x="18" y="0"/>
              </a:cxn>
              <a:cxn ang="0">
                <a:pos x="229" y="44"/>
              </a:cxn>
              <a:cxn ang="0">
                <a:pos x="422" y="70"/>
              </a:cxn>
              <a:cxn ang="0">
                <a:pos x="607" y="88"/>
              </a:cxn>
              <a:cxn ang="0">
                <a:pos x="642" y="88"/>
              </a:cxn>
              <a:cxn ang="0">
                <a:pos x="625" y="398"/>
              </a:cxn>
              <a:cxn ang="0">
                <a:pos x="546" y="398"/>
              </a:cxn>
              <a:cxn ang="0">
                <a:pos x="334" y="371"/>
              </a:cxn>
              <a:cxn ang="0">
                <a:pos x="229" y="362"/>
              </a:cxn>
              <a:cxn ang="0">
                <a:pos x="220" y="398"/>
              </a:cxn>
              <a:cxn ang="0">
                <a:pos x="211" y="380"/>
              </a:cxn>
              <a:cxn ang="0">
                <a:pos x="202" y="389"/>
              </a:cxn>
              <a:cxn ang="0">
                <a:pos x="194" y="389"/>
              </a:cxn>
              <a:cxn ang="0">
                <a:pos x="185" y="389"/>
              </a:cxn>
              <a:cxn ang="0">
                <a:pos x="158" y="380"/>
              </a:cxn>
              <a:cxn ang="0">
                <a:pos x="150" y="389"/>
              </a:cxn>
              <a:cxn ang="0">
                <a:pos x="141" y="389"/>
              </a:cxn>
              <a:cxn ang="0">
                <a:pos x="123" y="389"/>
              </a:cxn>
              <a:cxn ang="0">
                <a:pos x="123" y="398"/>
              </a:cxn>
              <a:cxn ang="0">
                <a:pos x="114" y="380"/>
              </a:cxn>
              <a:cxn ang="0">
                <a:pos x="114" y="371"/>
              </a:cxn>
              <a:cxn ang="0">
                <a:pos x="114" y="362"/>
              </a:cxn>
              <a:cxn ang="0">
                <a:pos x="106" y="353"/>
              </a:cxn>
              <a:cxn ang="0">
                <a:pos x="97" y="344"/>
              </a:cxn>
              <a:cxn ang="0">
                <a:pos x="97" y="336"/>
              </a:cxn>
              <a:cxn ang="0">
                <a:pos x="97" y="327"/>
              </a:cxn>
              <a:cxn ang="0">
                <a:pos x="88" y="300"/>
              </a:cxn>
              <a:cxn ang="0">
                <a:pos x="79" y="283"/>
              </a:cxn>
              <a:cxn ang="0">
                <a:pos x="62" y="291"/>
              </a:cxn>
              <a:cxn ang="0">
                <a:pos x="53" y="283"/>
              </a:cxn>
              <a:cxn ang="0">
                <a:pos x="44" y="283"/>
              </a:cxn>
              <a:cxn ang="0">
                <a:pos x="53" y="265"/>
              </a:cxn>
              <a:cxn ang="0">
                <a:pos x="62" y="265"/>
              </a:cxn>
              <a:cxn ang="0">
                <a:pos x="53" y="247"/>
              </a:cxn>
              <a:cxn ang="0">
                <a:pos x="62" y="238"/>
              </a:cxn>
              <a:cxn ang="0">
                <a:pos x="62" y="230"/>
              </a:cxn>
              <a:cxn ang="0">
                <a:pos x="70" y="203"/>
              </a:cxn>
              <a:cxn ang="0">
                <a:pos x="62" y="203"/>
              </a:cxn>
              <a:cxn ang="0">
                <a:pos x="62" y="194"/>
              </a:cxn>
              <a:cxn ang="0">
                <a:pos x="53" y="185"/>
              </a:cxn>
              <a:cxn ang="0">
                <a:pos x="44" y="176"/>
              </a:cxn>
              <a:cxn ang="0">
                <a:pos x="44" y="168"/>
              </a:cxn>
              <a:cxn ang="0">
                <a:pos x="35" y="159"/>
              </a:cxn>
              <a:cxn ang="0">
                <a:pos x="26" y="141"/>
              </a:cxn>
              <a:cxn ang="0">
                <a:pos x="18" y="132"/>
              </a:cxn>
              <a:cxn ang="0">
                <a:pos x="18" y="123"/>
              </a:cxn>
            </a:cxnLst>
            <a:rect l="0" t="0" r="r" b="b"/>
            <a:pathLst>
              <a:path w="642" h="406">
                <a:moveTo>
                  <a:pt x="18" y="123"/>
                </a:moveTo>
                <a:lnTo>
                  <a:pt x="18" y="115"/>
                </a:lnTo>
                <a:lnTo>
                  <a:pt x="18" y="106"/>
                </a:lnTo>
                <a:lnTo>
                  <a:pt x="9" y="97"/>
                </a:lnTo>
                <a:lnTo>
                  <a:pt x="9" y="97"/>
                </a:lnTo>
                <a:lnTo>
                  <a:pt x="0" y="79"/>
                </a:lnTo>
                <a:lnTo>
                  <a:pt x="18" y="8"/>
                </a:lnTo>
                <a:lnTo>
                  <a:pt x="18" y="0"/>
                </a:lnTo>
                <a:lnTo>
                  <a:pt x="97" y="17"/>
                </a:lnTo>
                <a:lnTo>
                  <a:pt x="229" y="44"/>
                </a:lnTo>
                <a:lnTo>
                  <a:pt x="343" y="62"/>
                </a:lnTo>
                <a:lnTo>
                  <a:pt x="422" y="70"/>
                </a:lnTo>
                <a:lnTo>
                  <a:pt x="502" y="79"/>
                </a:lnTo>
                <a:lnTo>
                  <a:pt x="607" y="88"/>
                </a:lnTo>
                <a:lnTo>
                  <a:pt x="642" y="88"/>
                </a:lnTo>
                <a:lnTo>
                  <a:pt x="642" y="88"/>
                </a:lnTo>
                <a:lnTo>
                  <a:pt x="625" y="327"/>
                </a:lnTo>
                <a:lnTo>
                  <a:pt x="625" y="398"/>
                </a:lnTo>
                <a:lnTo>
                  <a:pt x="616" y="406"/>
                </a:lnTo>
                <a:lnTo>
                  <a:pt x="546" y="398"/>
                </a:lnTo>
                <a:lnTo>
                  <a:pt x="431" y="389"/>
                </a:lnTo>
                <a:lnTo>
                  <a:pt x="334" y="371"/>
                </a:lnTo>
                <a:lnTo>
                  <a:pt x="238" y="362"/>
                </a:lnTo>
                <a:lnTo>
                  <a:pt x="229" y="362"/>
                </a:lnTo>
                <a:lnTo>
                  <a:pt x="229" y="398"/>
                </a:lnTo>
                <a:lnTo>
                  <a:pt x="220" y="398"/>
                </a:lnTo>
                <a:lnTo>
                  <a:pt x="220" y="389"/>
                </a:lnTo>
                <a:lnTo>
                  <a:pt x="211" y="380"/>
                </a:lnTo>
                <a:lnTo>
                  <a:pt x="211" y="380"/>
                </a:lnTo>
                <a:lnTo>
                  <a:pt x="202" y="389"/>
                </a:lnTo>
                <a:lnTo>
                  <a:pt x="202" y="389"/>
                </a:lnTo>
                <a:lnTo>
                  <a:pt x="194" y="389"/>
                </a:lnTo>
                <a:lnTo>
                  <a:pt x="185" y="389"/>
                </a:lnTo>
                <a:lnTo>
                  <a:pt x="185" y="389"/>
                </a:lnTo>
                <a:lnTo>
                  <a:pt x="167" y="389"/>
                </a:lnTo>
                <a:lnTo>
                  <a:pt x="158" y="380"/>
                </a:lnTo>
                <a:lnTo>
                  <a:pt x="158" y="389"/>
                </a:lnTo>
                <a:lnTo>
                  <a:pt x="150" y="389"/>
                </a:lnTo>
                <a:lnTo>
                  <a:pt x="150" y="389"/>
                </a:lnTo>
                <a:lnTo>
                  <a:pt x="141" y="389"/>
                </a:lnTo>
                <a:lnTo>
                  <a:pt x="132" y="389"/>
                </a:lnTo>
                <a:lnTo>
                  <a:pt x="123" y="389"/>
                </a:lnTo>
                <a:lnTo>
                  <a:pt x="123" y="398"/>
                </a:lnTo>
                <a:lnTo>
                  <a:pt x="123" y="398"/>
                </a:lnTo>
                <a:lnTo>
                  <a:pt x="123" y="389"/>
                </a:lnTo>
                <a:lnTo>
                  <a:pt x="114" y="380"/>
                </a:lnTo>
                <a:lnTo>
                  <a:pt x="114" y="380"/>
                </a:lnTo>
                <a:lnTo>
                  <a:pt x="114" y="371"/>
                </a:lnTo>
                <a:lnTo>
                  <a:pt x="114" y="371"/>
                </a:lnTo>
                <a:lnTo>
                  <a:pt x="114" y="362"/>
                </a:lnTo>
                <a:lnTo>
                  <a:pt x="106" y="353"/>
                </a:lnTo>
                <a:lnTo>
                  <a:pt x="106" y="353"/>
                </a:lnTo>
                <a:lnTo>
                  <a:pt x="97" y="353"/>
                </a:lnTo>
                <a:lnTo>
                  <a:pt x="97" y="344"/>
                </a:lnTo>
                <a:lnTo>
                  <a:pt x="97" y="336"/>
                </a:lnTo>
                <a:lnTo>
                  <a:pt x="97" y="336"/>
                </a:lnTo>
                <a:lnTo>
                  <a:pt x="97" y="327"/>
                </a:lnTo>
                <a:lnTo>
                  <a:pt x="97" y="327"/>
                </a:lnTo>
                <a:lnTo>
                  <a:pt x="88" y="318"/>
                </a:lnTo>
                <a:lnTo>
                  <a:pt x="88" y="300"/>
                </a:lnTo>
                <a:lnTo>
                  <a:pt x="88" y="291"/>
                </a:lnTo>
                <a:lnTo>
                  <a:pt x="79" y="283"/>
                </a:lnTo>
                <a:lnTo>
                  <a:pt x="79" y="283"/>
                </a:lnTo>
                <a:lnTo>
                  <a:pt x="62" y="291"/>
                </a:lnTo>
                <a:lnTo>
                  <a:pt x="53" y="291"/>
                </a:lnTo>
                <a:lnTo>
                  <a:pt x="53" y="283"/>
                </a:lnTo>
                <a:lnTo>
                  <a:pt x="44" y="283"/>
                </a:lnTo>
                <a:lnTo>
                  <a:pt x="44" y="283"/>
                </a:lnTo>
                <a:lnTo>
                  <a:pt x="53" y="274"/>
                </a:lnTo>
                <a:lnTo>
                  <a:pt x="53" y="265"/>
                </a:lnTo>
                <a:lnTo>
                  <a:pt x="53" y="265"/>
                </a:lnTo>
                <a:lnTo>
                  <a:pt x="62" y="265"/>
                </a:lnTo>
                <a:lnTo>
                  <a:pt x="62" y="256"/>
                </a:lnTo>
                <a:lnTo>
                  <a:pt x="53" y="247"/>
                </a:lnTo>
                <a:lnTo>
                  <a:pt x="62" y="238"/>
                </a:lnTo>
                <a:lnTo>
                  <a:pt x="62" y="238"/>
                </a:lnTo>
                <a:lnTo>
                  <a:pt x="62" y="230"/>
                </a:lnTo>
                <a:lnTo>
                  <a:pt x="62" y="230"/>
                </a:lnTo>
                <a:lnTo>
                  <a:pt x="70" y="221"/>
                </a:lnTo>
                <a:lnTo>
                  <a:pt x="70" y="203"/>
                </a:lnTo>
                <a:lnTo>
                  <a:pt x="70" y="203"/>
                </a:lnTo>
                <a:lnTo>
                  <a:pt x="62" y="203"/>
                </a:lnTo>
                <a:lnTo>
                  <a:pt x="62" y="194"/>
                </a:lnTo>
                <a:lnTo>
                  <a:pt x="62" y="194"/>
                </a:lnTo>
                <a:lnTo>
                  <a:pt x="53" y="194"/>
                </a:lnTo>
                <a:lnTo>
                  <a:pt x="53" y="185"/>
                </a:lnTo>
                <a:lnTo>
                  <a:pt x="44" y="185"/>
                </a:lnTo>
                <a:lnTo>
                  <a:pt x="44" y="176"/>
                </a:lnTo>
                <a:lnTo>
                  <a:pt x="44" y="176"/>
                </a:lnTo>
                <a:lnTo>
                  <a:pt x="44" y="168"/>
                </a:lnTo>
                <a:lnTo>
                  <a:pt x="35" y="159"/>
                </a:lnTo>
                <a:lnTo>
                  <a:pt x="35" y="159"/>
                </a:lnTo>
                <a:lnTo>
                  <a:pt x="26" y="150"/>
                </a:lnTo>
                <a:lnTo>
                  <a:pt x="26" y="141"/>
                </a:lnTo>
                <a:lnTo>
                  <a:pt x="18" y="141"/>
                </a:lnTo>
                <a:lnTo>
                  <a:pt x="18" y="132"/>
                </a:lnTo>
                <a:lnTo>
                  <a:pt x="9" y="123"/>
                </a:lnTo>
                <a:lnTo>
                  <a:pt x="18" y="123"/>
                </a:lnTo>
                <a:lnTo>
                  <a:pt x="18" y="123"/>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44" name="Freeform 125"/>
          <p:cNvSpPr>
            <a:spLocks/>
          </p:cNvSpPr>
          <p:nvPr/>
        </p:nvSpPr>
        <p:spPr bwMode="auto">
          <a:xfrm>
            <a:off x="9827779" y="949364"/>
            <a:ext cx="245681" cy="388369"/>
          </a:xfrm>
          <a:custGeom>
            <a:avLst/>
            <a:gdLst/>
            <a:ahLst/>
            <a:cxnLst>
              <a:cxn ang="0">
                <a:pos x="9" y="194"/>
              </a:cxn>
              <a:cxn ang="0">
                <a:pos x="18" y="185"/>
              </a:cxn>
              <a:cxn ang="0">
                <a:pos x="18" y="176"/>
              </a:cxn>
              <a:cxn ang="0">
                <a:pos x="18" y="168"/>
              </a:cxn>
              <a:cxn ang="0">
                <a:pos x="36" y="141"/>
              </a:cxn>
              <a:cxn ang="0">
                <a:pos x="27" y="123"/>
              </a:cxn>
              <a:cxn ang="0">
                <a:pos x="27" y="79"/>
              </a:cxn>
              <a:cxn ang="0">
                <a:pos x="62" y="8"/>
              </a:cxn>
              <a:cxn ang="0">
                <a:pos x="80" y="26"/>
              </a:cxn>
              <a:cxn ang="0">
                <a:pos x="88" y="8"/>
              </a:cxn>
              <a:cxn ang="0">
                <a:pos x="106" y="0"/>
              </a:cxn>
              <a:cxn ang="0">
                <a:pos x="132" y="17"/>
              </a:cxn>
              <a:cxn ang="0">
                <a:pos x="168" y="97"/>
              </a:cxn>
              <a:cxn ang="0">
                <a:pos x="168" y="115"/>
              </a:cxn>
              <a:cxn ang="0">
                <a:pos x="176" y="123"/>
              </a:cxn>
              <a:cxn ang="0">
                <a:pos x="194" y="123"/>
              </a:cxn>
              <a:cxn ang="0">
                <a:pos x="194" y="141"/>
              </a:cxn>
              <a:cxn ang="0">
                <a:pos x="203" y="150"/>
              </a:cxn>
              <a:cxn ang="0">
                <a:pos x="212" y="150"/>
              </a:cxn>
              <a:cxn ang="0">
                <a:pos x="229" y="159"/>
              </a:cxn>
              <a:cxn ang="0">
                <a:pos x="229" y="168"/>
              </a:cxn>
              <a:cxn ang="0">
                <a:pos x="229" y="176"/>
              </a:cxn>
              <a:cxn ang="0">
                <a:pos x="212" y="185"/>
              </a:cxn>
              <a:cxn ang="0">
                <a:pos x="212" y="194"/>
              </a:cxn>
              <a:cxn ang="0">
                <a:pos x="212" y="203"/>
              </a:cxn>
              <a:cxn ang="0">
                <a:pos x="203" y="203"/>
              </a:cxn>
              <a:cxn ang="0">
                <a:pos x="194" y="212"/>
              </a:cxn>
              <a:cxn ang="0">
                <a:pos x="194" y="221"/>
              </a:cxn>
              <a:cxn ang="0">
                <a:pos x="185" y="221"/>
              </a:cxn>
              <a:cxn ang="0">
                <a:pos x="168" y="212"/>
              </a:cxn>
              <a:cxn ang="0">
                <a:pos x="159" y="221"/>
              </a:cxn>
              <a:cxn ang="0">
                <a:pos x="159" y="238"/>
              </a:cxn>
              <a:cxn ang="0">
                <a:pos x="150" y="238"/>
              </a:cxn>
              <a:cxn ang="0">
                <a:pos x="141" y="230"/>
              </a:cxn>
              <a:cxn ang="0">
                <a:pos x="141" y="230"/>
              </a:cxn>
              <a:cxn ang="0">
                <a:pos x="141" y="247"/>
              </a:cxn>
              <a:cxn ang="0">
                <a:pos x="132" y="256"/>
              </a:cxn>
              <a:cxn ang="0">
                <a:pos x="132" y="274"/>
              </a:cxn>
              <a:cxn ang="0">
                <a:pos x="124" y="274"/>
              </a:cxn>
              <a:cxn ang="0">
                <a:pos x="115" y="283"/>
              </a:cxn>
              <a:cxn ang="0">
                <a:pos x="115" y="274"/>
              </a:cxn>
              <a:cxn ang="0">
                <a:pos x="106" y="291"/>
              </a:cxn>
              <a:cxn ang="0">
                <a:pos x="106" y="283"/>
              </a:cxn>
              <a:cxn ang="0">
                <a:pos x="106" y="291"/>
              </a:cxn>
              <a:cxn ang="0">
                <a:pos x="97" y="283"/>
              </a:cxn>
              <a:cxn ang="0">
                <a:pos x="106" y="300"/>
              </a:cxn>
              <a:cxn ang="0">
                <a:pos x="97" y="291"/>
              </a:cxn>
              <a:cxn ang="0">
                <a:pos x="97" y="300"/>
              </a:cxn>
              <a:cxn ang="0">
                <a:pos x="88" y="300"/>
              </a:cxn>
              <a:cxn ang="0">
                <a:pos x="88" y="318"/>
              </a:cxn>
              <a:cxn ang="0">
                <a:pos x="80" y="336"/>
              </a:cxn>
              <a:cxn ang="0">
                <a:pos x="80" y="353"/>
              </a:cxn>
              <a:cxn ang="0">
                <a:pos x="71" y="362"/>
              </a:cxn>
              <a:cxn ang="0">
                <a:pos x="53" y="353"/>
              </a:cxn>
              <a:cxn ang="0">
                <a:pos x="44" y="336"/>
              </a:cxn>
              <a:cxn ang="0">
                <a:pos x="0" y="203"/>
              </a:cxn>
            </a:cxnLst>
            <a:rect l="0" t="0" r="r" b="b"/>
            <a:pathLst>
              <a:path w="229" h="362">
                <a:moveTo>
                  <a:pt x="0" y="203"/>
                </a:moveTo>
                <a:lnTo>
                  <a:pt x="9" y="194"/>
                </a:lnTo>
                <a:lnTo>
                  <a:pt x="9" y="194"/>
                </a:lnTo>
                <a:lnTo>
                  <a:pt x="18" y="194"/>
                </a:lnTo>
                <a:lnTo>
                  <a:pt x="18" y="194"/>
                </a:lnTo>
                <a:lnTo>
                  <a:pt x="18" y="185"/>
                </a:lnTo>
                <a:lnTo>
                  <a:pt x="18" y="185"/>
                </a:lnTo>
                <a:lnTo>
                  <a:pt x="27" y="185"/>
                </a:lnTo>
                <a:lnTo>
                  <a:pt x="18" y="176"/>
                </a:lnTo>
                <a:lnTo>
                  <a:pt x="18" y="176"/>
                </a:lnTo>
                <a:lnTo>
                  <a:pt x="18" y="168"/>
                </a:lnTo>
                <a:lnTo>
                  <a:pt x="18" y="168"/>
                </a:lnTo>
                <a:lnTo>
                  <a:pt x="27" y="159"/>
                </a:lnTo>
                <a:lnTo>
                  <a:pt x="27" y="150"/>
                </a:lnTo>
                <a:lnTo>
                  <a:pt x="36" y="141"/>
                </a:lnTo>
                <a:lnTo>
                  <a:pt x="27" y="132"/>
                </a:lnTo>
                <a:lnTo>
                  <a:pt x="27" y="123"/>
                </a:lnTo>
                <a:lnTo>
                  <a:pt x="27" y="123"/>
                </a:lnTo>
                <a:lnTo>
                  <a:pt x="27" y="106"/>
                </a:lnTo>
                <a:lnTo>
                  <a:pt x="36" y="97"/>
                </a:lnTo>
                <a:lnTo>
                  <a:pt x="27" y="79"/>
                </a:lnTo>
                <a:lnTo>
                  <a:pt x="53" y="8"/>
                </a:lnTo>
                <a:lnTo>
                  <a:pt x="62" y="8"/>
                </a:lnTo>
                <a:lnTo>
                  <a:pt x="62" y="8"/>
                </a:lnTo>
                <a:lnTo>
                  <a:pt x="62" y="17"/>
                </a:lnTo>
                <a:lnTo>
                  <a:pt x="71" y="26"/>
                </a:lnTo>
                <a:lnTo>
                  <a:pt x="80" y="26"/>
                </a:lnTo>
                <a:lnTo>
                  <a:pt x="80" y="17"/>
                </a:lnTo>
                <a:lnTo>
                  <a:pt x="88" y="17"/>
                </a:lnTo>
                <a:lnTo>
                  <a:pt x="88" y="8"/>
                </a:lnTo>
                <a:lnTo>
                  <a:pt x="97" y="8"/>
                </a:lnTo>
                <a:lnTo>
                  <a:pt x="97" y="0"/>
                </a:lnTo>
                <a:lnTo>
                  <a:pt x="106" y="0"/>
                </a:lnTo>
                <a:lnTo>
                  <a:pt x="115" y="0"/>
                </a:lnTo>
                <a:lnTo>
                  <a:pt x="124" y="8"/>
                </a:lnTo>
                <a:lnTo>
                  <a:pt x="132" y="17"/>
                </a:lnTo>
                <a:lnTo>
                  <a:pt x="132" y="17"/>
                </a:lnTo>
                <a:lnTo>
                  <a:pt x="159" y="79"/>
                </a:lnTo>
                <a:lnTo>
                  <a:pt x="168" y="97"/>
                </a:lnTo>
                <a:lnTo>
                  <a:pt x="168" y="106"/>
                </a:lnTo>
                <a:lnTo>
                  <a:pt x="168" y="106"/>
                </a:lnTo>
                <a:lnTo>
                  <a:pt x="168" y="115"/>
                </a:lnTo>
                <a:lnTo>
                  <a:pt x="168" y="115"/>
                </a:lnTo>
                <a:lnTo>
                  <a:pt x="176" y="115"/>
                </a:lnTo>
                <a:lnTo>
                  <a:pt x="176" y="123"/>
                </a:lnTo>
                <a:lnTo>
                  <a:pt x="185" y="123"/>
                </a:lnTo>
                <a:lnTo>
                  <a:pt x="185" y="123"/>
                </a:lnTo>
                <a:lnTo>
                  <a:pt x="194" y="123"/>
                </a:lnTo>
                <a:lnTo>
                  <a:pt x="194" y="123"/>
                </a:lnTo>
                <a:lnTo>
                  <a:pt x="194" y="132"/>
                </a:lnTo>
                <a:lnTo>
                  <a:pt x="194" y="141"/>
                </a:lnTo>
                <a:lnTo>
                  <a:pt x="194" y="141"/>
                </a:lnTo>
                <a:lnTo>
                  <a:pt x="203" y="150"/>
                </a:lnTo>
                <a:lnTo>
                  <a:pt x="203" y="150"/>
                </a:lnTo>
                <a:lnTo>
                  <a:pt x="212" y="150"/>
                </a:lnTo>
                <a:lnTo>
                  <a:pt x="212" y="150"/>
                </a:lnTo>
                <a:lnTo>
                  <a:pt x="212" y="150"/>
                </a:lnTo>
                <a:lnTo>
                  <a:pt x="220" y="150"/>
                </a:lnTo>
                <a:lnTo>
                  <a:pt x="220" y="150"/>
                </a:lnTo>
                <a:lnTo>
                  <a:pt x="229" y="159"/>
                </a:lnTo>
                <a:lnTo>
                  <a:pt x="220" y="168"/>
                </a:lnTo>
                <a:lnTo>
                  <a:pt x="220" y="176"/>
                </a:lnTo>
                <a:lnTo>
                  <a:pt x="229" y="168"/>
                </a:lnTo>
                <a:lnTo>
                  <a:pt x="229" y="168"/>
                </a:lnTo>
                <a:lnTo>
                  <a:pt x="229" y="168"/>
                </a:lnTo>
                <a:lnTo>
                  <a:pt x="229" y="176"/>
                </a:lnTo>
                <a:lnTo>
                  <a:pt x="229" y="185"/>
                </a:lnTo>
                <a:lnTo>
                  <a:pt x="220" y="185"/>
                </a:lnTo>
                <a:lnTo>
                  <a:pt x="212" y="185"/>
                </a:lnTo>
                <a:lnTo>
                  <a:pt x="220" y="194"/>
                </a:lnTo>
                <a:lnTo>
                  <a:pt x="212" y="194"/>
                </a:lnTo>
                <a:lnTo>
                  <a:pt x="212" y="194"/>
                </a:lnTo>
                <a:lnTo>
                  <a:pt x="212" y="194"/>
                </a:lnTo>
                <a:lnTo>
                  <a:pt x="212" y="194"/>
                </a:lnTo>
                <a:lnTo>
                  <a:pt x="212" y="203"/>
                </a:lnTo>
                <a:lnTo>
                  <a:pt x="203" y="203"/>
                </a:lnTo>
                <a:lnTo>
                  <a:pt x="203" y="203"/>
                </a:lnTo>
                <a:lnTo>
                  <a:pt x="203" y="203"/>
                </a:lnTo>
                <a:lnTo>
                  <a:pt x="194" y="203"/>
                </a:lnTo>
                <a:lnTo>
                  <a:pt x="194" y="203"/>
                </a:lnTo>
                <a:lnTo>
                  <a:pt x="194" y="212"/>
                </a:lnTo>
                <a:lnTo>
                  <a:pt x="194" y="221"/>
                </a:lnTo>
                <a:lnTo>
                  <a:pt x="194" y="212"/>
                </a:lnTo>
                <a:lnTo>
                  <a:pt x="194" y="221"/>
                </a:lnTo>
                <a:lnTo>
                  <a:pt x="185" y="212"/>
                </a:lnTo>
                <a:lnTo>
                  <a:pt x="185" y="212"/>
                </a:lnTo>
                <a:lnTo>
                  <a:pt x="185" y="221"/>
                </a:lnTo>
                <a:lnTo>
                  <a:pt x="185" y="221"/>
                </a:lnTo>
                <a:lnTo>
                  <a:pt x="185" y="221"/>
                </a:lnTo>
                <a:lnTo>
                  <a:pt x="168" y="212"/>
                </a:lnTo>
                <a:lnTo>
                  <a:pt x="168" y="221"/>
                </a:lnTo>
                <a:lnTo>
                  <a:pt x="168" y="221"/>
                </a:lnTo>
                <a:lnTo>
                  <a:pt x="159" y="221"/>
                </a:lnTo>
                <a:lnTo>
                  <a:pt x="159" y="221"/>
                </a:lnTo>
                <a:lnTo>
                  <a:pt x="159" y="230"/>
                </a:lnTo>
                <a:lnTo>
                  <a:pt x="159" y="238"/>
                </a:lnTo>
                <a:lnTo>
                  <a:pt x="168" y="238"/>
                </a:lnTo>
                <a:lnTo>
                  <a:pt x="159" y="238"/>
                </a:lnTo>
                <a:lnTo>
                  <a:pt x="150" y="238"/>
                </a:lnTo>
                <a:lnTo>
                  <a:pt x="150" y="238"/>
                </a:lnTo>
                <a:lnTo>
                  <a:pt x="150" y="230"/>
                </a:lnTo>
                <a:lnTo>
                  <a:pt x="141" y="230"/>
                </a:lnTo>
                <a:lnTo>
                  <a:pt x="141" y="221"/>
                </a:lnTo>
                <a:lnTo>
                  <a:pt x="141" y="221"/>
                </a:lnTo>
                <a:lnTo>
                  <a:pt x="141" y="230"/>
                </a:lnTo>
                <a:lnTo>
                  <a:pt x="132" y="230"/>
                </a:lnTo>
                <a:lnTo>
                  <a:pt x="141" y="238"/>
                </a:lnTo>
                <a:lnTo>
                  <a:pt x="141" y="247"/>
                </a:lnTo>
                <a:lnTo>
                  <a:pt x="132" y="247"/>
                </a:lnTo>
                <a:lnTo>
                  <a:pt x="141" y="256"/>
                </a:lnTo>
                <a:lnTo>
                  <a:pt x="132" y="256"/>
                </a:lnTo>
                <a:lnTo>
                  <a:pt x="141" y="265"/>
                </a:lnTo>
                <a:lnTo>
                  <a:pt x="132" y="265"/>
                </a:lnTo>
                <a:lnTo>
                  <a:pt x="132" y="274"/>
                </a:lnTo>
                <a:lnTo>
                  <a:pt x="124" y="274"/>
                </a:lnTo>
                <a:lnTo>
                  <a:pt x="124" y="274"/>
                </a:lnTo>
                <a:lnTo>
                  <a:pt x="124" y="274"/>
                </a:lnTo>
                <a:lnTo>
                  <a:pt x="124" y="283"/>
                </a:lnTo>
                <a:lnTo>
                  <a:pt x="124" y="283"/>
                </a:lnTo>
                <a:lnTo>
                  <a:pt x="115" y="283"/>
                </a:lnTo>
                <a:lnTo>
                  <a:pt x="115" y="283"/>
                </a:lnTo>
                <a:lnTo>
                  <a:pt x="115" y="274"/>
                </a:lnTo>
                <a:lnTo>
                  <a:pt x="115" y="274"/>
                </a:lnTo>
                <a:lnTo>
                  <a:pt x="115" y="283"/>
                </a:lnTo>
                <a:lnTo>
                  <a:pt x="115" y="291"/>
                </a:lnTo>
                <a:lnTo>
                  <a:pt x="106" y="291"/>
                </a:lnTo>
                <a:lnTo>
                  <a:pt x="115" y="283"/>
                </a:lnTo>
                <a:lnTo>
                  <a:pt x="106" y="274"/>
                </a:lnTo>
                <a:lnTo>
                  <a:pt x="106" y="283"/>
                </a:lnTo>
                <a:lnTo>
                  <a:pt x="106" y="283"/>
                </a:lnTo>
                <a:lnTo>
                  <a:pt x="106" y="291"/>
                </a:lnTo>
                <a:lnTo>
                  <a:pt x="106" y="291"/>
                </a:lnTo>
                <a:lnTo>
                  <a:pt x="97" y="283"/>
                </a:lnTo>
                <a:lnTo>
                  <a:pt x="97" y="274"/>
                </a:lnTo>
                <a:lnTo>
                  <a:pt x="97" y="283"/>
                </a:lnTo>
                <a:lnTo>
                  <a:pt x="97" y="283"/>
                </a:lnTo>
                <a:lnTo>
                  <a:pt x="97" y="283"/>
                </a:lnTo>
                <a:lnTo>
                  <a:pt x="106" y="300"/>
                </a:lnTo>
                <a:lnTo>
                  <a:pt x="106" y="300"/>
                </a:lnTo>
                <a:lnTo>
                  <a:pt x="97" y="291"/>
                </a:lnTo>
                <a:lnTo>
                  <a:pt x="97" y="291"/>
                </a:lnTo>
                <a:lnTo>
                  <a:pt x="97" y="300"/>
                </a:lnTo>
                <a:lnTo>
                  <a:pt x="97" y="300"/>
                </a:lnTo>
                <a:lnTo>
                  <a:pt x="97" y="300"/>
                </a:lnTo>
                <a:lnTo>
                  <a:pt x="97" y="300"/>
                </a:lnTo>
                <a:lnTo>
                  <a:pt x="88" y="291"/>
                </a:lnTo>
                <a:lnTo>
                  <a:pt x="88" y="300"/>
                </a:lnTo>
                <a:lnTo>
                  <a:pt x="80" y="309"/>
                </a:lnTo>
                <a:lnTo>
                  <a:pt x="80" y="318"/>
                </a:lnTo>
                <a:lnTo>
                  <a:pt x="88" y="318"/>
                </a:lnTo>
                <a:lnTo>
                  <a:pt x="80" y="327"/>
                </a:lnTo>
                <a:lnTo>
                  <a:pt x="80" y="327"/>
                </a:lnTo>
                <a:lnTo>
                  <a:pt x="80" y="336"/>
                </a:lnTo>
                <a:lnTo>
                  <a:pt x="71" y="344"/>
                </a:lnTo>
                <a:lnTo>
                  <a:pt x="71" y="353"/>
                </a:lnTo>
                <a:lnTo>
                  <a:pt x="80" y="353"/>
                </a:lnTo>
                <a:lnTo>
                  <a:pt x="71" y="362"/>
                </a:lnTo>
                <a:lnTo>
                  <a:pt x="71" y="362"/>
                </a:lnTo>
                <a:lnTo>
                  <a:pt x="71" y="362"/>
                </a:lnTo>
                <a:lnTo>
                  <a:pt x="62" y="362"/>
                </a:lnTo>
                <a:lnTo>
                  <a:pt x="62" y="353"/>
                </a:lnTo>
                <a:lnTo>
                  <a:pt x="53" y="353"/>
                </a:lnTo>
                <a:lnTo>
                  <a:pt x="53" y="344"/>
                </a:lnTo>
                <a:lnTo>
                  <a:pt x="44" y="344"/>
                </a:lnTo>
                <a:lnTo>
                  <a:pt x="44" y="336"/>
                </a:lnTo>
                <a:lnTo>
                  <a:pt x="44" y="336"/>
                </a:lnTo>
                <a:lnTo>
                  <a:pt x="44" y="318"/>
                </a:lnTo>
                <a:lnTo>
                  <a:pt x="0" y="203"/>
                </a:lnTo>
                <a:lnTo>
                  <a:pt x="0" y="203"/>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45" name="Freeform 135"/>
          <p:cNvSpPr>
            <a:spLocks/>
          </p:cNvSpPr>
          <p:nvPr/>
        </p:nvSpPr>
        <p:spPr bwMode="auto">
          <a:xfrm>
            <a:off x="8326874" y="1517968"/>
            <a:ext cx="406608" cy="266066"/>
          </a:xfrm>
          <a:custGeom>
            <a:avLst/>
            <a:gdLst/>
            <a:ahLst/>
            <a:cxnLst>
              <a:cxn ang="0">
                <a:pos x="9" y="71"/>
              </a:cxn>
              <a:cxn ang="0">
                <a:pos x="0" y="62"/>
              </a:cxn>
              <a:cxn ang="0">
                <a:pos x="9" y="62"/>
              </a:cxn>
              <a:cxn ang="0">
                <a:pos x="9" y="44"/>
              </a:cxn>
              <a:cxn ang="0">
                <a:pos x="9" y="36"/>
              </a:cxn>
              <a:cxn ang="0">
                <a:pos x="9" y="27"/>
              </a:cxn>
              <a:cxn ang="0">
                <a:pos x="9" y="18"/>
              </a:cxn>
              <a:cxn ang="0">
                <a:pos x="0" y="9"/>
              </a:cxn>
              <a:cxn ang="0">
                <a:pos x="71" y="9"/>
              </a:cxn>
              <a:cxn ang="0">
                <a:pos x="256" y="0"/>
              </a:cxn>
              <a:cxn ang="0">
                <a:pos x="308" y="0"/>
              </a:cxn>
              <a:cxn ang="0">
                <a:pos x="317" y="9"/>
              </a:cxn>
              <a:cxn ang="0">
                <a:pos x="317" y="18"/>
              </a:cxn>
              <a:cxn ang="0">
                <a:pos x="317" y="36"/>
              </a:cxn>
              <a:cxn ang="0">
                <a:pos x="317" y="44"/>
              </a:cxn>
              <a:cxn ang="0">
                <a:pos x="326" y="53"/>
              </a:cxn>
              <a:cxn ang="0">
                <a:pos x="344" y="62"/>
              </a:cxn>
              <a:cxn ang="0">
                <a:pos x="352" y="71"/>
              </a:cxn>
              <a:cxn ang="0">
                <a:pos x="361" y="89"/>
              </a:cxn>
              <a:cxn ang="0">
                <a:pos x="370" y="97"/>
              </a:cxn>
              <a:cxn ang="0">
                <a:pos x="379" y="106"/>
              </a:cxn>
              <a:cxn ang="0">
                <a:pos x="379" y="124"/>
              </a:cxn>
              <a:cxn ang="0">
                <a:pos x="370" y="142"/>
              </a:cxn>
              <a:cxn ang="0">
                <a:pos x="352" y="150"/>
              </a:cxn>
              <a:cxn ang="0">
                <a:pos x="335" y="159"/>
              </a:cxn>
              <a:cxn ang="0">
                <a:pos x="326" y="177"/>
              </a:cxn>
              <a:cxn ang="0">
                <a:pos x="335" y="195"/>
              </a:cxn>
              <a:cxn ang="0">
                <a:pos x="326" y="212"/>
              </a:cxn>
              <a:cxn ang="0">
                <a:pos x="326" y="221"/>
              </a:cxn>
              <a:cxn ang="0">
                <a:pos x="317" y="230"/>
              </a:cxn>
              <a:cxn ang="0">
                <a:pos x="317" y="239"/>
              </a:cxn>
              <a:cxn ang="0">
                <a:pos x="308" y="248"/>
              </a:cxn>
              <a:cxn ang="0">
                <a:pos x="300" y="230"/>
              </a:cxn>
              <a:cxn ang="0">
                <a:pos x="256" y="230"/>
              </a:cxn>
              <a:cxn ang="0">
                <a:pos x="124" y="239"/>
              </a:cxn>
              <a:cxn ang="0">
                <a:pos x="53" y="230"/>
              </a:cxn>
              <a:cxn ang="0">
                <a:pos x="53" y="212"/>
              </a:cxn>
              <a:cxn ang="0">
                <a:pos x="44" y="195"/>
              </a:cxn>
              <a:cxn ang="0">
                <a:pos x="44" y="186"/>
              </a:cxn>
              <a:cxn ang="0">
                <a:pos x="44" y="177"/>
              </a:cxn>
              <a:cxn ang="0">
                <a:pos x="44" y="168"/>
              </a:cxn>
              <a:cxn ang="0">
                <a:pos x="36" y="159"/>
              </a:cxn>
              <a:cxn ang="0">
                <a:pos x="36" y="150"/>
              </a:cxn>
              <a:cxn ang="0">
                <a:pos x="36" y="142"/>
              </a:cxn>
              <a:cxn ang="0">
                <a:pos x="36" y="133"/>
              </a:cxn>
              <a:cxn ang="0">
                <a:pos x="27" y="124"/>
              </a:cxn>
              <a:cxn ang="0">
                <a:pos x="18" y="106"/>
              </a:cxn>
              <a:cxn ang="0">
                <a:pos x="18" y="97"/>
              </a:cxn>
              <a:cxn ang="0">
                <a:pos x="18" y="89"/>
              </a:cxn>
              <a:cxn ang="0">
                <a:pos x="9" y="89"/>
              </a:cxn>
            </a:cxnLst>
            <a:rect l="0" t="0" r="r" b="b"/>
            <a:pathLst>
              <a:path w="379" h="248">
                <a:moveTo>
                  <a:pt x="9" y="89"/>
                </a:moveTo>
                <a:lnTo>
                  <a:pt x="9" y="71"/>
                </a:lnTo>
                <a:lnTo>
                  <a:pt x="0" y="71"/>
                </a:lnTo>
                <a:lnTo>
                  <a:pt x="0" y="62"/>
                </a:lnTo>
                <a:lnTo>
                  <a:pt x="9" y="62"/>
                </a:lnTo>
                <a:lnTo>
                  <a:pt x="9" y="62"/>
                </a:lnTo>
                <a:lnTo>
                  <a:pt x="9" y="53"/>
                </a:lnTo>
                <a:lnTo>
                  <a:pt x="9" y="44"/>
                </a:lnTo>
                <a:lnTo>
                  <a:pt x="9" y="36"/>
                </a:lnTo>
                <a:lnTo>
                  <a:pt x="9" y="36"/>
                </a:lnTo>
                <a:lnTo>
                  <a:pt x="9" y="27"/>
                </a:lnTo>
                <a:lnTo>
                  <a:pt x="9" y="27"/>
                </a:lnTo>
                <a:lnTo>
                  <a:pt x="9" y="27"/>
                </a:lnTo>
                <a:lnTo>
                  <a:pt x="9" y="18"/>
                </a:lnTo>
                <a:lnTo>
                  <a:pt x="9" y="9"/>
                </a:lnTo>
                <a:lnTo>
                  <a:pt x="0" y="9"/>
                </a:lnTo>
                <a:lnTo>
                  <a:pt x="9" y="9"/>
                </a:lnTo>
                <a:lnTo>
                  <a:pt x="71" y="9"/>
                </a:lnTo>
                <a:lnTo>
                  <a:pt x="168" y="0"/>
                </a:lnTo>
                <a:lnTo>
                  <a:pt x="256" y="0"/>
                </a:lnTo>
                <a:lnTo>
                  <a:pt x="308" y="0"/>
                </a:lnTo>
                <a:lnTo>
                  <a:pt x="308" y="0"/>
                </a:lnTo>
                <a:lnTo>
                  <a:pt x="308" y="0"/>
                </a:lnTo>
                <a:lnTo>
                  <a:pt x="317" y="9"/>
                </a:lnTo>
                <a:lnTo>
                  <a:pt x="317" y="9"/>
                </a:lnTo>
                <a:lnTo>
                  <a:pt x="317" y="18"/>
                </a:lnTo>
                <a:lnTo>
                  <a:pt x="317" y="27"/>
                </a:lnTo>
                <a:lnTo>
                  <a:pt x="317" y="36"/>
                </a:lnTo>
                <a:lnTo>
                  <a:pt x="317" y="44"/>
                </a:lnTo>
                <a:lnTo>
                  <a:pt x="317" y="44"/>
                </a:lnTo>
                <a:lnTo>
                  <a:pt x="326" y="53"/>
                </a:lnTo>
                <a:lnTo>
                  <a:pt x="326" y="53"/>
                </a:lnTo>
                <a:lnTo>
                  <a:pt x="326" y="62"/>
                </a:lnTo>
                <a:lnTo>
                  <a:pt x="344" y="62"/>
                </a:lnTo>
                <a:lnTo>
                  <a:pt x="352" y="71"/>
                </a:lnTo>
                <a:lnTo>
                  <a:pt x="352" y="71"/>
                </a:lnTo>
                <a:lnTo>
                  <a:pt x="352" y="80"/>
                </a:lnTo>
                <a:lnTo>
                  <a:pt x="361" y="89"/>
                </a:lnTo>
                <a:lnTo>
                  <a:pt x="361" y="89"/>
                </a:lnTo>
                <a:lnTo>
                  <a:pt x="370" y="97"/>
                </a:lnTo>
                <a:lnTo>
                  <a:pt x="370" y="97"/>
                </a:lnTo>
                <a:lnTo>
                  <a:pt x="379" y="106"/>
                </a:lnTo>
                <a:lnTo>
                  <a:pt x="379" y="106"/>
                </a:lnTo>
                <a:lnTo>
                  <a:pt x="379" y="124"/>
                </a:lnTo>
                <a:lnTo>
                  <a:pt x="370" y="133"/>
                </a:lnTo>
                <a:lnTo>
                  <a:pt x="370" y="142"/>
                </a:lnTo>
                <a:lnTo>
                  <a:pt x="370" y="150"/>
                </a:lnTo>
                <a:lnTo>
                  <a:pt x="352" y="150"/>
                </a:lnTo>
                <a:lnTo>
                  <a:pt x="352" y="159"/>
                </a:lnTo>
                <a:lnTo>
                  <a:pt x="335" y="159"/>
                </a:lnTo>
                <a:lnTo>
                  <a:pt x="326" y="168"/>
                </a:lnTo>
                <a:lnTo>
                  <a:pt x="326" y="177"/>
                </a:lnTo>
                <a:lnTo>
                  <a:pt x="335" y="186"/>
                </a:lnTo>
                <a:lnTo>
                  <a:pt x="335" y="195"/>
                </a:lnTo>
                <a:lnTo>
                  <a:pt x="335" y="204"/>
                </a:lnTo>
                <a:lnTo>
                  <a:pt x="326" y="212"/>
                </a:lnTo>
                <a:lnTo>
                  <a:pt x="326" y="212"/>
                </a:lnTo>
                <a:lnTo>
                  <a:pt x="326" y="221"/>
                </a:lnTo>
                <a:lnTo>
                  <a:pt x="317" y="230"/>
                </a:lnTo>
                <a:lnTo>
                  <a:pt x="317" y="230"/>
                </a:lnTo>
                <a:lnTo>
                  <a:pt x="317" y="239"/>
                </a:lnTo>
                <a:lnTo>
                  <a:pt x="317" y="239"/>
                </a:lnTo>
                <a:lnTo>
                  <a:pt x="308" y="248"/>
                </a:lnTo>
                <a:lnTo>
                  <a:pt x="308" y="248"/>
                </a:lnTo>
                <a:lnTo>
                  <a:pt x="308" y="239"/>
                </a:lnTo>
                <a:lnTo>
                  <a:pt x="300" y="230"/>
                </a:lnTo>
                <a:lnTo>
                  <a:pt x="291" y="230"/>
                </a:lnTo>
                <a:lnTo>
                  <a:pt x="256" y="230"/>
                </a:lnTo>
                <a:lnTo>
                  <a:pt x="159" y="239"/>
                </a:lnTo>
                <a:lnTo>
                  <a:pt x="124" y="239"/>
                </a:lnTo>
                <a:lnTo>
                  <a:pt x="53" y="239"/>
                </a:lnTo>
                <a:lnTo>
                  <a:pt x="53" y="230"/>
                </a:lnTo>
                <a:lnTo>
                  <a:pt x="53" y="230"/>
                </a:lnTo>
                <a:lnTo>
                  <a:pt x="53" y="212"/>
                </a:lnTo>
                <a:lnTo>
                  <a:pt x="44" y="204"/>
                </a:lnTo>
                <a:lnTo>
                  <a:pt x="44" y="195"/>
                </a:lnTo>
                <a:lnTo>
                  <a:pt x="53" y="195"/>
                </a:lnTo>
                <a:lnTo>
                  <a:pt x="44" y="186"/>
                </a:lnTo>
                <a:lnTo>
                  <a:pt x="44" y="177"/>
                </a:lnTo>
                <a:lnTo>
                  <a:pt x="44" y="177"/>
                </a:lnTo>
                <a:lnTo>
                  <a:pt x="44" y="168"/>
                </a:lnTo>
                <a:lnTo>
                  <a:pt x="44" y="168"/>
                </a:lnTo>
                <a:lnTo>
                  <a:pt x="44" y="159"/>
                </a:lnTo>
                <a:lnTo>
                  <a:pt x="36" y="159"/>
                </a:lnTo>
                <a:lnTo>
                  <a:pt x="36" y="159"/>
                </a:lnTo>
                <a:lnTo>
                  <a:pt x="36" y="150"/>
                </a:lnTo>
                <a:lnTo>
                  <a:pt x="36" y="150"/>
                </a:lnTo>
                <a:lnTo>
                  <a:pt x="36" y="142"/>
                </a:lnTo>
                <a:lnTo>
                  <a:pt x="36" y="142"/>
                </a:lnTo>
                <a:lnTo>
                  <a:pt x="36" y="133"/>
                </a:lnTo>
                <a:lnTo>
                  <a:pt x="36" y="133"/>
                </a:lnTo>
                <a:lnTo>
                  <a:pt x="27" y="124"/>
                </a:lnTo>
                <a:lnTo>
                  <a:pt x="27" y="115"/>
                </a:lnTo>
                <a:lnTo>
                  <a:pt x="18" y="106"/>
                </a:lnTo>
                <a:lnTo>
                  <a:pt x="18" y="106"/>
                </a:lnTo>
                <a:lnTo>
                  <a:pt x="18" y="97"/>
                </a:lnTo>
                <a:lnTo>
                  <a:pt x="18" y="97"/>
                </a:lnTo>
                <a:lnTo>
                  <a:pt x="18" y="89"/>
                </a:lnTo>
                <a:lnTo>
                  <a:pt x="18" y="89"/>
                </a:lnTo>
                <a:lnTo>
                  <a:pt x="9" y="89"/>
                </a:lnTo>
                <a:close/>
              </a:path>
            </a:pathLst>
          </a:custGeom>
          <a:solidFill>
            <a:srgbClr val="FFBF00"/>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46" name="Freeform 143"/>
          <p:cNvSpPr>
            <a:spLocks/>
          </p:cNvSpPr>
          <p:nvPr/>
        </p:nvSpPr>
        <p:spPr bwMode="auto">
          <a:xfrm>
            <a:off x="9082157" y="2182062"/>
            <a:ext cx="369057" cy="379787"/>
          </a:xfrm>
          <a:custGeom>
            <a:avLst/>
            <a:gdLst/>
            <a:ahLst/>
            <a:cxnLst>
              <a:cxn ang="0">
                <a:pos x="88" y="9"/>
              </a:cxn>
              <a:cxn ang="0">
                <a:pos x="150" y="18"/>
              </a:cxn>
              <a:cxn ang="0">
                <a:pos x="159" y="35"/>
              </a:cxn>
              <a:cxn ang="0">
                <a:pos x="185" y="35"/>
              </a:cxn>
              <a:cxn ang="0">
                <a:pos x="194" y="53"/>
              </a:cxn>
              <a:cxn ang="0">
                <a:pos x="220" y="80"/>
              </a:cxn>
              <a:cxn ang="0">
                <a:pos x="238" y="97"/>
              </a:cxn>
              <a:cxn ang="0">
                <a:pos x="256" y="106"/>
              </a:cxn>
              <a:cxn ang="0">
                <a:pos x="256" y="115"/>
              </a:cxn>
              <a:cxn ang="0">
                <a:pos x="273" y="133"/>
              </a:cxn>
              <a:cxn ang="0">
                <a:pos x="282" y="133"/>
              </a:cxn>
              <a:cxn ang="0">
                <a:pos x="300" y="159"/>
              </a:cxn>
              <a:cxn ang="0">
                <a:pos x="300" y="168"/>
              </a:cxn>
              <a:cxn ang="0">
                <a:pos x="317" y="186"/>
              </a:cxn>
              <a:cxn ang="0">
                <a:pos x="326" y="195"/>
              </a:cxn>
              <a:cxn ang="0">
                <a:pos x="335" y="212"/>
              </a:cxn>
              <a:cxn ang="0">
                <a:pos x="344" y="212"/>
              </a:cxn>
              <a:cxn ang="0">
                <a:pos x="344" y="221"/>
              </a:cxn>
              <a:cxn ang="0">
                <a:pos x="326" y="230"/>
              </a:cxn>
              <a:cxn ang="0">
                <a:pos x="326" y="239"/>
              </a:cxn>
              <a:cxn ang="0">
                <a:pos x="335" y="248"/>
              </a:cxn>
              <a:cxn ang="0">
                <a:pos x="326" y="248"/>
              </a:cxn>
              <a:cxn ang="0">
                <a:pos x="326" y="257"/>
              </a:cxn>
              <a:cxn ang="0">
                <a:pos x="326" y="274"/>
              </a:cxn>
              <a:cxn ang="0">
                <a:pos x="308" y="274"/>
              </a:cxn>
              <a:cxn ang="0">
                <a:pos x="326" y="274"/>
              </a:cxn>
              <a:cxn ang="0">
                <a:pos x="317" y="283"/>
              </a:cxn>
              <a:cxn ang="0">
                <a:pos x="317" y="292"/>
              </a:cxn>
              <a:cxn ang="0">
                <a:pos x="317" y="301"/>
              </a:cxn>
              <a:cxn ang="0">
                <a:pos x="317" y="310"/>
              </a:cxn>
              <a:cxn ang="0">
                <a:pos x="317" y="318"/>
              </a:cxn>
              <a:cxn ang="0">
                <a:pos x="300" y="318"/>
              </a:cxn>
              <a:cxn ang="0">
                <a:pos x="282" y="318"/>
              </a:cxn>
              <a:cxn ang="0">
                <a:pos x="282" y="336"/>
              </a:cxn>
              <a:cxn ang="0">
                <a:pos x="282" y="354"/>
              </a:cxn>
              <a:cxn ang="0">
                <a:pos x="264" y="345"/>
              </a:cxn>
              <a:cxn ang="0">
                <a:pos x="88" y="345"/>
              </a:cxn>
              <a:cxn ang="0">
                <a:pos x="80" y="318"/>
              </a:cxn>
              <a:cxn ang="0">
                <a:pos x="71" y="301"/>
              </a:cxn>
              <a:cxn ang="0">
                <a:pos x="71" y="283"/>
              </a:cxn>
              <a:cxn ang="0">
                <a:pos x="71" y="257"/>
              </a:cxn>
              <a:cxn ang="0">
                <a:pos x="71" y="239"/>
              </a:cxn>
              <a:cxn ang="0">
                <a:pos x="71" y="230"/>
              </a:cxn>
              <a:cxn ang="0">
                <a:pos x="71" y="212"/>
              </a:cxn>
              <a:cxn ang="0">
                <a:pos x="53" y="195"/>
              </a:cxn>
              <a:cxn ang="0">
                <a:pos x="27" y="97"/>
              </a:cxn>
            </a:cxnLst>
            <a:rect l="0" t="0" r="r" b="b"/>
            <a:pathLst>
              <a:path w="344" h="354">
                <a:moveTo>
                  <a:pt x="0" y="18"/>
                </a:moveTo>
                <a:lnTo>
                  <a:pt x="62" y="18"/>
                </a:lnTo>
                <a:lnTo>
                  <a:pt x="88" y="9"/>
                </a:lnTo>
                <a:lnTo>
                  <a:pt x="168" y="0"/>
                </a:lnTo>
                <a:lnTo>
                  <a:pt x="159" y="9"/>
                </a:lnTo>
                <a:lnTo>
                  <a:pt x="150" y="18"/>
                </a:lnTo>
                <a:lnTo>
                  <a:pt x="150" y="27"/>
                </a:lnTo>
                <a:lnTo>
                  <a:pt x="150" y="27"/>
                </a:lnTo>
                <a:lnTo>
                  <a:pt x="159" y="35"/>
                </a:lnTo>
                <a:lnTo>
                  <a:pt x="168" y="35"/>
                </a:lnTo>
                <a:lnTo>
                  <a:pt x="176" y="44"/>
                </a:lnTo>
                <a:lnTo>
                  <a:pt x="185" y="35"/>
                </a:lnTo>
                <a:lnTo>
                  <a:pt x="185" y="44"/>
                </a:lnTo>
                <a:lnTo>
                  <a:pt x="185" y="53"/>
                </a:lnTo>
                <a:lnTo>
                  <a:pt x="194" y="53"/>
                </a:lnTo>
                <a:lnTo>
                  <a:pt x="194" y="62"/>
                </a:lnTo>
                <a:lnTo>
                  <a:pt x="212" y="80"/>
                </a:lnTo>
                <a:lnTo>
                  <a:pt x="220" y="80"/>
                </a:lnTo>
                <a:lnTo>
                  <a:pt x="229" y="89"/>
                </a:lnTo>
                <a:lnTo>
                  <a:pt x="238" y="89"/>
                </a:lnTo>
                <a:lnTo>
                  <a:pt x="238" y="97"/>
                </a:lnTo>
                <a:lnTo>
                  <a:pt x="238" y="97"/>
                </a:lnTo>
                <a:lnTo>
                  <a:pt x="247" y="106"/>
                </a:lnTo>
                <a:lnTo>
                  <a:pt x="256" y="106"/>
                </a:lnTo>
                <a:lnTo>
                  <a:pt x="256" y="115"/>
                </a:lnTo>
                <a:lnTo>
                  <a:pt x="256" y="115"/>
                </a:lnTo>
                <a:lnTo>
                  <a:pt x="256" y="115"/>
                </a:lnTo>
                <a:lnTo>
                  <a:pt x="264" y="124"/>
                </a:lnTo>
                <a:lnTo>
                  <a:pt x="264" y="124"/>
                </a:lnTo>
                <a:lnTo>
                  <a:pt x="273" y="133"/>
                </a:lnTo>
                <a:lnTo>
                  <a:pt x="273" y="133"/>
                </a:lnTo>
                <a:lnTo>
                  <a:pt x="273" y="133"/>
                </a:lnTo>
                <a:lnTo>
                  <a:pt x="282" y="133"/>
                </a:lnTo>
                <a:lnTo>
                  <a:pt x="291" y="142"/>
                </a:lnTo>
                <a:lnTo>
                  <a:pt x="291" y="150"/>
                </a:lnTo>
                <a:lnTo>
                  <a:pt x="300" y="159"/>
                </a:lnTo>
                <a:lnTo>
                  <a:pt x="300" y="159"/>
                </a:lnTo>
                <a:lnTo>
                  <a:pt x="300" y="168"/>
                </a:lnTo>
                <a:lnTo>
                  <a:pt x="300" y="168"/>
                </a:lnTo>
                <a:lnTo>
                  <a:pt x="308" y="177"/>
                </a:lnTo>
                <a:lnTo>
                  <a:pt x="317" y="177"/>
                </a:lnTo>
                <a:lnTo>
                  <a:pt x="317" y="186"/>
                </a:lnTo>
                <a:lnTo>
                  <a:pt x="317" y="186"/>
                </a:lnTo>
                <a:lnTo>
                  <a:pt x="326" y="195"/>
                </a:lnTo>
                <a:lnTo>
                  <a:pt x="326" y="195"/>
                </a:lnTo>
                <a:lnTo>
                  <a:pt x="326" y="203"/>
                </a:lnTo>
                <a:lnTo>
                  <a:pt x="326" y="212"/>
                </a:lnTo>
                <a:lnTo>
                  <a:pt x="335" y="212"/>
                </a:lnTo>
                <a:lnTo>
                  <a:pt x="344" y="212"/>
                </a:lnTo>
                <a:lnTo>
                  <a:pt x="344" y="212"/>
                </a:lnTo>
                <a:lnTo>
                  <a:pt x="344" y="212"/>
                </a:lnTo>
                <a:lnTo>
                  <a:pt x="344" y="221"/>
                </a:lnTo>
                <a:lnTo>
                  <a:pt x="335" y="221"/>
                </a:lnTo>
                <a:lnTo>
                  <a:pt x="344" y="221"/>
                </a:lnTo>
                <a:lnTo>
                  <a:pt x="335" y="230"/>
                </a:lnTo>
                <a:lnTo>
                  <a:pt x="326" y="221"/>
                </a:lnTo>
                <a:lnTo>
                  <a:pt x="326" y="230"/>
                </a:lnTo>
                <a:lnTo>
                  <a:pt x="335" y="230"/>
                </a:lnTo>
                <a:lnTo>
                  <a:pt x="335" y="239"/>
                </a:lnTo>
                <a:lnTo>
                  <a:pt x="326" y="239"/>
                </a:lnTo>
                <a:lnTo>
                  <a:pt x="326" y="248"/>
                </a:lnTo>
                <a:lnTo>
                  <a:pt x="335" y="239"/>
                </a:lnTo>
                <a:lnTo>
                  <a:pt x="335" y="248"/>
                </a:lnTo>
                <a:lnTo>
                  <a:pt x="326" y="248"/>
                </a:lnTo>
                <a:lnTo>
                  <a:pt x="326" y="248"/>
                </a:lnTo>
                <a:lnTo>
                  <a:pt x="326" y="248"/>
                </a:lnTo>
                <a:lnTo>
                  <a:pt x="326" y="257"/>
                </a:lnTo>
                <a:lnTo>
                  <a:pt x="326" y="257"/>
                </a:lnTo>
                <a:lnTo>
                  <a:pt x="326" y="257"/>
                </a:lnTo>
                <a:lnTo>
                  <a:pt x="326" y="265"/>
                </a:lnTo>
                <a:lnTo>
                  <a:pt x="326" y="265"/>
                </a:lnTo>
                <a:lnTo>
                  <a:pt x="326" y="274"/>
                </a:lnTo>
                <a:lnTo>
                  <a:pt x="317" y="274"/>
                </a:lnTo>
                <a:lnTo>
                  <a:pt x="317" y="274"/>
                </a:lnTo>
                <a:lnTo>
                  <a:pt x="308" y="274"/>
                </a:lnTo>
                <a:lnTo>
                  <a:pt x="317" y="274"/>
                </a:lnTo>
                <a:lnTo>
                  <a:pt x="317" y="274"/>
                </a:lnTo>
                <a:lnTo>
                  <a:pt x="326" y="274"/>
                </a:lnTo>
                <a:lnTo>
                  <a:pt x="326" y="283"/>
                </a:lnTo>
                <a:lnTo>
                  <a:pt x="317" y="283"/>
                </a:lnTo>
                <a:lnTo>
                  <a:pt x="317" y="283"/>
                </a:lnTo>
                <a:lnTo>
                  <a:pt x="317" y="292"/>
                </a:lnTo>
                <a:lnTo>
                  <a:pt x="317" y="292"/>
                </a:lnTo>
                <a:lnTo>
                  <a:pt x="317" y="292"/>
                </a:lnTo>
                <a:lnTo>
                  <a:pt x="317" y="292"/>
                </a:lnTo>
                <a:lnTo>
                  <a:pt x="317" y="301"/>
                </a:lnTo>
                <a:lnTo>
                  <a:pt x="317" y="301"/>
                </a:lnTo>
                <a:lnTo>
                  <a:pt x="317" y="301"/>
                </a:lnTo>
                <a:lnTo>
                  <a:pt x="317" y="310"/>
                </a:lnTo>
                <a:lnTo>
                  <a:pt x="317" y="310"/>
                </a:lnTo>
                <a:lnTo>
                  <a:pt x="317" y="318"/>
                </a:lnTo>
                <a:lnTo>
                  <a:pt x="317" y="318"/>
                </a:lnTo>
                <a:lnTo>
                  <a:pt x="317" y="318"/>
                </a:lnTo>
                <a:lnTo>
                  <a:pt x="317" y="318"/>
                </a:lnTo>
                <a:lnTo>
                  <a:pt x="308" y="318"/>
                </a:lnTo>
                <a:lnTo>
                  <a:pt x="300" y="318"/>
                </a:lnTo>
                <a:lnTo>
                  <a:pt x="291" y="318"/>
                </a:lnTo>
                <a:lnTo>
                  <a:pt x="291" y="318"/>
                </a:lnTo>
                <a:lnTo>
                  <a:pt x="282" y="318"/>
                </a:lnTo>
                <a:lnTo>
                  <a:pt x="282" y="327"/>
                </a:lnTo>
                <a:lnTo>
                  <a:pt x="282" y="327"/>
                </a:lnTo>
                <a:lnTo>
                  <a:pt x="282" y="336"/>
                </a:lnTo>
                <a:lnTo>
                  <a:pt x="291" y="345"/>
                </a:lnTo>
                <a:lnTo>
                  <a:pt x="291" y="354"/>
                </a:lnTo>
                <a:lnTo>
                  <a:pt x="282" y="354"/>
                </a:lnTo>
                <a:lnTo>
                  <a:pt x="273" y="354"/>
                </a:lnTo>
                <a:lnTo>
                  <a:pt x="273" y="345"/>
                </a:lnTo>
                <a:lnTo>
                  <a:pt x="264" y="345"/>
                </a:lnTo>
                <a:lnTo>
                  <a:pt x="97" y="354"/>
                </a:lnTo>
                <a:lnTo>
                  <a:pt x="88" y="345"/>
                </a:lnTo>
                <a:lnTo>
                  <a:pt x="88" y="345"/>
                </a:lnTo>
                <a:lnTo>
                  <a:pt x="80" y="336"/>
                </a:lnTo>
                <a:lnTo>
                  <a:pt x="80" y="327"/>
                </a:lnTo>
                <a:lnTo>
                  <a:pt x="80" y="318"/>
                </a:lnTo>
                <a:lnTo>
                  <a:pt x="71" y="318"/>
                </a:lnTo>
                <a:lnTo>
                  <a:pt x="71" y="310"/>
                </a:lnTo>
                <a:lnTo>
                  <a:pt x="71" y="301"/>
                </a:lnTo>
                <a:lnTo>
                  <a:pt x="71" y="292"/>
                </a:lnTo>
                <a:lnTo>
                  <a:pt x="71" y="292"/>
                </a:lnTo>
                <a:lnTo>
                  <a:pt x="71" y="283"/>
                </a:lnTo>
                <a:lnTo>
                  <a:pt x="71" y="274"/>
                </a:lnTo>
                <a:lnTo>
                  <a:pt x="62" y="265"/>
                </a:lnTo>
                <a:lnTo>
                  <a:pt x="71" y="257"/>
                </a:lnTo>
                <a:lnTo>
                  <a:pt x="71" y="257"/>
                </a:lnTo>
                <a:lnTo>
                  <a:pt x="71" y="248"/>
                </a:lnTo>
                <a:lnTo>
                  <a:pt x="71" y="239"/>
                </a:lnTo>
                <a:lnTo>
                  <a:pt x="80" y="239"/>
                </a:lnTo>
                <a:lnTo>
                  <a:pt x="71" y="230"/>
                </a:lnTo>
                <a:lnTo>
                  <a:pt x="71" y="230"/>
                </a:lnTo>
                <a:lnTo>
                  <a:pt x="71" y="221"/>
                </a:lnTo>
                <a:lnTo>
                  <a:pt x="71" y="212"/>
                </a:lnTo>
                <a:lnTo>
                  <a:pt x="71" y="212"/>
                </a:lnTo>
                <a:lnTo>
                  <a:pt x="62" y="203"/>
                </a:lnTo>
                <a:lnTo>
                  <a:pt x="53" y="195"/>
                </a:lnTo>
                <a:lnTo>
                  <a:pt x="53" y="195"/>
                </a:lnTo>
                <a:lnTo>
                  <a:pt x="53" y="186"/>
                </a:lnTo>
                <a:lnTo>
                  <a:pt x="53" y="186"/>
                </a:lnTo>
                <a:lnTo>
                  <a:pt x="27" y="97"/>
                </a:lnTo>
                <a:lnTo>
                  <a:pt x="0" y="18"/>
                </a:lnTo>
                <a:close/>
              </a:path>
            </a:pathLst>
          </a:custGeom>
          <a:solidFill>
            <a:srgbClr val="FFBF00"/>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47" name="Freeform 153"/>
          <p:cNvSpPr>
            <a:spLocks/>
          </p:cNvSpPr>
          <p:nvPr/>
        </p:nvSpPr>
        <p:spPr bwMode="auto">
          <a:xfrm>
            <a:off x="7506151" y="1688555"/>
            <a:ext cx="481706" cy="379787"/>
          </a:xfrm>
          <a:custGeom>
            <a:avLst/>
            <a:gdLst/>
            <a:ahLst/>
            <a:cxnLst>
              <a:cxn ang="0">
                <a:pos x="0" y="319"/>
              </a:cxn>
              <a:cxn ang="0">
                <a:pos x="35" y="0"/>
              </a:cxn>
              <a:cxn ang="0">
                <a:pos x="97" y="9"/>
              </a:cxn>
              <a:cxn ang="0">
                <a:pos x="194" y="18"/>
              </a:cxn>
              <a:cxn ang="0">
                <a:pos x="238" y="27"/>
              </a:cxn>
              <a:cxn ang="0">
                <a:pos x="334" y="36"/>
              </a:cxn>
              <a:cxn ang="0">
                <a:pos x="387" y="36"/>
              </a:cxn>
              <a:cxn ang="0">
                <a:pos x="449" y="36"/>
              </a:cxn>
              <a:cxn ang="0">
                <a:pos x="449" y="45"/>
              </a:cxn>
              <a:cxn ang="0">
                <a:pos x="449" y="115"/>
              </a:cxn>
              <a:cxn ang="0">
                <a:pos x="431" y="354"/>
              </a:cxn>
              <a:cxn ang="0">
                <a:pos x="370" y="354"/>
              </a:cxn>
              <a:cxn ang="0">
                <a:pos x="299" y="345"/>
              </a:cxn>
              <a:cxn ang="0">
                <a:pos x="194" y="336"/>
              </a:cxn>
              <a:cxn ang="0">
                <a:pos x="97" y="327"/>
              </a:cxn>
              <a:cxn ang="0">
                <a:pos x="0" y="319"/>
              </a:cxn>
            </a:cxnLst>
            <a:rect l="0" t="0" r="r" b="b"/>
            <a:pathLst>
              <a:path w="449" h="354">
                <a:moveTo>
                  <a:pt x="0" y="319"/>
                </a:moveTo>
                <a:lnTo>
                  <a:pt x="35" y="0"/>
                </a:lnTo>
                <a:lnTo>
                  <a:pt x="97" y="9"/>
                </a:lnTo>
                <a:lnTo>
                  <a:pt x="194" y="18"/>
                </a:lnTo>
                <a:lnTo>
                  <a:pt x="238" y="27"/>
                </a:lnTo>
                <a:lnTo>
                  <a:pt x="334" y="36"/>
                </a:lnTo>
                <a:lnTo>
                  <a:pt x="387" y="36"/>
                </a:lnTo>
                <a:lnTo>
                  <a:pt x="449" y="36"/>
                </a:lnTo>
                <a:lnTo>
                  <a:pt x="449" y="45"/>
                </a:lnTo>
                <a:lnTo>
                  <a:pt x="449" y="115"/>
                </a:lnTo>
                <a:lnTo>
                  <a:pt x="431" y="354"/>
                </a:lnTo>
                <a:lnTo>
                  <a:pt x="370" y="354"/>
                </a:lnTo>
                <a:lnTo>
                  <a:pt x="299" y="345"/>
                </a:lnTo>
                <a:lnTo>
                  <a:pt x="194" y="336"/>
                </a:lnTo>
                <a:lnTo>
                  <a:pt x="97" y="327"/>
                </a:lnTo>
                <a:lnTo>
                  <a:pt x="0" y="319"/>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48" name="Freeform 155"/>
          <p:cNvSpPr>
            <a:spLocks/>
          </p:cNvSpPr>
          <p:nvPr/>
        </p:nvSpPr>
        <p:spPr bwMode="auto">
          <a:xfrm>
            <a:off x="6581361" y="1413904"/>
            <a:ext cx="547149" cy="920498"/>
          </a:xfrm>
          <a:custGeom>
            <a:avLst/>
            <a:gdLst/>
            <a:ahLst/>
            <a:cxnLst>
              <a:cxn ang="0">
                <a:pos x="44" y="26"/>
              </a:cxn>
              <a:cxn ang="0">
                <a:pos x="44" y="0"/>
              </a:cxn>
              <a:cxn ang="0">
                <a:pos x="237" y="239"/>
              </a:cxn>
              <a:cxn ang="0">
                <a:pos x="484" y="681"/>
              </a:cxn>
              <a:cxn ang="0">
                <a:pos x="493" y="707"/>
              </a:cxn>
              <a:cxn ang="0">
                <a:pos x="510" y="734"/>
              </a:cxn>
              <a:cxn ang="0">
                <a:pos x="484" y="760"/>
              </a:cxn>
              <a:cxn ang="0">
                <a:pos x="475" y="787"/>
              </a:cxn>
              <a:cxn ang="0">
                <a:pos x="457" y="813"/>
              </a:cxn>
              <a:cxn ang="0">
                <a:pos x="466" y="831"/>
              </a:cxn>
              <a:cxn ang="0">
                <a:pos x="466" y="849"/>
              </a:cxn>
              <a:cxn ang="0">
                <a:pos x="449" y="858"/>
              </a:cxn>
              <a:cxn ang="0">
                <a:pos x="290" y="831"/>
              </a:cxn>
              <a:cxn ang="0">
                <a:pos x="290" y="822"/>
              </a:cxn>
              <a:cxn ang="0">
                <a:pos x="290" y="805"/>
              </a:cxn>
              <a:cxn ang="0">
                <a:pos x="264" y="751"/>
              </a:cxn>
              <a:cxn ang="0">
                <a:pos x="246" y="725"/>
              </a:cxn>
              <a:cxn ang="0">
                <a:pos x="229" y="725"/>
              </a:cxn>
              <a:cxn ang="0">
                <a:pos x="229" y="698"/>
              </a:cxn>
              <a:cxn ang="0">
                <a:pos x="185" y="672"/>
              </a:cxn>
              <a:cxn ang="0">
                <a:pos x="158" y="654"/>
              </a:cxn>
              <a:cxn ang="0">
                <a:pos x="132" y="645"/>
              </a:cxn>
              <a:cxn ang="0">
                <a:pos x="105" y="628"/>
              </a:cxn>
              <a:cxn ang="0">
                <a:pos x="114" y="610"/>
              </a:cxn>
              <a:cxn ang="0">
                <a:pos x="114" y="583"/>
              </a:cxn>
              <a:cxn ang="0">
                <a:pos x="105" y="566"/>
              </a:cxn>
              <a:cxn ang="0">
                <a:pos x="88" y="530"/>
              </a:cxn>
              <a:cxn ang="0">
                <a:pos x="79" y="504"/>
              </a:cxn>
              <a:cxn ang="0">
                <a:pos x="61" y="477"/>
              </a:cxn>
              <a:cxn ang="0">
                <a:pos x="79" y="442"/>
              </a:cxn>
              <a:cxn ang="0">
                <a:pos x="61" y="424"/>
              </a:cxn>
              <a:cxn ang="0">
                <a:pos x="53" y="389"/>
              </a:cxn>
              <a:cxn ang="0">
                <a:pos x="53" y="371"/>
              </a:cxn>
              <a:cxn ang="0">
                <a:pos x="61" y="354"/>
              </a:cxn>
              <a:cxn ang="0">
                <a:pos x="61" y="371"/>
              </a:cxn>
              <a:cxn ang="0">
                <a:pos x="79" y="380"/>
              </a:cxn>
              <a:cxn ang="0">
                <a:pos x="70" y="354"/>
              </a:cxn>
              <a:cxn ang="0">
                <a:pos x="70" y="336"/>
              </a:cxn>
              <a:cxn ang="0">
                <a:pos x="88" y="336"/>
              </a:cxn>
              <a:cxn ang="0">
                <a:pos x="123" y="354"/>
              </a:cxn>
              <a:cxn ang="0">
                <a:pos x="114" y="345"/>
              </a:cxn>
              <a:cxn ang="0">
                <a:pos x="105" y="336"/>
              </a:cxn>
              <a:cxn ang="0">
                <a:pos x="79" y="336"/>
              </a:cxn>
              <a:cxn ang="0">
                <a:pos x="61" y="327"/>
              </a:cxn>
              <a:cxn ang="0">
                <a:pos x="61" y="345"/>
              </a:cxn>
              <a:cxn ang="0">
                <a:pos x="44" y="336"/>
              </a:cxn>
              <a:cxn ang="0">
                <a:pos x="35" y="318"/>
              </a:cxn>
              <a:cxn ang="0">
                <a:pos x="44" y="309"/>
              </a:cxn>
              <a:cxn ang="0">
                <a:pos x="35" y="301"/>
              </a:cxn>
              <a:cxn ang="0">
                <a:pos x="26" y="274"/>
              </a:cxn>
              <a:cxn ang="0">
                <a:pos x="9" y="239"/>
              </a:cxn>
              <a:cxn ang="0">
                <a:pos x="17" y="194"/>
              </a:cxn>
              <a:cxn ang="0">
                <a:pos x="17" y="168"/>
              </a:cxn>
              <a:cxn ang="0">
                <a:pos x="0" y="133"/>
              </a:cxn>
              <a:cxn ang="0">
                <a:pos x="9" y="106"/>
              </a:cxn>
              <a:cxn ang="0">
                <a:pos x="26" y="88"/>
              </a:cxn>
              <a:cxn ang="0">
                <a:pos x="35" y="71"/>
              </a:cxn>
            </a:cxnLst>
            <a:rect l="0" t="0" r="r" b="b"/>
            <a:pathLst>
              <a:path w="510" h="858">
                <a:moveTo>
                  <a:pt x="44" y="44"/>
                </a:moveTo>
                <a:lnTo>
                  <a:pt x="44" y="35"/>
                </a:lnTo>
                <a:lnTo>
                  <a:pt x="44" y="35"/>
                </a:lnTo>
                <a:lnTo>
                  <a:pt x="44" y="26"/>
                </a:lnTo>
                <a:lnTo>
                  <a:pt x="44" y="18"/>
                </a:lnTo>
                <a:lnTo>
                  <a:pt x="44" y="18"/>
                </a:lnTo>
                <a:lnTo>
                  <a:pt x="44" y="9"/>
                </a:lnTo>
                <a:lnTo>
                  <a:pt x="44" y="0"/>
                </a:lnTo>
                <a:lnTo>
                  <a:pt x="53" y="0"/>
                </a:lnTo>
                <a:lnTo>
                  <a:pt x="176" y="35"/>
                </a:lnTo>
                <a:lnTo>
                  <a:pt x="281" y="62"/>
                </a:lnTo>
                <a:lnTo>
                  <a:pt x="237" y="239"/>
                </a:lnTo>
                <a:lnTo>
                  <a:pt x="229" y="292"/>
                </a:lnTo>
                <a:lnTo>
                  <a:pt x="413" y="566"/>
                </a:lnTo>
                <a:lnTo>
                  <a:pt x="484" y="681"/>
                </a:lnTo>
                <a:lnTo>
                  <a:pt x="484" y="681"/>
                </a:lnTo>
                <a:lnTo>
                  <a:pt x="484" y="690"/>
                </a:lnTo>
                <a:lnTo>
                  <a:pt x="493" y="698"/>
                </a:lnTo>
                <a:lnTo>
                  <a:pt x="493" y="707"/>
                </a:lnTo>
                <a:lnTo>
                  <a:pt x="493" y="707"/>
                </a:lnTo>
                <a:lnTo>
                  <a:pt x="501" y="716"/>
                </a:lnTo>
                <a:lnTo>
                  <a:pt x="493" y="725"/>
                </a:lnTo>
                <a:lnTo>
                  <a:pt x="510" y="734"/>
                </a:lnTo>
                <a:lnTo>
                  <a:pt x="510" y="734"/>
                </a:lnTo>
                <a:lnTo>
                  <a:pt x="501" y="743"/>
                </a:lnTo>
                <a:lnTo>
                  <a:pt x="493" y="751"/>
                </a:lnTo>
                <a:lnTo>
                  <a:pt x="484" y="760"/>
                </a:lnTo>
                <a:lnTo>
                  <a:pt x="484" y="760"/>
                </a:lnTo>
                <a:lnTo>
                  <a:pt x="475" y="769"/>
                </a:lnTo>
                <a:lnTo>
                  <a:pt x="475" y="778"/>
                </a:lnTo>
                <a:lnTo>
                  <a:pt x="475" y="787"/>
                </a:lnTo>
                <a:lnTo>
                  <a:pt x="475" y="787"/>
                </a:lnTo>
                <a:lnTo>
                  <a:pt x="466" y="805"/>
                </a:lnTo>
                <a:lnTo>
                  <a:pt x="457" y="805"/>
                </a:lnTo>
                <a:lnTo>
                  <a:pt x="457" y="813"/>
                </a:lnTo>
                <a:lnTo>
                  <a:pt x="457" y="813"/>
                </a:lnTo>
                <a:lnTo>
                  <a:pt x="457" y="822"/>
                </a:lnTo>
                <a:lnTo>
                  <a:pt x="457" y="822"/>
                </a:lnTo>
                <a:lnTo>
                  <a:pt x="457" y="831"/>
                </a:lnTo>
                <a:lnTo>
                  <a:pt x="466" y="831"/>
                </a:lnTo>
                <a:lnTo>
                  <a:pt x="466" y="831"/>
                </a:lnTo>
                <a:lnTo>
                  <a:pt x="466" y="840"/>
                </a:lnTo>
                <a:lnTo>
                  <a:pt x="466" y="849"/>
                </a:lnTo>
                <a:lnTo>
                  <a:pt x="466" y="849"/>
                </a:lnTo>
                <a:lnTo>
                  <a:pt x="457" y="858"/>
                </a:lnTo>
                <a:lnTo>
                  <a:pt x="457" y="858"/>
                </a:lnTo>
                <a:lnTo>
                  <a:pt x="457" y="858"/>
                </a:lnTo>
                <a:lnTo>
                  <a:pt x="449" y="858"/>
                </a:lnTo>
                <a:lnTo>
                  <a:pt x="449" y="858"/>
                </a:lnTo>
                <a:lnTo>
                  <a:pt x="290" y="840"/>
                </a:lnTo>
                <a:lnTo>
                  <a:pt x="290" y="840"/>
                </a:lnTo>
                <a:lnTo>
                  <a:pt x="290" y="831"/>
                </a:lnTo>
                <a:lnTo>
                  <a:pt x="290" y="822"/>
                </a:lnTo>
                <a:lnTo>
                  <a:pt x="290" y="831"/>
                </a:lnTo>
                <a:lnTo>
                  <a:pt x="290" y="822"/>
                </a:lnTo>
                <a:lnTo>
                  <a:pt x="290" y="822"/>
                </a:lnTo>
                <a:lnTo>
                  <a:pt x="281" y="831"/>
                </a:lnTo>
                <a:lnTo>
                  <a:pt x="281" y="822"/>
                </a:lnTo>
                <a:lnTo>
                  <a:pt x="290" y="813"/>
                </a:lnTo>
                <a:lnTo>
                  <a:pt x="290" y="805"/>
                </a:lnTo>
                <a:lnTo>
                  <a:pt x="290" y="787"/>
                </a:lnTo>
                <a:lnTo>
                  <a:pt x="281" y="778"/>
                </a:lnTo>
                <a:lnTo>
                  <a:pt x="281" y="769"/>
                </a:lnTo>
                <a:lnTo>
                  <a:pt x="264" y="751"/>
                </a:lnTo>
                <a:lnTo>
                  <a:pt x="255" y="743"/>
                </a:lnTo>
                <a:lnTo>
                  <a:pt x="255" y="743"/>
                </a:lnTo>
                <a:lnTo>
                  <a:pt x="246" y="734"/>
                </a:lnTo>
                <a:lnTo>
                  <a:pt x="246" y="725"/>
                </a:lnTo>
                <a:lnTo>
                  <a:pt x="237" y="725"/>
                </a:lnTo>
                <a:lnTo>
                  <a:pt x="237" y="734"/>
                </a:lnTo>
                <a:lnTo>
                  <a:pt x="229" y="725"/>
                </a:lnTo>
                <a:lnTo>
                  <a:pt x="229" y="725"/>
                </a:lnTo>
                <a:lnTo>
                  <a:pt x="229" y="716"/>
                </a:lnTo>
                <a:lnTo>
                  <a:pt x="229" y="716"/>
                </a:lnTo>
                <a:lnTo>
                  <a:pt x="229" y="698"/>
                </a:lnTo>
                <a:lnTo>
                  <a:pt x="229" y="698"/>
                </a:lnTo>
                <a:lnTo>
                  <a:pt x="202" y="698"/>
                </a:lnTo>
                <a:lnTo>
                  <a:pt x="193" y="690"/>
                </a:lnTo>
                <a:lnTo>
                  <a:pt x="185" y="681"/>
                </a:lnTo>
                <a:lnTo>
                  <a:pt x="185" y="672"/>
                </a:lnTo>
                <a:lnTo>
                  <a:pt x="176" y="663"/>
                </a:lnTo>
                <a:lnTo>
                  <a:pt x="176" y="663"/>
                </a:lnTo>
                <a:lnTo>
                  <a:pt x="167" y="654"/>
                </a:lnTo>
                <a:lnTo>
                  <a:pt x="158" y="654"/>
                </a:lnTo>
                <a:lnTo>
                  <a:pt x="149" y="654"/>
                </a:lnTo>
                <a:lnTo>
                  <a:pt x="141" y="645"/>
                </a:lnTo>
                <a:lnTo>
                  <a:pt x="141" y="645"/>
                </a:lnTo>
                <a:lnTo>
                  <a:pt x="132" y="645"/>
                </a:lnTo>
                <a:lnTo>
                  <a:pt x="114" y="645"/>
                </a:lnTo>
                <a:lnTo>
                  <a:pt x="114" y="637"/>
                </a:lnTo>
                <a:lnTo>
                  <a:pt x="105" y="628"/>
                </a:lnTo>
                <a:lnTo>
                  <a:pt x="105" y="628"/>
                </a:lnTo>
                <a:lnTo>
                  <a:pt x="105" y="628"/>
                </a:lnTo>
                <a:lnTo>
                  <a:pt x="105" y="619"/>
                </a:lnTo>
                <a:lnTo>
                  <a:pt x="105" y="610"/>
                </a:lnTo>
                <a:lnTo>
                  <a:pt x="114" y="610"/>
                </a:lnTo>
                <a:lnTo>
                  <a:pt x="114" y="601"/>
                </a:lnTo>
                <a:lnTo>
                  <a:pt x="114" y="592"/>
                </a:lnTo>
                <a:lnTo>
                  <a:pt x="114" y="583"/>
                </a:lnTo>
                <a:lnTo>
                  <a:pt x="114" y="583"/>
                </a:lnTo>
                <a:lnTo>
                  <a:pt x="105" y="583"/>
                </a:lnTo>
                <a:lnTo>
                  <a:pt x="105" y="575"/>
                </a:lnTo>
                <a:lnTo>
                  <a:pt x="105" y="566"/>
                </a:lnTo>
                <a:lnTo>
                  <a:pt x="105" y="566"/>
                </a:lnTo>
                <a:lnTo>
                  <a:pt x="105" y="557"/>
                </a:lnTo>
                <a:lnTo>
                  <a:pt x="97" y="548"/>
                </a:lnTo>
                <a:lnTo>
                  <a:pt x="97" y="539"/>
                </a:lnTo>
                <a:lnTo>
                  <a:pt x="88" y="530"/>
                </a:lnTo>
                <a:lnTo>
                  <a:pt x="88" y="530"/>
                </a:lnTo>
                <a:lnTo>
                  <a:pt x="88" y="522"/>
                </a:lnTo>
                <a:lnTo>
                  <a:pt x="79" y="513"/>
                </a:lnTo>
                <a:lnTo>
                  <a:pt x="79" y="504"/>
                </a:lnTo>
                <a:lnTo>
                  <a:pt x="79" y="504"/>
                </a:lnTo>
                <a:lnTo>
                  <a:pt x="70" y="486"/>
                </a:lnTo>
                <a:lnTo>
                  <a:pt x="61" y="477"/>
                </a:lnTo>
                <a:lnTo>
                  <a:pt x="61" y="477"/>
                </a:lnTo>
                <a:lnTo>
                  <a:pt x="61" y="460"/>
                </a:lnTo>
                <a:lnTo>
                  <a:pt x="61" y="451"/>
                </a:lnTo>
                <a:lnTo>
                  <a:pt x="70" y="451"/>
                </a:lnTo>
                <a:lnTo>
                  <a:pt x="79" y="442"/>
                </a:lnTo>
                <a:lnTo>
                  <a:pt x="79" y="442"/>
                </a:lnTo>
                <a:lnTo>
                  <a:pt x="79" y="433"/>
                </a:lnTo>
                <a:lnTo>
                  <a:pt x="79" y="424"/>
                </a:lnTo>
                <a:lnTo>
                  <a:pt x="61" y="424"/>
                </a:lnTo>
                <a:lnTo>
                  <a:pt x="61" y="415"/>
                </a:lnTo>
                <a:lnTo>
                  <a:pt x="53" y="407"/>
                </a:lnTo>
                <a:lnTo>
                  <a:pt x="53" y="398"/>
                </a:lnTo>
                <a:lnTo>
                  <a:pt x="53" y="389"/>
                </a:lnTo>
                <a:lnTo>
                  <a:pt x="53" y="389"/>
                </a:lnTo>
                <a:lnTo>
                  <a:pt x="53" y="389"/>
                </a:lnTo>
                <a:lnTo>
                  <a:pt x="53" y="371"/>
                </a:lnTo>
                <a:lnTo>
                  <a:pt x="53" y="371"/>
                </a:lnTo>
                <a:lnTo>
                  <a:pt x="53" y="362"/>
                </a:lnTo>
                <a:lnTo>
                  <a:pt x="53" y="354"/>
                </a:lnTo>
                <a:lnTo>
                  <a:pt x="53" y="354"/>
                </a:lnTo>
                <a:lnTo>
                  <a:pt x="61" y="354"/>
                </a:lnTo>
                <a:lnTo>
                  <a:pt x="61" y="354"/>
                </a:lnTo>
                <a:lnTo>
                  <a:pt x="61" y="354"/>
                </a:lnTo>
                <a:lnTo>
                  <a:pt x="61" y="362"/>
                </a:lnTo>
                <a:lnTo>
                  <a:pt x="61" y="371"/>
                </a:lnTo>
                <a:lnTo>
                  <a:pt x="61" y="371"/>
                </a:lnTo>
                <a:lnTo>
                  <a:pt x="70" y="380"/>
                </a:lnTo>
                <a:lnTo>
                  <a:pt x="70" y="380"/>
                </a:lnTo>
                <a:lnTo>
                  <a:pt x="79" y="380"/>
                </a:lnTo>
                <a:lnTo>
                  <a:pt x="70" y="380"/>
                </a:lnTo>
                <a:lnTo>
                  <a:pt x="70" y="371"/>
                </a:lnTo>
                <a:lnTo>
                  <a:pt x="70" y="362"/>
                </a:lnTo>
                <a:lnTo>
                  <a:pt x="70" y="354"/>
                </a:lnTo>
                <a:lnTo>
                  <a:pt x="70" y="354"/>
                </a:lnTo>
                <a:lnTo>
                  <a:pt x="70" y="345"/>
                </a:lnTo>
                <a:lnTo>
                  <a:pt x="61" y="345"/>
                </a:lnTo>
                <a:lnTo>
                  <a:pt x="70" y="336"/>
                </a:lnTo>
                <a:lnTo>
                  <a:pt x="70" y="336"/>
                </a:lnTo>
                <a:lnTo>
                  <a:pt x="79" y="336"/>
                </a:lnTo>
                <a:lnTo>
                  <a:pt x="79" y="336"/>
                </a:lnTo>
                <a:lnTo>
                  <a:pt x="88" y="336"/>
                </a:lnTo>
                <a:lnTo>
                  <a:pt x="105" y="345"/>
                </a:lnTo>
                <a:lnTo>
                  <a:pt x="114" y="345"/>
                </a:lnTo>
                <a:lnTo>
                  <a:pt x="123" y="354"/>
                </a:lnTo>
                <a:lnTo>
                  <a:pt x="123" y="354"/>
                </a:lnTo>
                <a:lnTo>
                  <a:pt x="123" y="345"/>
                </a:lnTo>
                <a:lnTo>
                  <a:pt x="114" y="345"/>
                </a:lnTo>
                <a:lnTo>
                  <a:pt x="114" y="336"/>
                </a:lnTo>
                <a:lnTo>
                  <a:pt x="114" y="345"/>
                </a:lnTo>
                <a:lnTo>
                  <a:pt x="105" y="345"/>
                </a:lnTo>
                <a:lnTo>
                  <a:pt x="114" y="336"/>
                </a:lnTo>
                <a:lnTo>
                  <a:pt x="114" y="336"/>
                </a:lnTo>
                <a:lnTo>
                  <a:pt x="105" y="336"/>
                </a:lnTo>
                <a:lnTo>
                  <a:pt x="97" y="336"/>
                </a:lnTo>
                <a:lnTo>
                  <a:pt x="97" y="336"/>
                </a:lnTo>
                <a:lnTo>
                  <a:pt x="88" y="336"/>
                </a:lnTo>
                <a:lnTo>
                  <a:pt x="79" y="336"/>
                </a:lnTo>
                <a:lnTo>
                  <a:pt x="79" y="336"/>
                </a:lnTo>
                <a:lnTo>
                  <a:pt x="70" y="327"/>
                </a:lnTo>
                <a:lnTo>
                  <a:pt x="70" y="327"/>
                </a:lnTo>
                <a:lnTo>
                  <a:pt x="61" y="327"/>
                </a:lnTo>
                <a:lnTo>
                  <a:pt x="61" y="327"/>
                </a:lnTo>
                <a:lnTo>
                  <a:pt x="61" y="336"/>
                </a:lnTo>
                <a:lnTo>
                  <a:pt x="61" y="336"/>
                </a:lnTo>
                <a:lnTo>
                  <a:pt x="61" y="345"/>
                </a:lnTo>
                <a:lnTo>
                  <a:pt x="53" y="345"/>
                </a:lnTo>
                <a:lnTo>
                  <a:pt x="53" y="345"/>
                </a:lnTo>
                <a:lnTo>
                  <a:pt x="53" y="336"/>
                </a:lnTo>
                <a:lnTo>
                  <a:pt x="44" y="336"/>
                </a:lnTo>
                <a:lnTo>
                  <a:pt x="44" y="327"/>
                </a:lnTo>
                <a:lnTo>
                  <a:pt x="35" y="327"/>
                </a:lnTo>
                <a:lnTo>
                  <a:pt x="35" y="327"/>
                </a:lnTo>
                <a:lnTo>
                  <a:pt x="35" y="318"/>
                </a:lnTo>
                <a:lnTo>
                  <a:pt x="35" y="318"/>
                </a:lnTo>
                <a:lnTo>
                  <a:pt x="35" y="309"/>
                </a:lnTo>
                <a:lnTo>
                  <a:pt x="44" y="318"/>
                </a:lnTo>
                <a:lnTo>
                  <a:pt x="44" y="309"/>
                </a:lnTo>
                <a:lnTo>
                  <a:pt x="35" y="301"/>
                </a:lnTo>
                <a:lnTo>
                  <a:pt x="35" y="301"/>
                </a:lnTo>
                <a:lnTo>
                  <a:pt x="35" y="301"/>
                </a:lnTo>
                <a:lnTo>
                  <a:pt x="35" y="301"/>
                </a:lnTo>
                <a:lnTo>
                  <a:pt x="35" y="292"/>
                </a:lnTo>
                <a:lnTo>
                  <a:pt x="35" y="283"/>
                </a:lnTo>
                <a:lnTo>
                  <a:pt x="26" y="283"/>
                </a:lnTo>
                <a:lnTo>
                  <a:pt x="26" y="274"/>
                </a:lnTo>
                <a:lnTo>
                  <a:pt x="17" y="265"/>
                </a:lnTo>
                <a:lnTo>
                  <a:pt x="9" y="247"/>
                </a:lnTo>
                <a:lnTo>
                  <a:pt x="9" y="239"/>
                </a:lnTo>
                <a:lnTo>
                  <a:pt x="9" y="239"/>
                </a:lnTo>
                <a:lnTo>
                  <a:pt x="17" y="230"/>
                </a:lnTo>
                <a:lnTo>
                  <a:pt x="9" y="212"/>
                </a:lnTo>
                <a:lnTo>
                  <a:pt x="17" y="194"/>
                </a:lnTo>
                <a:lnTo>
                  <a:pt x="17" y="194"/>
                </a:lnTo>
                <a:lnTo>
                  <a:pt x="17" y="186"/>
                </a:lnTo>
                <a:lnTo>
                  <a:pt x="17" y="186"/>
                </a:lnTo>
                <a:lnTo>
                  <a:pt x="17" y="177"/>
                </a:lnTo>
                <a:lnTo>
                  <a:pt x="17" y="168"/>
                </a:lnTo>
                <a:lnTo>
                  <a:pt x="17" y="159"/>
                </a:lnTo>
                <a:lnTo>
                  <a:pt x="9" y="150"/>
                </a:lnTo>
                <a:lnTo>
                  <a:pt x="9" y="150"/>
                </a:lnTo>
                <a:lnTo>
                  <a:pt x="0" y="133"/>
                </a:lnTo>
                <a:lnTo>
                  <a:pt x="0" y="124"/>
                </a:lnTo>
                <a:lnTo>
                  <a:pt x="0" y="115"/>
                </a:lnTo>
                <a:lnTo>
                  <a:pt x="9" y="106"/>
                </a:lnTo>
                <a:lnTo>
                  <a:pt x="9" y="106"/>
                </a:lnTo>
                <a:lnTo>
                  <a:pt x="17" y="97"/>
                </a:lnTo>
                <a:lnTo>
                  <a:pt x="17" y="97"/>
                </a:lnTo>
                <a:lnTo>
                  <a:pt x="26" y="88"/>
                </a:lnTo>
                <a:lnTo>
                  <a:pt x="26" y="88"/>
                </a:lnTo>
                <a:lnTo>
                  <a:pt x="26" y="88"/>
                </a:lnTo>
                <a:lnTo>
                  <a:pt x="26" y="79"/>
                </a:lnTo>
                <a:lnTo>
                  <a:pt x="35" y="71"/>
                </a:lnTo>
                <a:lnTo>
                  <a:pt x="35" y="71"/>
                </a:lnTo>
                <a:lnTo>
                  <a:pt x="44" y="44"/>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49" name="Freeform 27"/>
          <p:cNvSpPr>
            <a:spLocks/>
          </p:cNvSpPr>
          <p:nvPr/>
        </p:nvSpPr>
        <p:spPr bwMode="auto">
          <a:xfrm>
            <a:off x="7619871" y="2112324"/>
            <a:ext cx="934445" cy="910842"/>
          </a:xfrm>
          <a:custGeom>
            <a:avLst/>
            <a:gdLst/>
            <a:ahLst/>
            <a:cxnLst>
              <a:cxn ang="0">
                <a:pos x="114" y="345"/>
              </a:cxn>
              <a:cxn ang="0">
                <a:pos x="264" y="0"/>
              </a:cxn>
              <a:cxn ang="0">
                <a:pos x="448" y="9"/>
              </a:cxn>
              <a:cxn ang="0">
                <a:pos x="475" y="168"/>
              </a:cxn>
              <a:cxn ang="0">
                <a:pos x="501" y="186"/>
              </a:cxn>
              <a:cxn ang="0">
                <a:pos x="536" y="195"/>
              </a:cxn>
              <a:cxn ang="0">
                <a:pos x="572" y="195"/>
              </a:cxn>
              <a:cxn ang="0">
                <a:pos x="589" y="212"/>
              </a:cxn>
              <a:cxn ang="0">
                <a:pos x="624" y="212"/>
              </a:cxn>
              <a:cxn ang="0">
                <a:pos x="642" y="212"/>
              </a:cxn>
              <a:cxn ang="0">
                <a:pos x="668" y="212"/>
              </a:cxn>
              <a:cxn ang="0">
                <a:pos x="703" y="221"/>
              </a:cxn>
              <a:cxn ang="0">
                <a:pos x="739" y="212"/>
              </a:cxn>
              <a:cxn ang="0">
                <a:pos x="783" y="221"/>
              </a:cxn>
              <a:cxn ang="0">
                <a:pos x="818" y="239"/>
              </a:cxn>
              <a:cxn ang="0">
                <a:pos x="853" y="398"/>
              </a:cxn>
              <a:cxn ang="0">
                <a:pos x="871" y="425"/>
              </a:cxn>
              <a:cxn ang="0">
                <a:pos x="871" y="460"/>
              </a:cxn>
              <a:cxn ang="0">
                <a:pos x="862" y="513"/>
              </a:cxn>
              <a:cxn ang="0">
                <a:pos x="844" y="548"/>
              </a:cxn>
              <a:cxn ang="0">
                <a:pos x="791" y="566"/>
              </a:cxn>
              <a:cxn ang="0">
                <a:pos x="800" y="540"/>
              </a:cxn>
              <a:cxn ang="0">
                <a:pos x="774" y="557"/>
              </a:cxn>
              <a:cxn ang="0">
                <a:pos x="765" y="593"/>
              </a:cxn>
              <a:cxn ang="0">
                <a:pos x="712" y="628"/>
              </a:cxn>
              <a:cxn ang="0">
                <a:pos x="695" y="646"/>
              </a:cxn>
              <a:cxn ang="0">
                <a:pos x="686" y="628"/>
              </a:cxn>
              <a:cxn ang="0">
                <a:pos x="668" y="628"/>
              </a:cxn>
              <a:cxn ang="0">
                <a:pos x="677" y="646"/>
              </a:cxn>
              <a:cxn ang="0">
                <a:pos x="659" y="663"/>
              </a:cxn>
              <a:cxn ang="0">
                <a:pos x="642" y="672"/>
              </a:cxn>
              <a:cxn ang="0">
                <a:pos x="642" y="672"/>
              </a:cxn>
              <a:cxn ang="0">
                <a:pos x="607" y="699"/>
              </a:cxn>
              <a:cxn ang="0">
                <a:pos x="607" y="734"/>
              </a:cxn>
              <a:cxn ang="0">
                <a:pos x="589" y="734"/>
              </a:cxn>
              <a:cxn ang="0">
                <a:pos x="607" y="752"/>
              </a:cxn>
              <a:cxn ang="0">
                <a:pos x="607" y="778"/>
              </a:cxn>
              <a:cxn ang="0">
                <a:pos x="624" y="840"/>
              </a:cxn>
              <a:cxn ang="0">
                <a:pos x="616" y="849"/>
              </a:cxn>
              <a:cxn ang="0">
                <a:pos x="572" y="831"/>
              </a:cxn>
              <a:cxn ang="0">
                <a:pos x="519" y="814"/>
              </a:cxn>
              <a:cxn ang="0">
                <a:pos x="492" y="796"/>
              </a:cxn>
              <a:cxn ang="0">
                <a:pos x="466" y="752"/>
              </a:cxn>
              <a:cxn ang="0">
                <a:pos x="466" y="716"/>
              </a:cxn>
              <a:cxn ang="0">
                <a:pos x="431" y="681"/>
              </a:cxn>
              <a:cxn ang="0">
                <a:pos x="413" y="637"/>
              </a:cxn>
              <a:cxn ang="0">
                <a:pos x="387" y="593"/>
              </a:cxn>
              <a:cxn ang="0">
                <a:pos x="352" y="548"/>
              </a:cxn>
              <a:cxn ang="0">
                <a:pos x="325" y="540"/>
              </a:cxn>
              <a:cxn ang="0">
                <a:pos x="281" y="522"/>
              </a:cxn>
              <a:cxn ang="0">
                <a:pos x="246" y="540"/>
              </a:cxn>
              <a:cxn ang="0">
                <a:pos x="220" y="584"/>
              </a:cxn>
              <a:cxn ang="0">
                <a:pos x="193" y="575"/>
              </a:cxn>
              <a:cxn ang="0">
                <a:pos x="140" y="540"/>
              </a:cxn>
              <a:cxn ang="0">
                <a:pos x="114" y="487"/>
              </a:cxn>
              <a:cxn ang="0">
                <a:pos x="96" y="442"/>
              </a:cxn>
              <a:cxn ang="0">
                <a:pos x="44" y="389"/>
              </a:cxn>
              <a:cxn ang="0">
                <a:pos x="17" y="354"/>
              </a:cxn>
            </a:cxnLst>
            <a:rect l="0" t="0" r="r" b="b"/>
            <a:pathLst>
              <a:path w="871" h="849">
                <a:moveTo>
                  <a:pt x="8" y="354"/>
                </a:moveTo>
                <a:lnTo>
                  <a:pt x="8" y="345"/>
                </a:lnTo>
                <a:lnTo>
                  <a:pt x="0" y="345"/>
                </a:lnTo>
                <a:lnTo>
                  <a:pt x="0" y="336"/>
                </a:lnTo>
                <a:lnTo>
                  <a:pt x="0" y="336"/>
                </a:lnTo>
                <a:lnTo>
                  <a:pt x="52" y="336"/>
                </a:lnTo>
                <a:lnTo>
                  <a:pt x="114" y="345"/>
                </a:lnTo>
                <a:lnTo>
                  <a:pt x="176" y="345"/>
                </a:lnTo>
                <a:lnTo>
                  <a:pt x="228" y="354"/>
                </a:lnTo>
                <a:lnTo>
                  <a:pt x="237" y="354"/>
                </a:lnTo>
                <a:lnTo>
                  <a:pt x="237" y="345"/>
                </a:lnTo>
                <a:lnTo>
                  <a:pt x="246" y="265"/>
                </a:lnTo>
                <a:lnTo>
                  <a:pt x="246" y="195"/>
                </a:lnTo>
                <a:lnTo>
                  <a:pt x="264" y="0"/>
                </a:lnTo>
                <a:lnTo>
                  <a:pt x="264" y="0"/>
                </a:lnTo>
                <a:lnTo>
                  <a:pt x="264" y="0"/>
                </a:lnTo>
                <a:lnTo>
                  <a:pt x="352" y="0"/>
                </a:lnTo>
                <a:lnTo>
                  <a:pt x="413" y="0"/>
                </a:lnTo>
                <a:lnTo>
                  <a:pt x="440" y="0"/>
                </a:lnTo>
                <a:lnTo>
                  <a:pt x="448" y="0"/>
                </a:lnTo>
                <a:lnTo>
                  <a:pt x="448" y="9"/>
                </a:lnTo>
                <a:lnTo>
                  <a:pt x="448" y="151"/>
                </a:lnTo>
                <a:lnTo>
                  <a:pt x="448" y="159"/>
                </a:lnTo>
                <a:lnTo>
                  <a:pt x="448" y="159"/>
                </a:lnTo>
                <a:lnTo>
                  <a:pt x="457" y="159"/>
                </a:lnTo>
                <a:lnTo>
                  <a:pt x="466" y="168"/>
                </a:lnTo>
                <a:lnTo>
                  <a:pt x="475" y="177"/>
                </a:lnTo>
                <a:lnTo>
                  <a:pt x="475" y="168"/>
                </a:lnTo>
                <a:lnTo>
                  <a:pt x="484" y="177"/>
                </a:lnTo>
                <a:lnTo>
                  <a:pt x="484" y="177"/>
                </a:lnTo>
                <a:lnTo>
                  <a:pt x="492" y="168"/>
                </a:lnTo>
                <a:lnTo>
                  <a:pt x="492" y="168"/>
                </a:lnTo>
                <a:lnTo>
                  <a:pt x="492" y="177"/>
                </a:lnTo>
                <a:lnTo>
                  <a:pt x="501" y="177"/>
                </a:lnTo>
                <a:lnTo>
                  <a:pt x="501" y="186"/>
                </a:lnTo>
                <a:lnTo>
                  <a:pt x="501" y="186"/>
                </a:lnTo>
                <a:lnTo>
                  <a:pt x="510" y="186"/>
                </a:lnTo>
                <a:lnTo>
                  <a:pt x="510" y="186"/>
                </a:lnTo>
                <a:lnTo>
                  <a:pt x="510" y="186"/>
                </a:lnTo>
                <a:lnTo>
                  <a:pt x="519" y="195"/>
                </a:lnTo>
                <a:lnTo>
                  <a:pt x="528" y="195"/>
                </a:lnTo>
                <a:lnTo>
                  <a:pt x="536" y="195"/>
                </a:lnTo>
                <a:lnTo>
                  <a:pt x="536" y="195"/>
                </a:lnTo>
                <a:lnTo>
                  <a:pt x="545" y="195"/>
                </a:lnTo>
                <a:lnTo>
                  <a:pt x="545" y="204"/>
                </a:lnTo>
                <a:lnTo>
                  <a:pt x="554" y="204"/>
                </a:lnTo>
                <a:lnTo>
                  <a:pt x="554" y="195"/>
                </a:lnTo>
                <a:lnTo>
                  <a:pt x="563" y="195"/>
                </a:lnTo>
                <a:lnTo>
                  <a:pt x="572" y="195"/>
                </a:lnTo>
                <a:lnTo>
                  <a:pt x="572" y="204"/>
                </a:lnTo>
                <a:lnTo>
                  <a:pt x="572" y="204"/>
                </a:lnTo>
                <a:lnTo>
                  <a:pt x="580" y="204"/>
                </a:lnTo>
                <a:lnTo>
                  <a:pt x="580" y="212"/>
                </a:lnTo>
                <a:lnTo>
                  <a:pt x="580" y="212"/>
                </a:lnTo>
                <a:lnTo>
                  <a:pt x="580" y="221"/>
                </a:lnTo>
                <a:lnTo>
                  <a:pt x="589" y="212"/>
                </a:lnTo>
                <a:lnTo>
                  <a:pt x="598" y="204"/>
                </a:lnTo>
                <a:lnTo>
                  <a:pt x="607" y="212"/>
                </a:lnTo>
                <a:lnTo>
                  <a:pt x="607" y="212"/>
                </a:lnTo>
                <a:lnTo>
                  <a:pt x="607" y="212"/>
                </a:lnTo>
                <a:lnTo>
                  <a:pt x="616" y="221"/>
                </a:lnTo>
                <a:lnTo>
                  <a:pt x="616" y="221"/>
                </a:lnTo>
                <a:lnTo>
                  <a:pt x="624" y="212"/>
                </a:lnTo>
                <a:lnTo>
                  <a:pt x="633" y="221"/>
                </a:lnTo>
                <a:lnTo>
                  <a:pt x="624" y="221"/>
                </a:lnTo>
                <a:lnTo>
                  <a:pt x="633" y="230"/>
                </a:lnTo>
                <a:lnTo>
                  <a:pt x="633" y="230"/>
                </a:lnTo>
                <a:lnTo>
                  <a:pt x="633" y="230"/>
                </a:lnTo>
                <a:lnTo>
                  <a:pt x="633" y="221"/>
                </a:lnTo>
                <a:lnTo>
                  <a:pt x="642" y="212"/>
                </a:lnTo>
                <a:lnTo>
                  <a:pt x="642" y="212"/>
                </a:lnTo>
                <a:lnTo>
                  <a:pt x="642" y="212"/>
                </a:lnTo>
                <a:lnTo>
                  <a:pt x="651" y="212"/>
                </a:lnTo>
                <a:lnTo>
                  <a:pt x="651" y="221"/>
                </a:lnTo>
                <a:lnTo>
                  <a:pt x="659" y="221"/>
                </a:lnTo>
                <a:lnTo>
                  <a:pt x="659" y="212"/>
                </a:lnTo>
                <a:lnTo>
                  <a:pt x="668" y="212"/>
                </a:lnTo>
                <a:lnTo>
                  <a:pt x="668" y="221"/>
                </a:lnTo>
                <a:lnTo>
                  <a:pt x="677" y="221"/>
                </a:lnTo>
                <a:lnTo>
                  <a:pt x="677" y="230"/>
                </a:lnTo>
                <a:lnTo>
                  <a:pt x="686" y="230"/>
                </a:lnTo>
                <a:lnTo>
                  <a:pt x="686" y="221"/>
                </a:lnTo>
                <a:lnTo>
                  <a:pt x="695" y="221"/>
                </a:lnTo>
                <a:lnTo>
                  <a:pt x="703" y="221"/>
                </a:lnTo>
                <a:lnTo>
                  <a:pt x="703" y="221"/>
                </a:lnTo>
                <a:lnTo>
                  <a:pt x="712" y="212"/>
                </a:lnTo>
                <a:lnTo>
                  <a:pt x="712" y="221"/>
                </a:lnTo>
                <a:lnTo>
                  <a:pt x="721" y="221"/>
                </a:lnTo>
                <a:lnTo>
                  <a:pt x="721" y="212"/>
                </a:lnTo>
                <a:lnTo>
                  <a:pt x="730" y="212"/>
                </a:lnTo>
                <a:lnTo>
                  <a:pt x="739" y="212"/>
                </a:lnTo>
                <a:lnTo>
                  <a:pt x="739" y="212"/>
                </a:lnTo>
                <a:lnTo>
                  <a:pt x="747" y="212"/>
                </a:lnTo>
                <a:lnTo>
                  <a:pt x="747" y="212"/>
                </a:lnTo>
                <a:lnTo>
                  <a:pt x="756" y="212"/>
                </a:lnTo>
                <a:lnTo>
                  <a:pt x="756" y="212"/>
                </a:lnTo>
                <a:lnTo>
                  <a:pt x="774" y="221"/>
                </a:lnTo>
                <a:lnTo>
                  <a:pt x="783" y="221"/>
                </a:lnTo>
                <a:lnTo>
                  <a:pt x="783" y="230"/>
                </a:lnTo>
                <a:lnTo>
                  <a:pt x="791" y="230"/>
                </a:lnTo>
                <a:lnTo>
                  <a:pt x="800" y="230"/>
                </a:lnTo>
                <a:lnTo>
                  <a:pt x="809" y="230"/>
                </a:lnTo>
                <a:lnTo>
                  <a:pt x="809" y="239"/>
                </a:lnTo>
                <a:lnTo>
                  <a:pt x="809" y="239"/>
                </a:lnTo>
                <a:lnTo>
                  <a:pt x="818" y="239"/>
                </a:lnTo>
                <a:lnTo>
                  <a:pt x="835" y="239"/>
                </a:lnTo>
                <a:lnTo>
                  <a:pt x="835" y="283"/>
                </a:lnTo>
                <a:lnTo>
                  <a:pt x="835" y="363"/>
                </a:lnTo>
                <a:lnTo>
                  <a:pt x="844" y="372"/>
                </a:lnTo>
                <a:lnTo>
                  <a:pt x="853" y="372"/>
                </a:lnTo>
                <a:lnTo>
                  <a:pt x="853" y="389"/>
                </a:lnTo>
                <a:lnTo>
                  <a:pt x="853" y="398"/>
                </a:lnTo>
                <a:lnTo>
                  <a:pt x="853" y="398"/>
                </a:lnTo>
                <a:lnTo>
                  <a:pt x="862" y="407"/>
                </a:lnTo>
                <a:lnTo>
                  <a:pt x="862" y="407"/>
                </a:lnTo>
                <a:lnTo>
                  <a:pt x="862" y="407"/>
                </a:lnTo>
                <a:lnTo>
                  <a:pt x="862" y="416"/>
                </a:lnTo>
                <a:lnTo>
                  <a:pt x="871" y="425"/>
                </a:lnTo>
                <a:lnTo>
                  <a:pt x="871" y="425"/>
                </a:lnTo>
                <a:lnTo>
                  <a:pt x="871" y="433"/>
                </a:lnTo>
                <a:lnTo>
                  <a:pt x="871" y="433"/>
                </a:lnTo>
                <a:lnTo>
                  <a:pt x="871" y="442"/>
                </a:lnTo>
                <a:lnTo>
                  <a:pt x="871" y="442"/>
                </a:lnTo>
                <a:lnTo>
                  <a:pt x="871" y="451"/>
                </a:lnTo>
                <a:lnTo>
                  <a:pt x="871" y="451"/>
                </a:lnTo>
                <a:lnTo>
                  <a:pt x="871" y="460"/>
                </a:lnTo>
                <a:lnTo>
                  <a:pt x="871" y="469"/>
                </a:lnTo>
                <a:lnTo>
                  <a:pt x="862" y="469"/>
                </a:lnTo>
                <a:lnTo>
                  <a:pt x="862" y="478"/>
                </a:lnTo>
                <a:lnTo>
                  <a:pt x="862" y="487"/>
                </a:lnTo>
                <a:lnTo>
                  <a:pt x="862" y="487"/>
                </a:lnTo>
                <a:lnTo>
                  <a:pt x="862" y="495"/>
                </a:lnTo>
                <a:lnTo>
                  <a:pt x="862" y="513"/>
                </a:lnTo>
                <a:lnTo>
                  <a:pt x="862" y="513"/>
                </a:lnTo>
                <a:lnTo>
                  <a:pt x="862" y="522"/>
                </a:lnTo>
                <a:lnTo>
                  <a:pt x="862" y="522"/>
                </a:lnTo>
                <a:lnTo>
                  <a:pt x="853" y="522"/>
                </a:lnTo>
                <a:lnTo>
                  <a:pt x="844" y="540"/>
                </a:lnTo>
                <a:lnTo>
                  <a:pt x="853" y="548"/>
                </a:lnTo>
                <a:lnTo>
                  <a:pt x="844" y="548"/>
                </a:lnTo>
                <a:lnTo>
                  <a:pt x="827" y="557"/>
                </a:lnTo>
                <a:lnTo>
                  <a:pt x="809" y="566"/>
                </a:lnTo>
                <a:lnTo>
                  <a:pt x="800" y="566"/>
                </a:lnTo>
                <a:lnTo>
                  <a:pt x="800" y="566"/>
                </a:lnTo>
                <a:lnTo>
                  <a:pt x="791" y="575"/>
                </a:lnTo>
                <a:lnTo>
                  <a:pt x="791" y="575"/>
                </a:lnTo>
                <a:lnTo>
                  <a:pt x="791" y="566"/>
                </a:lnTo>
                <a:lnTo>
                  <a:pt x="809" y="557"/>
                </a:lnTo>
                <a:lnTo>
                  <a:pt x="809" y="557"/>
                </a:lnTo>
                <a:lnTo>
                  <a:pt x="809" y="557"/>
                </a:lnTo>
                <a:lnTo>
                  <a:pt x="800" y="557"/>
                </a:lnTo>
                <a:lnTo>
                  <a:pt x="791" y="557"/>
                </a:lnTo>
                <a:lnTo>
                  <a:pt x="800" y="548"/>
                </a:lnTo>
                <a:lnTo>
                  <a:pt x="800" y="540"/>
                </a:lnTo>
                <a:lnTo>
                  <a:pt x="791" y="540"/>
                </a:lnTo>
                <a:lnTo>
                  <a:pt x="783" y="548"/>
                </a:lnTo>
                <a:lnTo>
                  <a:pt x="783" y="548"/>
                </a:lnTo>
                <a:lnTo>
                  <a:pt x="774" y="548"/>
                </a:lnTo>
                <a:lnTo>
                  <a:pt x="774" y="548"/>
                </a:lnTo>
                <a:lnTo>
                  <a:pt x="774" y="548"/>
                </a:lnTo>
                <a:lnTo>
                  <a:pt x="774" y="557"/>
                </a:lnTo>
                <a:lnTo>
                  <a:pt x="783" y="557"/>
                </a:lnTo>
                <a:lnTo>
                  <a:pt x="783" y="566"/>
                </a:lnTo>
                <a:lnTo>
                  <a:pt x="783" y="575"/>
                </a:lnTo>
                <a:lnTo>
                  <a:pt x="783" y="575"/>
                </a:lnTo>
                <a:lnTo>
                  <a:pt x="783" y="584"/>
                </a:lnTo>
                <a:lnTo>
                  <a:pt x="774" y="584"/>
                </a:lnTo>
                <a:lnTo>
                  <a:pt x="765" y="593"/>
                </a:lnTo>
                <a:lnTo>
                  <a:pt x="765" y="601"/>
                </a:lnTo>
                <a:lnTo>
                  <a:pt x="756" y="610"/>
                </a:lnTo>
                <a:lnTo>
                  <a:pt x="756" y="610"/>
                </a:lnTo>
                <a:lnTo>
                  <a:pt x="747" y="619"/>
                </a:lnTo>
                <a:lnTo>
                  <a:pt x="739" y="619"/>
                </a:lnTo>
                <a:lnTo>
                  <a:pt x="721" y="619"/>
                </a:lnTo>
                <a:lnTo>
                  <a:pt x="712" y="628"/>
                </a:lnTo>
                <a:lnTo>
                  <a:pt x="712" y="628"/>
                </a:lnTo>
                <a:lnTo>
                  <a:pt x="721" y="628"/>
                </a:lnTo>
                <a:lnTo>
                  <a:pt x="730" y="628"/>
                </a:lnTo>
                <a:lnTo>
                  <a:pt x="721" y="628"/>
                </a:lnTo>
                <a:lnTo>
                  <a:pt x="712" y="637"/>
                </a:lnTo>
                <a:lnTo>
                  <a:pt x="695" y="646"/>
                </a:lnTo>
                <a:lnTo>
                  <a:pt x="695" y="646"/>
                </a:lnTo>
                <a:lnTo>
                  <a:pt x="703" y="637"/>
                </a:lnTo>
                <a:lnTo>
                  <a:pt x="703" y="628"/>
                </a:lnTo>
                <a:lnTo>
                  <a:pt x="695" y="637"/>
                </a:lnTo>
                <a:lnTo>
                  <a:pt x="703" y="628"/>
                </a:lnTo>
                <a:lnTo>
                  <a:pt x="695" y="637"/>
                </a:lnTo>
                <a:lnTo>
                  <a:pt x="695" y="628"/>
                </a:lnTo>
                <a:lnTo>
                  <a:pt x="686" y="628"/>
                </a:lnTo>
                <a:lnTo>
                  <a:pt x="686" y="628"/>
                </a:lnTo>
                <a:lnTo>
                  <a:pt x="677" y="619"/>
                </a:lnTo>
                <a:lnTo>
                  <a:pt x="677" y="628"/>
                </a:lnTo>
                <a:lnTo>
                  <a:pt x="686" y="637"/>
                </a:lnTo>
                <a:lnTo>
                  <a:pt x="677" y="637"/>
                </a:lnTo>
                <a:lnTo>
                  <a:pt x="668" y="628"/>
                </a:lnTo>
                <a:lnTo>
                  <a:pt x="668" y="628"/>
                </a:lnTo>
                <a:lnTo>
                  <a:pt x="668" y="628"/>
                </a:lnTo>
                <a:lnTo>
                  <a:pt x="668" y="637"/>
                </a:lnTo>
                <a:lnTo>
                  <a:pt x="677" y="637"/>
                </a:lnTo>
                <a:lnTo>
                  <a:pt x="668" y="646"/>
                </a:lnTo>
                <a:lnTo>
                  <a:pt x="677" y="646"/>
                </a:lnTo>
                <a:lnTo>
                  <a:pt x="686" y="646"/>
                </a:lnTo>
                <a:lnTo>
                  <a:pt x="677" y="646"/>
                </a:lnTo>
                <a:lnTo>
                  <a:pt x="668" y="655"/>
                </a:lnTo>
                <a:lnTo>
                  <a:pt x="659" y="655"/>
                </a:lnTo>
                <a:lnTo>
                  <a:pt x="651" y="646"/>
                </a:lnTo>
                <a:lnTo>
                  <a:pt x="659" y="646"/>
                </a:lnTo>
                <a:lnTo>
                  <a:pt x="651" y="655"/>
                </a:lnTo>
                <a:lnTo>
                  <a:pt x="659" y="655"/>
                </a:lnTo>
                <a:lnTo>
                  <a:pt x="659" y="663"/>
                </a:lnTo>
                <a:lnTo>
                  <a:pt x="651" y="672"/>
                </a:lnTo>
                <a:lnTo>
                  <a:pt x="642" y="672"/>
                </a:lnTo>
                <a:lnTo>
                  <a:pt x="651" y="663"/>
                </a:lnTo>
                <a:lnTo>
                  <a:pt x="651" y="663"/>
                </a:lnTo>
                <a:lnTo>
                  <a:pt x="642" y="663"/>
                </a:lnTo>
                <a:lnTo>
                  <a:pt x="642" y="672"/>
                </a:lnTo>
                <a:lnTo>
                  <a:pt x="642" y="672"/>
                </a:lnTo>
                <a:lnTo>
                  <a:pt x="633" y="672"/>
                </a:lnTo>
                <a:lnTo>
                  <a:pt x="624" y="672"/>
                </a:lnTo>
                <a:lnTo>
                  <a:pt x="633" y="672"/>
                </a:lnTo>
                <a:lnTo>
                  <a:pt x="624" y="681"/>
                </a:lnTo>
                <a:lnTo>
                  <a:pt x="633" y="681"/>
                </a:lnTo>
                <a:lnTo>
                  <a:pt x="633" y="681"/>
                </a:lnTo>
                <a:lnTo>
                  <a:pt x="642" y="672"/>
                </a:lnTo>
                <a:lnTo>
                  <a:pt x="642" y="681"/>
                </a:lnTo>
                <a:lnTo>
                  <a:pt x="633" y="681"/>
                </a:lnTo>
                <a:lnTo>
                  <a:pt x="624" y="699"/>
                </a:lnTo>
                <a:lnTo>
                  <a:pt x="624" y="690"/>
                </a:lnTo>
                <a:lnTo>
                  <a:pt x="607" y="690"/>
                </a:lnTo>
                <a:lnTo>
                  <a:pt x="607" y="690"/>
                </a:lnTo>
                <a:lnTo>
                  <a:pt x="607" y="699"/>
                </a:lnTo>
                <a:lnTo>
                  <a:pt x="616" y="699"/>
                </a:lnTo>
                <a:lnTo>
                  <a:pt x="616" y="699"/>
                </a:lnTo>
                <a:lnTo>
                  <a:pt x="616" y="708"/>
                </a:lnTo>
                <a:lnTo>
                  <a:pt x="616" y="708"/>
                </a:lnTo>
                <a:lnTo>
                  <a:pt x="624" y="708"/>
                </a:lnTo>
                <a:lnTo>
                  <a:pt x="607" y="734"/>
                </a:lnTo>
                <a:lnTo>
                  <a:pt x="607" y="734"/>
                </a:lnTo>
                <a:lnTo>
                  <a:pt x="607" y="734"/>
                </a:lnTo>
                <a:lnTo>
                  <a:pt x="607" y="734"/>
                </a:lnTo>
                <a:lnTo>
                  <a:pt x="598" y="734"/>
                </a:lnTo>
                <a:lnTo>
                  <a:pt x="598" y="734"/>
                </a:lnTo>
                <a:lnTo>
                  <a:pt x="589" y="725"/>
                </a:lnTo>
                <a:lnTo>
                  <a:pt x="589" y="725"/>
                </a:lnTo>
                <a:lnTo>
                  <a:pt x="589" y="734"/>
                </a:lnTo>
                <a:lnTo>
                  <a:pt x="589" y="734"/>
                </a:lnTo>
                <a:lnTo>
                  <a:pt x="589" y="743"/>
                </a:lnTo>
                <a:lnTo>
                  <a:pt x="598" y="743"/>
                </a:lnTo>
                <a:lnTo>
                  <a:pt x="607" y="743"/>
                </a:lnTo>
                <a:lnTo>
                  <a:pt x="607" y="743"/>
                </a:lnTo>
                <a:lnTo>
                  <a:pt x="607" y="752"/>
                </a:lnTo>
                <a:lnTo>
                  <a:pt x="607" y="752"/>
                </a:lnTo>
                <a:lnTo>
                  <a:pt x="607" y="761"/>
                </a:lnTo>
                <a:lnTo>
                  <a:pt x="598" y="761"/>
                </a:lnTo>
                <a:lnTo>
                  <a:pt x="598" y="761"/>
                </a:lnTo>
                <a:lnTo>
                  <a:pt x="607" y="769"/>
                </a:lnTo>
                <a:lnTo>
                  <a:pt x="598" y="769"/>
                </a:lnTo>
                <a:lnTo>
                  <a:pt x="598" y="778"/>
                </a:lnTo>
                <a:lnTo>
                  <a:pt x="607" y="778"/>
                </a:lnTo>
                <a:lnTo>
                  <a:pt x="607" y="796"/>
                </a:lnTo>
                <a:lnTo>
                  <a:pt x="607" y="805"/>
                </a:lnTo>
                <a:lnTo>
                  <a:pt x="616" y="823"/>
                </a:lnTo>
                <a:lnTo>
                  <a:pt x="616" y="831"/>
                </a:lnTo>
                <a:lnTo>
                  <a:pt x="624" y="831"/>
                </a:lnTo>
                <a:lnTo>
                  <a:pt x="616" y="831"/>
                </a:lnTo>
                <a:lnTo>
                  <a:pt x="624" y="840"/>
                </a:lnTo>
                <a:lnTo>
                  <a:pt x="624" y="831"/>
                </a:lnTo>
                <a:lnTo>
                  <a:pt x="624" y="840"/>
                </a:lnTo>
                <a:lnTo>
                  <a:pt x="633" y="840"/>
                </a:lnTo>
                <a:lnTo>
                  <a:pt x="633" y="840"/>
                </a:lnTo>
                <a:lnTo>
                  <a:pt x="624" y="840"/>
                </a:lnTo>
                <a:lnTo>
                  <a:pt x="616" y="849"/>
                </a:lnTo>
                <a:lnTo>
                  <a:pt x="616" y="849"/>
                </a:lnTo>
                <a:lnTo>
                  <a:pt x="607" y="849"/>
                </a:lnTo>
                <a:lnTo>
                  <a:pt x="607" y="849"/>
                </a:lnTo>
                <a:lnTo>
                  <a:pt x="607" y="849"/>
                </a:lnTo>
                <a:lnTo>
                  <a:pt x="598" y="840"/>
                </a:lnTo>
                <a:lnTo>
                  <a:pt x="589" y="840"/>
                </a:lnTo>
                <a:lnTo>
                  <a:pt x="589" y="831"/>
                </a:lnTo>
                <a:lnTo>
                  <a:pt x="572" y="831"/>
                </a:lnTo>
                <a:lnTo>
                  <a:pt x="554" y="831"/>
                </a:lnTo>
                <a:lnTo>
                  <a:pt x="545" y="831"/>
                </a:lnTo>
                <a:lnTo>
                  <a:pt x="536" y="823"/>
                </a:lnTo>
                <a:lnTo>
                  <a:pt x="536" y="823"/>
                </a:lnTo>
                <a:lnTo>
                  <a:pt x="528" y="823"/>
                </a:lnTo>
                <a:lnTo>
                  <a:pt x="528" y="823"/>
                </a:lnTo>
                <a:lnTo>
                  <a:pt x="519" y="814"/>
                </a:lnTo>
                <a:lnTo>
                  <a:pt x="519" y="814"/>
                </a:lnTo>
                <a:lnTo>
                  <a:pt x="510" y="814"/>
                </a:lnTo>
                <a:lnTo>
                  <a:pt x="510" y="814"/>
                </a:lnTo>
                <a:lnTo>
                  <a:pt x="501" y="805"/>
                </a:lnTo>
                <a:lnTo>
                  <a:pt x="492" y="805"/>
                </a:lnTo>
                <a:lnTo>
                  <a:pt x="492" y="805"/>
                </a:lnTo>
                <a:lnTo>
                  <a:pt x="492" y="796"/>
                </a:lnTo>
                <a:lnTo>
                  <a:pt x="484" y="796"/>
                </a:lnTo>
                <a:lnTo>
                  <a:pt x="484" y="787"/>
                </a:lnTo>
                <a:lnTo>
                  <a:pt x="484" y="769"/>
                </a:lnTo>
                <a:lnTo>
                  <a:pt x="475" y="769"/>
                </a:lnTo>
                <a:lnTo>
                  <a:pt x="475" y="761"/>
                </a:lnTo>
                <a:lnTo>
                  <a:pt x="466" y="752"/>
                </a:lnTo>
                <a:lnTo>
                  <a:pt x="466" y="752"/>
                </a:lnTo>
                <a:lnTo>
                  <a:pt x="466" y="743"/>
                </a:lnTo>
                <a:lnTo>
                  <a:pt x="466" y="743"/>
                </a:lnTo>
                <a:lnTo>
                  <a:pt x="466" y="734"/>
                </a:lnTo>
                <a:lnTo>
                  <a:pt x="466" y="725"/>
                </a:lnTo>
                <a:lnTo>
                  <a:pt x="466" y="725"/>
                </a:lnTo>
                <a:lnTo>
                  <a:pt x="466" y="716"/>
                </a:lnTo>
                <a:lnTo>
                  <a:pt x="466" y="716"/>
                </a:lnTo>
                <a:lnTo>
                  <a:pt x="466" y="708"/>
                </a:lnTo>
                <a:lnTo>
                  <a:pt x="457" y="708"/>
                </a:lnTo>
                <a:lnTo>
                  <a:pt x="448" y="708"/>
                </a:lnTo>
                <a:lnTo>
                  <a:pt x="440" y="690"/>
                </a:lnTo>
                <a:lnTo>
                  <a:pt x="440" y="690"/>
                </a:lnTo>
                <a:lnTo>
                  <a:pt x="440" y="681"/>
                </a:lnTo>
                <a:lnTo>
                  <a:pt x="431" y="681"/>
                </a:lnTo>
                <a:lnTo>
                  <a:pt x="431" y="672"/>
                </a:lnTo>
                <a:lnTo>
                  <a:pt x="422" y="663"/>
                </a:lnTo>
                <a:lnTo>
                  <a:pt x="422" y="663"/>
                </a:lnTo>
                <a:lnTo>
                  <a:pt x="413" y="663"/>
                </a:lnTo>
                <a:lnTo>
                  <a:pt x="413" y="646"/>
                </a:lnTo>
                <a:lnTo>
                  <a:pt x="404" y="637"/>
                </a:lnTo>
                <a:lnTo>
                  <a:pt x="413" y="637"/>
                </a:lnTo>
                <a:lnTo>
                  <a:pt x="404" y="628"/>
                </a:lnTo>
                <a:lnTo>
                  <a:pt x="404" y="628"/>
                </a:lnTo>
                <a:lnTo>
                  <a:pt x="396" y="619"/>
                </a:lnTo>
                <a:lnTo>
                  <a:pt x="396" y="619"/>
                </a:lnTo>
                <a:lnTo>
                  <a:pt x="396" y="619"/>
                </a:lnTo>
                <a:lnTo>
                  <a:pt x="396" y="601"/>
                </a:lnTo>
                <a:lnTo>
                  <a:pt x="387" y="593"/>
                </a:lnTo>
                <a:lnTo>
                  <a:pt x="387" y="584"/>
                </a:lnTo>
                <a:lnTo>
                  <a:pt x="378" y="575"/>
                </a:lnTo>
                <a:lnTo>
                  <a:pt x="369" y="566"/>
                </a:lnTo>
                <a:lnTo>
                  <a:pt x="360" y="557"/>
                </a:lnTo>
                <a:lnTo>
                  <a:pt x="360" y="557"/>
                </a:lnTo>
                <a:lnTo>
                  <a:pt x="352" y="557"/>
                </a:lnTo>
                <a:lnTo>
                  <a:pt x="352" y="548"/>
                </a:lnTo>
                <a:lnTo>
                  <a:pt x="352" y="548"/>
                </a:lnTo>
                <a:lnTo>
                  <a:pt x="343" y="548"/>
                </a:lnTo>
                <a:lnTo>
                  <a:pt x="343" y="540"/>
                </a:lnTo>
                <a:lnTo>
                  <a:pt x="343" y="540"/>
                </a:lnTo>
                <a:lnTo>
                  <a:pt x="334" y="531"/>
                </a:lnTo>
                <a:lnTo>
                  <a:pt x="334" y="531"/>
                </a:lnTo>
                <a:lnTo>
                  <a:pt x="325" y="540"/>
                </a:lnTo>
                <a:lnTo>
                  <a:pt x="308" y="531"/>
                </a:lnTo>
                <a:lnTo>
                  <a:pt x="308" y="531"/>
                </a:lnTo>
                <a:lnTo>
                  <a:pt x="299" y="531"/>
                </a:lnTo>
                <a:lnTo>
                  <a:pt x="299" y="531"/>
                </a:lnTo>
                <a:lnTo>
                  <a:pt x="290" y="531"/>
                </a:lnTo>
                <a:lnTo>
                  <a:pt x="281" y="522"/>
                </a:lnTo>
                <a:lnTo>
                  <a:pt x="281" y="522"/>
                </a:lnTo>
                <a:lnTo>
                  <a:pt x="272" y="531"/>
                </a:lnTo>
                <a:lnTo>
                  <a:pt x="272" y="531"/>
                </a:lnTo>
                <a:lnTo>
                  <a:pt x="264" y="531"/>
                </a:lnTo>
                <a:lnTo>
                  <a:pt x="264" y="531"/>
                </a:lnTo>
                <a:lnTo>
                  <a:pt x="255" y="531"/>
                </a:lnTo>
                <a:lnTo>
                  <a:pt x="255" y="540"/>
                </a:lnTo>
                <a:lnTo>
                  <a:pt x="246" y="540"/>
                </a:lnTo>
                <a:lnTo>
                  <a:pt x="237" y="566"/>
                </a:lnTo>
                <a:lnTo>
                  <a:pt x="237" y="566"/>
                </a:lnTo>
                <a:lnTo>
                  <a:pt x="237" y="566"/>
                </a:lnTo>
                <a:lnTo>
                  <a:pt x="237" y="575"/>
                </a:lnTo>
                <a:lnTo>
                  <a:pt x="228" y="575"/>
                </a:lnTo>
                <a:lnTo>
                  <a:pt x="228" y="584"/>
                </a:lnTo>
                <a:lnTo>
                  <a:pt x="220" y="584"/>
                </a:lnTo>
                <a:lnTo>
                  <a:pt x="220" y="593"/>
                </a:lnTo>
                <a:lnTo>
                  <a:pt x="211" y="593"/>
                </a:lnTo>
                <a:lnTo>
                  <a:pt x="211" y="593"/>
                </a:lnTo>
                <a:lnTo>
                  <a:pt x="202" y="584"/>
                </a:lnTo>
                <a:lnTo>
                  <a:pt x="202" y="584"/>
                </a:lnTo>
                <a:lnTo>
                  <a:pt x="193" y="584"/>
                </a:lnTo>
                <a:lnTo>
                  <a:pt x="193" y="575"/>
                </a:lnTo>
                <a:lnTo>
                  <a:pt x="176" y="575"/>
                </a:lnTo>
                <a:lnTo>
                  <a:pt x="176" y="566"/>
                </a:lnTo>
                <a:lnTo>
                  <a:pt x="167" y="566"/>
                </a:lnTo>
                <a:lnTo>
                  <a:pt x="158" y="557"/>
                </a:lnTo>
                <a:lnTo>
                  <a:pt x="149" y="548"/>
                </a:lnTo>
                <a:lnTo>
                  <a:pt x="149" y="548"/>
                </a:lnTo>
                <a:lnTo>
                  <a:pt x="140" y="540"/>
                </a:lnTo>
                <a:lnTo>
                  <a:pt x="132" y="540"/>
                </a:lnTo>
                <a:lnTo>
                  <a:pt x="132" y="531"/>
                </a:lnTo>
                <a:lnTo>
                  <a:pt x="114" y="504"/>
                </a:lnTo>
                <a:lnTo>
                  <a:pt x="114" y="495"/>
                </a:lnTo>
                <a:lnTo>
                  <a:pt x="123" y="495"/>
                </a:lnTo>
                <a:lnTo>
                  <a:pt x="123" y="487"/>
                </a:lnTo>
                <a:lnTo>
                  <a:pt x="114" y="487"/>
                </a:lnTo>
                <a:lnTo>
                  <a:pt x="114" y="469"/>
                </a:lnTo>
                <a:lnTo>
                  <a:pt x="105" y="469"/>
                </a:lnTo>
                <a:lnTo>
                  <a:pt x="105" y="460"/>
                </a:lnTo>
                <a:lnTo>
                  <a:pt x="105" y="460"/>
                </a:lnTo>
                <a:lnTo>
                  <a:pt x="105" y="451"/>
                </a:lnTo>
                <a:lnTo>
                  <a:pt x="105" y="451"/>
                </a:lnTo>
                <a:lnTo>
                  <a:pt x="96" y="442"/>
                </a:lnTo>
                <a:lnTo>
                  <a:pt x="88" y="433"/>
                </a:lnTo>
                <a:lnTo>
                  <a:pt x="79" y="433"/>
                </a:lnTo>
                <a:lnTo>
                  <a:pt x="79" y="433"/>
                </a:lnTo>
                <a:lnTo>
                  <a:pt x="70" y="425"/>
                </a:lnTo>
                <a:lnTo>
                  <a:pt x="61" y="416"/>
                </a:lnTo>
                <a:lnTo>
                  <a:pt x="52" y="407"/>
                </a:lnTo>
                <a:lnTo>
                  <a:pt x="44" y="389"/>
                </a:lnTo>
                <a:lnTo>
                  <a:pt x="44" y="389"/>
                </a:lnTo>
                <a:lnTo>
                  <a:pt x="35" y="380"/>
                </a:lnTo>
                <a:lnTo>
                  <a:pt x="26" y="380"/>
                </a:lnTo>
                <a:lnTo>
                  <a:pt x="26" y="372"/>
                </a:lnTo>
                <a:lnTo>
                  <a:pt x="17" y="363"/>
                </a:lnTo>
                <a:lnTo>
                  <a:pt x="17" y="363"/>
                </a:lnTo>
                <a:lnTo>
                  <a:pt x="17" y="354"/>
                </a:lnTo>
                <a:lnTo>
                  <a:pt x="8" y="354"/>
                </a:lnTo>
                <a:lnTo>
                  <a:pt x="8" y="354"/>
                </a:lnTo>
                <a:lnTo>
                  <a:pt x="8" y="354"/>
                </a:lnTo>
                <a:close/>
              </a:path>
            </a:pathLst>
          </a:custGeom>
          <a:solidFill>
            <a:schemeClr val="bg1"/>
          </a:solidFill>
          <a:ln w="9525">
            <a:solidFill>
              <a:schemeClr val="tx1">
                <a:lumMod val="25000"/>
                <a:lumOff val="75000"/>
              </a:schemeClr>
            </a:solidFill>
            <a:round/>
            <a:headEnd/>
            <a:tailEnd/>
          </a:ln>
        </p:spPr>
        <p:txBody>
          <a:bodyPr vert="horz" wrap="square" lIns="88751" tIns="44375" rIns="88751" bIns="44375" numCol="1" anchor="t" anchorCtr="0" compatLnSpc="1">
            <a:prstTxWarp prst="textNoShape">
              <a:avLst/>
            </a:prstTxWarp>
          </a:bodyPr>
          <a:lstStyle/>
          <a:p>
            <a:endParaRPr lang="en-US" sz="1947"/>
          </a:p>
        </p:txBody>
      </p:sp>
      <p:sp>
        <p:nvSpPr>
          <p:cNvPr id="149" name="Rectangle 148"/>
          <p:cNvSpPr/>
          <p:nvPr/>
        </p:nvSpPr>
        <p:spPr>
          <a:xfrm>
            <a:off x="1803942" y="1144457"/>
            <a:ext cx="1380862" cy="1992853"/>
          </a:xfrm>
          <a:prstGeom prst="rect">
            <a:avLst/>
          </a:prstGeom>
        </p:spPr>
        <p:txBody>
          <a:bodyPr wrap="square">
            <a:spAutoFit/>
          </a:bodyPr>
          <a:lstStyle/>
          <a:p>
            <a:pPr>
              <a:spcBef>
                <a:spcPct val="20000"/>
              </a:spcBef>
              <a:defRPr/>
            </a:pPr>
            <a:r>
              <a:rPr lang="en-US" sz="1235">
                <a:latin typeface="Times New Roman" panose="02020603050405020304" pitchFamily="18" charset="0"/>
                <a:cs typeface="Times New Roman" panose="02020603050405020304" pitchFamily="18" charset="0"/>
              </a:rPr>
              <a:t>The ISOSY consortium will provide materials and training for improving educational outcomes for migratory dropout and secondary youth. </a:t>
            </a:r>
          </a:p>
        </p:txBody>
      </p:sp>
      <p:sp>
        <p:nvSpPr>
          <p:cNvPr id="2" name="TextBox 1">
            <a:extLst>
              <a:ext uri="{FF2B5EF4-FFF2-40B4-BE49-F238E27FC236}">
                <a16:creationId xmlns:a16="http://schemas.microsoft.com/office/drawing/2014/main" id="{73056696-1BC5-449C-A15F-404FC9E55DB4}"/>
              </a:ext>
            </a:extLst>
          </p:cNvPr>
          <p:cNvSpPr txBox="1"/>
          <p:nvPr/>
        </p:nvSpPr>
        <p:spPr>
          <a:xfrm>
            <a:off x="3991955" y="871516"/>
            <a:ext cx="2206157" cy="570284"/>
          </a:xfrm>
          <a:prstGeom prst="rect">
            <a:avLst/>
          </a:prstGeom>
          <a:solidFill>
            <a:schemeClr val="tx1">
              <a:lumMod val="85000"/>
              <a:lumOff val="15000"/>
            </a:schemeClr>
          </a:solidFill>
        </p:spPr>
        <p:txBody>
          <a:bodyPr wrap="square" rtlCol="0">
            <a:spAutoFit/>
          </a:bodyPr>
          <a:lstStyle/>
          <a:p>
            <a:r>
              <a:rPr lang="en-US" sz="3106" dirty="0">
                <a:solidFill>
                  <a:schemeClr val="bg1"/>
                </a:solidFill>
                <a:latin typeface="Freestyle Script" panose="030804020302050B0404" pitchFamily="66" charset="0"/>
              </a:rPr>
              <a:t>Graduation</a:t>
            </a:r>
          </a:p>
        </p:txBody>
      </p:sp>
      <p:sp>
        <p:nvSpPr>
          <p:cNvPr id="3" name="TextBox 2">
            <a:extLst>
              <a:ext uri="{FF2B5EF4-FFF2-40B4-BE49-F238E27FC236}">
                <a16:creationId xmlns:a16="http://schemas.microsoft.com/office/drawing/2014/main" id="{E67D978A-15F3-49C8-B290-2B39D352E8AA}"/>
              </a:ext>
            </a:extLst>
          </p:cNvPr>
          <p:cNvSpPr txBox="1"/>
          <p:nvPr/>
        </p:nvSpPr>
        <p:spPr>
          <a:xfrm rot="452509">
            <a:off x="3613061" y="4622005"/>
            <a:ext cx="1287284" cy="450893"/>
          </a:xfrm>
          <a:prstGeom prst="rect">
            <a:avLst/>
          </a:prstGeom>
          <a:solidFill>
            <a:srgbClr val="175996"/>
          </a:solidFill>
        </p:spPr>
        <p:txBody>
          <a:bodyPr wrap="square" rtlCol="0">
            <a:spAutoFit/>
          </a:bodyPr>
          <a:lstStyle/>
          <a:p>
            <a:r>
              <a:rPr lang="en-US" sz="1165">
                <a:solidFill>
                  <a:schemeClr val="accent1">
                    <a:lumMod val="40000"/>
                    <a:lumOff val="60000"/>
                  </a:schemeClr>
                </a:solidFill>
              </a:rPr>
              <a:t>Needs Assessment</a:t>
            </a:r>
          </a:p>
        </p:txBody>
      </p:sp>
      <p:sp>
        <p:nvSpPr>
          <p:cNvPr id="9" name="TextBox 8">
            <a:extLst>
              <a:ext uri="{FF2B5EF4-FFF2-40B4-BE49-F238E27FC236}">
                <a16:creationId xmlns:a16="http://schemas.microsoft.com/office/drawing/2014/main" id="{0ADD7974-A0E1-4677-BFF5-213244184879}"/>
              </a:ext>
            </a:extLst>
          </p:cNvPr>
          <p:cNvSpPr txBox="1"/>
          <p:nvPr/>
        </p:nvSpPr>
        <p:spPr>
          <a:xfrm rot="267502">
            <a:off x="3773119" y="4008075"/>
            <a:ext cx="1111094" cy="691600"/>
          </a:xfrm>
          <a:prstGeom prst="rect">
            <a:avLst/>
          </a:prstGeom>
          <a:solidFill>
            <a:srgbClr val="157232"/>
          </a:solidFill>
          <a:ln>
            <a:noFill/>
          </a:ln>
        </p:spPr>
        <p:txBody>
          <a:bodyPr wrap="square" rtlCol="0">
            <a:spAutoFit/>
          </a:bodyPr>
          <a:lstStyle/>
          <a:p>
            <a:r>
              <a:rPr lang="en-US" sz="1947">
                <a:solidFill>
                  <a:schemeClr val="accent6">
                    <a:lumMod val="60000"/>
                    <a:lumOff val="40000"/>
                  </a:schemeClr>
                </a:solidFill>
              </a:rPr>
              <a:t>Pathways</a:t>
            </a:r>
          </a:p>
        </p:txBody>
      </p:sp>
      <p:sp>
        <p:nvSpPr>
          <p:cNvPr id="151" name="TextBox 150">
            <a:extLst>
              <a:ext uri="{FF2B5EF4-FFF2-40B4-BE49-F238E27FC236}">
                <a16:creationId xmlns:a16="http://schemas.microsoft.com/office/drawing/2014/main" id="{3E18ED58-EB2C-4E3C-BD13-D430CB9FC2FD}"/>
              </a:ext>
            </a:extLst>
          </p:cNvPr>
          <p:cNvSpPr txBox="1"/>
          <p:nvPr/>
        </p:nvSpPr>
        <p:spPr>
          <a:xfrm rot="174850">
            <a:off x="3745398" y="3468878"/>
            <a:ext cx="1368661" cy="715089"/>
          </a:xfrm>
          <a:prstGeom prst="roundRect">
            <a:avLst/>
          </a:prstGeom>
          <a:solidFill>
            <a:srgbClr val="50822D"/>
          </a:solidFill>
          <a:ln>
            <a:noFill/>
          </a:ln>
        </p:spPr>
        <p:txBody>
          <a:bodyPr wrap="square" rtlCol="0">
            <a:spAutoFit/>
          </a:bodyPr>
          <a:lstStyle/>
          <a:p>
            <a:r>
              <a:rPr lang="en-US">
                <a:solidFill>
                  <a:schemeClr val="accent6">
                    <a:lumMod val="60000"/>
                    <a:lumOff val="40000"/>
                  </a:schemeClr>
                </a:solidFill>
              </a:rPr>
              <a:t>Collaboration</a:t>
            </a:r>
          </a:p>
        </p:txBody>
      </p:sp>
      <p:sp>
        <p:nvSpPr>
          <p:cNvPr id="152" name="TextBox 151">
            <a:extLst>
              <a:ext uri="{FF2B5EF4-FFF2-40B4-BE49-F238E27FC236}">
                <a16:creationId xmlns:a16="http://schemas.microsoft.com/office/drawing/2014/main" id="{65CFCEF1-29E6-41D0-A463-296CA7304FB9}"/>
              </a:ext>
            </a:extLst>
          </p:cNvPr>
          <p:cNvSpPr txBox="1"/>
          <p:nvPr/>
        </p:nvSpPr>
        <p:spPr>
          <a:xfrm rot="183723">
            <a:off x="4985941" y="2716193"/>
            <a:ext cx="1001771" cy="309637"/>
          </a:xfrm>
          <a:prstGeom prst="rect">
            <a:avLst/>
          </a:prstGeom>
          <a:solidFill>
            <a:srgbClr val="EB5A22"/>
          </a:solidFill>
          <a:ln>
            <a:noFill/>
          </a:ln>
        </p:spPr>
        <p:txBody>
          <a:bodyPr wrap="square" rtlCol="0">
            <a:spAutoFit/>
          </a:bodyPr>
          <a:lstStyle/>
          <a:p>
            <a:r>
              <a:rPr lang="en-US" sz="1412">
                <a:solidFill>
                  <a:schemeClr val="accent2">
                    <a:lumMod val="20000"/>
                    <a:lumOff val="80000"/>
                  </a:schemeClr>
                </a:solidFill>
              </a:rPr>
              <a:t>Instruction</a:t>
            </a:r>
          </a:p>
        </p:txBody>
      </p:sp>
      <p:sp>
        <p:nvSpPr>
          <p:cNvPr id="156" name="TextBox 155">
            <a:extLst>
              <a:ext uri="{FF2B5EF4-FFF2-40B4-BE49-F238E27FC236}">
                <a16:creationId xmlns:a16="http://schemas.microsoft.com/office/drawing/2014/main" id="{3307A3F8-BDE0-41F8-BE31-1A8B82C26989}"/>
              </a:ext>
            </a:extLst>
          </p:cNvPr>
          <p:cNvSpPr txBox="1"/>
          <p:nvPr/>
        </p:nvSpPr>
        <p:spPr>
          <a:xfrm>
            <a:off x="4911885" y="3201032"/>
            <a:ext cx="1127410" cy="526939"/>
          </a:xfrm>
          <a:prstGeom prst="rect">
            <a:avLst/>
          </a:prstGeom>
          <a:solidFill>
            <a:srgbClr val="E89E2A"/>
          </a:solidFill>
          <a:ln>
            <a:noFill/>
          </a:ln>
        </p:spPr>
        <p:txBody>
          <a:bodyPr wrap="square" rtlCol="0">
            <a:spAutoFit/>
          </a:bodyPr>
          <a:lstStyle/>
          <a:p>
            <a:pPr algn="ctr"/>
            <a:r>
              <a:rPr lang="en-US" sz="1412">
                <a:solidFill>
                  <a:schemeClr val="accent2">
                    <a:lumMod val="20000"/>
                    <a:lumOff val="80000"/>
                  </a:schemeClr>
                </a:solidFill>
              </a:rPr>
              <a:t>Staff Training</a:t>
            </a:r>
          </a:p>
        </p:txBody>
      </p:sp>
      <p:sp>
        <p:nvSpPr>
          <p:cNvPr id="159" name="Rectangle 2385">
            <a:extLst>
              <a:ext uri="{FF2B5EF4-FFF2-40B4-BE49-F238E27FC236}">
                <a16:creationId xmlns:a16="http://schemas.microsoft.com/office/drawing/2014/main" id="{EB3DCFF0-05B2-4F4A-BF5E-C2D6F11C2C11}"/>
              </a:ext>
            </a:extLst>
          </p:cNvPr>
          <p:cNvSpPr>
            <a:spLocks noChangeArrowheads="1"/>
          </p:cNvSpPr>
          <p:nvPr/>
        </p:nvSpPr>
        <p:spPr bwMode="auto">
          <a:xfrm>
            <a:off x="7038109" y="99705"/>
            <a:ext cx="3106271" cy="749436"/>
          </a:xfrm>
          <a:prstGeom prst="rect">
            <a:avLst/>
          </a:prstGeom>
          <a:noFill/>
          <a:ln w="9525">
            <a:noFill/>
            <a:miter lim="800000"/>
            <a:headEnd/>
            <a:tailEnd/>
          </a:ln>
          <a:effectLst/>
        </p:spPr>
        <p:txBody>
          <a:bodyPr wrap="square" anchor="ctr">
            <a:spAutoFit/>
          </a:bodyPr>
          <a:lstStyle/>
          <a:p>
            <a:r>
              <a:rPr lang="en-US" altLang="ko-KR">
                <a:latin typeface="Arial" panose="020B0604020202020204" pitchFamily="34" charset="0"/>
                <a:ea typeface="돋움" pitchFamily="50" charset="-127"/>
                <a:cs typeface="Arial" panose="020B0604020202020204" pitchFamily="34" charset="0"/>
              </a:rPr>
              <a:t>Participating States 2020</a:t>
            </a:r>
          </a:p>
          <a:p>
            <a:r>
              <a:rPr lang="en-US" altLang="ko-KR" sz="1235">
                <a:ea typeface="돋움" pitchFamily="50" charset="-127"/>
                <a:cs typeface="Arial" panose="020B0604020202020204" pitchFamily="34" charset="0"/>
              </a:rPr>
              <a:t>Want to have your state highlighted? Contact Tracie Kalic tkalic@embarqmail.com</a:t>
            </a:r>
          </a:p>
        </p:txBody>
      </p:sp>
      <p:sp>
        <p:nvSpPr>
          <p:cNvPr id="6" name="TextBox 5">
            <a:extLst>
              <a:ext uri="{FF2B5EF4-FFF2-40B4-BE49-F238E27FC236}">
                <a16:creationId xmlns:a16="http://schemas.microsoft.com/office/drawing/2014/main" id="{692AF4C1-F03D-4E72-B9A8-126187D0EAD5}"/>
              </a:ext>
            </a:extLst>
          </p:cNvPr>
          <p:cNvSpPr txBox="1"/>
          <p:nvPr/>
        </p:nvSpPr>
        <p:spPr>
          <a:xfrm>
            <a:off x="1803942" y="4070012"/>
            <a:ext cx="1672978" cy="1802801"/>
          </a:xfrm>
          <a:prstGeom prst="rect">
            <a:avLst/>
          </a:prstGeom>
          <a:noFill/>
        </p:spPr>
        <p:txBody>
          <a:bodyPr wrap="square" rtlCol="0">
            <a:spAutoFit/>
          </a:bodyPr>
          <a:lstStyle/>
          <a:p>
            <a:pPr indent="-242060"/>
            <a:r>
              <a:rPr lang="en-US" sz="927">
                <a:latin typeface="Times New Roman" panose="02020603050405020304" pitchFamily="18" charset="0"/>
                <a:cs typeface="Times New Roman" panose="02020603050405020304" pitchFamily="18" charset="0"/>
                <a:sym typeface="Wingdings" panose="05000000000000000000" pitchFamily="2" charset="2"/>
              </a:rPr>
              <a:t>  </a:t>
            </a:r>
            <a:r>
              <a:rPr lang="en-US" sz="1235">
                <a:latin typeface="Times New Roman" panose="02020603050405020304" pitchFamily="18" charset="0"/>
                <a:cs typeface="Times New Roman" panose="02020603050405020304" pitchFamily="18" charset="0"/>
              </a:rPr>
              <a:t>MEP staff help develop materials</a:t>
            </a:r>
          </a:p>
          <a:p>
            <a:pPr indent="-403433"/>
            <a:r>
              <a:rPr lang="en-US" sz="927">
                <a:latin typeface="Times New Roman" panose="02020603050405020304" pitchFamily="18" charset="0"/>
                <a:cs typeface="Times New Roman" panose="02020603050405020304" pitchFamily="18" charset="0"/>
                <a:sym typeface="Wingdings" panose="05000000000000000000" pitchFamily="2" charset="2"/>
              </a:rPr>
              <a:t> </a:t>
            </a:r>
            <a:r>
              <a:rPr lang="en-US" sz="1235">
                <a:latin typeface="Times New Roman" panose="02020603050405020304" pitchFamily="18" charset="0"/>
                <a:cs typeface="Times New Roman" panose="02020603050405020304" pitchFamily="18" charset="0"/>
              </a:rPr>
              <a:t>States participate in professional development</a:t>
            </a:r>
          </a:p>
          <a:p>
            <a:r>
              <a:rPr lang="en-US" sz="927">
                <a:latin typeface="Times New Roman" panose="02020603050405020304" pitchFamily="18" charset="0"/>
                <a:cs typeface="Times New Roman" panose="02020603050405020304" pitchFamily="18" charset="0"/>
                <a:sym typeface="Wingdings" panose="05000000000000000000" pitchFamily="2" charset="2"/>
              </a:rPr>
              <a:t> </a:t>
            </a:r>
            <a:r>
              <a:rPr lang="en-US" sz="1235">
                <a:latin typeface="Times New Roman" panose="02020603050405020304" pitchFamily="18" charset="0"/>
                <a:cs typeface="Times New Roman" panose="02020603050405020304" pitchFamily="18" charset="0"/>
              </a:rPr>
              <a:t>States provide instruction for dropout and secondary-aged youth</a:t>
            </a:r>
          </a:p>
        </p:txBody>
      </p:sp>
      <p:sp>
        <p:nvSpPr>
          <p:cNvPr id="142" name="TextBox 141">
            <a:extLst>
              <a:ext uri="{FF2B5EF4-FFF2-40B4-BE49-F238E27FC236}">
                <a16:creationId xmlns:a16="http://schemas.microsoft.com/office/drawing/2014/main" id="{24848CE1-7687-45F5-A161-E0E2CBE7E330}"/>
              </a:ext>
            </a:extLst>
          </p:cNvPr>
          <p:cNvSpPr txBox="1"/>
          <p:nvPr/>
        </p:nvSpPr>
        <p:spPr>
          <a:xfrm>
            <a:off x="6557865" y="4003422"/>
            <a:ext cx="3731936" cy="2372957"/>
          </a:xfrm>
          <a:prstGeom prst="rect">
            <a:avLst/>
          </a:prstGeom>
          <a:noFill/>
        </p:spPr>
        <p:txBody>
          <a:bodyPr wrap="square" rtlCol="0">
            <a:spAutoFit/>
          </a:bodyPr>
          <a:lstStyle/>
          <a:p>
            <a:pPr indent="-242060"/>
            <a:r>
              <a:rPr lang="en-US" sz="927">
                <a:latin typeface="Times New Roman" panose="02020603050405020304" pitchFamily="18" charset="0"/>
                <a:cs typeface="Times New Roman" panose="02020603050405020304" pitchFamily="18" charset="0"/>
                <a:sym typeface="Wingdings" panose="05000000000000000000" pitchFamily="2" charset="2"/>
              </a:rPr>
              <a:t></a:t>
            </a:r>
            <a:r>
              <a:rPr lang="en-US" sz="1235">
                <a:latin typeface="Times New Roman" panose="02020603050405020304" pitchFamily="18" charset="0"/>
                <a:cs typeface="Times New Roman" panose="02020603050405020304" pitchFamily="18" charset="0"/>
                <a:sym typeface="Wingdings" panose="05000000000000000000" pitchFamily="2" charset="2"/>
              </a:rPr>
              <a:t> Consortium Incentive Grant </a:t>
            </a:r>
            <a:r>
              <a:rPr lang="en-US" sz="1235" b="1">
                <a:latin typeface="Times New Roman" panose="02020603050405020304" pitchFamily="18" charset="0"/>
                <a:cs typeface="Times New Roman" panose="02020603050405020304" pitchFamily="18" charset="0"/>
                <a:sym typeface="Wingdings" panose="05000000000000000000" pitchFamily="2" charset="2"/>
              </a:rPr>
              <a:t>funding</a:t>
            </a:r>
          </a:p>
          <a:p>
            <a:pPr indent="-242060"/>
            <a:r>
              <a:rPr lang="en-US" sz="927">
                <a:latin typeface="Times New Roman" panose="02020603050405020304" pitchFamily="18" charset="0"/>
                <a:cs typeface="Times New Roman" panose="02020603050405020304" pitchFamily="18" charset="0"/>
                <a:sym typeface="Wingdings" panose="05000000000000000000" pitchFamily="2" charset="2"/>
              </a:rPr>
              <a:t> </a:t>
            </a:r>
            <a:r>
              <a:rPr lang="en-US" sz="1235" b="1">
                <a:latin typeface="Times New Roman" panose="02020603050405020304" pitchFamily="18" charset="0"/>
                <a:cs typeface="Times New Roman" panose="02020603050405020304" pitchFamily="18" charset="0"/>
              </a:rPr>
              <a:t>Tiered support </a:t>
            </a:r>
            <a:r>
              <a:rPr lang="en-US" sz="1235">
                <a:latin typeface="Times New Roman" panose="02020603050405020304" pitchFamily="18" charset="0"/>
                <a:cs typeface="Times New Roman" panose="02020603050405020304" pitchFamily="18" charset="0"/>
              </a:rPr>
              <a:t>for consortium activity implementation</a:t>
            </a:r>
          </a:p>
          <a:p>
            <a:pPr indent="-403433"/>
            <a:r>
              <a:rPr lang="en-US" sz="927">
                <a:latin typeface="Times New Roman" panose="02020603050405020304" pitchFamily="18" charset="0"/>
                <a:cs typeface="Times New Roman" panose="02020603050405020304" pitchFamily="18" charset="0"/>
                <a:sym typeface="Wingdings" panose="05000000000000000000" pitchFamily="2" charset="2"/>
              </a:rPr>
              <a:t> </a:t>
            </a:r>
            <a:r>
              <a:rPr lang="en-US" sz="1235">
                <a:latin typeface="Times New Roman" panose="02020603050405020304" pitchFamily="18" charset="0"/>
                <a:cs typeface="Times New Roman" panose="02020603050405020304" pitchFamily="18" charset="0"/>
              </a:rPr>
              <a:t>Increasing instructional services for secondary-aged migratory youth, especially during </a:t>
            </a:r>
            <a:r>
              <a:rPr lang="en-US" sz="1235" b="1">
                <a:latin typeface="Times New Roman" panose="02020603050405020304" pitchFamily="18" charset="0"/>
                <a:cs typeface="Times New Roman" panose="02020603050405020304" pitchFamily="18" charset="0"/>
              </a:rPr>
              <a:t>summer services</a:t>
            </a:r>
          </a:p>
          <a:p>
            <a:r>
              <a:rPr lang="en-US" sz="927">
                <a:latin typeface="Times New Roman" panose="02020603050405020304" pitchFamily="18" charset="0"/>
                <a:cs typeface="Times New Roman" panose="02020603050405020304" pitchFamily="18" charset="0"/>
                <a:sym typeface="Wingdings" panose="05000000000000000000" pitchFamily="2" charset="2"/>
              </a:rPr>
              <a:t> </a:t>
            </a:r>
            <a:r>
              <a:rPr lang="en-US" sz="1235">
                <a:latin typeface="Times New Roman" panose="02020603050405020304" pitchFamily="18" charset="0"/>
                <a:cs typeface="Times New Roman" panose="02020603050405020304" pitchFamily="18" charset="0"/>
                <a:sym typeface="Wingdings" panose="05000000000000000000" pitchFamily="2" charset="2"/>
              </a:rPr>
              <a:t>Materials for helping migratory youth follow a </a:t>
            </a:r>
            <a:r>
              <a:rPr lang="en-US" sz="1235" b="1">
                <a:latin typeface="Times New Roman" panose="02020603050405020304" pitchFamily="18" charset="0"/>
                <a:cs typeface="Times New Roman" panose="02020603050405020304" pitchFamily="18" charset="0"/>
                <a:sym typeface="Wingdings" panose="05000000000000000000" pitchFamily="2" charset="2"/>
              </a:rPr>
              <a:t>pathway</a:t>
            </a:r>
            <a:r>
              <a:rPr lang="en-US" sz="1235">
                <a:latin typeface="Times New Roman" panose="02020603050405020304" pitchFamily="18" charset="0"/>
                <a:cs typeface="Times New Roman" panose="02020603050405020304" pitchFamily="18" charset="0"/>
                <a:sym typeface="Wingdings" panose="05000000000000000000" pitchFamily="2" charset="2"/>
              </a:rPr>
              <a:t> toward a career, high school diploma or equivalent certificate, or college</a:t>
            </a:r>
          </a:p>
          <a:p>
            <a:r>
              <a:rPr lang="en-US" sz="927">
                <a:latin typeface="Times New Roman" panose="02020603050405020304" pitchFamily="18" charset="0"/>
                <a:cs typeface="Times New Roman" panose="02020603050405020304" pitchFamily="18" charset="0"/>
                <a:sym typeface="Wingdings" panose="05000000000000000000" pitchFamily="2" charset="2"/>
              </a:rPr>
              <a:t> </a:t>
            </a:r>
            <a:r>
              <a:rPr lang="en-US" sz="1235" b="1">
                <a:latin typeface="Times New Roman" panose="02020603050405020304" pitchFamily="18" charset="0"/>
                <a:cs typeface="Times New Roman" panose="02020603050405020304" pitchFamily="18" charset="0"/>
              </a:rPr>
              <a:t>Training</a:t>
            </a:r>
            <a:r>
              <a:rPr lang="en-US" sz="1235">
                <a:latin typeface="Times New Roman" panose="02020603050405020304" pitchFamily="18" charset="0"/>
                <a:cs typeface="Times New Roman" panose="02020603050405020304" pitchFamily="18" charset="0"/>
              </a:rPr>
              <a:t> for identifying and addressing trauma and other barriers to high school graduation</a:t>
            </a:r>
          </a:p>
          <a:p>
            <a:r>
              <a:rPr lang="en-US" sz="927">
                <a:latin typeface="Times New Roman" panose="02020603050405020304" pitchFamily="18" charset="0"/>
                <a:cs typeface="Times New Roman" panose="02020603050405020304" pitchFamily="18" charset="0"/>
                <a:sym typeface="Wingdings" panose="05000000000000000000" pitchFamily="2" charset="2"/>
              </a:rPr>
              <a:t> </a:t>
            </a:r>
            <a:r>
              <a:rPr lang="en-US" sz="1235" b="1">
                <a:latin typeface="Times New Roman" panose="02020603050405020304" pitchFamily="18" charset="0"/>
                <a:cs typeface="Times New Roman" panose="02020603050405020304" pitchFamily="18" charset="0"/>
              </a:rPr>
              <a:t>Collaboration</a:t>
            </a:r>
            <a:r>
              <a:rPr lang="en-US" sz="1235">
                <a:latin typeface="Times New Roman" panose="02020603050405020304" pitchFamily="18" charset="0"/>
                <a:cs typeface="Times New Roman" panose="02020603050405020304" pitchFamily="18" charset="0"/>
              </a:rPr>
              <a:t> with national organizations and educational leaders in the field</a:t>
            </a:r>
          </a:p>
        </p:txBody>
      </p:sp>
      <p:sp>
        <p:nvSpPr>
          <p:cNvPr id="8" name="Rectangle: Rounded Corners 7">
            <a:extLst>
              <a:ext uri="{FF2B5EF4-FFF2-40B4-BE49-F238E27FC236}">
                <a16:creationId xmlns:a16="http://schemas.microsoft.com/office/drawing/2014/main" id="{160262DB-F9DB-403F-BA19-B45A022BCE0A}"/>
              </a:ext>
            </a:extLst>
          </p:cNvPr>
          <p:cNvSpPr/>
          <p:nvPr/>
        </p:nvSpPr>
        <p:spPr>
          <a:xfrm>
            <a:off x="6628564" y="3826421"/>
            <a:ext cx="3444896" cy="222285"/>
          </a:xfrm>
          <a:prstGeom prst="roundRect">
            <a:avLst/>
          </a:prstGeom>
          <a:solidFill>
            <a:srgbClr val="1572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Key Benefits</a:t>
            </a:r>
          </a:p>
        </p:txBody>
      </p:sp>
      <p:sp>
        <p:nvSpPr>
          <p:cNvPr id="144" name="Rectangle: Rounded Corners 143">
            <a:extLst>
              <a:ext uri="{FF2B5EF4-FFF2-40B4-BE49-F238E27FC236}">
                <a16:creationId xmlns:a16="http://schemas.microsoft.com/office/drawing/2014/main" id="{72743B68-62FF-42FE-A8C1-F7FCCD75D710}"/>
              </a:ext>
            </a:extLst>
          </p:cNvPr>
          <p:cNvSpPr/>
          <p:nvPr/>
        </p:nvSpPr>
        <p:spPr>
          <a:xfrm>
            <a:off x="1832546" y="3554858"/>
            <a:ext cx="1391426" cy="515153"/>
          </a:xfrm>
          <a:prstGeom prst="roundRect">
            <a:avLst/>
          </a:prstGeom>
          <a:solidFill>
            <a:srgbClr val="1572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Key Activities</a:t>
            </a:r>
          </a:p>
        </p:txBody>
      </p:sp>
      <p:sp>
        <p:nvSpPr>
          <p:cNvPr id="7" name="TextBox 6">
            <a:extLst>
              <a:ext uri="{FF2B5EF4-FFF2-40B4-BE49-F238E27FC236}">
                <a16:creationId xmlns:a16="http://schemas.microsoft.com/office/drawing/2014/main" id="{93C00E90-58E5-5944-9373-FB1631D6CDF8}"/>
              </a:ext>
            </a:extLst>
          </p:cNvPr>
          <p:cNvSpPr txBox="1"/>
          <p:nvPr/>
        </p:nvSpPr>
        <p:spPr>
          <a:xfrm>
            <a:off x="320753" y="618836"/>
            <a:ext cx="1212483" cy="923330"/>
          </a:xfrm>
          <a:prstGeom prst="rect">
            <a:avLst/>
          </a:prstGeom>
          <a:solidFill>
            <a:schemeClr val="accent2"/>
          </a:solidFill>
          <a:ln>
            <a:solidFill>
              <a:srgbClr val="FFC000"/>
            </a:solidFill>
          </a:ln>
        </p:spPr>
        <p:txBody>
          <a:bodyPr wrap="square" rtlCol="0">
            <a:spAutoFit/>
          </a:bodyPr>
          <a:lstStyle/>
          <a:p>
            <a:r>
              <a:rPr lang="en-US"/>
              <a:t>Planning for the Future</a:t>
            </a:r>
          </a:p>
        </p:txBody>
      </p:sp>
    </p:spTree>
    <p:extLst>
      <p:ext uri="{BB962C8B-B14F-4D97-AF65-F5344CB8AC3E}">
        <p14:creationId xmlns:p14="http://schemas.microsoft.com/office/powerpoint/2010/main" val="14275708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5F2D71-F033-654F-815E-55B131742CE0}"/>
              </a:ext>
            </a:extLst>
          </p:cNvPr>
          <p:cNvPicPr>
            <a:picLocks noChangeAspect="1"/>
          </p:cNvPicPr>
          <p:nvPr/>
        </p:nvPicPr>
        <p:blipFill>
          <a:blip r:embed="rId2">
            <a:alphaModFix amt="20000"/>
          </a:blip>
          <a:stretch>
            <a:fillRect/>
          </a:stretch>
        </p:blipFill>
        <p:spPr>
          <a:xfrm>
            <a:off x="7214389" y="2532559"/>
            <a:ext cx="4335059" cy="3015625"/>
          </a:xfrm>
          <a:prstGeom prst="rect">
            <a:avLst/>
          </a:prstGeom>
        </p:spPr>
      </p:pic>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lstStyle/>
          <a:p>
            <a:pPr algn="r"/>
            <a:r>
              <a:rPr lang="en-US">
                <a:latin typeface="+mn-lt"/>
              </a:rPr>
              <a:t>NEW PROPOSAL – TST Structure</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6" name="Picture 9">
            <a:extLst>
              <a:ext uri="{FF2B5EF4-FFF2-40B4-BE49-F238E27FC236}">
                <a16:creationId xmlns:a16="http://schemas.microsoft.com/office/drawing/2014/main" id="{C1236408-6333-0747-98DF-B8387B045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09E6EC5-DF77-D34A-B5EF-4DA2DD5EA107}"/>
              </a:ext>
            </a:extLst>
          </p:cNvPr>
          <p:cNvSpPr/>
          <p:nvPr/>
        </p:nvSpPr>
        <p:spPr>
          <a:xfrm>
            <a:off x="642551" y="1690688"/>
            <a:ext cx="8847438" cy="3293209"/>
          </a:xfrm>
          <a:prstGeom prst="rect">
            <a:avLst/>
          </a:prstGeom>
        </p:spPr>
        <p:txBody>
          <a:bodyPr wrap="square">
            <a:spAutoFit/>
          </a:bodyPr>
          <a:lstStyle/>
          <a:p>
            <a:pPr marL="514350" indent="-514350">
              <a:buFont typeface="+mj-lt"/>
              <a:buAutoNum type="arabicPeriod"/>
            </a:pPr>
            <a:r>
              <a:rPr lang="en-US" sz="2600" dirty="0">
                <a:latin typeface="Calibri" panose="020F0502020204030204" pitchFamily="34" charset="0"/>
              </a:rPr>
              <a:t>How should the TST be structured to achieve its objectives in the next CIG? One member per state? Multiple members? </a:t>
            </a:r>
          </a:p>
          <a:p>
            <a:pPr marL="514350" indent="-514350">
              <a:buFont typeface="+mj-lt"/>
              <a:buAutoNum type="arabicPeriod"/>
            </a:pPr>
            <a:r>
              <a:rPr lang="en-US" sz="2600" dirty="0">
                <a:latin typeface="Calibri" panose="020F0502020204030204" pitchFamily="34" charset="0"/>
              </a:rPr>
              <a:t>What are the ideal qualities for TST WG members and team leads?</a:t>
            </a:r>
          </a:p>
          <a:p>
            <a:pPr marL="514350" indent="-514350">
              <a:buFont typeface="+mj-lt"/>
              <a:buAutoNum type="arabicPeriod"/>
            </a:pPr>
            <a:r>
              <a:rPr lang="en-US" sz="2600" dirty="0">
                <a:latin typeface="Calibri" panose="020F0502020204030204" pitchFamily="34" charset="0"/>
              </a:rPr>
              <a:t>How much time is reasonable to expect each TST WG member to devote to achieving WG goals and objectives?</a:t>
            </a:r>
          </a:p>
          <a:p>
            <a:pPr marL="514350" indent="-514350">
              <a:buFont typeface="+mj-lt"/>
              <a:buAutoNum type="arabicPeriod"/>
            </a:pPr>
            <a:r>
              <a:rPr lang="en-US" sz="2600" dirty="0">
                <a:latin typeface="Calibri" panose="020F0502020204030204" pitchFamily="34" charset="0"/>
              </a:rPr>
              <a:t>What is the best way to communicate TST efforts and achievements to the SST? Entire organization?</a:t>
            </a:r>
            <a:endParaRPr lang="en-US" sz="2600" i="0" u="none" strike="noStrike" dirty="0">
              <a:effectLst/>
              <a:latin typeface="Calibri" panose="020F0502020204030204" pitchFamily="34" charset="0"/>
            </a:endParaRPr>
          </a:p>
        </p:txBody>
      </p:sp>
      <p:sp>
        <p:nvSpPr>
          <p:cNvPr id="9" name="TextBox 8">
            <a:extLst>
              <a:ext uri="{FF2B5EF4-FFF2-40B4-BE49-F238E27FC236}">
                <a16:creationId xmlns:a16="http://schemas.microsoft.com/office/drawing/2014/main" id="{B6A7D00C-894C-4141-89AA-F7557441454E}"/>
              </a:ext>
            </a:extLst>
          </p:cNvPr>
          <p:cNvSpPr txBox="1"/>
          <p:nvPr/>
        </p:nvSpPr>
        <p:spPr>
          <a:xfrm>
            <a:off x="490330" y="6280357"/>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err="1">
                <a:solidFill>
                  <a:schemeClr val="tx1"/>
                </a:solidFill>
              </a:rPr>
              <a:t>www.osymigrant.org</a:t>
            </a:r>
            <a:endParaRPr lang="en-US">
              <a:solidFill>
                <a:schemeClr val="tx1"/>
              </a:solidFill>
            </a:endParaRPr>
          </a:p>
        </p:txBody>
      </p:sp>
    </p:spTree>
    <p:extLst>
      <p:ext uri="{BB962C8B-B14F-4D97-AF65-F5344CB8AC3E}">
        <p14:creationId xmlns:p14="http://schemas.microsoft.com/office/powerpoint/2010/main" val="33680244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1CE6F-B396-4242-8915-1DB7F9ACF3FE}"/>
              </a:ext>
            </a:extLst>
          </p:cNvPr>
          <p:cNvSpPr>
            <a:spLocks noGrp="1"/>
          </p:cNvSpPr>
          <p:nvPr>
            <p:ph type="title"/>
          </p:nvPr>
        </p:nvSpPr>
        <p:spPr/>
        <p:txBody>
          <a:bodyPr/>
          <a:lstStyle/>
          <a:p>
            <a:pPr algn="ctr"/>
            <a:r>
              <a:rPr lang="en-US" dirty="0"/>
              <a:t>Future Meetings</a:t>
            </a:r>
          </a:p>
        </p:txBody>
      </p:sp>
      <p:sp>
        <p:nvSpPr>
          <p:cNvPr id="3" name="Content Placeholder 2">
            <a:extLst>
              <a:ext uri="{FF2B5EF4-FFF2-40B4-BE49-F238E27FC236}">
                <a16:creationId xmlns:a16="http://schemas.microsoft.com/office/drawing/2014/main" id="{5DD2C124-E51E-6F4E-9291-A342AA8B1E8E}"/>
              </a:ext>
            </a:extLst>
          </p:cNvPr>
          <p:cNvSpPr>
            <a:spLocks noGrp="1"/>
          </p:cNvSpPr>
          <p:nvPr>
            <p:ph idx="1"/>
          </p:nvPr>
        </p:nvSpPr>
        <p:spPr/>
        <p:txBody>
          <a:bodyPr/>
          <a:lstStyle/>
          <a:p>
            <a:r>
              <a:rPr lang="en-US" dirty="0"/>
              <a:t>Schedule PDWG Webinar on Introduction to OSY module (late spring)</a:t>
            </a:r>
          </a:p>
          <a:p>
            <a:r>
              <a:rPr lang="en-US" dirty="0"/>
              <a:t>NASDME presentations</a:t>
            </a:r>
          </a:p>
          <a:p>
            <a:r>
              <a:rPr lang="en-US" dirty="0"/>
              <a:t>Fall SST meeting  (IMEC in Kansas City in October)</a:t>
            </a:r>
          </a:p>
          <a:p>
            <a:r>
              <a:rPr lang="en-US" dirty="0"/>
              <a:t>New States Meeting </a:t>
            </a:r>
          </a:p>
          <a:p>
            <a:endParaRPr lang="en-US" dirty="0"/>
          </a:p>
          <a:p>
            <a:r>
              <a:rPr lang="en-US" dirty="0"/>
              <a:t>Future TST Meetings:</a:t>
            </a:r>
          </a:p>
          <a:p>
            <a:pPr lvl="1"/>
            <a:r>
              <a:rPr lang="en-US" dirty="0"/>
              <a:t>Fall/late Winter or early Spring</a:t>
            </a:r>
          </a:p>
          <a:p>
            <a:r>
              <a:rPr lang="en-US" dirty="0"/>
              <a:t>Date Options and Suggested Locations </a:t>
            </a:r>
          </a:p>
          <a:p>
            <a:endParaRPr lang="en-US" dirty="0"/>
          </a:p>
        </p:txBody>
      </p:sp>
      <p:pic>
        <p:nvPicPr>
          <p:cNvPr id="4" name="Picture 3">
            <a:extLst>
              <a:ext uri="{FF2B5EF4-FFF2-40B4-BE49-F238E27FC236}">
                <a16:creationId xmlns:a16="http://schemas.microsoft.com/office/drawing/2014/main" id="{7FDC9A53-8D3E-AC4A-A9B3-6505AD157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0C88E97D-54D9-5B49-82BD-62C4BBA13062}"/>
              </a:ext>
            </a:extLst>
          </p:cNvPr>
          <p:cNvCxnSpPr>
            <a:cxnSpLocks/>
          </p:cNvCxnSpPr>
          <p:nvPr/>
        </p:nvCxnSpPr>
        <p:spPr>
          <a:xfrm>
            <a:off x="526773" y="1426411"/>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24792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1C184F-A74F-614D-9A4B-329E913726E9}"/>
              </a:ext>
            </a:extLst>
          </p:cNvPr>
          <p:cNvSpPr txBox="1"/>
          <p:nvPr/>
        </p:nvSpPr>
        <p:spPr>
          <a:xfrm>
            <a:off x="490330" y="6320996"/>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a:solidFill>
                  <a:schemeClr val="tx1"/>
                </a:solidFill>
              </a:rPr>
              <a:t>www.osymigrant.org</a:t>
            </a:r>
          </a:p>
        </p:txBody>
      </p:sp>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426411"/>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121443"/>
            <a:ext cx="10899912"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atin typeface="+mn-lt"/>
              </a:rPr>
              <a:t>GOSOSY Year 4 Successes</a:t>
            </a:r>
          </a:p>
        </p:txBody>
      </p:sp>
      <p:sp>
        <p:nvSpPr>
          <p:cNvPr id="8" name="Rectangle 7">
            <a:extLst>
              <a:ext uri="{FF2B5EF4-FFF2-40B4-BE49-F238E27FC236}">
                <a16:creationId xmlns:a16="http://schemas.microsoft.com/office/drawing/2014/main" id="{DF1E54D8-9DCD-FB44-BD06-58C01992B604}"/>
              </a:ext>
            </a:extLst>
          </p:cNvPr>
          <p:cNvSpPr/>
          <p:nvPr/>
        </p:nvSpPr>
        <p:spPr>
          <a:xfrm>
            <a:off x="381000" y="1597123"/>
            <a:ext cx="11357112" cy="4985980"/>
          </a:xfrm>
          <a:prstGeom prst="rect">
            <a:avLst/>
          </a:prstGeom>
        </p:spPr>
        <p:txBody>
          <a:bodyPr wrap="square">
            <a:spAutoFit/>
          </a:bodyPr>
          <a:lstStyle/>
          <a:p>
            <a:pPr marL="228600">
              <a:spcAft>
                <a:spcPts val="0"/>
              </a:spcAft>
            </a:pPr>
            <a:r>
              <a:rPr lang="en-US" sz="800">
                <a:solidFill>
                  <a:srgbClr val="000000"/>
                </a:solidFill>
                <a:latin typeface="Times New Roman" panose="02020603050405020304" pitchFamily="18" charset="0"/>
              </a:rPr>
              <a:t> </a:t>
            </a:r>
            <a:r>
              <a:rPr lang="en-US" sz="2500">
                <a:solidFill>
                  <a:srgbClr val="000000"/>
                </a:solidFill>
              </a:rPr>
              <a:t>GOSOSY materials and strategies were implemented in all 18 consortium states with over 2,400 out-of-school youth (OSY).</a:t>
            </a:r>
            <a:endParaRPr lang="en-US" sz="2500">
              <a:solidFill>
                <a:srgbClr val="222222"/>
              </a:solidFill>
              <a:latin typeface="Calibri" panose="020F0502020204030204" pitchFamily="34" charset="0"/>
            </a:endParaRPr>
          </a:p>
          <a:p>
            <a:pPr marL="228600">
              <a:spcAft>
                <a:spcPts val="0"/>
              </a:spcAft>
            </a:pPr>
            <a:r>
              <a:rPr lang="en-US" sz="2500">
                <a:solidFill>
                  <a:srgbClr val="000000"/>
                </a:solidFill>
                <a:latin typeface="Symbol" pitchFamily="2" charset="2"/>
              </a:rPr>
              <a:t>·</a:t>
            </a:r>
            <a:r>
              <a:rPr lang="en-US" sz="2500">
                <a:solidFill>
                  <a:srgbClr val="000000"/>
                </a:solidFill>
                <a:latin typeface="Times New Roman" panose="02020603050405020304" pitchFamily="18" charset="0"/>
              </a:rPr>
              <a:t>         </a:t>
            </a:r>
            <a:r>
              <a:rPr lang="en-US" sz="2500">
                <a:solidFill>
                  <a:srgbClr val="000000"/>
                </a:solidFill>
              </a:rPr>
              <a:t>88% of OSY scored 80% or higher on curriculum-based assessments.</a:t>
            </a:r>
            <a:endParaRPr lang="en-US" sz="2500">
              <a:solidFill>
                <a:srgbClr val="222222"/>
              </a:solidFill>
              <a:latin typeface="Calibri" panose="020F0502020204030204" pitchFamily="34" charset="0"/>
            </a:endParaRPr>
          </a:p>
          <a:p>
            <a:pPr marL="228600">
              <a:spcAft>
                <a:spcPts val="0"/>
              </a:spcAft>
            </a:pPr>
            <a:r>
              <a:rPr lang="en-US" sz="2500">
                <a:solidFill>
                  <a:srgbClr val="000000"/>
                </a:solidFill>
                <a:latin typeface="Symbol" pitchFamily="2" charset="2"/>
              </a:rPr>
              <a:t>·</a:t>
            </a:r>
            <a:r>
              <a:rPr lang="en-US" sz="2500">
                <a:solidFill>
                  <a:srgbClr val="000000"/>
                </a:solidFill>
                <a:latin typeface="Times New Roman" panose="02020603050405020304" pitchFamily="18" charset="0"/>
              </a:rPr>
              <a:t>         </a:t>
            </a:r>
            <a:r>
              <a:rPr lang="en-US" sz="2500">
                <a:solidFill>
                  <a:srgbClr val="000000"/>
                </a:solidFill>
              </a:rPr>
              <a:t>86% of OSY with a learning plan met target goals on their plans.</a:t>
            </a:r>
            <a:endParaRPr lang="en-US" sz="2500">
              <a:solidFill>
                <a:srgbClr val="222222"/>
              </a:solidFill>
              <a:latin typeface="Calibri" panose="020F0502020204030204" pitchFamily="34" charset="0"/>
            </a:endParaRPr>
          </a:p>
          <a:p>
            <a:pPr marL="228600">
              <a:spcAft>
                <a:spcPts val="0"/>
              </a:spcAft>
            </a:pPr>
            <a:r>
              <a:rPr lang="en-US" sz="2500">
                <a:solidFill>
                  <a:srgbClr val="000000"/>
                </a:solidFill>
                <a:latin typeface="Symbol" pitchFamily="2" charset="2"/>
              </a:rPr>
              <a:t>·</a:t>
            </a:r>
            <a:r>
              <a:rPr lang="en-US" sz="2500">
                <a:solidFill>
                  <a:srgbClr val="000000"/>
                </a:solidFill>
                <a:latin typeface="Times New Roman" panose="02020603050405020304" pitchFamily="18" charset="0"/>
              </a:rPr>
              <a:t>         </a:t>
            </a:r>
            <a:r>
              <a:rPr lang="en-US" sz="2500">
                <a:solidFill>
                  <a:srgbClr val="000000"/>
                </a:solidFill>
              </a:rPr>
              <a:t>276 OSY participated successfully in goal-setting workshops.</a:t>
            </a:r>
            <a:endParaRPr lang="en-US" sz="2500">
              <a:solidFill>
                <a:srgbClr val="222222"/>
              </a:solidFill>
              <a:latin typeface="Calibri" panose="020F0502020204030204" pitchFamily="34" charset="0"/>
            </a:endParaRPr>
          </a:p>
          <a:p>
            <a:pPr marL="228600">
              <a:spcAft>
                <a:spcPts val="0"/>
              </a:spcAft>
            </a:pPr>
            <a:r>
              <a:rPr lang="en-US" sz="2500">
                <a:solidFill>
                  <a:srgbClr val="000000"/>
                </a:solidFill>
                <a:latin typeface="Symbol" pitchFamily="2" charset="2"/>
              </a:rPr>
              <a:t>·</a:t>
            </a:r>
            <a:r>
              <a:rPr lang="en-US" sz="2500">
                <a:solidFill>
                  <a:srgbClr val="000000"/>
                </a:solidFill>
                <a:latin typeface="Times New Roman" panose="02020603050405020304" pitchFamily="18" charset="0"/>
              </a:rPr>
              <a:t>         </a:t>
            </a:r>
            <a:r>
              <a:rPr lang="en-US" sz="2500">
                <a:solidFill>
                  <a:srgbClr val="000000"/>
                </a:solidFill>
              </a:rPr>
              <a:t>Over 200 staff received intensive training in materials.</a:t>
            </a:r>
            <a:endParaRPr lang="en-US" sz="2500">
              <a:solidFill>
                <a:srgbClr val="222222"/>
              </a:solidFill>
              <a:latin typeface="Calibri" panose="020F0502020204030204" pitchFamily="34" charset="0"/>
            </a:endParaRPr>
          </a:p>
          <a:p>
            <a:pPr marL="228600">
              <a:spcAft>
                <a:spcPts val="0"/>
              </a:spcAft>
            </a:pPr>
            <a:r>
              <a:rPr lang="en-US" sz="2500">
                <a:solidFill>
                  <a:srgbClr val="000000"/>
                </a:solidFill>
                <a:latin typeface="Symbol" pitchFamily="2" charset="2"/>
              </a:rPr>
              <a:t>·</a:t>
            </a:r>
            <a:r>
              <a:rPr lang="en-US" sz="2500">
                <a:solidFill>
                  <a:srgbClr val="000000"/>
                </a:solidFill>
                <a:latin typeface="Times New Roman" panose="02020603050405020304" pitchFamily="18" charset="0"/>
              </a:rPr>
              <a:t>         </a:t>
            </a:r>
            <a:r>
              <a:rPr lang="en-US" sz="2500">
                <a:solidFill>
                  <a:srgbClr val="000000"/>
                </a:solidFill>
              </a:rPr>
              <a:t>81% of staff surveyed reported using materials and strategies from trainings.</a:t>
            </a:r>
            <a:endParaRPr lang="en-US" sz="2500">
              <a:solidFill>
                <a:srgbClr val="222222"/>
              </a:solidFill>
              <a:latin typeface="Calibri" panose="020F0502020204030204" pitchFamily="34" charset="0"/>
            </a:endParaRPr>
          </a:p>
          <a:p>
            <a:pPr marL="228600">
              <a:spcAft>
                <a:spcPts val="0"/>
              </a:spcAft>
            </a:pPr>
            <a:r>
              <a:rPr lang="en-US" sz="2500">
                <a:solidFill>
                  <a:srgbClr val="000000"/>
                </a:solidFill>
                <a:latin typeface="Symbol" pitchFamily="2" charset="2"/>
              </a:rPr>
              <a:t>·</a:t>
            </a:r>
            <a:r>
              <a:rPr lang="en-US" sz="2500">
                <a:solidFill>
                  <a:srgbClr val="000000"/>
                </a:solidFill>
                <a:latin typeface="Times New Roman" panose="02020603050405020304" pitchFamily="18" charset="0"/>
              </a:rPr>
              <a:t>         </a:t>
            </a:r>
            <a:r>
              <a:rPr lang="en-US" sz="2500">
                <a:solidFill>
                  <a:srgbClr val="000000"/>
                </a:solidFill>
              </a:rPr>
              <a:t>All states collaborated with other agencies and organizations to provide 	services.</a:t>
            </a:r>
            <a:endParaRPr lang="en-US" sz="2500">
              <a:solidFill>
                <a:srgbClr val="222222"/>
              </a:solidFill>
              <a:latin typeface="Calibri" panose="020F0502020204030204" pitchFamily="34" charset="0"/>
            </a:endParaRPr>
          </a:p>
          <a:p>
            <a:pPr marL="228600">
              <a:spcAft>
                <a:spcPts val="0"/>
              </a:spcAft>
            </a:pPr>
            <a:r>
              <a:rPr lang="en-US" sz="2500">
                <a:solidFill>
                  <a:srgbClr val="000000"/>
                </a:solidFill>
                <a:latin typeface="Symbol" pitchFamily="2" charset="2"/>
              </a:rPr>
              <a:t>·</a:t>
            </a:r>
            <a:r>
              <a:rPr lang="en-US" sz="2500">
                <a:solidFill>
                  <a:srgbClr val="000000"/>
                </a:solidFill>
                <a:latin typeface="Times New Roman" panose="02020603050405020304" pitchFamily="18" charset="0"/>
              </a:rPr>
              <a:t>         </a:t>
            </a:r>
            <a:r>
              <a:rPr lang="en-US" sz="2500">
                <a:solidFill>
                  <a:srgbClr val="000000"/>
                </a:solidFill>
              </a:rPr>
              <a:t>States adopted an average of over 15 products and materials from GOSOSY.</a:t>
            </a:r>
            <a:endParaRPr lang="en-US" sz="2500">
              <a:solidFill>
                <a:srgbClr val="222222"/>
              </a:solidFill>
              <a:latin typeface="Calibri" panose="020F0502020204030204" pitchFamily="34" charset="0"/>
            </a:endParaRPr>
          </a:p>
          <a:p>
            <a:pPr marL="228600">
              <a:spcAft>
                <a:spcPts val="0"/>
              </a:spcAft>
            </a:pPr>
            <a:r>
              <a:rPr lang="en-US" sz="2500">
                <a:solidFill>
                  <a:srgbClr val="000000"/>
                </a:solidFill>
                <a:latin typeface="Symbol" pitchFamily="2" charset="2"/>
              </a:rPr>
              <a:t>·</a:t>
            </a:r>
            <a:r>
              <a:rPr lang="en-US" sz="2500">
                <a:solidFill>
                  <a:srgbClr val="000000"/>
                </a:solidFill>
                <a:latin typeface="Times New Roman" panose="02020603050405020304" pitchFamily="18" charset="0"/>
              </a:rPr>
              <a:t>         </a:t>
            </a:r>
            <a:r>
              <a:rPr lang="en-US" sz="2500">
                <a:solidFill>
                  <a:srgbClr val="000000"/>
                </a:solidFill>
              </a:rPr>
              <a:t>MEP staff in all 18 States used Dissemination Event training materials and 	products.</a:t>
            </a:r>
            <a:endParaRPr lang="en-US" sz="2500">
              <a:solidFill>
                <a:srgbClr val="222222"/>
              </a:solidFill>
              <a:latin typeface="Calibri" panose="020F0502020204030204" pitchFamily="34" charset="0"/>
            </a:endParaRPr>
          </a:p>
          <a:p>
            <a:pPr marL="228600">
              <a:spcAft>
                <a:spcPts val="0"/>
              </a:spcAft>
            </a:pPr>
            <a:endParaRPr lang="en-US" sz="1800" b="0" i="0" u="none" strike="noStrike">
              <a:solidFill>
                <a:srgbClr val="222222"/>
              </a:solidFill>
              <a:effectLst/>
              <a:latin typeface="Calibri" panose="020F0502020204030204" pitchFamily="34" charset="0"/>
            </a:endParaRPr>
          </a:p>
        </p:txBody>
      </p:sp>
    </p:spTree>
    <p:extLst>
      <p:ext uri="{BB962C8B-B14F-4D97-AF65-F5344CB8AC3E}">
        <p14:creationId xmlns:p14="http://schemas.microsoft.com/office/powerpoint/2010/main" val="524590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1C184F-A74F-614D-9A4B-329E913726E9}"/>
              </a:ext>
            </a:extLst>
          </p:cNvPr>
          <p:cNvSpPr txBox="1"/>
          <p:nvPr/>
        </p:nvSpPr>
        <p:spPr>
          <a:xfrm>
            <a:off x="490330" y="6320996"/>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a:solidFill>
                  <a:schemeClr val="tx1"/>
                </a:solidFill>
              </a:rPr>
              <a:t>www.osymigrant.org</a:t>
            </a:r>
          </a:p>
        </p:txBody>
      </p:sp>
      <p:cxnSp>
        <p:nvCxnSpPr>
          <p:cNvPr id="9" name="Straight Connector 8">
            <a:extLst>
              <a:ext uri="{FF2B5EF4-FFF2-40B4-BE49-F238E27FC236}">
                <a16:creationId xmlns:a16="http://schemas.microsoft.com/office/drawing/2014/main" id="{B8364BAB-8F0D-4942-831D-A7F4D77B8F4F}"/>
              </a:ext>
            </a:extLst>
          </p:cNvPr>
          <p:cNvCxnSpPr>
            <a:cxnSpLocks/>
          </p:cNvCxnSpPr>
          <p:nvPr/>
        </p:nvCxnSpPr>
        <p:spPr>
          <a:xfrm>
            <a:off x="526773" y="1426411"/>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E35201C5-BAA6-AE47-8B7F-F7391325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99" y="288925"/>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7925A74E-1A29-5144-8B96-3E7ADC8A1B9F}"/>
              </a:ext>
            </a:extLst>
          </p:cNvPr>
          <p:cNvSpPr txBox="1">
            <a:spLocks/>
          </p:cNvSpPr>
          <p:nvPr/>
        </p:nvSpPr>
        <p:spPr>
          <a:xfrm>
            <a:off x="838200" y="121443"/>
            <a:ext cx="10899912"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atin typeface="+mn-lt"/>
              </a:rPr>
              <a:t>CIG Webinar </a:t>
            </a:r>
          </a:p>
          <a:p>
            <a:pPr algn="r"/>
            <a:r>
              <a:rPr lang="en-US">
                <a:latin typeface="+mn-lt"/>
              </a:rPr>
              <a:t>for Interested States </a:t>
            </a:r>
          </a:p>
        </p:txBody>
      </p:sp>
      <p:sp>
        <p:nvSpPr>
          <p:cNvPr id="3" name="Content Placeholder 2">
            <a:extLst>
              <a:ext uri="{FF2B5EF4-FFF2-40B4-BE49-F238E27FC236}">
                <a16:creationId xmlns:a16="http://schemas.microsoft.com/office/drawing/2014/main" id="{5108E5E0-A7D2-DB43-B6D6-5941BD3301B7}"/>
              </a:ext>
            </a:extLst>
          </p:cNvPr>
          <p:cNvSpPr>
            <a:spLocks noGrp="1"/>
          </p:cNvSpPr>
          <p:nvPr>
            <p:ph idx="1"/>
          </p:nvPr>
        </p:nvSpPr>
        <p:spPr/>
        <p:txBody>
          <a:bodyPr>
            <a:normAutofit/>
          </a:bodyPr>
          <a:lstStyle/>
          <a:p>
            <a:r>
              <a:rPr lang="en-US" sz="3200"/>
              <a:t>Webinar for interested states on February 19</a:t>
            </a:r>
          </a:p>
          <a:p>
            <a:r>
              <a:rPr lang="en-US" sz="3200"/>
              <a:t>States present: Arizona, Colorado, Ohio, Oklahoma, Michigan, Missouri, New Mexico, (and New York)</a:t>
            </a:r>
          </a:p>
          <a:p>
            <a:r>
              <a:rPr lang="en-US" sz="3200"/>
              <a:t>Confirmed: New Mexico</a:t>
            </a:r>
          </a:p>
          <a:p>
            <a:r>
              <a:rPr lang="en-US" sz="3200"/>
              <a:t>Other possible interested states: Indiana, Louisiana, Maine, and Washington </a:t>
            </a:r>
          </a:p>
          <a:p>
            <a:r>
              <a:rPr lang="en-US" sz="3200"/>
              <a:t>Others? </a:t>
            </a:r>
          </a:p>
        </p:txBody>
      </p:sp>
    </p:spTree>
    <p:extLst>
      <p:ext uri="{BB962C8B-B14F-4D97-AF65-F5344CB8AC3E}">
        <p14:creationId xmlns:p14="http://schemas.microsoft.com/office/powerpoint/2010/main" val="37411194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614</TotalTime>
  <Words>3532</Words>
  <Application>Microsoft Macintosh PowerPoint</Application>
  <PresentationFormat>Widescreen</PresentationFormat>
  <Paragraphs>446</Paragraphs>
  <Slides>73</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73</vt:i4>
      </vt:variant>
    </vt:vector>
  </HeadingPairs>
  <TitlesOfParts>
    <vt:vector size="84" baseType="lpstr">
      <vt:lpstr>돋움</vt:lpstr>
      <vt:lpstr>ＭＳ Ｐゴシック</vt:lpstr>
      <vt:lpstr>Arial</vt:lpstr>
      <vt:lpstr>Calibri</vt:lpstr>
      <vt:lpstr>Calibri Light</vt:lpstr>
      <vt:lpstr>Century Gothic</vt:lpstr>
      <vt:lpstr>Freestyle Script</vt:lpstr>
      <vt:lpstr>Symbol</vt:lpstr>
      <vt:lpstr>Times New Roman</vt:lpstr>
      <vt:lpstr>Wingdings</vt:lpstr>
      <vt:lpstr>Office Theme</vt:lpstr>
      <vt:lpstr>State Steering Team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GOSOSY Email Blasts</vt:lpstr>
      <vt:lpstr>GOSOSY Training at the TST Meeting </vt:lpstr>
      <vt:lpstr>Google Analytics – GOSOSY Year 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NASDME Presentations</vt:lpstr>
      <vt:lpstr>TST Work Groups</vt:lpstr>
      <vt:lpstr>OSY Engagement and Relationship Building</vt:lpstr>
      <vt:lpstr>OSY Engagement and Relationship Building</vt:lpstr>
      <vt:lpstr>PowerPoint Presentation</vt:lpstr>
      <vt:lpstr>Curriculum and Material Development</vt:lpstr>
      <vt:lpstr>Curriculum and Material Development</vt:lpstr>
      <vt:lpstr>Preparing for College</vt:lpstr>
      <vt:lpstr>PowerPoint Presentation</vt:lpstr>
      <vt:lpstr>PowerPoint Presentation</vt:lpstr>
      <vt:lpstr>English for Daily Life &amp;  Preparing for College</vt:lpstr>
      <vt:lpstr>Professional Development</vt:lpstr>
      <vt:lpstr>Professional Development</vt:lpstr>
      <vt:lpstr>PowerPoint Presentation</vt:lpstr>
      <vt:lpstr>Interstate Collaboration</vt:lpstr>
      <vt:lpstr>Interstate Collaboration</vt:lpstr>
      <vt:lpstr>PowerPoint Presentation</vt:lpstr>
      <vt:lpstr>PowerPoint Presentation</vt:lpstr>
      <vt:lpstr>Zoom and Skype</vt:lpstr>
      <vt:lpstr>What Is Needed</vt:lpstr>
      <vt:lpstr> Before you start</vt:lpstr>
      <vt:lpstr>Goal Setting and Student Learning Plans</vt:lpstr>
      <vt:lpstr>PowerPoint Presentation</vt:lpstr>
      <vt:lpstr>Goal Setting and Student Learning Plans</vt:lpstr>
      <vt:lpstr>Personal Wellness</vt:lpstr>
      <vt:lpstr>Personal Wellness</vt:lpstr>
      <vt:lpstr> National Webinar on Supporting the Mental Health Needs of Migrant Students</vt:lpstr>
      <vt:lpstr>2020 Website UPDATES</vt:lpstr>
      <vt:lpstr>2020 Website UPDATES</vt:lpstr>
      <vt:lpstr>2020 Website UPDATES</vt:lpstr>
      <vt:lpstr>Student Page</vt:lpstr>
      <vt:lpstr>Data Collection</vt:lpstr>
      <vt:lpstr>Performance Measure Change</vt:lpstr>
      <vt:lpstr>State Responsibilities for Meetings and Trainings</vt:lpstr>
      <vt:lpstr>State Responsibilities for Use of GOSOSY Products</vt:lpstr>
      <vt:lpstr>Review Data Checklist</vt:lpstr>
      <vt:lpstr>Review Form 1</vt:lpstr>
      <vt:lpstr>Review Form 2</vt:lpstr>
      <vt:lpstr>Review Form 3</vt:lpstr>
      <vt:lpstr>Future Planning</vt:lpstr>
      <vt:lpstr>Priorities</vt:lpstr>
      <vt:lpstr>Competitive Preferences (choose 1)</vt:lpstr>
      <vt:lpstr>Future Planning</vt:lpstr>
      <vt:lpstr>Discussion Questions</vt:lpstr>
      <vt:lpstr>Measuring Success</vt:lpstr>
      <vt:lpstr>PowerPoint Presentation</vt:lpstr>
      <vt:lpstr>NEW PROPOSAL – TST Structure</vt:lpstr>
      <vt:lpstr>Future Meetings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Tracie Kalic</dc:creator>
  <cp:lastModifiedBy>Tracie Kalic</cp:lastModifiedBy>
  <cp:revision>59</cp:revision>
  <dcterms:created xsi:type="dcterms:W3CDTF">2020-02-12T18:48:26Z</dcterms:created>
  <dcterms:modified xsi:type="dcterms:W3CDTF">2020-03-01T20:54:14Z</dcterms:modified>
</cp:coreProperties>
</file>