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91" r:id="rId8"/>
    <p:sldId id="292" r:id="rId9"/>
    <p:sldId id="269" r:id="rId10"/>
    <p:sldId id="270" r:id="rId11"/>
    <p:sldId id="271" r:id="rId12"/>
    <p:sldId id="272" r:id="rId13"/>
    <p:sldId id="273" r:id="rId14"/>
    <p:sldId id="274" r:id="rId15"/>
    <p:sldId id="275" r:id="rId16"/>
    <p:sldId id="276" r:id="rId17"/>
    <p:sldId id="277" r:id="rId18"/>
    <p:sldId id="281" r:id="rId19"/>
    <p:sldId id="278" r:id="rId20"/>
    <p:sldId id="279" r:id="rId21"/>
    <p:sldId id="280" r:id="rId22"/>
    <p:sldId id="282" r:id="rId23"/>
    <p:sldId id="263" r:id="rId24"/>
    <p:sldId id="285" r:id="rId25"/>
    <p:sldId id="265" r:id="rId26"/>
    <p:sldId id="284" r:id="rId27"/>
    <p:sldId id="294" r:id="rId28"/>
    <p:sldId id="264" r:id="rId29"/>
    <p:sldId id="283" r:id="rId30"/>
    <p:sldId id="293" r:id="rId31"/>
    <p:sldId id="288" r:id="rId32"/>
    <p:sldId id="289" r:id="rId33"/>
    <p:sldId id="290" r:id="rId34"/>
    <p:sldId id="266"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number of trainings</c:v>
                </c:pt>
              </c:strCache>
            </c:strRef>
          </c:tx>
          <c:cat>
            <c:strRef>
              <c:f>Sheet1!$A$2:$A$7</c:f>
              <c:strCache>
                <c:ptCount val="6"/>
                <c:pt idx="0">
                  <c:v>0</c:v>
                </c:pt>
                <c:pt idx="1">
                  <c:v>1</c:v>
                </c:pt>
                <c:pt idx="2">
                  <c:v>2</c:v>
                </c:pt>
                <c:pt idx="3">
                  <c:v>3</c:v>
                </c:pt>
                <c:pt idx="4">
                  <c:v>4</c:v>
                </c:pt>
                <c:pt idx="5">
                  <c:v>5 or more</c:v>
                </c:pt>
              </c:strCache>
            </c:strRef>
          </c:cat>
          <c:val>
            <c:numRef>
              <c:f>Sheet1!$B$2:$B$7</c:f>
              <c:numCache>
                <c:formatCode>General</c:formatCode>
                <c:ptCount val="6"/>
                <c:pt idx="0">
                  <c:v>4</c:v>
                </c:pt>
                <c:pt idx="1">
                  <c:v>7</c:v>
                </c:pt>
                <c:pt idx="2">
                  <c:v>4</c:v>
                </c:pt>
                <c:pt idx="3">
                  <c:v>2</c:v>
                </c:pt>
                <c:pt idx="4">
                  <c:v>1</c:v>
                </c:pt>
                <c:pt idx="5">
                  <c:v>0</c:v>
                </c:pt>
              </c:numCache>
            </c:numRef>
          </c:val>
          <c:extLst>
            <c:ext xmlns:c16="http://schemas.microsoft.com/office/drawing/2014/chart" uri="{C3380CC4-5D6E-409C-BE32-E72D297353CC}">
              <c16:uniqueId val="{00000000-7552-8145-B607-1C456E500559}"/>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6927947914207295"/>
          <c:y val="0.14822200711329456"/>
          <c:w val="0.21413906445333966"/>
          <c:h val="0.7594224692789906"/>
        </c:manualLayout>
      </c:layout>
      <c:overlay val="0"/>
      <c:txPr>
        <a:bodyPr/>
        <a:lstStyle/>
        <a:p>
          <a:pPr>
            <a:defRPr sz="1400" baseline="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People</a:t>
            </a:r>
            <a:r>
              <a:rPr lang="en-US" baseline="0"/>
              <a:t> Trained</a:t>
            </a:r>
            <a:endParaRPr lang="en-US"/>
          </a:p>
        </c:rich>
      </c:tx>
      <c:overlay val="0"/>
    </c:title>
    <c:autoTitleDeleted val="0"/>
    <c:plotArea>
      <c:layout/>
      <c:barChart>
        <c:barDir val="bar"/>
        <c:grouping val="clustered"/>
        <c:varyColors val="0"/>
        <c:ser>
          <c:idx val="0"/>
          <c:order val="0"/>
          <c:tx>
            <c:strRef>
              <c:f>Sheet1!$B$1</c:f>
              <c:strCache>
                <c:ptCount val="1"/>
                <c:pt idx="0">
                  <c:v>Series 1</c:v>
                </c:pt>
              </c:strCache>
            </c:strRef>
          </c:tx>
          <c:invertIfNegative val="0"/>
          <c:cat>
            <c:strRef>
              <c:f>Sheet1!$A$2:$A$4</c:f>
              <c:strCache>
                <c:ptCount val="3"/>
                <c:pt idx="0">
                  <c:v>0-5</c:v>
                </c:pt>
                <c:pt idx="1">
                  <c:v>6-10</c:v>
                </c:pt>
                <c:pt idx="2">
                  <c:v>11 or more</c:v>
                </c:pt>
              </c:strCache>
            </c:strRef>
          </c:cat>
          <c:val>
            <c:numRef>
              <c:f>Sheet1!$B$2:$B$4</c:f>
              <c:numCache>
                <c:formatCode>General</c:formatCode>
                <c:ptCount val="3"/>
                <c:pt idx="0">
                  <c:v>10</c:v>
                </c:pt>
                <c:pt idx="1">
                  <c:v>1</c:v>
                </c:pt>
                <c:pt idx="2">
                  <c:v>7</c:v>
                </c:pt>
              </c:numCache>
            </c:numRef>
          </c:val>
          <c:extLst>
            <c:ext xmlns:c16="http://schemas.microsoft.com/office/drawing/2014/chart" uri="{C3380CC4-5D6E-409C-BE32-E72D297353CC}">
              <c16:uniqueId val="{00000000-577E-1E4E-880B-035040A07CD5}"/>
            </c:ext>
          </c:extLst>
        </c:ser>
        <c:dLbls>
          <c:showLegendKey val="0"/>
          <c:showVal val="0"/>
          <c:showCatName val="0"/>
          <c:showSerName val="0"/>
          <c:showPercent val="0"/>
          <c:showBubbleSize val="0"/>
        </c:dLbls>
        <c:gapWidth val="150"/>
        <c:axId val="372427840"/>
        <c:axId val="372428624"/>
      </c:barChart>
      <c:catAx>
        <c:axId val="372427840"/>
        <c:scaling>
          <c:orientation val="minMax"/>
        </c:scaling>
        <c:delete val="0"/>
        <c:axPos val="l"/>
        <c:numFmt formatCode="General" sourceLinked="0"/>
        <c:majorTickMark val="out"/>
        <c:minorTickMark val="none"/>
        <c:tickLblPos val="nextTo"/>
        <c:crossAx val="372428624"/>
        <c:crosses val="autoZero"/>
        <c:auto val="1"/>
        <c:lblAlgn val="ctr"/>
        <c:lblOffset val="100"/>
        <c:noMultiLvlLbl val="0"/>
      </c:catAx>
      <c:valAx>
        <c:axId val="372428624"/>
        <c:scaling>
          <c:orientation val="minMax"/>
        </c:scaling>
        <c:delete val="0"/>
        <c:axPos val="b"/>
        <c:majorGridlines/>
        <c:numFmt formatCode="General" sourceLinked="1"/>
        <c:majorTickMark val="out"/>
        <c:minorTickMark val="none"/>
        <c:tickLblPos val="nextTo"/>
        <c:crossAx val="3724278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Training Plan</c:v>
                </c:pt>
              </c:strCache>
            </c:strRef>
          </c:tx>
          <c:cat>
            <c:strRef>
              <c:f>Sheet1!$A$2:$A$4</c:f>
              <c:strCache>
                <c:ptCount val="3"/>
                <c:pt idx="0">
                  <c:v>Yes</c:v>
                </c:pt>
                <c:pt idx="1">
                  <c:v>No</c:v>
                </c:pt>
                <c:pt idx="2">
                  <c:v>I  don't know</c:v>
                </c:pt>
              </c:strCache>
            </c:strRef>
          </c:cat>
          <c:val>
            <c:numRef>
              <c:f>Sheet1!$B$2:$B$4</c:f>
              <c:numCache>
                <c:formatCode>General</c:formatCode>
                <c:ptCount val="3"/>
                <c:pt idx="0">
                  <c:v>8</c:v>
                </c:pt>
                <c:pt idx="1">
                  <c:v>8</c:v>
                </c:pt>
                <c:pt idx="2">
                  <c:v>1</c:v>
                </c:pt>
              </c:numCache>
            </c:numRef>
          </c:val>
          <c:extLst>
            <c:ext xmlns:c16="http://schemas.microsoft.com/office/drawing/2014/chart" uri="{C3380CC4-5D6E-409C-BE32-E72D297353CC}">
              <c16:uniqueId val="{00000000-CE18-FF41-A3FE-49DC920D3946}"/>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sz="1400" baseline="0"/>
          </a:pPr>
          <a:endParaRPr lang="en-US"/>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0A4B-D77F-4D9B-82B3-10E9F0585DB0}" type="datetimeFigureOut">
              <a:rPr lang="en-US" smtClean="0"/>
              <a:pPr/>
              <a:t>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7C1D5-9438-403F-AD28-B8FB27F1673C}" type="slidenum">
              <a:rPr lang="en-US" smtClean="0"/>
              <a:pPr/>
              <a:t>‹#›</a:t>
            </a:fld>
            <a:endParaRPr lang="en-US"/>
          </a:p>
        </p:txBody>
      </p:sp>
    </p:spTree>
    <p:extLst>
      <p:ext uri="{BB962C8B-B14F-4D97-AF65-F5344CB8AC3E}">
        <p14:creationId xmlns:p14="http://schemas.microsoft.com/office/powerpoint/2010/main" val="403173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pPr/>
              <a:t>7</a:t>
            </a:fld>
            <a:endParaRPr lang="en-US" dirty="0"/>
          </a:p>
        </p:txBody>
      </p:sp>
    </p:spTree>
    <p:extLst>
      <p:ext uri="{BB962C8B-B14F-4D97-AF65-F5344CB8AC3E}">
        <p14:creationId xmlns:p14="http://schemas.microsoft.com/office/powerpoint/2010/main" val="27853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6E497-9206-4C84-B0D2-C3751DC97A78}" type="slidenum">
              <a:rPr lang="en-US" smtClean="0"/>
              <a:pPr/>
              <a:t>8</a:t>
            </a:fld>
            <a:endParaRPr lang="en-US" dirty="0"/>
          </a:p>
        </p:txBody>
      </p:sp>
    </p:spTree>
    <p:extLst>
      <p:ext uri="{BB962C8B-B14F-4D97-AF65-F5344CB8AC3E}">
        <p14:creationId xmlns:p14="http://schemas.microsoft.com/office/powerpoint/2010/main" val="278531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CB4189-40DE-410C-BC7D-31EEA118E743}"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407032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4189-40DE-410C-BC7D-31EEA118E743}"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54678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4189-40DE-410C-BC7D-31EEA118E743}"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99634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4189-40DE-410C-BC7D-31EEA118E743}"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371100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B4189-40DE-410C-BC7D-31EEA118E743}"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181656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B4189-40DE-410C-BC7D-31EEA118E743}"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232694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B4189-40DE-410C-BC7D-31EEA118E743}" type="datetimeFigureOut">
              <a:rPr lang="en-US" smtClean="0"/>
              <a:pPr/>
              <a:t>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66380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B4189-40DE-410C-BC7D-31EEA118E743}" type="datetimeFigureOut">
              <a:rPr lang="en-US" smtClean="0"/>
              <a:pPr/>
              <a:t>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212570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4189-40DE-410C-BC7D-31EEA118E743}" type="datetimeFigureOut">
              <a:rPr lang="en-US" smtClean="0"/>
              <a:pPr/>
              <a:t>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266306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4189-40DE-410C-BC7D-31EEA118E743}"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272213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4189-40DE-410C-BC7D-31EEA118E743}"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ED412-F9CF-4377-AAE1-4E0E7E1E02AD}" type="slidenum">
              <a:rPr lang="en-US" smtClean="0"/>
              <a:pPr/>
              <a:t>‹#›</a:t>
            </a:fld>
            <a:endParaRPr lang="en-US"/>
          </a:p>
        </p:txBody>
      </p:sp>
    </p:spTree>
    <p:extLst>
      <p:ext uri="{BB962C8B-B14F-4D97-AF65-F5344CB8AC3E}">
        <p14:creationId xmlns:p14="http://schemas.microsoft.com/office/powerpoint/2010/main" val="362863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4189-40DE-410C-BC7D-31EEA118E743}" type="datetimeFigureOut">
              <a:rPr lang="en-US" smtClean="0"/>
              <a:pPr/>
              <a:t>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ED412-F9CF-4377-AAE1-4E0E7E1E02AD}" type="slidenum">
              <a:rPr lang="en-US" smtClean="0"/>
              <a:pPr/>
              <a:t>‹#›</a:t>
            </a:fld>
            <a:endParaRPr lang="en-US"/>
          </a:p>
        </p:txBody>
      </p:sp>
    </p:spTree>
    <p:extLst>
      <p:ext uri="{BB962C8B-B14F-4D97-AF65-F5344CB8AC3E}">
        <p14:creationId xmlns:p14="http://schemas.microsoft.com/office/powerpoint/2010/main" val="256605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osymigrant.ning.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viewform?fromEmail=true&amp;formkey=dDR5U2lJd2VfZkFJTDhHX3FZcFI1WEE6M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a/greenbush.org/spreadsheet/ccc?key=0Ar-frMgGxcXTdEpJQWlOS3dlNjY2Z2lBQWN3N2U2UW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ctrTitle"/>
          </p:nvPr>
        </p:nvSpPr>
        <p:spPr/>
        <p:txBody>
          <a:bodyPr/>
          <a:lstStyle/>
          <a:p>
            <a:pPr eaLnBrk="1" hangingPunct="1"/>
            <a:r>
              <a:rPr lang="en-US" dirty="0"/>
              <a:t>	State Steering Team Meeting</a:t>
            </a:r>
          </a:p>
        </p:txBody>
      </p:sp>
      <p:sp>
        <p:nvSpPr>
          <p:cNvPr id="2" name="Subtitle 1"/>
          <p:cNvSpPr>
            <a:spLocks noGrp="1"/>
          </p:cNvSpPr>
          <p:nvPr>
            <p:ph type="subTitle" idx="1"/>
          </p:nvPr>
        </p:nvSpPr>
        <p:spPr/>
        <p:txBody>
          <a:bodyPr/>
          <a:lstStyle/>
          <a:p>
            <a:r>
              <a:rPr lang="en-US" dirty="0"/>
              <a:t>April 30, 2013</a:t>
            </a:r>
          </a:p>
          <a:p>
            <a:r>
              <a:rPr lang="en-US" dirty="0"/>
              <a:t>NASDME</a:t>
            </a:r>
          </a:p>
          <a:p>
            <a:r>
              <a:rPr lang="en-US" dirty="0"/>
              <a:t>Orlando, FL</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5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B58829-CBA2-41F5-98C5-C2FC18741E10}" type="slidenum">
              <a:rPr lang="en-US" smtClean="0"/>
              <a:pPr/>
              <a:t>10</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6291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73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B58829-CBA2-41F5-98C5-C2FC18741E10}" type="slidenum">
              <a:rPr lang="en-US" smtClean="0"/>
              <a:pPr/>
              <a:t>11</a:t>
            </a:fld>
            <a:endParaRPr lang="en-US"/>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193"/>
          <a:stretch/>
        </p:blipFill>
        <p:spPr bwMode="auto">
          <a:xfrm>
            <a:off x="64256" y="100914"/>
            <a:ext cx="9003544" cy="668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20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28D9768-6281-4295-A126-3F859DC24E82}" type="slidenum">
              <a:rPr lang="en-US" smtClean="0"/>
              <a:pPr>
                <a:defRPr/>
              </a:pPr>
              <a:t>12</a:t>
            </a:fld>
            <a:endParaRPr lang="en-US" dirty="0"/>
          </a:p>
        </p:txBody>
      </p:sp>
      <p:pic>
        <p:nvPicPr>
          <p:cNvPr id="921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8" y="19049"/>
            <a:ext cx="9135762" cy="683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88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27C6780-B4CA-4B43-A64B-49271A0B9ADE}" type="slidenum">
              <a:rPr lang="en-US" smtClean="0"/>
              <a:pPr>
                <a:defRPr/>
              </a:pPr>
              <a:t>13</a:t>
            </a:fld>
            <a:endParaRPr lang="en-US" dirty="0"/>
          </a:p>
        </p:txBody>
      </p:sp>
      <p:pic>
        <p:nvPicPr>
          <p:cNvPr id="931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73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129" t="2669" r="34566" b="2218"/>
          <a:stretch/>
        </p:blipFill>
        <p:spPr bwMode="auto">
          <a:xfrm>
            <a:off x="152400" y="152400"/>
            <a:ext cx="485219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1600" y="685800"/>
            <a:ext cx="3657600"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Form 1 </a:t>
            </a:r>
          </a:p>
          <a:p>
            <a:pPr algn="ctr"/>
            <a:r>
              <a:rPr lang="en-US" b="1" dirty="0"/>
              <a:t>Director/Coordinator Survey</a:t>
            </a:r>
          </a:p>
          <a:p>
            <a:endParaRPr lang="en-US" b="1" dirty="0"/>
          </a:p>
          <a:p>
            <a:r>
              <a:rPr lang="en-US" b="1" dirty="0"/>
              <a:t>Feedback:</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p:txBody>
      </p:sp>
      <p:sp>
        <p:nvSpPr>
          <p:cNvPr id="3" name="Slide Number Placeholder 2"/>
          <p:cNvSpPr>
            <a:spLocks noGrp="1"/>
          </p:cNvSpPr>
          <p:nvPr>
            <p:ph type="sldNum" sz="quarter" idx="12"/>
          </p:nvPr>
        </p:nvSpPr>
        <p:spPr/>
        <p:txBody>
          <a:bodyPr/>
          <a:lstStyle/>
          <a:p>
            <a:fld id="{59B58829-CBA2-41F5-98C5-C2FC18741E10}" type="slidenum">
              <a:rPr lang="en-US" smtClean="0"/>
              <a:pPr/>
              <a:t>14</a:t>
            </a:fld>
            <a:endParaRPr lang="en-US"/>
          </a:p>
        </p:txBody>
      </p:sp>
    </p:spTree>
    <p:extLst>
      <p:ext uri="{BB962C8B-B14F-4D97-AF65-F5344CB8AC3E}">
        <p14:creationId xmlns:p14="http://schemas.microsoft.com/office/powerpoint/2010/main" val="1255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0" y="685800"/>
            <a:ext cx="3657600"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Form 2 </a:t>
            </a:r>
          </a:p>
          <a:p>
            <a:pPr algn="ctr"/>
            <a:r>
              <a:rPr lang="en-US" b="1" dirty="0"/>
              <a:t>Staff Training &amp; TA Evaluation</a:t>
            </a:r>
          </a:p>
          <a:p>
            <a:endParaRPr lang="en-US" b="1" dirty="0"/>
          </a:p>
          <a:p>
            <a:r>
              <a:rPr lang="en-US" b="1" dirty="0"/>
              <a:t>Feedback:</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14" y="143818"/>
            <a:ext cx="5004486" cy="6486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9B58829-CBA2-41F5-98C5-C2FC18741E10}" type="slidenum">
              <a:rPr lang="en-US" smtClean="0"/>
              <a:pPr/>
              <a:t>15</a:t>
            </a:fld>
            <a:endParaRPr lang="en-US"/>
          </a:p>
        </p:txBody>
      </p:sp>
    </p:spTree>
    <p:extLst>
      <p:ext uri="{BB962C8B-B14F-4D97-AF65-F5344CB8AC3E}">
        <p14:creationId xmlns:p14="http://schemas.microsoft.com/office/powerpoint/2010/main" val="158736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314325"/>
            <a:ext cx="8628063"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0055826">
            <a:off x="1295400" y="2819400"/>
            <a:ext cx="3581400" cy="369332"/>
          </a:xfrm>
          <a:prstGeom prst="rect">
            <a:avLst/>
          </a:prstGeom>
          <a:solidFill>
            <a:schemeClr val="accent3">
              <a:lumMod val="75000"/>
            </a:schemeClr>
          </a:solidFill>
        </p:spPr>
        <p:txBody>
          <a:bodyPr wrap="square" rtlCol="0">
            <a:spAutoFit/>
          </a:bodyPr>
          <a:lstStyle/>
          <a:p>
            <a:pPr algn="ctr"/>
            <a:r>
              <a:rPr lang="en-US" b="1" dirty="0">
                <a:solidFill>
                  <a:schemeClr val="bg1"/>
                </a:solidFill>
              </a:rPr>
              <a:t>Form 3 – Student Tracking Form</a:t>
            </a:r>
          </a:p>
        </p:txBody>
      </p:sp>
      <p:sp>
        <p:nvSpPr>
          <p:cNvPr id="3" name="Slide Number Placeholder 2"/>
          <p:cNvSpPr>
            <a:spLocks noGrp="1"/>
          </p:cNvSpPr>
          <p:nvPr>
            <p:ph type="sldNum" sz="quarter" idx="12"/>
          </p:nvPr>
        </p:nvSpPr>
        <p:spPr/>
        <p:txBody>
          <a:bodyPr/>
          <a:lstStyle/>
          <a:p>
            <a:fld id="{59B58829-CBA2-41F5-98C5-C2FC18741E10}" type="slidenum">
              <a:rPr lang="en-US" smtClean="0"/>
              <a:pPr/>
              <a:t>16</a:t>
            </a:fld>
            <a:endParaRPr lang="en-US"/>
          </a:p>
        </p:txBody>
      </p:sp>
    </p:spTree>
    <p:extLst>
      <p:ext uri="{BB962C8B-B14F-4D97-AF65-F5344CB8AC3E}">
        <p14:creationId xmlns:p14="http://schemas.microsoft.com/office/powerpoint/2010/main" val="391670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0" y="685800"/>
            <a:ext cx="3657600"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Form 4 </a:t>
            </a:r>
          </a:p>
          <a:p>
            <a:pPr algn="ctr"/>
            <a:r>
              <a:rPr lang="en-US" b="1" dirty="0"/>
              <a:t>Product Pilot Review Form</a:t>
            </a:r>
          </a:p>
          <a:p>
            <a:endParaRPr lang="en-US" b="1" dirty="0"/>
          </a:p>
          <a:p>
            <a:r>
              <a:rPr lang="en-US" b="1" dirty="0"/>
              <a:t>Feedback:</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a:p>
            <a:pPr marL="285750" indent="-285750">
              <a:buFont typeface="Arial" pitchFamily="34" charset="0"/>
              <a:buChar char="•"/>
            </a:pPr>
            <a:r>
              <a:rPr lang="en-US" b="1" dirty="0"/>
              <a:t>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929224"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9B58829-CBA2-41F5-98C5-C2FC18741E10}" type="slidenum">
              <a:rPr lang="en-US" smtClean="0"/>
              <a:pPr/>
              <a:t>17</a:t>
            </a:fld>
            <a:endParaRPr lang="en-US"/>
          </a:p>
        </p:txBody>
      </p:sp>
    </p:spTree>
    <p:extLst>
      <p:ext uri="{BB962C8B-B14F-4D97-AF65-F5344CB8AC3E}">
        <p14:creationId xmlns:p14="http://schemas.microsoft.com/office/powerpoint/2010/main" val="323568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Pilot Process</a:t>
            </a:r>
          </a:p>
        </p:txBody>
      </p:sp>
      <p:sp>
        <p:nvSpPr>
          <p:cNvPr id="5123" name="Content Placeholder 10"/>
          <p:cNvSpPr>
            <a:spLocks noGrp="1"/>
          </p:cNvSpPr>
          <p:nvPr>
            <p:ph idx="1"/>
          </p:nvPr>
        </p:nvSpPr>
        <p:spPr/>
        <p:txBody>
          <a:bodyPr/>
          <a:lstStyle/>
          <a:p>
            <a:pPr eaLnBrk="1" hangingPunct="1"/>
            <a:r>
              <a:rPr lang="en-US" dirty="0"/>
              <a:t>3 materials to pilot</a:t>
            </a:r>
          </a:p>
          <a:p>
            <a:pPr eaLnBrk="1" hangingPunct="1"/>
            <a:r>
              <a:rPr lang="en-US" dirty="0"/>
              <a:t>Assessments and instructional materials</a:t>
            </a:r>
          </a:p>
          <a:p>
            <a:pPr eaLnBrk="1" hangingPunct="1"/>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85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8" t="3084" b="3241"/>
          <a:stretch/>
        </p:blipFill>
        <p:spPr bwMode="auto">
          <a:xfrm>
            <a:off x="228600" y="247135"/>
            <a:ext cx="8673628" cy="6351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59B58829-CBA2-41F5-98C5-C2FC18741E10}" type="slidenum">
              <a:rPr lang="en-US" smtClean="0"/>
              <a:pPr/>
              <a:t>19</a:t>
            </a:fld>
            <a:endParaRPr lang="en-US"/>
          </a:p>
        </p:txBody>
      </p:sp>
    </p:spTree>
    <p:extLst>
      <p:ext uri="{BB962C8B-B14F-4D97-AF65-F5344CB8AC3E}">
        <p14:creationId xmlns:p14="http://schemas.microsoft.com/office/powerpoint/2010/main" val="197234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123" name="Content Placeholder 10"/>
          <p:cNvSpPr>
            <a:spLocks noGrp="1"/>
          </p:cNvSpPr>
          <p:nvPr>
            <p:ph sz="half" idx="1"/>
          </p:nvPr>
        </p:nvSpPr>
        <p:spPr/>
        <p:txBody>
          <a:bodyPr>
            <a:normAutofit fontScale="85000" lnSpcReduction="20000"/>
          </a:bodyPr>
          <a:lstStyle/>
          <a:p>
            <a:pPr lvl="0"/>
            <a:r>
              <a:rPr lang="en-US" dirty="0"/>
              <a:t>Welcome and Introductions</a:t>
            </a:r>
            <a:endParaRPr lang="en-US" sz="2400" dirty="0"/>
          </a:p>
          <a:p>
            <a:pPr lvl="0"/>
            <a:r>
              <a:rPr lang="en-US" dirty="0"/>
              <a:t>Work Group Report(s)</a:t>
            </a:r>
            <a:endParaRPr lang="en-US" sz="2400" dirty="0"/>
          </a:p>
          <a:p>
            <a:pPr lvl="1"/>
            <a:r>
              <a:rPr lang="en-US" dirty="0"/>
              <a:t>Curriculum and Material Development</a:t>
            </a:r>
            <a:endParaRPr lang="en-US" sz="2000" dirty="0"/>
          </a:p>
          <a:p>
            <a:pPr lvl="1"/>
            <a:r>
              <a:rPr lang="en-US" dirty="0"/>
              <a:t>Technology</a:t>
            </a:r>
            <a:endParaRPr lang="en-US" sz="2000" dirty="0"/>
          </a:p>
          <a:p>
            <a:pPr lvl="0"/>
            <a:r>
              <a:rPr lang="en-US" dirty="0"/>
              <a:t>Data Reporting-- Susan </a:t>
            </a:r>
            <a:r>
              <a:rPr lang="en-US" dirty="0" err="1"/>
              <a:t>Durón</a:t>
            </a:r>
            <a:endParaRPr lang="en-US" sz="2400" dirty="0"/>
          </a:p>
          <a:p>
            <a:pPr lvl="1"/>
            <a:r>
              <a:rPr lang="en-US" dirty="0"/>
              <a:t>Timeline</a:t>
            </a:r>
            <a:endParaRPr lang="en-US" sz="2000" dirty="0"/>
          </a:p>
          <a:p>
            <a:pPr lvl="1"/>
            <a:r>
              <a:rPr lang="en-US" dirty="0"/>
              <a:t>New Forms/Forms Checklist</a:t>
            </a:r>
            <a:endParaRPr lang="en-US" sz="2000" dirty="0"/>
          </a:p>
          <a:p>
            <a:pPr lvl="1"/>
            <a:r>
              <a:rPr lang="en-US" dirty="0"/>
              <a:t>OSY Plan—John Wight  </a:t>
            </a:r>
            <a:endParaRPr lang="en-US" sz="2000" dirty="0"/>
          </a:p>
          <a:p>
            <a:pPr lvl="1"/>
            <a:r>
              <a:rPr lang="en-US" dirty="0"/>
              <a:t>Equity Review Process—</a:t>
            </a:r>
            <a:r>
              <a:rPr lang="en-US" sz="1600" dirty="0"/>
              <a:t> </a:t>
            </a:r>
            <a:r>
              <a:rPr lang="en-US" dirty="0" err="1"/>
              <a:t>Tomás</a:t>
            </a:r>
            <a:r>
              <a:rPr lang="en-US" dirty="0"/>
              <a:t> </a:t>
            </a:r>
            <a:r>
              <a:rPr lang="en-US" dirty="0" err="1"/>
              <a:t>Mejía</a:t>
            </a:r>
            <a:endParaRPr lang="en-US" sz="2000" dirty="0"/>
          </a:p>
          <a:p>
            <a:pPr lvl="0"/>
            <a:r>
              <a:rPr lang="en-US" dirty="0"/>
              <a:t>Work Group Report</a:t>
            </a:r>
            <a:endParaRPr lang="en-US" sz="2400" dirty="0"/>
          </a:p>
          <a:p>
            <a:pPr lvl="1"/>
            <a:r>
              <a:rPr lang="en-US" dirty="0"/>
              <a:t>Mentoring</a:t>
            </a:r>
            <a:endParaRPr lang="en-US" sz="2000" dirty="0"/>
          </a:p>
          <a:p>
            <a:pPr eaLnBrk="1" hangingPunct="1"/>
            <a:endParaRPr lang="en-US" dirty="0"/>
          </a:p>
        </p:txBody>
      </p:sp>
      <p:sp>
        <p:nvSpPr>
          <p:cNvPr id="3" name="Content Placeholder 2"/>
          <p:cNvSpPr>
            <a:spLocks noGrp="1"/>
          </p:cNvSpPr>
          <p:nvPr>
            <p:ph sz="half" idx="2"/>
          </p:nvPr>
        </p:nvSpPr>
        <p:spPr/>
        <p:txBody>
          <a:bodyPr>
            <a:normAutofit fontScale="85000" lnSpcReduction="20000"/>
          </a:bodyPr>
          <a:lstStyle/>
          <a:p>
            <a:pPr lvl="0"/>
            <a:r>
              <a:rPr lang="en-US" dirty="0"/>
              <a:t>Pilot, Assessments, New Materials</a:t>
            </a:r>
            <a:endParaRPr lang="en-US" sz="2400" dirty="0"/>
          </a:p>
          <a:p>
            <a:pPr lvl="1"/>
            <a:r>
              <a:rPr lang="en-US" dirty="0"/>
              <a:t>Discussion of process</a:t>
            </a:r>
            <a:endParaRPr lang="en-US" sz="2000" dirty="0"/>
          </a:p>
          <a:p>
            <a:pPr lvl="0"/>
            <a:r>
              <a:rPr lang="en-US" dirty="0"/>
              <a:t>Work Group Report(s)</a:t>
            </a:r>
            <a:endParaRPr lang="en-US" sz="2400" dirty="0"/>
          </a:p>
          <a:p>
            <a:pPr lvl="1"/>
            <a:r>
              <a:rPr lang="en-US" dirty="0"/>
              <a:t>Assessment</a:t>
            </a:r>
            <a:endParaRPr lang="en-US" sz="2000" dirty="0"/>
          </a:p>
          <a:p>
            <a:pPr lvl="1"/>
            <a:r>
              <a:rPr lang="en-US" dirty="0"/>
              <a:t>Training </a:t>
            </a:r>
            <a:endParaRPr lang="en-US" sz="2000" dirty="0"/>
          </a:p>
          <a:p>
            <a:pPr lvl="0"/>
            <a:r>
              <a:rPr lang="en-US" dirty="0"/>
              <a:t>SOSOSY Professional Networking Site</a:t>
            </a:r>
          </a:p>
          <a:p>
            <a:pPr lvl="0"/>
            <a:r>
              <a:rPr lang="en-US" dirty="0"/>
              <a:t>Budget for Year 2</a:t>
            </a:r>
            <a:endParaRPr lang="en-US" sz="2400" dirty="0"/>
          </a:p>
          <a:p>
            <a:pPr lvl="0"/>
            <a:r>
              <a:rPr lang="en-US" dirty="0"/>
              <a:t>Year 2 Meetings</a:t>
            </a:r>
            <a:endParaRPr lang="en-US" sz="2400" dirty="0"/>
          </a:p>
          <a:p>
            <a:pPr lvl="0"/>
            <a:r>
              <a:rPr lang="en-US" dirty="0"/>
              <a:t>Wrap up</a:t>
            </a:r>
            <a:endParaRPr lang="en-US" sz="2400" dirty="0"/>
          </a:p>
          <a:p>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5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13913" cy="693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B58829-CBA2-41F5-98C5-C2FC18741E10}" type="slidenum">
              <a:rPr lang="en-US" smtClean="0"/>
              <a:pPr/>
              <a:t>20</a:t>
            </a:fld>
            <a:endParaRPr lang="en-US"/>
          </a:p>
        </p:txBody>
      </p:sp>
    </p:spTree>
    <p:extLst>
      <p:ext uri="{BB962C8B-B14F-4D97-AF65-F5344CB8AC3E}">
        <p14:creationId xmlns:p14="http://schemas.microsoft.com/office/powerpoint/2010/main" val="241220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176213"/>
            <a:ext cx="8447087" cy="650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B58829-CBA2-41F5-98C5-C2FC18741E10}" type="slidenum">
              <a:rPr lang="en-US" smtClean="0"/>
              <a:pPr/>
              <a:t>21</a:t>
            </a:fld>
            <a:endParaRPr lang="en-US"/>
          </a:p>
        </p:txBody>
      </p:sp>
    </p:spTree>
    <p:extLst>
      <p:ext uri="{BB962C8B-B14F-4D97-AF65-F5344CB8AC3E}">
        <p14:creationId xmlns:p14="http://schemas.microsoft.com/office/powerpoint/2010/main" val="65235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Georgia’s OSY State Plan</a:t>
            </a:r>
          </a:p>
        </p:txBody>
      </p:sp>
      <p:sp>
        <p:nvSpPr>
          <p:cNvPr id="5123" name="Content Placeholder 10"/>
          <p:cNvSpPr>
            <a:spLocks noGrp="1"/>
          </p:cNvSpPr>
          <p:nvPr>
            <p:ph idx="1"/>
          </p:nvPr>
        </p:nvSpPr>
        <p:spPr/>
        <p:txBody>
          <a:bodyPr/>
          <a:lstStyle/>
          <a:p>
            <a:pPr eaLnBrk="1" hangingPunct="1"/>
            <a:r>
              <a:rPr lang="en-US" dirty="0"/>
              <a:t>GA piloted the use of the OSY State Plan form</a:t>
            </a:r>
          </a:p>
          <a:p>
            <a:pPr eaLnBrk="1" hangingPunct="1"/>
            <a:r>
              <a:rPr lang="en-US" dirty="0"/>
              <a:t>How was the form used</a:t>
            </a:r>
          </a:p>
          <a:p>
            <a:pPr eaLnBrk="1" hangingPunct="1"/>
            <a:r>
              <a:rPr lang="en-US" dirty="0"/>
              <a:t>Describe the process</a:t>
            </a:r>
          </a:p>
          <a:p>
            <a:pPr eaLnBrk="1" hangingPunct="1"/>
            <a:r>
              <a:rPr lang="en-US" dirty="0"/>
              <a:t>Discuss successes and challenges</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85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Mentoring Work Group</a:t>
            </a:r>
          </a:p>
        </p:txBody>
      </p:sp>
      <p:sp>
        <p:nvSpPr>
          <p:cNvPr id="5123" name="Content Placeholder 10"/>
          <p:cNvSpPr>
            <a:spLocks noGrp="1"/>
          </p:cNvSpPr>
          <p:nvPr>
            <p:ph idx="1"/>
          </p:nvPr>
        </p:nvSpPr>
        <p:spPr/>
        <p:txBody>
          <a:bodyPr>
            <a:normAutofit/>
          </a:bodyPr>
          <a:lstStyle/>
          <a:p>
            <a:pPr marL="0" indent="0" eaLnBrk="1" hangingPunct="1">
              <a:buNone/>
            </a:pPr>
            <a:r>
              <a:rPr lang="en-US" sz="3600" dirty="0"/>
              <a:t>Members: Jessica Castaneda (TN), Barbie Patch (NH), John Farrell (KS), Ray </a:t>
            </a:r>
            <a:r>
              <a:rPr lang="en-US" sz="3600" dirty="0" err="1"/>
              <a:t>Melecio</a:t>
            </a:r>
            <a:r>
              <a:rPr lang="en-US" sz="3600" dirty="0"/>
              <a:t> (FL), Lysandra Lopez-Medina (PA), and Michael </a:t>
            </a:r>
            <a:r>
              <a:rPr lang="en-US" sz="3600" dirty="0" err="1"/>
              <a:t>Maye</a:t>
            </a:r>
            <a:r>
              <a:rPr lang="en-US" sz="3600" dirty="0"/>
              <a:t> (NY)</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857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Work Group Summary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09202101"/>
              </p:ext>
            </p:extLst>
          </p:nvPr>
        </p:nvGraphicFramePr>
        <p:xfrm>
          <a:off x="457200" y="1532709"/>
          <a:ext cx="8229600" cy="522544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05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Build rubric to observe &amp; assess capacity to deliver services to OSY </a:t>
                      </a:r>
                    </a:p>
                    <a:p>
                      <a:endParaRPr lang="en-US" dirty="0"/>
                    </a:p>
                  </a:txBody>
                  <a:tcPr>
                    <a:solidFill>
                      <a:srgbClr val="92D050"/>
                    </a:solidFill>
                  </a:tcPr>
                </a:tc>
                <a:extLst>
                  <a:ext uri="{0D108BD9-81ED-4DB2-BD59-A6C34878D82A}">
                    <a16:rowId xmlns:a16="http://schemas.microsoft.com/office/drawing/2014/main" val="10000"/>
                  </a:ext>
                </a:extLst>
              </a:tr>
              <a:tr h="605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Meet with new state directors to administer rubric </a:t>
                      </a:r>
                    </a:p>
                    <a:p>
                      <a:endParaRPr lang="en-US" dirty="0"/>
                    </a:p>
                  </a:txBody>
                  <a:tcPr>
                    <a:solidFill>
                      <a:srgbClr val="92D050"/>
                    </a:solidFill>
                  </a:tcPr>
                </a:tc>
                <a:extLst>
                  <a:ext uri="{0D108BD9-81ED-4DB2-BD59-A6C34878D82A}">
                    <a16:rowId xmlns:a16="http://schemas.microsoft.com/office/drawing/2014/main" val="10001"/>
                  </a:ext>
                </a:extLst>
              </a:tr>
              <a:tr h="605921">
                <a:tc>
                  <a:txBody>
                    <a:bodyPr/>
                    <a:lstStyle/>
                    <a:p>
                      <a:pPr algn="l"/>
                      <a:r>
                        <a:rPr lang="en-US" sz="1800" b="0" i="0" u="none" strike="noStrike" baseline="0" dirty="0">
                          <a:solidFill>
                            <a:srgbClr val="000000"/>
                          </a:solidFill>
                          <a:latin typeface="+mn-lt"/>
                        </a:rPr>
                        <a:t>Identify needs, trends; identify potential mentors </a:t>
                      </a:r>
                    </a:p>
                    <a:p>
                      <a:endParaRPr lang="en-US" dirty="0"/>
                    </a:p>
                  </a:txBody>
                  <a:tcPr>
                    <a:solidFill>
                      <a:srgbClr val="92D050"/>
                    </a:solidFill>
                  </a:tcPr>
                </a:tc>
                <a:extLst>
                  <a:ext uri="{0D108BD9-81ED-4DB2-BD59-A6C34878D82A}">
                    <a16:rowId xmlns:a16="http://schemas.microsoft.com/office/drawing/2014/main" val="10002"/>
                  </a:ext>
                </a:extLst>
              </a:tr>
              <a:tr h="605921">
                <a:tc>
                  <a:txBody>
                    <a:bodyPr/>
                    <a:lstStyle/>
                    <a:p>
                      <a:pPr algn="l"/>
                      <a:r>
                        <a:rPr lang="fr-FR" sz="1800" b="0" i="0" u="none" strike="noStrike" baseline="0" dirty="0">
                          <a:solidFill>
                            <a:srgbClr val="000000"/>
                          </a:solidFill>
                          <a:latin typeface="+mn-lt"/>
                        </a:rPr>
                        <a:t>Train mentors to </a:t>
                      </a:r>
                      <a:r>
                        <a:rPr lang="fr-FR" sz="1800" b="0" i="0" u="none" strike="noStrike" baseline="0" dirty="0" err="1">
                          <a:solidFill>
                            <a:srgbClr val="000000"/>
                          </a:solidFill>
                          <a:latin typeface="+mn-lt"/>
                        </a:rPr>
                        <a:t>interpret</a:t>
                      </a:r>
                      <a:r>
                        <a:rPr lang="fr-FR" sz="1800" b="0" i="0" u="none" strike="noStrike" baseline="0" dirty="0">
                          <a:solidFill>
                            <a:srgbClr val="000000"/>
                          </a:solidFill>
                          <a:latin typeface="+mn-lt"/>
                        </a:rPr>
                        <a:t> </a:t>
                      </a:r>
                      <a:r>
                        <a:rPr lang="fr-FR" sz="1800" b="0" i="0" u="none" strike="noStrike" baseline="0" dirty="0" err="1">
                          <a:solidFill>
                            <a:srgbClr val="000000"/>
                          </a:solidFill>
                          <a:latin typeface="+mn-lt"/>
                        </a:rPr>
                        <a:t>rubric</a:t>
                      </a:r>
                      <a:r>
                        <a:rPr lang="fr-FR" sz="1800" b="0" i="0" u="none" strike="noStrike" baseline="0" dirty="0">
                          <a:solidFill>
                            <a:srgbClr val="000000"/>
                          </a:solidFill>
                          <a:latin typeface="+mn-lt"/>
                        </a:rPr>
                        <a:t>, CSPR, profile, etc. </a:t>
                      </a:r>
                    </a:p>
                    <a:p>
                      <a:endParaRPr lang="en-US" dirty="0"/>
                    </a:p>
                  </a:txBody>
                  <a:tcPr>
                    <a:solidFill>
                      <a:srgbClr val="92D050"/>
                    </a:solidFill>
                  </a:tcPr>
                </a:tc>
                <a:extLst>
                  <a:ext uri="{0D108BD9-81ED-4DB2-BD59-A6C34878D82A}">
                    <a16:rowId xmlns:a16="http://schemas.microsoft.com/office/drawing/2014/main" val="10003"/>
                  </a:ext>
                </a:extLst>
              </a:tr>
              <a:tr h="605921">
                <a:tc>
                  <a:txBody>
                    <a:bodyPr/>
                    <a:lstStyle/>
                    <a:p>
                      <a:pPr algn="l"/>
                      <a:r>
                        <a:rPr lang="en-US" sz="1800" b="0" i="0" u="none" strike="noStrike" baseline="0" dirty="0">
                          <a:solidFill>
                            <a:srgbClr val="000000"/>
                          </a:solidFill>
                          <a:latin typeface="+mn-lt"/>
                        </a:rPr>
                        <a:t>Reworked rubric to include specific questions that will guide the mentoring visits </a:t>
                      </a:r>
                    </a:p>
                    <a:p>
                      <a:endParaRPr lang="en-US" dirty="0"/>
                    </a:p>
                  </a:txBody>
                  <a:tcPr>
                    <a:solidFill>
                      <a:srgbClr val="92D050"/>
                    </a:solidFill>
                  </a:tcPr>
                </a:tc>
                <a:extLst>
                  <a:ext uri="{0D108BD9-81ED-4DB2-BD59-A6C34878D82A}">
                    <a16:rowId xmlns:a16="http://schemas.microsoft.com/office/drawing/2014/main" val="10004"/>
                  </a:ext>
                </a:extLst>
              </a:tr>
              <a:tr h="605921">
                <a:tc>
                  <a:txBody>
                    <a:bodyPr/>
                    <a:lstStyle/>
                    <a:p>
                      <a:pPr algn="l"/>
                      <a:r>
                        <a:rPr lang="en-US" sz="1800" b="0" i="0" u="none" strike="noStrike" baseline="0" dirty="0">
                          <a:solidFill>
                            <a:srgbClr val="000000"/>
                          </a:solidFill>
                          <a:latin typeface="+mn-lt"/>
                        </a:rPr>
                        <a:t>Contacted initial states for mentoring visits </a:t>
                      </a:r>
                    </a:p>
                    <a:p>
                      <a:endParaRPr lang="en-US" dirty="0"/>
                    </a:p>
                  </a:txBody>
                  <a:tcPr>
                    <a:solidFill>
                      <a:srgbClr val="92D050"/>
                    </a:solidFill>
                  </a:tcPr>
                </a:tc>
                <a:extLst>
                  <a:ext uri="{0D108BD9-81ED-4DB2-BD59-A6C34878D82A}">
                    <a16:rowId xmlns:a16="http://schemas.microsoft.com/office/drawing/2014/main" val="10005"/>
                  </a:ext>
                </a:extLst>
              </a:tr>
              <a:tr h="1384963">
                <a:tc>
                  <a:txBody>
                    <a:bodyPr/>
                    <a:lstStyle/>
                    <a:p>
                      <a:pPr algn="l"/>
                      <a:r>
                        <a:rPr lang="en-US" sz="1800" b="0" i="0" u="none" strike="noStrike" baseline="0" dirty="0">
                          <a:solidFill>
                            <a:srgbClr val="000000"/>
                          </a:solidFill>
                          <a:latin typeface="+mn-lt"/>
                        </a:rPr>
                        <a:t>Brainstorm ideas for using technology to create a Welcome to SOSOSY course for brand new staff or states in the Consortium. Develop set of protocols for mentoring visits and draft a letter explaining the purpose </a:t>
                      </a:r>
                    </a:p>
                  </a:txBody>
                  <a:tcPr>
                    <a:solidFill>
                      <a:srgbClr val="92D050"/>
                    </a:solidFill>
                  </a:tcPr>
                </a:tc>
                <a:extLst>
                  <a:ext uri="{0D108BD9-81ED-4DB2-BD59-A6C34878D82A}">
                    <a16:rowId xmlns:a16="http://schemas.microsoft.com/office/drawing/2014/main" val="10006"/>
                  </a:ext>
                </a:extLst>
              </a:tr>
            </a:tbl>
          </a:graphicData>
        </a:graphic>
      </p:graphicFrame>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47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Assessment Work Group</a:t>
            </a:r>
          </a:p>
        </p:txBody>
      </p:sp>
      <p:sp>
        <p:nvSpPr>
          <p:cNvPr id="5123" name="Content Placeholder 10"/>
          <p:cNvSpPr>
            <a:spLocks noGrp="1"/>
          </p:cNvSpPr>
          <p:nvPr>
            <p:ph idx="1"/>
          </p:nvPr>
        </p:nvSpPr>
        <p:spPr/>
        <p:txBody>
          <a:bodyPr/>
          <a:lstStyle/>
          <a:p>
            <a:pPr marL="0" indent="0">
              <a:buNone/>
            </a:pPr>
            <a:r>
              <a:rPr lang="en-US" sz="4000" dirty="0"/>
              <a:t>Members: Erin Shea (VT), Christine </a:t>
            </a:r>
            <a:r>
              <a:rPr lang="en-US" sz="4000" dirty="0" err="1"/>
              <a:t>Deines</a:t>
            </a:r>
            <a:r>
              <a:rPr lang="en-US" sz="4000" dirty="0"/>
              <a:t> (CO), Taylor </a:t>
            </a:r>
            <a:r>
              <a:rPr lang="en-US" sz="4000" dirty="0" err="1"/>
              <a:t>Dearman</a:t>
            </a:r>
            <a:r>
              <a:rPr lang="en-US" sz="4000" dirty="0"/>
              <a:t> (MS), Jennifer Almeda (NC) and Frank Crossman (KY) </a:t>
            </a:r>
          </a:p>
          <a:p>
            <a:pPr eaLnBrk="1" hangingPunct="1"/>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8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Work Group Summary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82724853"/>
              </p:ext>
            </p:extLst>
          </p:nvPr>
        </p:nvGraphicFramePr>
        <p:xfrm>
          <a:off x="468086" y="1828800"/>
          <a:ext cx="7620000" cy="354076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20000"/>
                    </a:ext>
                  </a:extLst>
                </a:gridCol>
              </a:tblGrid>
              <a:tr h="7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Complete rubric and instruction sheet </a:t>
                      </a:r>
                    </a:p>
                    <a:p>
                      <a:endParaRPr lang="en-US" dirty="0"/>
                    </a:p>
                  </a:txBody>
                  <a:tcPr>
                    <a:solidFill>
                      <a:srgbClr val="92D050"/>
                    </a:solidFill>
                  </a:tcPr>
                </a:tc>
                <a:extLst>
                  <a:ext uri="{0D108BD9-81ED-4DB2-BD59-A6C34878D82A}">
                    <a16:rowId xmlns:a16="http://schemas.microsoft.com/office/drawing/2014/main" val="10000"/>
                  </a:ext>
                </a:extLst>
              </a:tr>
              <a:tr h="797560">
                <a:tc>
                  <a:txBody>
                    <a:bodyPr/>
                    <a:lstStyle/>
                    <a:p>
                      <a:pPr algn="l"/>
                      <a:r>
                        <a:rPr lang="en-US" sz="1800" b="0" i="0" u="none" strike="noStrike" baseline="0" dirty="0">
                          <a:solidFill>
                            <a:srgbClr val="000000"/>
                          </a:solidFill>
                          <a:latin typeface="+mn-lt"/>
                        </a:rPr>
                        <a:t>Develop state data collection tool. Follow up with Susan Duron and Tracie Kalic on this to ensure alignment with SOSOSY reporting forms </a:t>
                      </a:r>
                    </a:p>
                    <a:p>
                      <a:endParaRPr lang="en-US" dirty="0"/>
                    </a:p>
                  </a:txBody>
                  <a:tcPr>
                    <a:solidFill>
                      <a:srgbClr val="92D050"/>
                    </a:solidFill>
                  </a:tcPr>
                </a:tc>
                <a:extLst>
                  <a:ext uri="{0D108BD9-81ED-4DB2-BD59-A6C34878D82A}">
                    <a16:rowId xmlns:a16="http://schemas.microsoft.com/office/drawing/2014/main" val="10001"/>
                  </a:ext>
                </a:extLst>
              </a:tr>
              <a:tr h="797560">
                <a:tc>
                  <a:txBody>
                    <a:bodyPr/>
                    <a:lstStyle/>
                    <a:p>
                      <a:pPr algn="l"/>
                      <a:r>
                        <a:rPr lang="en-US" sz="1800" b="0" i="0" u="none" strike="noStrike" baseline="0" dirty="0">
                          <a:solidFill>
                            <a:srgbClr val="000000"/>
                          </a:solidFill>
                          <a:latin typeface="+mn-lt"/>
                        </a:rPr>
                        <a:t>Discuss development of webinar and begin planning webinar to introduce assessments to Consortium states </a:t>
                      </a:r>
                    </a:p>
                    <a:p>
                      <a:endParaRPr lang="en-US" dirty="0"/>
                    </a:p>
                  </a:txBody>
                  <a:tcPr>
                    <a:solidFill>
                      <a:srgbClr val="92D050"/>
                    </a:solidFill>
                  </a:tcPr>
                </a:tc>
                <a:extLst>
                  <a:ext uri="{0D108BD9-81ED-4DB2-BD59-A6C34878D82A}">
                    <a16:rowId xmlns:a16="http://schemas.microsoft.com/office/drawing/2014/main" val="10002"/>
                  </a:ext>
                </a:extLst>
              </a:tr>
              <a:tr h="797560">
                <a:tc>
                  <a:txBody>
                    <a:bodyPr/>
                    <a:lstStyle/>
                    <a:p>
                      <a:pPr algn="l"/>
                      <a:r>
                        <a:rPr lang="en-US" sz="1800" b="0" i="0" u="none" strike="noStrike" baseline="0" dirty="0">
                          <a:solidFill>
                            <a:srgbClr val="000000"/>
                          </a:solidFill>
                          <a:latin typeface="+mn-lt"/>
                        </a:rPr>
                        <a:t>Coordinate with curriculum group to ensure alignment with assessment creation/coding </a:t>
                      </a:r>
                    </a:p>
                    <a:p>
                      <a:endParaRPr lang="en-US" dirty="0"/>
                    </a:p>
                  </a:txBody>
                  <a:tcPr>
                    <a:solidFill>
                      <a:srgbClr val="92D050"/>
                    </a:solidFill>
                  </a:tcPr>
                </a:tc>
                <a:extLst>
                  <a:ext uri="{0D108BD9-81ED-4DB2-BD59-A6C34878D82A}">
                    <a16:rowId xmlns:a16="http://schemas.microsoft.com/office/drawing/2014/main" val="10003"/>
                  </a:ext>
                </a:extLst>
              </a:tr>
            </a:tbl>
          </a:graphicData>
        </a:graphic>
      </p:graphicFrame>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063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Training Work Group</a:t>
            </a:r>
          </a:p>
        </p:txBody>
      </p:sp>
      <p:sp>
        <p:nvSpPr>
          <p:cNvPr id="5123" name="Content Placeholder 10"/>
          <p:cNvSpPr>
            <a:spLocks noGrp="1"/>
          </p:cNvSpPr>
          <p:nvPr>
            <p:ph idx="1"/>
          </p:nvPr>
        </p:nvSpPr>
        <p:spPr/>
        <p:txBody>
          <a:bodyPr>
            <a:normAutofit/>
          </a:bodyPr>
          <a:lstStyle/>
          <a:p>
            <a:pPr marL="0" indent="0" eaLnBrk="1" hangingPunct="1">
              <a:buNone/>
            </a:pPr>
            <a:r>
              <a:rPr lang="en-US" sz="3600" dirty="0"/>
              <a:t>Members: Emily Hoffman (MA), Sonja Williams (NC), Jorge Echegaray (FL), Novelette </a:t>
            </a:r>
            <a:r>
              <a:rPr lang="en-US" sz="3600" dirty="0" err="1"/>
              <a:t>Seroyer</a:t>
            </a:r>
            <a:r>
              <a:rPr lang="en-US" sz="3600" dirty="0"/>
              <a:t> (AL), Brenda Meyer (CO) and Kathleen Bibus (MN)</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85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Work Group Summary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79159567"/>
              </p:ext>
            </p:extLst>
          </p:nvPr>
        </p:nvGraphicFramePr>
        <p:xfrm>
          <a:off x="533400" y="1600200"/>
          <a:ext cx="7924799" cy="4767072"/>
        </p:xfrm>
        <a:graphic>
          <a:graphicData uri="http://schemas.openxmlformats.org/drawingml/2006/table">
            <a:tbl>
              <a:tblPr firstRow="1" firstCol="1" bandRow="1"/>
              <a:tblGrid>
                <a:gridCol w="7924799">
                  <a:extLst>
                    <a:ext uri="{9D8B030D-6E8A-4147-A177-3AD203B41FA5}">
                      <a16:colId xmlns:a16="http://schemas.microsoft.com/office/drawing/2014/main" val="20000"/>
                    </a:ext>
                  </a:extLst>
                </a:gridCol>
              </a:tblGrid>
              <a:tr h="918038">
                <a:tc>
                  <a:txBody>
                    <a:bodyPr/>
                    <a:lstStyle/>
                    <a:p>
                      <a:pPr marL="0" marR="0">
                        <a:lnSpc>
                          <a:spcPct val="115000"/>
                        </a:lnSpc>
                        <a:spcBef>
                          <a:spcPts val="0"/>
                        </a:spcBef>
                        <a:spcAft>
                          <a:spcPts val="0"/>
                        </a:spcAft>
                      </a:pPr>
                      <a:r>
                        <a:rPr lang="en-US" sz="1600" dirty="0">
                          <a:effectLst/>
                          <a:latin typeface="Calibri"/>
                          <a:ea typeface="Calibri"/>
                          <a:cs typeface="Times New Roman"/>
                        </a:rPr>
                        <a:t> </a:t>
                      </a:r>
                    </a:p>
                    <a:p>
                      <a:pPr marL="0" marR="0">
                        <a:lnSpc>
                          <a:spcPct val="115000"/>
                        </a:lnSpc>
                        <a:spcBef>
                          <a:spcPts val="0"/>
                        </a:spcBef>
                        <a:spcAft>
                          <a:spcPts val="0"/>
                        </a:spcAft>
                      </a:pPr>
                      <a:r>
                        <a:rPr lang="en-US" sz="1600" dirty="0">
                          <a:effectLst/>
                          <a:latin typeface="Calibri"/>
                          <a:ea typeface="Calibri"/>
                          <a:cs typeface="Times New Roman"/>
                        </a:rPr>
                        <a:t>Preparation of additional TOT materials (2 modules and supportive documents) and editing of the current TOT Manual</a:t>
                      </a:r>
                    </a:p>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377057">
                <a:tc>
                  <a:txBody>
                    <a:bodyPr/>
                    <a:lstStyle/>
                    <a:p>
                      <a:pPr marL="0" marR="0">
                        <a:lnSpc>
                          <a:spcPct val="115000"/>
                        </a:lnSpc>
                        <a:spcBef>
                          <a:spcPts val="0"/>
                        </a:spcBef>
                        <a:spcAft>
                          <a:spcPts val="0"/>
                        </a:spcAft>
                      </a:pPr>
                      <a:r>
                        <a:rPr lang="en-US" sz="1600" dirty="0">
                          <a:effectLst/>
                          <a:latin typeface="Calibri"/>
                          <a:ea typeface="Calibri"/>
                          <a:cs typeface="Times New Roman"/>
                        </a:rPr>
                        <a:t> </a:t>
                      </a:r>
                    </a:p>
                    <a:p>
                      <a:pPr marL="0" marR="0">
                        <a:lnSpc>
                          <a:spcPct val="115000"/>
                        </a:lnSpc>
                        <a:spcBef>
                          <a:spcPts val="0"/>
                        </a:spcBef>
                        <a:spcAft>
                          <a:spcPts val="0"/>
                        </a:spcAft>
                      </a:pPr>
                      <a:r>
                        <a:rPr lang="en-US" sz="1600" dirty="0">
                          <a:effectLst/>
                          <a:latin typeface="Calibri"/>
                          <a:ea typeface="Calibri"/>
                          <a:cs typeface="Times New Roman"/>
                        </a:rPr>
                        <a:t>Implementing a three day TOT for new trainers and current trainers.  We will be bringing people who did not participate in the 2012 TOT (new states and open positions due to attrition) for a 2 day TOT and bring all trainers together for the third day of the TOT and train on the two new modules.</a:t>
                      </a:r>
                    </a:p>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88529">
                <a:tc>
                  <a:txBody>
                    <a:bodyPr/>
                    <a:lstStyle/>
                    <a:p>
                      <a:pPr marL="0" marR="0">
                        <a:lnSpc>
                          <a:spcPct val="115000"/>
                        </a:lnSpc>
                        <a:spcBef>
                          <a:spcPts val="0"/>
                        </a:spcBef>
                        <a:spcAft>
                          <a:spcPts val="0"/>
                        </a:spcAft>
                      </a:pPr>
                      <a:r>
                        <a:rPr lang="en-US" sz="1600" dirty="0">
                          <a:effectLst/>
                          <a:latin typeface="Calibri"/>
                          <a:ea typeface="Calibri"/>
                          <a:cs typeface="Times New Roman"/>
                        </a:rPr>
                        <a:t> </a:t>
                      </a:r>
                    </a:p>
                    <a:p>
                      <a:pPr marL="0" marR="0">
                        <a:lnSpc>
                          <a:spcPct val="115000"/>
                        </a:lnSpc>
                        <a:spcBef>
                          <a:spcPts val="0"/>
                        </a:spcBef>
                        <a:spcAft>
                          <a:spcPts val="0"/>
                        </a:spcAft>
                      </a:pPr>
                      <a:r>
                        <a:rPr lang="en-US" sz="1600" dirty="0">
                          <a:effectLst/>
                          <a:latin typeface="Calibri"/>
                          <a:ea typeface="Calibri"/>
                          <a:cs typeface="Times New Roman"/>
                        </a:rPr>
                        <a:t>Continued support/training for SOSOSY trainers through webinars</a:t>
                      </a:r>
                    </a:p>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918038">
                <a:tc>
                  <a:txBody>
                    <a:bodyPr/>
                    <a:lstStyle/>
                    <a:p>
                      <a:pPr marL="0" marR="0">
                        <a:lnSpc>
                          <a:spcPct val="115000"/>
                        </a:lnSpc>
                        <a:spcBef>
                          <a:spcPts val="0"/>
                        </a:spcBef>
                        <a:spcAft>
                          <a:spcPts val="0"/>
                        </a:spcAft>
                      </a:pPr>
                      <a:r>
                        <a:rPr lang="en-US" sz="1600" dirty="0">
                          <a:effectLst/>
                          <a:latin typeface="Calibri"/>
                          <a:ea typeface="Calibri"/>
                          <a:cs typeface="Times New Roman"/>
                        </a:rPr>
                        <a:t> </a:t>
                      </a:r>
                    </a:p>
                    <a:p>
                      <a:pPr marL="0" marR="0">
                        <a:lnSpc>
                          <a:spcPct val="115000"/>
                        </a:lnSpc>
                        <a:spcBef>
                          <a:spcPts val="0"/>
                        </a:spcBef>
                        <a:spcAft>
                          <a:spcPts val="0"/>
                        </a:spcAft>
                      </a:pPr>
                      <a:r>
                        <a:rPr lang="en-US" sz="1600" dirty="0">
                          <a:effectLst/>
                          <a:latin typeface="Calibri"/>
                          <a:ea typeface="Calibri"/>
                          <a:cs typeface="Times New Roman"/>
                        </a:rPr>
                        <a:t>Development of a sustainability plan for training materials (for future use by states not participating in the OSY-CIG and for participating states to use with additional staff)</a:t>
                      </a:r>
                    </a:p>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normAutofit fontScale="90000"/>
          </a:bodyPr>
          <a:lstStyle/>
          <a:p>
            <a:pPr eaLnBrk="1" hangingPunct="1"/>
            <a:r>
              <a:rPr lang="en-US" dirty="0"/>
              <a:t>	Curriculum and Material Development</a:t>
            </a:r>
          </a:p>
        </p:txBody>
      </p:sp>
      <p:sp>
        <p:nvSpPr>
          <p:cNvPr id="5123" name="Content Placeholder 10"/>
          <p:cNvSpPr>
            <a:spLocks noGrp="1"/>
          </p:cNvSpPr>
          <p:nvPr>
            <p:ph idx="1"/>
          </p:nvPr>
        </p:nvSpPr>
        <p:spPr/>
        <p:txBody>
          <a:bodyPr>
            <a:normAutofit/>
          </a:bodyPr>
          <a:lstStyle/>
          <a:p>
            <a:pPr marL="0" indent="0" eaLnBrk="1" hangingPunct="1">
              <a:buNone/>
            </a:pPr>
            <a:r>
              <a:rPr lang="en-US" sz="3600" dirty="0"/>
              <a:t>Members: Bob Lynch (NPC), Brenda Pessin (IL), Dee Condon (NE), Kiowa Rogers (NE), Peggy </a:t>
            </a:r>
            <a:r>
              <a:rPr lang="en-US" sz="3600" dirty="0" err="1"/>
              <a:t>Haveard</a:t>
            </a:r>
            <a:r>
              <a:rPr lang="en-US" sz="3600" dirty="0"/>
              <a:t> (AL), Stephanie Clark (PA), Patrice Boone (MS)</a:t>
            </a:r>
          </a:p>
          <a:p>
            <a:pPr marL="0" indent="0" eaLnBrk="1" hangingPunct="1">
              <a:buNone/>
            </a:pPr>
            <a:endParaRPr lang="en-US" sz="3600"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5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Trainer Survey Questions</a:t>
            </a:r>
          </a:p>
        </p:txBody>
      </p:sp>
      <p:sp>
        <p:nvSpPr>
          <p:cNvPr id="5123" name="Content Placeholder 10"/>
          <p:cNvSpPr>
            <a:spLocks noGrp="1"/>
          </p:cNvSpPr>
          <p:nvPr>
            <p:ph idx="1"/>
          </p:nvPr>
        </p:nvSpPr>
        <p:spPr/>
        <p:txBody>
          <a:bodyPr>
            <a:normAutofit lnSpcReduction="10000"/>
          </a:bodyPr>
          <a:lstStyle/>
          <a:p>
            <a:pPr eaLnBrk="1" hangingPunct="1"/>
            <a:r>
              <a:rPr lang="en-US" dirty="0"/>
              <a:t>Preparedness</a:t>
            </a:r>
          </a:p>
          <a:p>
            <a:pPr eaLnBrk="1" hangingPunct="1"/>
            <a:r>
              <a:rPr lang="en-US" dirty="0"/>
              <a:t>Clarity and Usefulness of Materials</a:t>
            </a:r>
          </a:p>
          <a:p>
            <a:pPr eaLnBrk="1" hangingPunct="1"/>
            <a:r>
              <a:rPr lang="en-US" dirty="0"/>
              <a:t>Participant Involvement</a:t>
            </a:r>
          </a:p>
          <a:p>
            <a:pPr eaLnBrk="1" hangingPunct="1"/>
            <a:r>
              <a:rPr lang="en-US" dirty="0"/>
              <a:t>Material Modification</a:t>
            </a:r>
          </a:p>
          <a:p>
            <a:pPr eaLnBrk="1" hangingPunct="1"/>
            <a:r>
              <a:rPr lang="en-US" dirty="0"/>
              <a:t>Relevance to Participants’ Needs</a:t>
            </a:r>
          </a:p>
          <a:p>
            <a:pPr eaLnBrk="1" hangingPunct="1"/>
            <a:r>
              <a:rPr lang="en-US" dirty="0"/>
              <a:t>Additional Questions:</a:t>
            </a:r>
          </a:p>
          <a:p>
            <a:pPr lvl="1"/>
            <a:r>
              <a:rPr lang="en-US" sz="2000" dirty="0"/>
              <a:t>Describe support you would like from SOSOSY in order to achieve your training goals.</a:t>
            </a:r>
          </a:p>
          <a:p>
            <a:pPr lvl="1"/>
            <a:r>
              <a:rPr lang="en-US" sz="2000" dirty="0"/>
              <a:t>Describe support you would like from your state MEP in order to complete your training goals.</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19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Trainings Have Held Since September 2011?</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16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People Have Been Trained?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17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Your State Have a  Training Plan?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80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normAutofit fontScale="90000"/>
          </a:bodyPr>
          <a:lstStyle/>
          <a:p>
            <a:pPr eaLnBrk="1" hangingPunct="1"/>
            <a:r>
              <a:rPr lang="en-US" dirty="0"/>
              <a:t>	SOSOSY Professional Networking</a:t>
            </a:r>
          </a:p>
        </p:txBody>
      </p:sp>
      <p:sp>
        <p:nvSpPr>
          <p:cNvPr id="5123" name="Content Placeholder 10"/>
          <p:cNvSpPr>
            <a:spLocks noGrp="1"/>
          </p:cNvSpPr>
          <p:nvPr>
            <p:ph idx="1"/>
          </p:nvPr>
        </p:nvSpPr>
        <p:spPr/>
        <p:txBody>
          <a:bodyPr>
            <a:normAutofit fontScale="70000" lnSpcReduction="20000"/>
          </a:bodyPr>
          <a:lstStyle/>
          <a:p>
            <a:pPr marL="0" indent="0">
              <a:buNone/>
            </a:pPr>
            <a:r>
              <a:rPr lang="en-US" dirty="0">
                <a:hlinkClick r:id="rId2"/>
              </a:rPr>
              <a:t>http://osymigrant.ning.com</a:t>
            </a:r>
            <a:endParaRPr lang="en-US" dirty="0"/>
          </a:p>
          <a:p>
            <a:r>
              <a:rPr lang="en-US" dirty="0"/>
              <a:t>designed to be a professional networking site; a venue for MEP staff from across the country to share best practices, generate forum conversations</a:t>
            </a:r>
          </a:p>
          <a:p>
            <a:r>
              <a:rPr lang="en-US" dirty="0"/>
              <a:t>work together to improve efforts to identify, recruit, and provide exceptional services to OSY throughout the country. </a:t>
            </a:r>
          </a:p>
          <a:p>
            <a:r>
              <a:rPr lang="en-US" dirty="0"/>
              <a:t>The site currently has 20 members, all of whom have been recommended either by State Directors, ID&amp;R Coordinators, or another administrator. Most members either work directly with OSY, or oversee the identification and recruitment, and/or service provision initiatives to the OSY in their state. We have representation from 12 states on the site. </a:t>
            </a:r>
          </a:p>
          <a:p>
            <a:pPr eaLnBrk="1" hangingPunct="1"/>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71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Meetings for Next Year</a:t>
            </a:r>
          </a:p>
        </p:txBody>
      </p:sp>
      <p:sp>
        <p:nvSpPr>
          <p:cNvPr id="5123" name="Content Placeholder 10"/>
          <p:cNvSpPr>
            <a:spLocks noGrp="1"/>
          </p:cNvSpPr>
          <p:nvPr>
            <p:ph idx="1"/>
          </p:nvPr>
        </p:nvSpPr>
        <p:spPr/>
        <p:txBody>
          <a:bodyPr/>
          <a:lstStyle/>
          <a:p>
            <a:pPr eaLnBrk="1" hangingPunct="1"/>
            <a:r>
              <a:rPr lang="en-US" sz="4000" dirty="0"/>
              <a:t>Fall and Spring</a:t>
            </a:r>
          </a:p>
          <a:p>
            <a:pPr eaLnBrk="1" hangingPunct="1"/>
            <a:r>
              <a:rPr lang="en-US" sz="4000" dirty="0"/>
              <a:t>Time and Date</a:t>
            </a:r>
          </a:p>
          <a:p>
            <a:pPr eaLnBrk="1" hangingPunct="1"/>
            <a:r>
              <a:rPr lang="en-US" sz="4000" dirty="0"/>
              <a:t>Locations? </a:t>
            </a:r>
          </a:p>
          <a:p>
            <a:pPr eaLnBrk="1" hangingPunct="1"/>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71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Work Group Summary</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644587501"/>
              </p:ext>
            </p:extLst>
          </p:nvPr>
        </p:nvGraphicFramePr>
        <p:xfrm>
          <a:off x="457200" y="1447799"/>
          <a:ext cx="8305800" cy="4466139"/>
        </p:xfrm>
        <a:graphic>
          <a:graphicData uri="http://schemas.openxmlformats.org/drawingml/2006/table">
            <a:tbl>
              <a:tblPr firstRow="1" firstCol="1" bandRow="1">
                <a:tableStyleId>{5C22544A-7EE6-4342-B048-85BDC9FD1C3A}</a:tableStyleId>
              </a:tblPr>
              <a:tblGrid>
                <a:gridCol w="8305800">
                  <a:extLst>
                    <a:ext uri="{9D8B030D-6E8A-4147-A177-3AD203B41FA5}">
                      <a16:colId xmlns:a16="http://schemas.microsoft.com/office/drawing/2014/main" val="20000"/>
                    </a:ext>
                  </a:extLst>
                </a:gridCol>
              </a:tblGrid>
              <a:tr h="1529956">
                <a:tc>
                  <a:txBody>
                    <a:bodyPr/>
                    <a:lstStyle/>
                    <a:p>
                      <a:pPr marL="914400" marR="0" indent="-304800" algn="l">
                        <a:lnSpc>
                          <a:spcPct val="115000"/>
                        </a:lnSpc>
                        <a:spcBef>
                          <a:spcPts val="0"/>
                        </a:spcBef>
                        <a:spcAft>
                          <a:spcPts val="0"/>
                        </a:spcAft>
                      </a:pPr>
                      <a:r>
                        <a:rPr lang="en-US" sz="1600" b="0" dirty="0">
                          <a:solidFill>
                            <a:schemeClr val="tx1"/>
                          </a:solidFill>
                          <a:effectLst/>
                        </a:rPr>
                        <a:t>Review Scope &amp; Sequence of proposed lessons for the Write it Now (writing on the move course) </a:t>
                      </a:r>
                      <a:r>
                        <a:rPr lang="en-US" sz="1600" b="0" u="sng" dirty="0">
                          <a:solidFill>
                            <a:schemeClr val="tx1"/>
                          </a:solidFill>
                          <a:effectLst/>
                        </a:rPr>
                        <a:t>Renamed Write On!</a:t>
                      </a:r>
                      <a:endParaRPr lang="en-US" sz="1400" b="0" dirty="0">
                        <a:solidFill>
                          <a:schemeClr val="tx1"/>
                        </a:solidFill>
                        <a:effectLst/>
                      </a:endParaRPr>
                    </a:p>
                    <a:p>
                      <a:pPr marL="0" marR="0">
                        <a:lnSpc>
                          <a:spcPct val="115000"/>
                        </a:lnSpc>
                        <a:spcBef>
                          <a:spcPts val="0"/>
                        </a:spcBef>
                        <a:spcAft>
                          <a:spcPts val="0"/>
                        </a:spcAft>
                      </a:pPr>
                      <a:r>
                        <a:rPr lang="en-US" sz="1600" b="0" dirty="0">
                          <a:solidFill>
                            <a:schemeClr val="tx1"/>
                          </a:solidFill>
                          <a:effectLst/>
                        </a:rPr>
                        <a:t>Recommendations given to Bob: develop a more generalized writing curriculum that will target the skills needed on the GED essays. The new scope and sequence will be available at the next meeting.</a:t>
                      </a:r>
                      <a:endParaRPr lang="en-US" sz="1400" b="0" dirty="0">
                        <a:solidFill>
                          <a:schemeClr val="tx1"/>
                        </a:solidFill>
                        <a:effectLst/>
                      </a:endParaRPr>
                    </a:p>
                    <a:p>
                      <a:pPr marL="0" marR="0">
                        <a:lnSpc>
                          <a:spcPct val="115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a:ea typeface="Calibri"/>
                        <a:cs typeface="Times New Roman"/>
                      </a:endParaRPr>
                    </a:p>
                  </a:txBody>
                  <a:tcPr marL="67548" marR="67548" marT="0" marB="0">
                    <a:solidFill>
                      <a:srgbClr val="92D050"/>
                    </a:solidFill>
                  </a:tcPr>
                </a:tc>
                <a:extLst>
                  <a:ext uri="{0D108BD9-81ED-4DB2-BD59-A6C34878D82A}">
                    <a16:rowId xmlns:a16="http://schemas.microsoft.com/office/drawing/2014/main" val="10000"/>
                  </a:ext>
                </a:extLst>
              </a:tr>
              <a:tr h="679845">
                <a:tc>
                  <a:txBody>
                    <a:bodyPr/>
                    <a:lstStyle/>
                    <a:p>
                      <a:pPr marL="0" marR="0">
                        <a:lnSpc>
                          <a:spcPct val="115000"/>
                        </a:lnSpc>
                        <a:spcBef>
                          <a:spcPts val="0"/>
                        </a:spcBef>
                        <a:spcAft>
                          <a:spcPts val="0"/>
                        </a:spcAft>
                      </a:pPr>
                      <a:r>
                        <a:rPr lang="en-US" sz="1600" b="0">
                          <a:solidFill>
                            <a:schemeClr val="tx1"/>
                          </a:solidFill>
                          <a:effectLst/>
                        </a:rPr>
                        <a:t>Collaborate with technology group to develop online applications for the materials (curriculum presented in the best way – intended way)</a:t>
                      </a:r>
                      <a:endParaRPr lang="en-US" sz="1400" b="0">
                        <a:solidFill>
                          <a:schemeClr val="tx1"/>
                        </a:solidFill>
                        <a:effectLst/>
                        <a:latin typeface="Calibri"/>
                        <a:ea typeface="Calibri"/>
                        <a:cs typeface="Times New Roman"/>
                      </a:endParaRPr>
                    </a:p>
                  </a:txBody>
                  <a:tcPr marL="67548" marR="67548" marT="0" marB="0">
                    <a:solidFill>
                      <a:srgbClr val="92D050"/>
                    </a:solidFill>
                  </a:tcPr>
                </a:tc>
                <a:extLst>
                  <a:ext uri="{0D108BD9-81ED-4DB2-BD59-A6C34878D82A}">
                    <a16:rowId xmlns:a16="http://schemas.microsoft.com/office/drawing/2014/main" val="10001"/>
                  </a:ext>
                </a:extLst>
              </a:tr>
              <a:tr h="2138850">
                <a:tc>
                  <a:txBody>
                    <a:bodyPr/>
                    <a:lstStyle/>
                    <a:p>
                      <a:pPr marL="0" marR="0">
                        <a:lnSpc>
                          <a:spcPct val="115000"/>
                        </a:lnSpc>
                        <a:spcBef>
                          <a:spcPts val="0"/>
                        </a:spcBef>
                        <a:spcAft>
                          <a:spcPts val="0"/>
                        </a:spcAft>
                      </a:pPr>
                      <a:r>
                        <a:rPr lang="en-US" sz="1400" b="0" dirty="0">
                          <a:solidFill>
                            <a:schemeClr val="tx1"/>
                          </a:solidFill>
                          <a:effectLst/>
                        </a:rPr>
                        <a:t> </a:t>
                      </a:r>
                    </a:p>
                    <a:p>
                      <a:pPr marL="0" marR="0">
                        <a:lnSpc>
                          <a:spcPct val="115000"/>
                        </a:lnSpc>
                        <a:spcBef>
                          <a:spcPts val="0"/>
                        </a:spcBef>
                        <a:spcAft>
                          <a:spcPts val="0"/>
                        </a:spcAft>
                      </a:pPr>
                      <a:r>
                        <a:rPr lang="en-US" sz="1600" b="0" u="sng" dirty="0">
                          <a:solidFill>
                            <a:schemeClr val="tx1"/>
                          </a:solidFill>
                          <a:effectLst/>
                        </a:rPr>
                        <a:t>Legal Lesson 4</a:t>
                      </a:r>
                      <a:r>
                        <a:rPr lang="en-US" sz="1600" b="0" dirty="0">
                          <a:solidFill>
                            <a:schemeClr val="tx1"/>
                          </a:solidFill>
                          <a:effectLst/>
                        </a:rPr>
                        <a:t> The draft is done and being revised, about to submitted to NPC for formatting</a:t>
                      </a:r>
                    </a:p>
                    <a:p>
                      <a:pPr marL="0" marR="0">
                        <a:lnSpc>
                          <a:spcPct val="115000"/>
                        </a:lnSpc>
                        <a:spcBef>
                          <a:spcPts val="0"/>
                        </a:spcBef>
                        <a:spcAft>
                          <a:spcPts val="0"/>
                        </a:spcAft>
                      </a:pPr>
                      <a:r>
                        <a:rPr lang="en-US" sz="1600" b="0" u="sng" dirty="0">
                          <a:solidFill>
                            <a:schemeClr val="tx1"/>
                          </a:solidFill>
                          <a:effectLst/>
                        </a:rPr>
                        <a:t>Legal Lesson 5</a:t>
                      </a:r>
                      <a:r>
                        <a:rPr lang="en-US" sz="1600" b="0" dirty="0">
                          <a:solidFill>
                            <a:schemeClr val="tx1"/>
                          </a:solidFill>
                          <a:effectLst/>
                        </a:rPr>
                        <a:t> is just started and development will be determined </a:t>
                      </a:r>
                    </a:p>
                    <a:p>
                      <a:pPr marL="0" marR="0">
                        <a:lnSpc>
                          <a:spcPct val="115000"/>
                        </a:lnSpc>
                        <a:spcBef>
                          <a:spcPts val="0"/>
                        </a:spcBef>
                        <a:spcAft>
                          <a:spcPts val="0"/>
                        </a:spcAft>
                      </a:pPr>
                      <a:r>
                        <a:rPr lang="en-US" sz="1600" b="0" u="sng" dirty="0">
                          <a:solidFill>
                            <a:schemeClr val="tx1"/>
                          </a:solidFill>
                          <a:effectLst/>
                        </a:rPr>
                        <a:t>Healthy House Lessons</a:t>
                      </a:r>
                      <a:endParaRPr lang="en-US" sz="1600" b="0" dirty="0">
                        <a:solidFill>
                          <a:schemeClr val="tx1"/>
                        </a:solidFill>
                        <a:effectLst/>
                      </a:endParaRPr>
                    </a:p>
                    <a:p>
                      <a:pPr marL="0" marR="0">
                        <a:lnSpc>
                          <a:spcPct val="115000"/>
                        </a:lnSpc>
                        <a:spcBef>
                          <a:spcPts val="0"/>
                        </a:spcBef>
                        <a:spcAft>
                          <a:spcPts val="0"/>
                        </a:spcAft>
                      </a:pPr>
                      <a:r>
                        <a:rPr lang="en-US" sz="1600" b="0" dirty="0">
                          <a:solidFill>
                            <a:schemeClr val="tx1"/>
                          </a:solidFill>
                          <a:effectLst/>
                        </a:rPr>
                        <a:t>Storing Your Medicines Safely is done</a:t>
                      </a:r>
                    </a:p>
                    <a:p>
                      <a:pPr marL="0" marR="0">
                        <a:lnSpc>
                          <a:spcPct val="115000"/>
                        </a:lnSpc>
                        <a:spcBef>
                          <a:spcPts val="0"/>
                        </a:spcBef>
                        <a:spcAft>
                          <a:spcPts val="0"/>
                        </a:spcAft>
                      </a:pPr>
                      <a:r>
                        <a:rPr lang="en-US" sz="1600" b="0" dirty="0">
                          <a:solidFill>
                            <a:schemeClr val="tx1"/>
                          </a:solidFill>
                          <a:effectLst/>
                        </a:rPr>
                        <a:t>Refrigeration and Clean House Lessons are done at the Center and submitted to the PASS Center</a:t>
                      </a:r>
                    </a:p>
                    <a:p>
                      <a:pPr marL="0" marR="0">
                        <a:lnSpc>
                          <a:spcPct val="115000"/>
                        </a:lnSpc>
                        <a:spcBef>
                          <a:spcPts val="0"/>
                        </a:spcBef>
                        <a:spcAft>
                          <a:spcPts val="0"/>
                        </a:spcAft>
                      </a:pPr>
                      <a:r>
                        <a:rPr lang="en-US" sz="1600" b="0" u="sng" dirty="0">
                          <a:solidFill>
                            <a:schemeClr val="tx1"/>
                          </a:solidFill>
                          <a:effectLst/>
                        </a:rPr>
                        <a:t>Parenting Lessons</a:t>
                      </a:r>
                      <a:r>
                        <a:rPr lang="en-US" sz="1600" b="0" dirty="0">
                          <a:solidFill>
                            <a:schemeClr val="tx1"/>
                          </a:solidFill>
                          <a:effectLst/>
                        </a:rPr>
                        <a:t>, 1 and 2 are done, 3 is almost and 4 is in process. There will only be 4.</a:t>
                      </a:r>
                      <a:endParaRPr lang="en-US" sz="1600" b="0" dirty="0">
                        <a:solidFill>
                          <a:schemeClr val="tx1"/>
                        </a:solidFill>
                        <a:effectLst/>
                        <a:latin typeface="Calibri"/>
                        <a:ea typeface="Calibri"/>
                        <a:cs typeface="Times New Roman"/>
                      </a:endParaRPr>
                    </a:p>
                  </a:txBody>
                  <a:tcPr marL="67548" marR="67548" marT="0" marB="0">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065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Technology Work Group</a:t>
            </a:r>
          </a:p>
        </p:txBody>
      </p:sp>
      <p:sp>
        <p:nvSpPr>
          <p:cNvPr id="5123" name="Content Placeholder 10"/>
          <p:cNvSpPr>
            <a:spLocks noGrp="1"/>
          </p:cNvSpPr>
          <p:nvPr>
            <p:ph idx="1"/>
          </p:nvPr>
        </p:nvSpPr>
        <p:spPr/>
        <p:txBody>
          <a:bodyPr>
            <a:normAutofit/>
          </a:bodyPr>
          <a:lstStyle/>
          <a:p>
            <a:pPr marL="0" marR="0" indent="0">
              <a:lnSpc>
                <a:spcPct val="115000"/>
              </a:lnSpc>
              <a:spcBef>
                <a:spcPts val="0"/>
              </a:spcBef>
              <a:spcAft>
                <a:spcPts val="1000"/>
              </a:spcAft>
              <a:buNone/>
            </a:pPr>
            <a:r>
              <a:rPr lang="en-US" sz="3600" dirty="0"/>
              <a:t>Members: Kelsey Williams (ID), Marlene Willis (KS), </a:t>
            </a:r>
            <a:r>
              <a:rPr lang="en-US" sz="3600" dirty="0">
                <a:ea typeface="Calibri"/>
                <a:cs typeface="Times New Roman"/>
              </a:rPr>
              <a:t>Sabrina Pineda (GA), Alfonso Zepeda-</a:t>
            </a:r>
            <a:r>
              <a:rPr lang="en-US" sz="3600" dirty="0" err="1">
                <a:ea typeface="Calibri"/>
                <a:cs typeface="Times New Roman"/>
              </a:rPr>
              <a:t>Capistran</a:t>
            </a:r>
            <a:r>
              <a:rPr lang="en-US" sz="3600" dirty="0">
                <a:ea typeface="Calibri"/>
                <a:cs typeface="Times New Roman"/>
              </a:rPr>
              <a:t> (WI) and Omar Lopez (GA)</a:t>
            </a:r>
            <a:endParaRPr lang="en-US" sz="3600"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5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p:txBody>
          <a:bodyPr/>
          <a:lstStyle/>
          <a:p>
            <a:pPr eaLnBrk="1" hangingPunct="1"/>
            <a:r>
              <a:rPr lang="en-US" dirty="0"/>
              <a:t>Work Group Summary</a:t>
            </a:r>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089545734"/>
              </p:ext>
            </p:extLst>
          </p:nvPr>
        </p:nvGraphicFramePr>
        <p:xfrm>
          <a:off x="838200" y="1524002"/>
          <a:ext cx="7848600" cy="4409555"/>
        </p:xfrm>
        <a:graphic>
          <a:graphicData uri="http://schemas.openxmlformats.org/drawingml/2006/table">
            <a:tbl>
              <a:tblPr firstRow="1" firstCol="1" bandRow="1"/>
              <a:tblGrid>
                <a:gridCol w="7848600">
                  <a:extLst>
                    <a:ext uri="{9D8B030D-6E8A-4147-A177-3AD203B41FA5}">
                      <a16:colId xmlns:a16="http://schemas.microsoft.com/office/drawing/2014/main" val="20000"/>
                    </a:ext>
                  </a:extLst>
                </a:gridCol>
              </a:tblGrid>
              <a:tr h="599557">
                <a:tc>
                  <a:txBody>
                    <a:bodyPr/>
                    <a:lstStyle/>
                    <a:p>
                      <a:pPr marL="0" marR="0" algn="l">
                        <a:lnSpc>
                          <a:spcPct val="115000"/>
                        </a:lnSpc>
                        <a:spcBef>
                          <a:spcPts val="0"/>
                        </a:spcBef>
                        <a:spcAft>
                          <a:spcPts val="0"/>
                        </a:spcAft>
                      </a:pPr>
                      <a:r>
                        <a:rPr lang="en-US" sz="1600" b="0" dirty="0">
                          <a:effectLst/>
                          <a:latin typeface="Calibri"/>
                          <a:ea typeface="Calibri"/>
                          <a:cs typeface="Times New Roman"/>
                        </a:rPr>
                        <a:t>Conduct thorough review of what is available through the website </a:t>
                      </a:r>
                    </a:p>
                    <a:p>
                      <a:pPr marL="0" marR="0" algn="l">
                        <a:lnSpc>
                          <a:spcPct val="115000"/>
                        </a:lnSpc>
                        <a:spcBef>
                          <a:spcPts val="0"/>
                        </a:spcBef>
                        <a:spcAft>
                          <a:spcPts val="0"/>
                        </a:spcAft>
                      </a:pPr>
                      <a:r>
                        <a:rPr lang="en-US" sz="1600" b="0" dirty="0">
                          <a:effectLst/>
                          <a:latin typeface="Calibri"/>
                          <a:ea typeface="Calibri"/>
                          <a:cs typeface="Times New Roman"/>
                        </a:rPr>
                        <a:t>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99557">
                <a:tc>
                  <a:txBody>
                    <a:bodyPr/>
                    <a:lstStyle/>
                    <a:p>
                      <a:pPr marL="0" marR="0" algn="l">
                        <a:lnSpc>
                          <a:spcPct val="115000"/>
                        </a:lnSpc>
                        <a:spcBef>
                          <a:spcPts val="0"/>
                        </a:spcBef>
                        <a:spcAft>
                          <a:spcPts val="0"/>
                        </a:spcAft>
                      </a:pPr>
                      <a:r>
                        <a:rPr lang="en-US" sz="1600" b="0" dirty="0">
                          <a:effectLst/>
                          <a:latin typeface="Calibri"/>
                          <a:ea typeface="Calibri"/>
                          <a:cs typeface="Times New Roman"/>
                        </a:rPr>
                        <a:t>Create glossary of types of technology delivery methods currently available with consideration of anticipated needs.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599557">
                <a:tc>
                  <a:txBody>
                    <a:bodyPr/>
                    <a:lstStyle/>
                    <a:p>
                      <a:pPr marL="0" marR="0" algn="l">
                        <a:lnSpc>
                          <a:spcPct val="115000"/>
                        </a:lnSpc>
                        <a:spcBef>
                          <a:spcPts val="0"/>
                        </a:spcBef>
                        <a:spcAft>
                          <a:spcPts val="0"/>
                        </a:spcAft>
                      </a:pPr>
                      <a:r>
                        <a:rPr lang="en-US" sz="1600" b="0" dirty="0">
                          <a:effectLst/>
                          <a:latin typeface="Calibri"/>
                          <a:ea typeface="Calibri"/>
                          <a:cs typeface="Times New Roman"/>
                        </a:rPr>
                        <a:t>Create IT Assistance Request form for SOSOSY consortium members to request technology assistance.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599557">
                <a:tc>
                  <a:txBody>
                    <a:bodyPr/>
                    <a:lstStyle/>
                    <a:p>
                      <a:pPr marL="0" marR="0" algn="l">
                        <a:lnSpc>
                          <a:spcPct val="115000"/>
                        </a:lnSpc>
                        <a:spcBef>
                          <a:spcPts val="0"/>
                        </a:spcBef>
                        <a:spcAft>
                          <a:spcPts val="0"/>
                        </a:spcAft>
                      </a:pPr>
                      <a:r>
                        <a:rPr lang="en-US" sz="1600" b="0" dirty="0">
                          <a:effectLst/>
                          <a:latin typeface="Calibri"/>
                          <a:ea typeface="Calibri"/>
                          <a:cs typeface="Times New Roman"/>
                        </a:rPr>
                        <a:t> </a:t>
                      </a:r>
                    </a:p>
                    <a:p>
                      <a:pPr marL="0" marR="0" algn="l">
                        <a:lnSpc>
                          <a:spcPct val="115000"/>
                        </a:lnSpc>
                        <a:spcBef>
                          <a:spcPts val="0"/>
                        </a:spcBef>
                        <a:spcAft>
                          <a:spcPts val="0"/>
                        </a:spcAft>
                      </a:pPr>
                      <a:r>
                        <a:rPr lang="en-US" sz="1600" b="0" dirty="0">
                          <a:effectLst/>
                          <a:latin typeface="Calibri"/>
                          <a:ea typeface="Calibri"/>
                          <a:cs typeface="Times New Roman"/>
                        </a:rPr>
                        <a:t>Disseminate IT Assistance Form to SOSOSY members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908409">
                <a:tc>
                  <a:txBody>
                    <a:bodyPr/>
                    <a:lstStyle/>
                    <a:p>
                      <a:pPr marL="0" marR="0" algn="l">
                        <a:lnSpc>
                          <a:spcPct val="115000"/>
                        </a:lnSpc>
                        <a:spcBef>
                          <a:spcPts val="0"/>
                        </a:spcBef>
                        <a:spcAft>
                          <a:spcPts val="0"/>
                        </a:spcAft>
                      </a:pPr>
                      <a:r>
                        <a:rPr lang="en-US" sz="1600" b="0" dirty="0">
                          <a:effectLst/>
                          <a:latin typeface="Calibri"/>
                          <a:ea typeface="Calibri"/>
                          <a:cs typeface="Times New Roman"/>
                        </a:rPr>
                        <a:t>Follow up communication with content and assessment teams regarding any needs in completing IT Assistance Form.</a:t>
                      </a:r>
                    </a:p>
                    <a:p>
                      <a:pPr marL="0" marR="0" algn="l">
                        <a:lnSpc>
                          <a:spcPct val="115000"/>
                        </a:lnSpc>
                        <a:spcBef>
                          <a:spcPts val="0"/>
                        </a:spcBef>
                        <a:spcAft>
                          <a:spcPts val="0"/>
                        </a:spcAft>
                      </a:pPr>
                      <a:r>
                        <a:rPr lang="en-US" sz="1600" b="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503361">
                <a:tc>
                  <a:txBody>
                    <a:bodyPr/>
                    <a:lstStyle/>
                    <a:p>
                      <a:pPr marL="0" marR="0" algn="l">
                        <a:lnSpc>
                          <a:spcPct val="115000"/>
                        </a:lnSpc>
                        <a:spcBef>
                          <a:spcPts val="0"/>
                        </a:spcBef>
                        <a:spcAft>
                          <a:spcPts val="0"/>
                        </a:spcAft>
                      </a:pPr>
                      <a:r>
                        <a:rPr lang="en-US" sz="1600" b="0" dirty="0">
                          <a:effectLst/>
                          <a:latin typeface="Calibri"/>
                          <a:ea typeface="Calibri"/>
                          <a:cs typeface="Times New Roman"/>
                        </a:rPr>
                        <a:t>Conduct beta-testing of submitted product for dissemination on the SOSOSY website.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599557">
                <a:tc>
                  <a:txBody>
                    <a:bodyPr/>
                    <a:lstStyle/>
                    <a:p>
                      <a:pPr marL="0" marR="0" algn="l">
                        <a:lnSpc>
                          <a:spcPct val="115000"/>
                        </a:lnSpc>
                        <a:spcBef>
                          <a:spcPts val="0"/>
                        </a:spcBef>
                        <a:spcAft>
                          <a:spcPts val="0"/>
                        </a:spcAft>
                      </a:pPr>
                      <a:r>
                        <a:rPr lang="en-US" sz="1600" b="0" dirty="0">
                          <a:effectLst/>
                          <a:latin typeface="Calibri"/>
                          <a:ea typeface="Calibri"/>
                          <a:cs typeface="Times New Roman"/>
                        </a:rPr>
                        <a:t>Define task assignments among team members according to individual areas of expertise.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585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p:cNvSpPr>
            <a:spLocks noGrp="1"/>
          </p:cNvSpPr>
          <p:nvPr>
            <p:ph type="title"/>
          </p:nvPr>
        </p:nvSpPr>
        <p:spPr/>
        <p:txBody>
          <a:bodyPr/>
          <a:lstStyle/>
          <a:p>
            <a:pPr eaLnBrk="1" hangingPunct="1"/>
            <a:r>
              <a:rPr lang="en-US" dirty="0"/>
              <a:t>   Technical Assistance Form	</a:t>
            </a:r>
          </a:p>
        </p:txBody>
      </p:sp>
      <p:sp>
        <p:nvSpPr>
          <p:cNvPr id="2051" name="Content Placeholder 10"/>
          <p:cNvSpPr>
            <a:spLocks noGrp="1"/>
          </p:cNvSpPr>
          <p:nvPr>
            <p:ph idx="1"/>
          </p:nvPr>
        </p:nvSpPr>
        <p:spPr/>
        <p:txBody>
          <a:bodyPr/>
          <a:lstStyle/>
          <a:p>
            <a:r>
              <a:rPr lang="en-US" u="sng" dirty="0">
                <a:hlinkClick r:id="rId3"/>
              </a:rPr>
              <a:t>IT Assistance Form</a:t>
            </a:r>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20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80988"/>
            <a:ext cx="990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extLst>
      <p:ext uri="{BB962C8B-B14F-4D97-AF65-F5344CB8AC3E}">
        <p14:creationId xmlns:p14="http://schemas.microsoft.com/office/powerpoint/2010/main" val="316123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p:cNvSpPr>
            <a:spLocks noGrp="1"/>
          </p:cNvSpPr>
          <p:nvPr>
            <p:ph type="title"/>
          </p:nvPr>
        </p:nvSpPr>
        <p:spPr/>
        <p:txBody>
          <a:bodyPr/>
          <a:lstStyle/>
          <a:p>
            <a:pPr eaLnBrk="1" hangingPunct="1"/>
            <a:r>
              <a:rPr lang="en-US" dirty="0"/>
              <a:t>   Technical Glossary	</a:t>
            </a:r>
          </a:p>
        </p:txBody>
      </p:sp>
      <p:sp>
        <p:nvSpPr>
          <p:cNvPr id="2051" name="Content Placeholder 10"/>
          <p:cNvSpPr>
            <a:spLocks noGrp="1"/>
          </p:cNvSpPr>
          <p:nvPr>
            <p:ph idx="1"/>
          </p:nvPr>
        </p:nvSpPr>
        <p:spPr/>
        <p:txBody>
          <a:bodyPr/>
          <a:lstStyle/>
          <a:p>
            <a:r>
              <a:rPr lang="en-US" dirty="0">
                <a:hlinkClick r:id="rId3"/>
              </a:rPr>
              <a:t>IT Glossary</a:t>
            </a:r>
            <a:endParaRPr lang="en-US" dirty="0"/>
          </a:p>
        </p:txBody>
      </p:sp>
      <p:cxnSp>
        <p:nvCxnSpPr>
          <p:cNvPr id="10" name="Straight Connector 9"/>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20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80988"/>
            <a:ext cx="990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TextBox 17"/>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
        <p:nvSpPr>
          <p:cNvPr id="2" name="Rectangle 1"/>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61416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rmAutofit/>
          </a:bodyPr>
          <a:lstStyle/>
          <a:p>
            <a:r>
              <a:rPr lang="en-US" sz="7200" b="1" dirty="0"/>
              <a:t>SOSOSY Forms</a:t>
            </a:r>
          </a:p>
        </p:txBody>
      </p:sp>
      <p:sp>
        <p:nvSpPr>
          <p:cNvPr id="3" name="Subtitle 2"/>
          <p:cNvSpPr>
            <a:spLocks noGrp="1"/>
          </p:cNvSpPr>
          <p:nvPr>
            <p:ph type="subTitle" idx="1"/>
          </p:nvPr>
        </p:nvSpPr>
        <p:spPr>
          <a:xfrm>
            <a:off x="1295400" y="1828800"/>
            <a:ext cx="6553200" cy="4038600"/>
          </a:xfrm>
          <a:solidFill>
            <a:schemeClr val="accent3"/>
          </a:solidFill>
        </p:spPr>
        <p:txBody>
          <a:bodyPr>
            <a:noAutofit/>
          </a:bodyPr>
          <a:lstStyle/>
          <a:p>
            <a:r>
              <a:rPr lang="en-US" sz="2400" u="sng" dirty="0">
                <a:solidFill>
                  <a:schemeClr val="tx1"/>
                </a:solidFill>
              </a:rPr>
              <a:t>Activity: Review and comment on the drafts of *</a:t>
            </a:r>
            <a:endParaRPr lang="en-US" sz="2400" dirty="0">
              <a:solidFill>
                <a:schemeClr val="tx1"/>
              </a:solidFill>
            </a:endParaRPr>
          </a:p>
          <a:p>
            <a:endParaRPr lang="en-US" sz="2000" dirty="0">
              <a:solidFill>
                <a:schemeClr val="bg1"/>
              </a:solidFill>
            </a:endParaRPr>
          </a:p>
          <a:p>
            <a:pPr algn="l" defTabSz="346075"/>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Form 1-Director/Coordinator Survey</a:t>
            </a:r>
          </a:p>
          <a:p>
            <a:pPr algn="l" defTabSz="346075"/>
            <a:r>
              <a:rPr lang="en-US" sz="2400" b="1" dirty="0">
                <a:solidFill>
                  <a:schemeClr val="bg1"/>
                </a:solidFill>
              </a:rPr>
              <a:t>*</a:t>
            </a:r>
            <a:r>
              <a:rPr lang="en-US" sz="2400" b="1" dirty="0">
                <a:solidFill>
                  <a:schemeClr val="bg1"/>
                </a:solidFill>
                <a:effectLst>
                  <a:outerShdw blurRad="38100" dist="38100" dir="2700000" algn="tl">
                    <a:srgbClr val="000000">
                      <a:alpha val="43137"/>
                    </a:srgbClr>
                  </a:outerShdw>
                </a:effectLst>
              </a:rPr>
              <a:t>	Form 2-Staff Training and TA Evaluation</a:t>
            </a:r>
          </a:p>
          <a:p>
            <a:pPr algn="l" defTabSz="346075"/>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Form 3-Student Tracking Form</a:t>
            </a:r>
          </a:p>
          <a:p>
            <a:pPr algn="l" defTabSz="346075"/>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Form 4-Product Pilot Review Form</a:t>
            </a:r>
          </a:p>
          <a:p>
            <a:pPr algn="l" defTabSz="346075"/>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Mentoring Rubric</a:t>
            </a:r>
          </a:p>
          <a:p>
            <a:pPr algn="l" defTabSz="346075"/>
            <a:r>
              <a:rPr lang="en-US" sz="2400" b="1" dirty="0">
                <a:solidFill>
                  <a:schemeClr val="bg1"/>
                </a:solidFill>
                <a:effectLst>
                  <a:outerShdw blurRad="38100" dist="38100" dir="2700000" algn="tl">
                    <a:srgbClr val="000000">
                      <a:alpha val="43137"/>
                    </a:srgbClr>
                  </a:outerShdw>
                </a:effectLst>
              </a:rPr>
              <a:t>	Student Profile (English and Spanish)</a:t>
            </a:r>
          </a:p>
          <a:p>
            <a:pPr algn="l" defTabSz="346075"/>
            <a:r>
              <a:rPr lang="en-US" sz="2400" b="1" dirty="0">
                <a:solidFill>
                  <a:schemeClr val="bg1"/>
                </a:solidFill>
                <a:effectLst>
                  <a:outerShdw blurRad="38100" dist="38100" dir="2700000" algn="tl">
                    <a:srgbClr val="000000">
                      <a:alpha val="43137"/>
                    </a:srgbClr>
                  </a:outerShdw>
                </a:effectLst>
              </a:rPr>
              <a:t>	OSY Planning Template</a:t>
            </a:r>
          </a:p>
        </p:txBody>
      </p:sp>
      <p:sp>
        <p:nvSpPr>
          <p:cNvPr id="4" name="Rounded Rectangle 3"/>
          <p:cNvSpPr/>
          <p:nvPr/>
        </p:nvSpPr>
        <p:spPr>
          <a:xfrm>
            <a:off x="609600" y="381000"/>
            <a:ext cx="8153400" cy="61722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2512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1284</Words>
  <Application>Microsoft Macintosh PowerPoint</Application>
  <PresentationFormat>On-screen Show (4:3)</PresentationFormat>
  <Paragraphs>204</Paragraphs>
  <Slides>35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 State Steering Team Meeting</vt:lpstr>
      <vt:lpstr>Agenda</vt:lpstr>
      <vt:lpstr> Curriculum and Material Development</vt:lpstr>
      <vt:lpstr>Work Group Summary</vt:lpstr>
      <vt:lpstr>Technology Work Group</vt:lpstr>
      <vt:lpstr>Work Group Summary</vt:lpstr>
      <vt:lpstr>   Technical Assistance Form </vt:lpstr>
      <vt:lpstr>   Technical Glossary </vt:lpstr>
      <vt:lpstr>SOSOSY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 Process</vt:lpstr>
      <vt:lpstr>PowerPoint Presentation</vt:lpstr>
      <vt:lpstr>PowerPoint Presentation</vt:lpstr>
      <vt:lpstr>PowerPoint Presentation</vt:lpstr>
      <vt:lpstr>Georgia’s OSY State Plan</vt:lpstr>
      <vt:lpstr>Mentoring Work Group</vt:lpstr>
      <vt:lpstr>Work Group Summary</vt:lpstr>
      <vt:lpstr>Assessment Work Group</vt:lpstr>
      <vt:lpstr>Work Group Summary</vt:lpstr>
      <vt:lpstr>PowerPoint Presentation</vt:lpstr>
      <vt:lpstr>Training Work Group</vt:lpstr>
      <vt:lpstr>Work Group Summary</vt:lpstr>
      <vt:lpstr>Trainer Survey Questions</vt:lpstr>
      <vt:lpstr>How Many Trainings Have Held Since September 2011?</vt:lpstr>
      <vt:lpstr>How Many People Have Been Trained? </vt:lpstr>
      <vt:lpstr>Does Your State Have a  Training Plan?</vt:lpstr>
      <vt:lpstr> SOSOSY Professional Networking</vt:lpstr>
      <vt:lpstr>Meetings for Next Year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Steering Team Meeting</dc:title>
  <dc:creator>Tracie</dc:creator>
  <cp:lastModifiedBy>Susanna Bartee</cp:lastModifiedBy>
  <cp:revision>13</cp:revision>
  <dcterms:created xsi:type="dcterms:W3CDTF">2013-04-24T15:13:04Z</dcterms:created>
  <dcterms:modified xsi:type="dcterms:W3CDTF">2021-04-20T21:16:56Z</dcterms:modified>
</cp:coreProperties>
</file>