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notesMasterIdLst>
    <p:notesMasterId r:id="rId91"/>
  </p:notesMasterIdLst>
  <p:handoutMasterIdLst>
    <p:handoutMasterId r:id="rId92"/>
  </p:handoutMasterIdLst>
  <p:sldIdLst>
    <p:sldId id="257" r:id="rId2"/>
    <p:sldId id="261" r:id="rId3"/>
    <p:sldId id="277" r:id="rId4"/>
    <p:sldId id="290" r:id="rId5"/>
    <p:sldId id="286" r:id="rId6"/>
    <p:sldId id="601" r:id="rId7"/>
    <p:sldId id="602" r:id="rId8"/>
    <p:sldId id="603" r:id="rId9"/>
    <p:sldId id="604" r:id="rId10"/>
    <p:sldId id="605" r:id="rId11"/>
    <p:sldId id="606" r:id="rId12"/>
    <p:sldId id="607" r:id="rId13"/>
    <p:sldId id="608" r:id="rId14"/>
    <p:sldId id="609" r:id="rId15"/>
    <p:sldId id="610" r:id="rId16"/>
    <p:sldId id="401" r:id="rId17"/>
    <p:sldId id="418" r:id="rId18"/>
    <p:sldId id="679" r:id="rId19"/>
    <p:sldId id="598" r:id="rId20"/>
    <p:sldId id="599" r:id="rId21"/>
    <p:sldId id="686" r:id="rId22"/>
    <p:sldId id="595" r:id="rId23"/>
    <p:sldId id="596" r:id="rId24"/>
    <p:sldId id="597" r:id="rId25"/>
    <p:sldId id="685" r:id="rId26"/>
    <p:sldId id="611" r:id="rId27"/>
    <p:sldId id="612" r:id="rId28"/>
    <p:sldId id="613" r:id="rId29"/>
    <p:sldId id="614" r:id="rId30"/>
    <p:sldId id="615" r:id="rId31"/>
    <p:sldId id="616" r:id="rId32"/>
    <p:sldId id="617" r:id="rId33"/>
    <p:sldId id="618" r:id="rId34"/>
    <p:sldId id="619" r:id="rId35"/>
    <p:sldId id="620" r:id="rId36"/>
    <p:sldId id="621" r:id="rId37"/>
    <p:sldId id="622" r:id="rId38"/>
    <p:sldId id="623" r:id="rId39"/>
    <p:sldId id="624" r:id="rId40"/>
    <p:sldId id="625" r:id="rId41"/>
    <p:sldId id="626" r:id="rId42"/>
    <p:sldId id="627" r:id="rId43"/>
    <p:sldId id="628" r:id="rId44"/>
    <p:sldId id="629" r:id="rId45"/>
    <p:sldId id="630" r:id="rId46"/>
    <p:sldId id="631" r:id="rId47"/>
    <p:sldId id="632" r:id="rId48"/>
    <p:sldId id="633" r:id="rId49"/>
    <p:sldId id="634" r:id="rId50"/>
    <p:sldId id="635" r:id="rId51"/>
    <p:sldId id="636" r:id="rId52"/>
    <p:sldId id="637" r:id="rId53"/>
    <p:sldId id="638" r:id="rId54"/>
    <p:sldId id="639" r:id="rId55"/>
    <p:sldId id="640" r:id="rId56"/>
    <p:sldId id="641" r:id="rId57"/>
    <p:sldId id="642" r:id="rId58"/>
    <p:sldId id="643" r:id="rId59"/>
    <p:sldId id="644" r:id="rId60"/>
    <p:sldId id="645" r:id="rId61"/>
    <p:sldId id="646" r:id="rId62"/>
    <p:sldId id="647" r:id="rId63"/>
    <p:sldId id="648" r:id="rId64"/>
    <p:sldId id="649" r:id="rId65"/>
    <p:sldId id="687" r:id="rId66"/>
    <p:sldId id="664" r:id="rId67"/>
    <p:sldId id="691" r:id="rId68"/>
    <p:sldId id="692" r:id="rId69"/>
    <p:sldId id="684" r:id="rId70"/>
    <p:sldId id="665" r:id="rId71"/>
    <p:sldId id="666" r:id="rId72"/>
    <p:sldId id="667" r:id="rId73"/>
    <p:sldId id="668" r:id="rId74"/>
    <p:sldId id="669" r:id="rId75"/>
    <p:sldId id="670" r:id="rId76"/>
    <p:sldId id="671" r:id="rId77"/>
    <p:sldId id="674" r:id="rId78"/>
    <p:sldId id="675" r:id="rId79"/>
    <p:sldId id="676" r:id="rId80"/>
    <p:sldId id="677" r:id="rId81"/>
    <p:sldId id="594" r:id="rId82"/>
    <p:sldId id="419" r:id="rId83"/>
    <p:sldId id="420" r:id="rId84"/>
    <p:sldId id="421" r:id="rId85"/>
    <p:sldId id="557" r:id="rId86"/>
    <p:sldId id="556" r:id="rId87"/>
    <p:sldId id="688" r:id="rId88"/>
    <p:sldId id="689" r:id="rId89"/>
    <p:sldId id="278" r:id="rId9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09"/>
    <p:restoredTop sz="94558"/>
  </p:normalViewPr>
  <p:slideViewPr>
    <p:cSldViewPr>
      <p:cViewPr varScale="1">
        <p:scale>
          <a:sx n="121" d="100"/>
          <a:sy n="121" d="100"/>
        </p:scale>
        <p:origin x="2064"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C53701-2613-4184-AA28-04C0BCBD4364}" type="doc">
      <dgm:prSet loTypeId="urn:microsoft.com/office/officeart/2005/8/layout/hList7" loCatId="list" qsTypeId="urn:microsoft.com/office/officeart/2005/8/quickstyle/simple1" qsCatId="simple" csTypeId="urn:microsoft.com/office/officeart/2005/8/colors/colorful2" csCatId="colorful" phldr="1"/>
      <dgm:spPr/>
      <dgm:t>
        <a:bodyPr/>
        <a:lstStyle/>
        <a:p>
          <a:endParaRPr lang="en-US"/>
        </a:p>
      </dgm:t>
    </dgm:pt>
    <dgm:pt modelId="{52EF4BA2-CC48-47CC-B6A3-B9D5E6DFE663}">
      <dgm:prSet phldrT="[Text]"/>
      <dgm:spPr/>
      <dgm:t>
        <a:bodyPr/>
        <a:lstStyle/>
        <a:p>
          <a:r>
            <a:rPr lang="en-US" dirty="0"/>
            <a:t>STEP 1</a:t>
          </a:r>
        </a:p>
      </dgm:t>
    </dgm:pt>
    <dgm:pt modelId="{DA5773C3-F8A4-4301-80E0-1549E0212A4E}" type="parTrans" cxnId="{4A51E1B2-1599-4F95-A495-6769160DB11B}">
      <dgm:prSet/>
      <dgm:spPr/>
      <dgm:t>
        <a:bodyPr/>
        <a:lstStyle/>
        <a:p>
          <a:endParaRPr lang="en-US"/>
        </a:p>
      </dgm:t>
    </dgm:pt>
    <dgm:pt modelId="{3964A2A6-3CE6-4242-B990-783232A55CFD}" type="sibTrans" cxnId="{4A51E1B2-1599-4F95-A495-6769160DB11B}">
      <dgm:prSet/>
      <dgm:spPr/>
      <dgm:t>
        <a:bodyPr/>
        <a:lstStyle/>
        <a:p>
          <a:endParaRPr lang="en-US"/>
        </a:p>
      </dgm:t>
    </dgm:pt>
    <dgm:pt modelId="{EA028291-1A97-4042-B5BB-CA42E521C13F}">
      <dgm:prSet phldrT="[Text]"/>
      <dgm:spPr/>
      <dgm:t>
        <a:bodyPr/>
        <a:lstStyle/>
        <a:p>
          <a:r>
            <a:rPr lang="en-US" dirty="0"/>
            <a:t>Creating an Effective Learning Environment</a:t>
          </a:r>
        </a:p>
      </dgm:t>
    </dgm:pt>
    <dgm:pt modelId="{89A2E7C5-293E-43B7-9F84-98D2746A8355}" type="parTrans" cxnId="{BCE0F52F-C99D-449A-B3F6-74810F7172BA}">
      <dgm:prSet/>
      <dgm:spPr/>
      <dgm:t>
        <a:bodyPr/>
        <a:lstStyle/>
        <a:p>
          <a:endParaRPr lang="en-US"/>
        </a:p>
      </dgm:t>
    </dgm:pt>
    <dgm:pt modelId="{147B529B-455A-4E88-A2FA-B97757C74C96}" type="sibTrans" cxnId="{BCE0F52F-C99D-449A-B3F6-74810F7172BA}">
      <dgm:prSet/>
      <dgm:spPr/>
      <dgm:t>
        <a:bodyPr/>
        <a:lstStyle/>
        <a:p>
          <a:endParaRPr lang="en-US"/>
        </a:p>
      </dgm:t>
    </dgm:pt>
    <dgm:pt modelId="{50513FC0-F741-4BCD-840D-F28BDF5C18A7}">
      <dgm:prSet phldrT="[Text]"/>
      <dgm:spPr>
        <a:solidFill>
          <a:srgbClr val="89CC40"/>
        </a:solidFill>
      </dgm:spPr>
      <dgm:t>
        <a:bodyPr/>
        <a:lstStyle/>
        <a:p>
          <a:r>
            <a:rPr lang="en-US" dirty="0"/>
            <a:t>STEP 2</a:t>
          </a:r>
        </a:p>
      </dgm:t>
    </dgm:pt>
    <dgm:pt modelId="{A76945DB-4F39-49E1-9A55-A269757CEA2E}" type="parTrans" cxnId="{A97A37AA-F218-4C70-A276-7E741D6E0328}">
      <dgm:prSet/>
      <dgm:spPr/>
      <dgm:t>
        <a:bodyPr/>
        <a:lstStyle/>
        <a:p>
          <a:endParaRPr lang="en-US"/>
        </a:p>
      </dgm:t>
    </dgm:pt>
    <dgm:pt modelId="{6F76052A-993B-4E51-A0CB-4099BCB535A4}" type="sibTrans" cxnId="{A97A37AA-F218-4C70-A276-7E741D6E0328}">
      <dgm:prSet/>
      <dgm:spPr/>
      <dgm:t>
        <a:bodyPr/>
        <a:lstStyle/>
        <a:p>
          <a:endParaRPr lang="en-US"/>
        </a:p>
      </dgm:t>
    </dgm:pt>
    <dgm:pt modelId="{B1F376EC-FF11-4661-A927-10904C3AE2DA}">
      <dgm:prSet phldrT="[Text]"/>
      <dgm:spPr/>
      <dgm:t>
        <a:bodyPr/>
        <a:lstStyle/>
        <a:p>
          <a:r>
            <a:rPr lang="en-US" dirty="0"/>
            <a:t>Building Rapport</a:t>
          </a:r>
        </a:p>
      </dgm:t>
    </dgm:pt>
    <dgm:pt modelId="{4D0C3870-4438-46FD-9822-5A5A0EC8E9D0}" type="parTrans" cxnId="{679133A7-722A-4ACF-9EAF-7CFA7C603026}">
      <dgm:prSet/>
      <dgm:spPr/>
      <dgm:t>
        <a:bodyPr/>
        <a:lstStyle/>
        <a:p>
          <a:endParaRPr lang="en-US"/>
        </a:p>
      </dgm:t>
    </dgm:pt>
    <dgm:pt modelId="{8EDACB5F-B082-4809-B6F1-BFE02AE0EEF7}" type="sibTrans" cxnId="{679133A7-722A-4ACF-9EAF-7CFA7C603026}">
      <dgm:prSet/>
      <dgm:spPr/>
      <dgm:t>
        <a:bodyPr/>
        <a:lstStyle/>
        <a:p>
          <a:endParaRPr lang="en-US"/>
        </a:p>
      </dgm:t>
    </dgm:pt>
    <dgm:pt modelId="{80C551DF-1613-4B73-9FF0-CFADF05F84AB}">
      <dgm:prSet phldrT="[Text]"/>
      <dgm:spPr>
        <a:solidFill>
          <a:schemeClr val="accent2">
            <a:lumMod val="60000"/>
            <a:lumOff val="40000"/>
          </a:schemeClr>
        </a:solidFill>
      </dgm:spPr>
      <dgm:t>
        <a:bodyPr/>
        <a:lstStyle/>
        <a:p>
          <a:r>
            <a:rPr lang="en-US" dirty="0"/>
            <a:t>STEP 3</a:t>
          </a:r>
        </a:p>
      </dgm:t>
    </dgm:pt>
    <dgm:pt modelId="{8E54C3DB-883A-4F8E-9118-C3290CB46DD5}" type="parTrans" cxnId="{B30C7104-B784-4FCC-A1E4-97B553209A46}">
      <dgm:prSet/>
      <dgm:spPr/>
      <dgm:t>
        <a:bodyPr/>
        <a:lstStyle/>
        <a:p>
          <a:endParaRPr lang="en-US"/>
        </a:p>
      </dgm:t>
    </dgm:pt>
    <dgm:pt modelId="{D17B64E7-A68F-4F1B-95BC-663F7DF38FF7}" type="sibTrans" cxnId="{B30C7104-B784-4FCC-A1E4-97B553209A46}">
      <dgm:prSet/>
      <dgm:spPr/>
      <dgm:t>
        <a:bodyPr/>
        <a:lstStyle/>
        <a:p>
          <a:endParaRPr lang="en-US"/>
        </a:p>
      </dgm:t>
    </dgm:pt>
    <dgm:pt modelId="{433B086F-952A-493B-B444-0459B929ED93}">
      <dgm:prSet phldrT="[Text]"/>
      <dgm:spPr>
        <a:solidFill>
          <a:schemeClr val="accent2">
            <a:lumMod val="20000"/>
            <a:lumOff val="80000"/>
            <a:alpha val="90000"/>
          </a:schemeClr>
        </a:solidFill>
      </dgm:spPr>
      <dgm:t>
        <a:bodyPr/>
        <a:lstStyle/>
        <a:p>
          <a:r>
            <a:rPr lang="en-US" dirty="0"/>
            <a:t>Transition to Instruction</a:t>
          </a:r>
        </a:p>
      </dgm:t>
    </dgm:pt>
    <dgm:pt modelId="{52FECFB3-26BD-452C-8F1F-E422C0334461}" type="parTrans" cxnId="{F49B0C3A-1C19-4309-AAC3-F8EC4DF526C1}">
      <dgm:prSet/>
      <dgm:spPr/>
      <dgm:t>
        <a:bodyPr/>
        <a:lstStyle/>
        <a:p>
          <a:endParaRPr lang="en-US"/>
        </a:p>
      </dgm:t>
    </dgm:pt>
    <dgm:pt modelId="{6D1B20FA-0079-4A77-AD8D-B15B62C5E893}" type="sibTrans" cxnId="{F49B0C3A-1C19-4309-AAC3-F8EC4DF526C1}">
      <dgm:prSet/>
      <dgm:spPr/>
      <dgm:t>
        <a:bodyPr/>
        <a:lstStyle/>
        <a:p>
          <a:endParaRPr lang="en-US"/>
        </a:p>
      </dgm:t>
    </dgm:pt>
    <dgm:pt modelId="{65608611-8D64-48B0-BA97-43FBD6241009}">
      <dgm:prSet phldrT="[Text]"/>
      <dgm:spPr/>
      <dgm:t>
        <a:bodyPr/>
        <a:lstStyle/>
        <a:p>
          <a:r>
            <a:rPr lang="en-US" dirty="0"/>
            <a:t>STEP 4</a:t>
          </a:r>
        </a:p>
      </dgm:t>
    </dgm:pt>
    <dgm:pt modelId="{CCA34BE7-4ACD-4498-8159-B235CECCC030}" type="parTrans" cxnId="{CF71AF40-FDA4-4F6F-9299-F5152BFF43E1}">
      <dgm:prSet/>
      <dgm:spPr/>
      <dgm:t>
        <a:bodyPr/>
        <a:lstStyle/>
        <a:p>
          <a:endParaRPr lang="en-US"/>
        </a:p>
      </dgm:t>
    </dgm:pt>
    <dgm:pt modelId="{06B05E37-197B-4645-B8DA-8CC378330E7E}" type="sibTrans" cxnId="{CF71AF40-FDA4-4F6F-9299-F5152BFF43E1}">
      <dgm:prSet/>
      <dgm:spPr/>
      <dgm:t>
        <a:bodyPr/>
        <a:lstStyle/>
        <a:p>
          <a:endParaRPr lang="en-US"/>
        </a:p>
      </dgm:t>
    </dgm:pt>
    <dgm:pt modelId="{D8387A5C-4CC2-4508-8BDA-E2FE1EDD9707}">
      <dgm:prSet phldrT="[Text]"/>
      <dgm:spPr/>
      <dgm:t>
        <a:bodyPr/>
        <a:lstStyle/>
        <a:p>
          <a:r>
            <a:rPr lang="en-US" dirty="0"/>
            <a:t>Young Adult Learning Strategies</a:t>
          </a:r>
        </a:p>
      </dgm:t>
    </dgm:pt>
    <dgm:pt modelId="{43FFC83D-94F0-4D57-973C-E281E47AFE5F}" type="parTrans" cxnId="{502C47F6-058F-451E-B012-AD2C4D7A6992}">
      <dgm:prSet/>
      <dgm:spPr/>
      <dgm:t>
        <a:bodyPr/>
        <a:lstStyle/>
        <a:p>
          <a:endParaRPr lang="en-US"/>
        </a:p>
      </dgm:t>
    </dgm:pt>
    <dgm:pt modelId="{121233FB-1E89-4FFB-92A4-7CA794F9F8E1}" type="sibTrans" cxnId="{502C47F6-058F-451E-B012-AD2C4D7A6992}">
      <dgm:prSet/>
      <dgm:spPr/>
      <dgm:t>
        <a:bodyPr/>
        <a:lstStyle/>
        <a:p>
          <a:endParaRPr lang="en-US"/>
        </a:p>
      </dgm:t>
    </dgm:pt>
    <dgm:pt modelId="{68FD12D6-2929-48EE-87A2-8AD7C978D882}" type="pres">
      <dgm:prSet presAssocID="{08C53701-2613-4184-AA28-04C0BCBD4364}" presName="Name0" presStyleCnt="0">
        <dgm:presLayoutVars>
          <dgm:dir/>
          <dgm:resizeHandles val="exact"/>
        </dgm:presLayoutVars>
      </dgm:prSet>
      <dgm:spPr/>
    </dgm:pt>
    <dgm:pt modelId="{AEB5204D-79C4-4CE6-BA2C-6758054EBF32}" type="pres">
      <dgm:prSet presAssocID="{08C53701-2613-4184-AA28-04C0BCBD4364}" presName="fgShape" presStyleLbl="fgShp" presStyleIdx="0" presStyleCnt="1" custLinFactNeighborX="-500" custLinFactNeighborY="-2385"/>
      <dgm:spPr>
        <a:prstGeom prst="rightArrow">
          <a:avLst/>
        </a:prstGeom>
      </dgm:spPr>
    </dgm:pt>
    <dgm:pt modelId="{76D51C03-9481-4C02-9AEA-8BCC43B5D4DA}" type="pres">
      <dgm:prSet presAssocID="{08C53701-2613-4184-AA28-04C0BCBD4364}" presName="linComp" presStyleCnt="0"/>
      <dgm:spPr/>
    </dgm:pt>
    <dgm:pt modelId="{CFCE5054-763E-4FFD-B537-D0558BB8E8CD}" type="pres">
      <dgm:prSet presAssocID="{52EF4BA2-CC48-47CC-B6A3-B9D5E6DFE663}" presName="compNode" presStyleCnt="0"/>
      <dgm:spPr/>
    </dgm:pt>
    <dgm:pt modelId="{1689E8C4-D372-4C26-A6D4-0EAE49661EE6}" type="pres">
      <dgm:prSet presAssocID="{52EF4BA2-CC48-47CC-B6A3-B9D5E6DFE663}" presName="bkgdShape" presStyleLbl="node1" presStyleIdx="0" presStyleCnt="4"/>
      <dgm:spPr/>
    </dgm:pt>
    <dgm:pt modelId="{8D441806-E513-484B-AF7D-D33796FC8C30}" type="pres">
      <dgm:prSet presAssocID="{52EF4BA2-CC48-47CC-B6A3-B9D5E6DFE663}" presName="nodeTx" presStyleLbl="node1" presStyleIdx="0" presStyleCnt="4">
        <dgm:presLayoutVars>
          <dgm:bulletEnabled val="1"/>
        </dgm:presLayoutVars>
      </dgm:prSet>
      <dgm:spPr/>
    </dgm:pt>
    <dgm:pt modelId="{F99FCC9D-3248-44B3-8AA4-A96D62584ADE}" type="pres">
      <dgm:prSet presAssocID="{52EF4BA2-CC48-47CC-B6A3-B9D5E6DFE663}" presName="invisiNode" presStyleLbl="node1" presStyleIdx="0" presStyleCnt="4"/>
      <dgm:spPr/>
    </dgm:pt>
    <dgm:pt modelId="{4E4D359F-1041-475A-9DDA-2125F5201756}" type="pres">
      <dgm:prSet presAssocID="{52EF4BA2-CC48-47CC-B6A3-B9D5E6DFE663}" presName="imagNode" presStyleLbl="fgImgPlace1" presStyleIdx="0" presStyleCnt="4"/>
      <dgm:spPr>
        <a:blipFill rotWithShape="1">
          <a:blip xmlns:r="http://schemas.openxmlformats.org/officeDocument/2006/relationships" r:embed="rId1"/>
          <a:stretch>
            <a:fillRect/>
          </a:stretch>
        </a:blipFill>
      </dgm:spPr>
    </dgm:pt>
    <dgm:pt modelId="{7F8AABE5-2E31-4B99-9A82-4DB8F4E50309}" type="pres">
      <dgm:prSet presAssocID="{3964A2A6-3CE6-4242-B990-783232A55CFD}" presName="sibTrans" presStyleLbl="sibTrans2D1" presStyleIdx="0" presStyleCnt="0"/>
      <dgm:spPr/>
    </dgm:pt>
    <dgm:pt modelId="{97B31024-9212-477E-BB7D-BD16C2FB65CD}" type="pres">
      <dgm:prSet presAssocID="{50513FC0-F741-4BCD-840D-F28BDF5C18A7}" presName="compNode" presStyleCnt="0"/>
      <dgm:spPr/>
    </dgm:pt>
    <dgm:pt modelId="{D3E097AC-B9C5-4B0D-927D-621F9F64C609}" type="pres">
      <dgm:prSet presAssocID="{50513FC0-F741-4BCD-840D-F28BDF5C18A7}" presName="bkgdShape" presStyleLbl="node1" presStyleIdx="1" presStyleCnt="4"/>
      <dgm:spPr/>
    </dgm:pt>
    <dgm:pt modelId="{42607A45-BA96-458F-8968-43E26603134B}" type="pres">
      <dgm:prSet presAssocID="{50513FC0-F741-4BCD-840D-F28BDF5C18A7}" presName="nodeTx" presStyleLbl="node1" presStyleIdx="1" presStyleCnt="4">
        <dgm:presLayoutVars>
          <dgm:bulletEnabled val="1"/>
        </dgm:presLayoutVars>
      </dgm:prSet>
      <dgm:spPr/>
    </dgm:pt>
    <dgm:pt modelId="{E9BE75A5-B51B-4353-A142-14682E4FB3FB}" type="pres">
      <dgm:prSet presAssocID="{50513FC0-F741-4BCD-840D-F28BDF5C18A7}" presName="invisiNode" presStyleLbl="node1" presStyleIdx="1" presStyleCnt="4"/>
      <dgm:spPr/>
    </dgm:pt>
    <dgm:pt modelId="{55F0E24D-0FB7-4E87-8A00-55A103D3AFB5}" type="pres">
      <dgm:prSet presAssocID="{50513FC0-F741-4BCD-840D-F28BDF5C18A7}" presName="imagNode" presStyleLbl="fgImgPlace1" presStyleIdx="1" presStyleCnt="4"/>
      <dgm:spPr>
        <a:blipFill rotWithShape="1">
          <a:blip xmlns:r="http://schemas.openxmlformats.org/officeDocument/2006/relationships" r:embed="rId2">
            <a:duotone>
              <a:schemeClr val="accent2">
                <a:shade val="45000"/>
                <a:satMod val="135000"/>
              </a:schemeClr>
              <a:prstClr val="white"/>
            </a:duotone>
          </a:blip>
          <a:stretch>
            <a:fillRect/>
          </a:stretch>
        </a:blipFill>
      </dgm:spPr>
    </dgm:pt>
    <dgm:pt modelId="{6F6169FC-1B74-44B8-A762-087F4E727906}" type="pres">
      <dgm:prSet presAssocID="{6F76052A-993B-4E51-A0CB-4099BCB535A4}" presName="sibTrans" presStyleLbl="sibTrans2D1" presStyleIdx="0" presStyleCnt="0"/>
      <dgm:spPr/>
    </dgm:pt>
    <dgm:pt modelId="{276A24D0-19B6-4B3B-8F68-8C12DC89CC59}" type="pres">
      <dgm:prSet presAssocID="{80C551DF-1613-4B73-9FF0-CFADF05F84AB}" presName="compNode" presStyleCnt="0"/>
      <dgm:spPr/>
    </dgm:pt>
    <dgm:pt modelId="{50B2E400-E829-471A-A3CF-85FDA1934E07}" type="pres">
      <dgm:prSet presAssocID="{80C551DF-1613-4B73-9FF0-CFADF05F84AB}" presName="bkgdShape" presStyleLbl="node1" presStyleIdx="2" presStyleCnt="4"/>
      <dgm:spPr/>
    </dgm:pt>
    <dgm:pt modelId="{EECE8D11-D39F-46DB-A7E4-4A541AC4A34B}" type="pres">
      <dgm:prSet presAssocID="{80C551DF-1613-4B73-9FF0-CFADF05F84AB}" presName="nodeTx" presStyleLbl="node1" presStyleIdx="2" presStyleCnt="4">
        <dgm:presLayoutVars>
          <dgm:bulletEnabled val="1"/>
        </dgm:presLayoutVars>
      </dgm:prSet>
      <dgm:spPr/>
    </dgm:pt>
    <dgm:pt modelId="{DD0C41E9-70A1-4E7F-B7D5-0E3807D8F670}" type="pres">
      <dgm:prSet presAssocID="{80C551DF-1613-4B73-9FF0-CFADF05F84AB}" presName="invisiNode" presStyleLbl="node1" presStyleIdx="2" presStyleCnt="4"/>
      <dgm:spPr/>
    </dgm:pt>
    <dgm:pt modelId="{CD6C4A51-3784-417C-8027-38E425FD5D8E}" type="pres">
      <dgm:prSet presAssocID="{80C551DF-1613-4B73-9FF0-CFADF05F84AB}" presName="imagNode" presStyleLbl="fgImgPlace1" presStyleIdx="2" presStyleCnt="4"/>
      <dgm:spPr>
        <a:blipFill rotWithShape="1">
          <a:blip xmlns:r="http://schemas.openxmlformats.org/officeDocument/2006/relationships" r:embed="rId3"/>
          <a:stretch>
            <a:fillRect/>
          </a:stretch>
        </a:blipFill>
      </dgm:spPr>
    </dgm:pt>
    <dgm:pt modelId="{43448DE3-C01B-498C-854D-BC952A14AF5B}" type="pres">
      <dgm:prSet presAssocID="{D17B64E7-A68F-4F1B-95BC-663F7DF38FF7}" presName="sibTrans" presStyleLbl="sibTrans2D1" presStyleIdx="0" presStyleCnt="0"/>
      <dgm:spPr/>
    </dgm:pt>
    <dgm:pt modelId="{1BA89C75-706D-4B33-8CCE-6E30CE27A30F}" type="pres">
      <dgm:prSet presAssocID="{65608611-8D64-48B0-BA97-43FBD6241009}" presName="compNode" presStyleCnt="0"/>
      <dgm:spPr/>
    </dgm:pt>
    <dgm:pt modelId="{CC847608-E243-4F2E-81D9-3196A8511ED9}" type="pres">
      <dgm:prSet presAssocID="{65608611-8D64-48B0-BA97-43FBD6241009}" presName="bkgdShape" presStyleLbl="node1" presStyleIdx="3" presStyleCnt="4"/>
      <dgm:spPr/>
    </dgm:pt>
    <dgm:pt modelId="{DA87C4C8-D47E-4F25-BC54-983985B8AC59}" type="pres">
      <dgm:prSet presAssocID="{65608611-8D64-48B0-BA97-43FBD6241009}" presName="nodeTx" presStyleLbl="node1" presStyleIdx="3" presStyleCnt="4">
        <dgm:presLayoutVars>
          <dgm:bulletEnabled val="1"/>
        </dgm:presLayoutVars>
      </dgm:prSet>
      <dgm:spPr/>
    </dgm:pt>
    <dgm:pt modelId="{E46AC638-4817-4097-A77F-69BF05AE387B}" type="pres">
      <dgm:prSet presAssocID="{65608611-8D64-48B0-BA97-43FBD6241009}" presName="invisiNode" presStyleLbl="node1" presStyleIdx="3" presStyleCnt="4"/>
      <dgm:spPr/>
    </dgm:pt>
    <dgm:pt modelId="{8FD22D8B-243D-41CF-84C7-42EE0C28279C}" type="pres">
      <dgm:prSet presAssocID="{65608611-8D64-48B0-BA97-43FBD6241009}" presName="imagNode" presStyleLbl="fgImgPlace1" presStyleIdx="3" presStyleCnt="4"/>
      <dgm:spPr>
        <a:blipFill rotWithShape="1">
          <a:blip xmlns:r="http://schemas.openxmlformats.org/officeDocument/2006/relationships" r:embed="rId4">
            <a:duotone>
              <a:schemeClr val="accent1">
                <a:shade val="45000"/>
                <a:satMod val="135000"/>
              </a:schemeClr>
              <a:prstClr val="white"/>
            </a:duotone>
          </a:blip>
          <a:stretch>
            <a:fillRect/>
          </a:stretch>
        </a:blipFill>
      </dgm:spPr>
    </dgm:pt>
  </dgm:ptLst>
  <dgm:cxnLst>
    <dgm:cxn modelId="{B30C7104-B784-4FCC-A1E4-97B553209A46}" srcId="{08C53701-2613-4184-AA28-04C0BCBD4364}" destId="{80C551DF-1613-4B73-9FF0-CFADF05F84AB}" srcOrd="2" destOrd="0" parTransId="{8E54C3DB-883A-4F8E-9118-C3290CB46DD5}" sibTransId="{D17B64E7-A68F-4F1B-95BC-663F7DF38FF7}"/>
    <dgm:cxn modelId="{D813840D-5FE5-A349-B1AA-999F240E2F71}" type="presOf" srcId="{EA028291-1A97-4042-B5BB-CA42E521C13F}" destId="{1689E8C4-D372-4C26-A6D4-0EAE49661EE6}" srcOrd="0" destOrd="1" presId="urn:microsoft.com/office/officeart/2005/8/layout/hList7"/>
    <dgm:cxn modelId="{D5355521-816E-234C-BFCC-4215B4899048}" type="presOf" srcId="{3964A2A6-3CE6-4242-B990-783232A55CFD}" destId="{7F8AABE5-2E31-4B99-9A82-4DB8F4E50309}" srcOrd="0" destOrd="0" presId="urn:microsoft.com/office/officeart/2005/8/layout/hList7"/>
    <dgm:cxn modelId="{F78CFC27-473A-AC4B-A846-0E005D23C3DD}" type="presOf" srcId="{50513FC0-F741-4BCD-840D-F28BDF5C18A7}" destId="{42607A45-BA96-458F-8968-43E26603134B}" srcOrd="1" destOrd="0" presId="urn:microsoft.com/office/officeart/2005/8/layout/hList7"/>
    <dgm:cxn modelId="{25DAE629-CAC2-5E4D-91B4-1E800BA74524}" type="presOf" srcId="{D17B64E7-A68F-4F1B-95BC-663F7DF38FF7}" destId="{43448DE3-C01B-498C-854D-BC952A14AF5B}" srcOrd="0" destOrd="0" presId="urn:microsoft.com/office/officeart/2005/8/layout/hList7"/>
    <dgm:cxn modelId="{BCE0F52F-C99D-449A-B3F6-74810F7172BA}" srcId="{52EF4BA2-CC48-47CC-B6A3-B9D5E6DFE663}" destId="{EA028291-1A97-4042-B5BB-CA42E521C13F}" srcOrd="0" destOrd="0" parTransId="{89A2E7C5-293E-43B7-9F84-98D2746A8355}" sibTransId="{147B529B-455A-4E88-A2FA-B97757C74C96}"/>
    <dgm:cxn modelId="{F49B0C3A-1C19-4309-AAC3-F8EC4DF526C1}" srcId="{80C551DF-1613-4B73-9FF0-CFADF05F84AB}" destId="{433B086F-952A-493B-B444-0459B929ED93}" srcOrd="0" destOrd="0" parTransId="{52FECFB3-26BD-452C-8F1F-E422C0334461}" sibTransId="{6D1B20FA-0079-4A77-AD8D-B15B62C5E893}"/>
    <dgm:cxn modelId="{17866E3D-A870-5147-AF36-D4D0F5D3BC5D}" type="presOf" srcId="{52EF4BA2-CC48-47CC-B6A3-B9D5E6DFE663}" destId="{1689E8C4-D372-4C26-A6D4-0EAE49661EE6}" srcOrd="0" destOrd="0" presId="urn:microsoft.com/office/officeart/2005/8/layout/hList7"/>
    <dgm:cxn modelId="{2860E73E-FF32-C242-BE02-4154C66DCDC3}" type="presOf" srcId="{50513FC0-F741-4BCD-840D-F28BDF5C18A7}" destId="{D3E097AC-B9C5-4B0D-927D-621F9F64C609}" srcOrd="0" destOrd="0" presId="urn:microsoft.com/office/officeart/2005/8/layout/hList7"/>
    <dgm:cxn modelId="{CF71AF40-FDA4-4F6F-9299-F5152BFF43E1}" srcId="{08C53701-2613-4184-AA28-04C0BCBD4364}" destId="{65608611-8D64-48B0-BA97-43FBD6241009}" srcOrd="3" destOrd="0" parTransId="{CCA34BE7-4ACD-4498-8159-B235CECCC030}" sibTransId="{06B05E37-197B-4645-B8DA-8CC378330E7E}"/>
    <dgm:cxn modelId="{3E8F7143-AE53-7342-9D6D-F12830DA33DE}" type="presOf" srcId="{B1F376EC-FF11-4661-A927-10904C3AE2DA}" destId="{D3E097AC-B9C5-4B0D-927D-621F9F64C609}" srcOrd="0" destOrd="1" presId="urn:microsoft.com/office/officeart/2005/8/layout/hList7"/>
    <dgm:cxn modelId="{9A7EF644-F3FA-564B-9D8E-9AE2BDE05895}" type="presOf" srcId="{6F76052A-993B-4E51-A0CB-4099BCB535A4}" destId="{6F6169FC-1B74-44B8-A762-087F4E727906}" srcOrd="0" destOrd="0" presId="urn:microsoft.com/office/officeart/2005/8/layout/hList7"/>
    <dgm:cxn modelId="{57420D7B-D9B2-FF45-9382-F8E8BA0F5E29}" type="presOf" srcId="{433B086F-952A-493B-B444-0459B929ED93}" destId="{50B2E400-E829-471A-A3CF-85FDA1934E07}" srcOrd="0" destOrd="1" presId="urn:microsoft.com/office/officeart/2005/8/layout/hList7"/>
    <dgm:cxn modelId="{80D25E8A-85EB-1A4B-A470-AED05FBB996E}" type="presOf" srcId="{433B086F-952A-493B-B444-0459B929ED93}" destId="{EECE8D11-D39F-46DB-A7E4-4A541AC4A34B}" srcOrd="1" destOrd="1" presId="urn:microsoft.com/office/officeart/2005/8/layout/hList7"/>
    <dgm:cxn modelId="{1912E68E-226F-DE46-970F-D83A8DD6163A}" type="presOf" srcId="{B1F376EC-FF11-4661-A927-10904C3AE2DA}" destId="{42607A45-BA96-458F-8968-43E26603134B}" srcOrd="1" destOrd="1" presId="urn:microsoft.com/office/officeart/2005/8/layout/hList7"/>
    <dgm:cxn modelId="{29B40B90-1C0A-3146-80ED-4C97ABA8DDA1}" type="presOf" srcId="{D8387A5C-4CC2-4508-8BDA-E2FE1EDD9707}" destId="{CC847608-E243-4F2E-81D9-3196A8511ED9}" srcOrd="0" destOrd="1" presId="urn:microsoft.com/office/officeart/2005/8/layout/hList7"/>
    <dgm:cxn modelId="{5D4D6F97-B7AF-9745-BB77-47AC98F58CC3}" type="presOf" srcId="{80C551DF-1613-4B73-9FF0-CFADF05F84AB}" destId="{EECE8D11-D39F-46DB-A7E4-4A541AC4A34B}" srcOrd="1" destOrd="0" presId="urn:microsoft.com/office/officeart/2005/8/layout/hList7"/>
    <dgm:cxn modelId="{5A01069B-CD6D-BB43-9359-AFCD191140E3}" type="presOf" srcId="{80C551DF-1613-4B73-9FF0-CFADF05F84AB}" destId="{50B2E400-E829-471A-A3CF-85FDA1934E07}" srcOrd="0" destOrd="0" presId="urn:microsoft.com/office/officeart/2005/8/layout/hList7"/>
    <dgm:cxn modelId="{BDED0FA2-CA16-FD46-9F84-59993B95E678}" type="presOf" srcId="{08C53701-2613-4184-AA28-04C0BCBD4364}" destId="{68FD12D6-2929-48EE-87A2-8AD7C978D882}" srcOrd="0" destOrd="0" presId="urn:microsoft.com/office/officeart/2005/8/layout/hList7"/>
    <dgm:cxn modelId="{679133A7-722A-4ACF-9EAF-7CFA7C603026}" srcId="{50513FC0-F741-4BCD-840D-F28BDF5C18A7}" destId="{B1F376EC-FF11-4661-A927-10904C3AE2DA}" srcOrd="0" destOrd="0" parTransId="{4D0C3870-4438-46FD-9822-5A5A0EC8E9D0}" sibTransId="{8EDACB5F-B082-4809-B6F1-BFE02AE0EEF7}"/>
    <dgm:cxn modelId="{A97A37AA-F218-4C70-A276-7E741D6E0328}" srcId="{08C53701-2613-4184-AA28-04C0BCBD4364}" destId="{50513FC0-F741-4BCD-840D-F28BDF5C18A7}" srcOrd="1" destOrd="0" parTransId="{A76945DB-4F39-49E1-9A55-A269757CEA2E}" sibTransId="{6F76052A-993B-4E51-A0CB-4099BCB535A4}"/>
    <dgm:cxn modelId="{4A51E1B2-1599-4F95-A495-6769160DB11B}" srcId="{08C53701-2613-4184-AA28-04C0BCBD4364}" destId="{52EF4BA2-CC48-47CC-B6A3-B9D5E6DFE663}" srcOrd="0" destOrd="0" parTransId="{DA5773C3-F8A4-4301-80E0-1549E0212A4E}" sibTransId="{3964A2A6-3CE6-4242-B990-783232A55CFD}"/>
    <dgm:cxn modelId="{F4772EDA-45EE-6246-B581-18B0505D8EAE}" type="presOf" srcId="{52EF4BA2-CC48-47CC-B6A3-B9D5E6DFE663}" destId="{8D441806-E513-484B-AF7D-D33796FC8C30}" srcOrd="1" destOrd="0" presId="urn:microsoft.com/office/officeart/2005/8/layout/hList7"/>
    <dgm:cxn modelId="{88DF69DF-2287-D245-ADC3-48E421CA7DB9}" type="presOf" srcId="{65608611-8D64-48B0-BA97-43FBD6241009}" destId="{CC847608-E243-4F2E-81D9-3196A8511ED9}" srcOrd="0" destOrd="0" presId="urn:microsoft.com/office/officeart/2005/8/layout/hList7"/>
    <dgm:cxn modelId="{F0DB36E5-8656-DB49-9EA7-97FC0AAF57A3}" type="presOf" srcId="{65608611-8D64-48B0-BA97-43FBD6241009}" destId="{DA87C4C8-D47E-4F25-BC54-983985B8AC59}" srcOrd="1" destOrd="0" presId="urn:microsoft.com/office/officeart/2005/8/layout/hList7"/>
    <dgm:cxn modelId="{36B9C3E8-4D16-7345-A002-CF6ADAEDCCA5}" type="presOf" srcId="{EA028291-1A97-4042-B5BB-CA42E521C13F}" destId="{8D441806-E513-484B-AF7D-D33796FC8C30}" srcOrd="1" destOrd="1" presId="urn:microsoft.com/office/officeart/2005/8/layout/hList7"/>
    <dgm:cxn modelId="{502C47F6-058F-451E-B012-AD2C4D7A6992}" srcId="{65608611-8D64-48B0-BA97-43FBD6241009}" destId="{D8387A5C-4CC2-4508-8BDA-E2FE1EDD9707}" srcOrd="0" destOrd="0" parTransId="{43FFC83D-94F0-4D57-973C-E281E47AFE5F}" sibTransId="{121233FB-1E89-4FFB-92A4-7CA794F9F8E1}"/>
    <dgm:cxn modelId="{1AEE49F9-C0D9-F940-AFCD-997F8F9734CA}" type="presOf" srcId="{D8387A5C-4CC2-4508-8BDA-E2FE1EDD9707}" destId="{DA87C4C8-D47E-4F25-BC54-983985B8AC59}" srcOrd="1" destOrd="1" presId="urn:microsoft.com/office/officeart/2005/8/layout/hList7"/>
    <dgm:cxn modelId="{729DCAE4-CB01-3747-9201-765CF26C9EE3}" type="presParOf" srcId="{68FD12D6-2929-48EE-87A2-8AD7C978D882}" destId="{AEB5204D-79C4-4CE6-BA2C-6758054EBF32}" srcOrd="0" destOrd="0" presId="urn:microsoft.com/office/officeart/2005/8/layout/hList7"/>
    <dgm:cxn modelId="{36E5D526-132C-E240-A1C7-EC1115F642F7}" type="presParOf" srcId="{68FD12D6-2929-48EE-87A2-8AD7C978D882}" destId="{76D51C03-9481-4C02-9AEA-8BCC43B5D4DA}" srcOrd="1" destOrd="0" presId="urn:microsoft.com/office/officeart/2005/8/layout/hList7"/>
    <dgm:cxn modelId="{2115CA63-292D-C74C-9811-7E988DBC1B93}" type="presParOf" srcId="{76D51C03-9481-4C02-9AEA-8BCC43B5D4DA}" destId="{CFCE5054-763E-4FFD-B537-D0558BB8E8CD}" srcOrd="0" destOrd="0" presId="urn:microsoft.com/office/officeart/2005/8/layout/hList7"/>
    <dgm:cxn modelId="{32C5F0A1-DDF0-F145-A7CF-4F0ADC197D9D}" type="presParOf" srcId="{CFCE5054-763E-4FFD-B537-D0558BB8E8CD}" destId="{1689E8C4-D372-4C26-A6D4-0EAE49661EE6}" srcOrd="0" destOrd="0" presId="urn:microsoft.com/office/officeart/2005/8/layout/hList7"/>
    <dgm:cxn modelId="{5EAEA318-B2D1-D244-B3B5-6125BB44E95F}" type="presParOf" srcId="{CFCE5054-763E-4FFD-B537-D0558BB8E8CD}" destId="{8D441806-E513-484B-AF7D-D33796FC8C30}" srcOrd="1" destOrd="0" presId="urn:microsoft.com/office/officeart/2005/8/layout/hList7"/>
    <dgm:cxn modelId="{2AB8588D-1B20-C945-87A4-FB3BD6F4D6F4}" type="presParOf" srcId="{CFCE5054-763E-4FFD-B537-D0558BB8E8CD}" destId="{F99FCC9D-3248-44B3-8AA4-A96D62584ADE}" srcOrd="2" destOrd="0" presId="urn:microsoft.com/office/officeart/2005/8/layout/hList7"/>
    <dgm:cxn modelId="{99CFBCD3-4BD6-C941-B58F-42BC776F23AF}" type="presParOf" srcId="{CFCE5054-763E-4FFD-B537-D0558BB8E8CD}" destId="{4E4D359F-1041-475A-9DDA-2125F5201756}" srcOrd="3" destOrd="0" presId="urn:microsoft.com/office/officeart/2005/8/layout/hList7"/>
    <dgm:cxn modelId="{0D2ADF8E-B56F-0F4E-85E4-39916B5884C1}" type="presParOf" srcId="{76D51C03-9481-4C02-9AEA-8BCC43B5D4DA}" destId="{7F8AABE5-2E31-4B99-9A82-4DB8F4E50309}" srcOrd="1" destOrd="0" presId="urn:microsoft.com/office/officeart/2005/8/layout/hList7"/>
    <dgm:cxn modelId="{DBCA0D8F-1B96-7543-8669-6E94E8ED6C9D}" type="presParOf" srcId="{76D51C03-9481-4C02-9AEA-8BCC43B5D4DA}" destId="{97B31024-9212-477E-BB7D-BD16C2FB65CD}" srcOrd="2" destOrd="0" presId="urn:microsoft.com/office/officeart/2005/8/layout/hList7"/>
    <dgm:cxn modelId="{7CA86C2F-C77B-B341-99F8-B1A31E1F74C7}" type="presParOf" srcId="{97B31024-9212-477E-BB7D-BD16C2FB65CD}" destId="{D3E097AC-B9C5-4B0D-927D-621F9F64C609}" srcOrd="0" destOrd="0" presId="urn:microsoft.com/office/officeart/2005/8/layout/hList7"/>
    <dgm:cxn modelId="{E0219A0A-16FE-5B47-AD29-913CA4CDEF4F}" type="presParOf" srcId="{97B31024-9212-477E-BB7D-BD16C2FB65CD}" destId="{42607A45-BA96-458F-8968-43E26603134B}" srcOrd="1" destOrd="0" presId="urn:microsoft.com/office/officeart/2005/8/layout/hList7"/>
    <dgm:cxn modelId="{C16E0FC9-4C2E-554A-A06F-467624AF956C}" type="presParOf" srcId="{97B31024-9212-477E-BB7D-BD16C2FB65CD}" destId="{E9BE75A5-B51B-4353-A142-14682E4FB3FB}" srcOrd="2" destOrd="0" presId="urn:microsoft.com/office/officeart/2005/8/layout/hList7"/>
    <dgm:cxn modelId="{23CF542F-7DE9-8542-9688-8DD050E0D85F}" type="presParOf" srcId="{97B31024-9212-477E-BB7D-BD16C2FB65CD}" destId="{55F0E24D-0FB7-4E87-8A00-55A103D3AFB5}" srcOrd="3" destOrd="0" presId="urn:microsoft.com/office/officeart/2005/8/layout/hList7"/>
    <dgm:cxn modelId="{BE8AC069-3367-7B44-8F1C-AA897A604BC5}" type="presParOf" srcId="{76D51C03-9481-4C02-9AEA-8BCC43B5D4DA}" destId="{6F6169FC-1B74-44B8-A762-087F4E727906}" srcOrd="3" destOrd="0" presId="urn:microsoft.com/office/officeart/2005/8/layout/hList7"/>
    <dgm:cxn modelId="{0DCCCAC3-1BC2-FC4A-B207-BF7B0F5C27FB}" type="presParOf" srcId="{76D51C03-9481-4C02-9AEA-8BCC43B5D4DA}" destId="{276A24D0-19B6-4B3B-8F68-8C12DC89CC59}" srcOrd="4" destOrd="0" presId="urn:microsoft.com/office/officeart/2005/8/layout/hList7"/>
    <dgm:cxn modelId="{FD5A2D1D-FEF5-F444-9FF4-C958A28B3281}" type="presParOf" srcId="{276A24D0-19B6-4B3B-8F68-8C12DC89CC59}" destId="{50B2E400-E829-471A-A3CF-85FDA1934E07}" srcOrd="0" destOrd="0" presId="urn:microsoft.com/office/officeart/2005/8/layout/hList7"/>
    <dgm:cxn modelId="{49CF05A7-3076-C046-A36B-3B17BE80150F}" type="presParOf" srcId="{276A24D0-19B6-4B3B-8F68-8C12DC89CC59}" destId="{EECE8D11-D39F-46DB-A7E4-4A541AC4A34B}" srcOrd="1" destOrd="0" presId="urn:microsoft.com/office/officeart/2005/8/layout/hList7"/>
    <dgm:cxn modelId="{CE93F997-9A96-6E48-BBD2-2474B7C2885C}" type="presParOf" srcId="{276A24D0-19B6-4B3B-8F68-8C12DC89CC59}" destId="{DD0C41E9-70A1-4E7F-B7D5-0E3807D8F670}" srcOrd="2" destOrd="0" presId="urn:microsoft.com/office/officeart/2005/8/layout/hList7"/>
    <dgm:cxn modelId="{DAC257E6-E1B2-A84D-8C42-3B48A1A5102C}" type="presParOf" srcId="{276A24D0-19B6-4B3B-8F68-8C12DC89CC59}" destId="{CD6C4A51-3784-417C-8027-38E425FD5D8E}" srcOrd="3" destOrd="0" presId="urn:microsoft.com/office/officeart/2005/8/layout/hList7"/>
    <dgm:cxn modelId="{DA863586-DE05-0742-8608-F9842A887302}" type="presParOf" srcId="{76D51C03-9481-4C02-9AEA-8BCC43B5D4DA}" destId="{43448DE3-C01B-498C-854D-BC952A14AF5B}" srcOrd="5" destOrd="0" presId="urn:microsoft.com/office/officeart/2005/8/layout/hList7"/>
    <dgm:cxn modelId="{74975E43-EA72-B948-8BB7-9485D4F52F87}" type="presParOf" srcId="{76D51C03-9481-4C02-9AEA-8BCC43B5D4DA}" destId="{1BA89C75-706D-4B33-8CCE-6E30CE27A30F}" srcOrd="6" destOrd="0" presId="urn:microsoft.com/office/officeart/2005/8/layout/hList7"/>
    <dgm:cxn modelId="{2641DD66-A172-D341-A0C5-BCDD7A184BB3}" type="presParOf" srcId="{1BA89C75-706D-4B33-8CCE-6E30CE27A30F}" destId="{CC847608-E243-4F2E-81D9-3196A8511ED9}" srcOrd="0" destOrd="0" presId="urn:microsoft.com/office/officeart/2005/8/layout/hList7"/>
    <dgm:cxn modelId="{73953F1D-FA92-0B45-BB30-3B247B962AFD}" type="presParOf" srcId="{1BA89C75-706D-4B33-8CCE-6E30CE27A30F}" destId="{DA87C4C8-D47E-4F25-BC54-983985B8AC59}" srcOrd="1" destOrd="0" presId="urn:microsoft.com/office/officeart/2005/8/layout/hList7"/>
    <dgm:cxn modelId="{113735BA-A9FC-904F-AB5E-BD45A0C9F53B}" type="presParOf" srcId="{1BA89C75-706D-4B33-8CCE-6E30CE27A30F}" destId="{E46AC638-4817-4097-A77F-69BF05AE387B}" srcOrd="2" destOrd="0" presId="urn:microsoft.com/office/officeart/2005/8/layout/hList7"/>
    <dgm:cxn modelId="{49A48A5D-41B9-A143-A472-FCAFC3EA846B}" type="presParOf" srcId="{1BA89C75-706D-4B33-8CCE-6E30CE27A30F}" destId="{8FD22D8B-243D-41CF-84C7-42EE0C28279C}"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8C5B49-F52A-4050-A8E1-96EBA0B42E07}"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9C3DA19A-E98F-493F-9A1B-17C4337B0A8E}">
      <dgm:prSet phldrT="[Text]"/>
      <dgm:spPr/>
      <dgm:t>
        <a:bodyPr/>
        <a:lstStyle/>
        <a:p>
          <a:r>
            <a:rPr lang="en-US" altLang="en-US" dirty="0"/>
            <a:t>Create a positive learning environment?  </a:t>
          </a:r>
          <a:endParaRPr lang="en-US" dirty="0"/>
        </a:p>
      </dgm:t>
    </dgm:pt>
    <dgm:pt modelId="{E01508B8-96BB-47D4-A19F-4268EC8A5573}" type="parTrans" cxnId="{57FD982C-1878-4062-A547-D6A3C8A66344}">
      <dgm:prSet/>
      <dgm:spPr/>
      <dgm:t>
        <a:bodyPr/>
        <a:lstStyle/>
        <a:p>
          <a:endParaRPr lang="en-US"/>
        </a:p>
      </dgm:t>
    </dgm:pt>
    <dgm:pt modelId="{FC681DFF-1455-4943-9764-C233E2793E94}" type="sibTrans" cxnId="{57FD982C-1878-4062-A547-D6A3C8A66344}">
      <dgm:prSet/>
      <dgm:spPr/>
      <dgm:t>
        <a:bodyPr/>
        <a:lstStyle/>
        <a:p>
          <a:endParaRPr lang="en-US"/>
        </a:p>
      </dgm:t>
    </dgm:pt>
    <dgm:pt modelId="{369CC8D5-DEBC-47EC-9129-A0312858F2DE}">
      <dgm:prSet phldrT="[Text]"/>
      <dgm:spPr/>
      <dgm:t>
        <a:bodyPr/>
        <a:lstStyle/>
        <a:p>
          <a:r>
            <a:rPr lang="en-US" altLang="en-US" dirty="0"/>
            <a:t>Build rapport with your student(s)?</a:t>
          </a:r>
          <a:endParaRPr lang="en-US" dirty="0"/>
        </a:p>
      </dgm:t>
    </dgm:pt>
    <dgm:pt modelId="{0C256925-0476-4EDB-88FE-CA173B6031D7}" type="parTrans" cxnId="{B8C61206-5AA5-402E-8125-A1431CD6F574}">
      <dgm:prSet/>
      <dgm:spPr/>
      <dgm:t>
        <a:bodyPr/>
        <a:lstStyle/>
        <a:p>
          <a:endParaRPr lang="en-US"/>
        </a:p>
      </dgm:t>
    </dgm:pt>
    <dgm:pt modelId="{146F2891-A5E8-4F3A-9FC2-5FF519EFE6D9}" type="sibTrans" cxnId="{B8C61206-5AA5-402E-8125-A1431CD6F574}">
      <dgm:prSet/>
      <dgm:spPr/>
      <dgm:t>
        <a:bodyPr/>
        <a:lstStyle/>
        <a:p>
          <a:endParaRPr lang="en-US"/>
        </a:p>
      </dgm:t>
    </dgm:pt>
    <dgm:pt modelId="{E6F66CC4-FB55-4A1A-9BC8-1C057891E22E}">
      <dgm:prSet phldrT="[Text]"/>
      <dgm:spPr/>
      <dgm:t>
        <a:bodyPr/>
        <a:lstStyle/>
        <a:p>
          <a:r>
            <a:rPr lang="en-US" altLang="en-US" dirty="0"/>
            <a:t>Transition to instruction?</a:t>
          </a:r>
          <a:endParaRPr lang="en-US" dirty="0"/>
        </a:p>
      </dgm:t>
    </dgm:pt>
    <dgm:pt modelId="{7CA82FF1-3EDF-4111-8DD0-A12BC1915AD4}" type="parTrans" cxnId="{4E3B12C1-67EB-4A1E-B4DF-DA2DB5479CF9}">
      <dgm:prSet/>
      <dgm:spPr/>
      <dgm:t>
        <a:bodyPr/>
        <a:lstStyle/>
        <a:p>
          <a:endParaRPr lang="en-US"/>
        </a:p>
      </dgm:t>
    </dgm:pt>
    <dgm:pt modelId="{4A32ED6E-6562-4DBD-B4A9-39C08613555A}" type="sibTrans" cxnId="{4E3B12C1-67EB-4A1E-B4DF-DA2DB5479CF9}">
      <dgm:prSet/>
      <dgm:spPr/>
      <dgm:t>
        <a:bodyPr/>
        <a:lstStyle/>
        <a:p>
          <a:endParaRPr lang="en-US"/>
        </a:p>
      </dgm:t>
    </dgm:pt>
    <dgm:pt modelId="{6B8CAF79-BE3A-413E-BF5A-EEE8CC4A102E}">
      <dgm:prSet phldrT="[Text]"/>
      <dgm:spPr/>
      <dgm:t>
        <a:bodyPr/>
        <a:lstStyle/>
        <a:p>
          <a:r>
            <a:rPr lang="en-US" altLang="en-US" dirty="0"/>
            <a:t>Implement young adult learning strategies?</a:t>
          </a:r>
          <a:endParaRPr lang="en-US" dirty="0"/>
        </a:p>
      </dgm:t>
    </dgm:pt>
    <dgm:pt modelId="{DA562784-2399-474B-AF30-0CA914BC7BB3}" type="parTrans" cxnId="{E5A05827-2FCD-47B4-8C4A-BA79397B86C3}">
      <dgm:prSet/>
      <dgm:spPr/>
      <dgm:t>
        <a:bodyPr/>
        <a:lstStyle/>
        <a:p>
          <a:endParaRPr lang="en-US"/>
        </a:p>
      </dgm:t>
    </dgm:pt>
    <dgm:pt modelId="{3E6473A5-D94F-4718-8E0B-E074EC98595D}" type="sibTrans" cxnId="{E5A05827-2FCD-47B4-8C4A-BA79397B86C3}">
      <dgm:prSet/>
      <dgm:spPr/>
      <dgm:t>
        <a:bodyPr/>
        <a:lstStyle/>
        <a:p>
          <a:endParaRPr lang="en-US"/>
        </a:p>
      </dgm:t>
    </dgm:pt>
    <dgm:pt modelId="{40DEE0CC-7A42-4538-B9A1-064F23EBD12B}" type="pres">
      <dgm:prSet presAssocID="{398C5B49-F52A-4050-A8E1-96EBA0B42E07}" presName="Name0" presStyleCnt="0">
        <dgm:presLayoutVars>
          <dgm:chMax val="7"/>
          <dgm:chPref val="7"/>
          <dgm:dir/>
        </dgm:presLayoutVars>
      </dgm:prSet>
      <dgm:spPr/>
    </dgm:pt>
    <dgm:pt modelId="{BC8169EA-6AB6-4EE4-A597-10FBEA4E958B}" type="pres">
      <dgm:prSet presAssocID="{398C5B49-F52A-4050-A8E1-96EBA0B42E07}" presName="Name1" presStyleCnt="0"/>
      <dgm:spPr/>
    </dgm:pt>
    <dgm:pt modelId="{0175100D-FAB4-487A-88FA-88FFD1455349}" type="pres">
      <dgm:prSet presAssocID="{398C5B49-F52A-4050-A8E1-96EBA0B42E07}" presName="cycle" presStyleCnt="0"/>
      <dgm:spPr/>
    </dgm:pt>
    <dgm:pt modelId="{E16BCBF2-1571-4BE4-B250-881F225C00E3}" type="pres">
      <dgm:prSet presAssocID="{398C5B49-F52A-4050-A8E1-96EBA0B42E07}" presName="srcNode" presStyleLbl="node1" presStyleIdx="0" presStyleCnt="4"/>
      <dgm:spPr/>
    </dgm:pt>
    <dgm:pt modelId="{3ACC5732-1A46-4E78-B52C-A513355FE26B}" type="pres">
      <dgm:prSet presAssocID="{398C5B49-F52A-4050-A8E1-96EBA0B42E07}" presName="conn" presStyleLbl="parChTrans1D2" presStyleIdx="0" presStyleCnt="1"/>
      <dgm:spPr/>
    </dgm:pt>
    <dgm:pt modelId="{84C60C9A-9FDF-4FEE-9D96-7A51601911C4}" type="pres">
      <dgm:prSet presAssocID="{398C5B49-F52A-4050-A8E1-96EBA0B42E07}" presName="extraNode" presStyleLbl="node1" presStyleIdx="0" presStyleCnt="4"/>
      <dgm:spPr/>
    </dgm:pt>
    <dgm:pt modelId="{4E60C791-82EA-4851-AC9C-AFF3213A2086}" type="pres">
      <dgm:prSet presAssocID="{398C5B49-F52A-4050-A8E1-96EBA0B42E07}" presName="dstNode" presStyleLbl="node1" presStyleIdx="0" presStyleCnt="4"/>
      <dgm:spPr/>
    </dgm:pt>
    <dgm:pt modelId="{5C50A22A-95C7-451F-BA96-E62E056B19E6}" type="pres">
      <dgm:prSet presAssocID="{9C3DA19A-E98F-493F-9A1B-17C4337B0A8E}" presName="text_1" presStyleLbl="node1" presStyleIdx="0" presStyleCnt="4">
        <dgm:presLayoutVars>
          <dgm:bulletEnabled val="1"/>
        </dgm:presLayoutVars>
      </dgm:prSet>
      <dgm:spPr/>
    </dgm:pt>
    <dgm:pt modelId="{16E0FCC8-18A3-44CB-86AB-128D32081B7C}" type="pres">
      <dgm:prSet presAssocID="{9C3DA19A-E98F-493F-9A1B-17C4337B0A8E}" presName="accent_1" presStyleCnt="0"/>
      <dgm:spPr/>
    </dgm:pt>
    <dgm:pt modelId="{AB8F3E39-A2FE-4D5B-9E54-2EFE2F3BFA34}" type="pres">
      <dgm:prSet presAssocID="{9C3DA19A-E98F-493F-9A1B-17C4337B0A8E}" presName="accentRepeatNode" presStyleLbl="solidFgAcc1" presStyleIdx="0" presStyleCnt="4"/>
      <dgm:spPr/>
    </dgm:pt>
    <dgm:pt modelId="{AD9AC516-582D-48C4-BA9D-738A716E16CE}" type="pres">
      <dgm:prSet presAssocID="{369CC8D5-DEBC-47EC-9129-A0312858F2DE}" presName="text_2" presStyleLbl="node1" presStyleIdx="1" presStyleCnt="4">
        <dgm:presLayoutVars>
          <dgm:bulletEnabled val="1"/>
        </dgm:presLayoutVars>
      </dgm:prSet>
      <dgm:spPr/>
    </dgm:pt>
    <dgm:pt modelId="{553DCDCE-53C2-4AB2-B2DE-2D11199071EE}" type="pres">
      <dgm:prSet presAssocID="{369CC8D5-DEBC-47EC-9129-A0312858F2DE}" presName="accent_2" presStyleCnt="0"/>
      <dgm:spPr/>
    </dgm:pt>
    <dgm:pt modelId="{03759F52-9080-43DA-8AC2-4E2AB01328D7}" type="pres">
      <dgm:prSet presAssocID="{369CC8D5-DEBC-47EC-9129-A0312858F2DE}" presName="accentRepeatNode" presStyleLbl="solidFgAcc1" presStyleIdx="1" presStyleCnt="4"/>
      <dgm:spPr/>
    </dgm:pt>
    <dgm:pt modelId="{B32774DF-CC73-4AC2-991A-769C5317FC84}" type="pres">
      <dgm:prSet presAssocID="{E6F66CC4-FB55-4A1A-9BC8-1C057891E22E}" presName="text_3" presStyleLbl="node1" presStyleIdx="2" presStyleCnt="4">
        <dgm:presLayoutVars>
          <dgm:bulletEnabled val="1"/>
        </dgm:presLayoutVars>
      </dgm:prSet>
      <dgm:spPr/>
    </dgm:pt>
    <dgm:pt modelId="{19DF6805-E2DF-4617-B57F-30D8100B0CB2}" type="pres">
      <dgm:prSet presAssocID="{E6F66CC4-FB55-4A1A-9BC8-1C057891E22E}" presName="accent_3" presStyleCnt="0"/>
      <dgm:spPr/>
    </dgm:pt>
    <dgm:pt modelId="{102E1721-4C0B-4565-885F-9C0D7C11C930}" type="pres">
      <dgm:prSet presAssocID="{E6F66CC4-FB55-4A1A-9BC8-1C057891E22E}" presName="accentRepeatNode" presStyleLbl="solidFgAcc1" presStyleIdx="2" presStyleCnt="4"/>
      <dgm:spPr/>
    </dgm:pt>
    <dgm:pt modelId="{2BD3C6EB-56CD-4644-822D-3E41E4A8E1EB}" type="pres">
      <dgm:prSet presAssocID="{6B8CAF79-BE3A-413E-BF5A-EEE8CC4A102E}" presName="text_4" presStyleLbl="node1" presStyleIdx="3" presStyleCnt="4">
        <dgm:presLayoutVars>
          <dgm:bulletEnabled val="1"/>
        </dgm:presLayoutVars>
      </dgm:prSet>
      <dgm:spPr/>
    </dgm:pt>
    <dgm:pt modelId="{F6405060-C979-45E5-90A1-94B597E5902B}" type="pres">
      <dgm:prSet presAssocID="{6B8CAF79-BE3A-413E-BF5A-EEE8CC4A102E}" presName="accent_4" presStyleCnt="0"/>
      <dgm:spPr/>
    </dgm:pt>
    <dgm:pt modelId="{9C2A58A9-722B-44A2-BED7-2A567B0C555A}" type="pres">
      <dgm:prSet presAssocID="{6B8CAF79-BE3A-413E-BF5A-EEE8CC4A102E}" presName="accentRepeatNode" presStyleLbl="solidFgAcc1" presStyleIdx="3" presStyleCnt="4"/>
      <dgm:spPr/>
    </dgm:pt>
  </dgm:ptLst>
  <dgm:cxnLst>
    <dgm:cxn modelId="{B8C61206-5AA5-402E-8125-A1431CD6F574}" srcId="{398C5B49-F52A-4050-A8E1-96EBA0B42E07}" destId="{369CC8D5-DEBC-47EC-9129-A0312858F2DE}" srcOrd="1" destOrd="0" parTransId="{0C256925-0476-4EDB-88FE-CA173B6031D7}" sibTransId="{146F2891-A5E8-4F3A-9FC2-5FF519EFE6D9}"/>
    <dgm:cxn modelId="{E5A05827-2FCD-47B4-8C4A-BA79397B86C3}" srcId="{398C5B49-F52A-4050-A8E1-96EBA0B42E07}" destId="{6B8CAF79-BE3A-413E-BF5A-EEE8CC4A102E}" srcOrd="3" destOrd="0" parTransId="{DA562784-2399-474B-AF30-0CA914BC7BB3}" sibTransId="{3E6473A5-D94F-4718-8E0B-E074EC98595D}"/>
    <dgm:cxn modelId="{57FD982C-1878-4062-A547-D6A3C8A66344}" srcId="{398C5B49-F52A-4050-A8E1-96EBA0B42E07}" destId="{9C3DA19A-E98F-493F-9A1B-17C4337B0A8E}" srcOrd="0" destOrd="0" parTransId="{E01508B8-96BB-47D4-A19F-4268EC8A5573}" sibTransId="{FC681DFF-1455-4943-9764-C233E2793E94}"/>
    <dgm:cxn modelId="{528D7267-E7EA-AB44-8C51-49C44CD3800F}" type="presOf" srcId="{369CC8D5-DEBC-47EC-9129-A0312858F2DE}" destId="{AD9AC516-582D-48C4-BA9D-738A716E16CE}" srcOrd="0" destOrd="0" presId="urn:microsoft.com/office/officeart/2008/layout/VerticalCurvedList"/>
    <dgm:cxn modelId="{773E4DBE-68BF-DE48-967F-4F1D11051E6D}" type="presOf" srcId="{E6F66CC4-FB55-4A1A-9BC8-1C057891E22E}" destId="{B32774DF-CC73-4AC2-991A-769C5317FC84}" srcOrd="0" destOrd="0" presId="urn:microsoft.com/office/officeart/2008/layout/VerticalCurvedList"/>
    <dgm:cxn modelId="{4E3B12C1-67EB-4A1E-B4DF-DA2DB5479CF9}" srcId="{398C5B49-F52A-4050-A8E1-96EBA0B42E07}" destId="{E6F66CC4-FB55-4A1A-9BC8-1C057891E22E}" srcOrd="2" destOrd="0" parTransId="{7CA82FF1-3EDF-4111-8DD0-A12BC1915AD4}" sibTransId="{4A32ED6E-6562-4DBD-B4A9-39C08613555A}"/>
    <dgm:cxn modelId="{305685D3-7D57-D84E-9597-B9D140340C55}" type="presOf" srcId="{FC681DFF-1455-4943-9764-C233E2793E94}" destId="{3ACC5732-1A46-4E78-B52C-A513355FE26B}" srcOrd="0" destOrd="0" presId="urn:microsoft.com/office/officeart/2008/layout/VerticalCurvedList"/>
    <dgm:cxn modelId="{708A46D8-5894-B948-9444-A2C1B997ADC5}" type="presOf" srcId="{6B8CAF79-BE3A-413E-BF5A-EEE8CC4A102E}" destId="{2BD3C6EB-56CD-4644-822D-3E41E4A8E1EB}" srcOrd="0" destOrd="0" presId="urn:microsoft.com/office/officeart/2008/layout/VerticalCurvedList"/>
    <dgm:cxn modelId="{F2A346DC-58C7-5C40-B310-C29CE9F035A4}" type="presOf" srcId="{398C5B49-F52A-4050-A8E1-96EBA0B42E07}" destId="{40DEE0CC-7A42-4538-B9A1-064F23EBD12B}" srcOrd="0" destOrd="0" presId="urn:microsoft.com/office/officeart/2008/layout/VerticalCurvedList"/>
    <dgm:cxn modelId="{E96F5AE8-BDEF-6749-BD9F-A86249107386}" type="presOf" srcId="{9C3DA19A-E98F-493F-9A1B-17C4337B0A8E}" destId="{5C50A22A-95C7-451F-BA96-E62E056B19E6}" srcOrd="0" destOrd="0" presId="urn:microsoft.com/office/officeart/2008/layout/VerticalCurvedList"/>
    <dgm:cxn modelId="{96202C60-A668-6546-9A85-AED109BBED20}" type="presParOf" srcId="{40DEE0CC-7A42-4538-B9A1-064F23EBD12B}" destId="{BC8169EA-6AB6-4EE4-A597-10FBEA4E958B}" srcOrd="0" destOrd="0" presId="urn:microsoft.com/office/officeart/2008/layout/VerticalCurvedList"/>
    <dgm:cxn modelId="{1CDF6A9E-BA7C-8440-AF74-7FEE28A70720}" type="presParOf" srcId="{BC8169EA-6AB6-4EE4-A597-10FBEA4E958B}" destId="{0175100D-FAB4-487A-88FA-88FFD1455349}" srcOrd="0" destOrd="0" presId="urn:microsoft.com/office/officeart/2008/layout/VerticalCurvedList"/>
    <dgm:cxn modelId="{AD495DFE-9632-E541-9EF0-2FD5A797C4B6}" type="presParOf" srcId="{0175100D-FAB4-487A-88FA-88FFD1455349}" destId="{E16BCBF2-1571-4BE4-B250-881F225C00E3}" srcOrd="0" destOrd="0" presId="urn:microsoft.com/office/officeart/2008/layout/VerticalCurvedList"/>
    <dgm:cxn modelId="{0CB3BCAF-6737-6A46-9E5A-870FDE86FF09}" type="presParOf" srcId="{0175100D-FAB4-487A-88FA-88FFD1455349}" destId="{3ACC5732-1A46-4E78-B52C-A513355FE26B}" srcOrd="1" destOrd="0" presId="urn:microsoft.com/office/officeart/2008/layout/VerticalCurvedList"/>
    <dgm:cxn modelId="{5346C7C2-32AE-9E43-8392-1D666E224415}" type="presParOf" srcId="{0175100D-FAB4-487A-88FA-88FFD1455349}" destId="{84C60C9A-9FDF-4FEE-9D96-7A51601911C4}" srcOrd="2" destOrd="0" presId="urn:microsoft.com/office/officeart/2008/layout/VerticalCurvedList"/>
    <dgm:cxn modelId="{5D8AC873-354B-3247-9BE3-1AAD61D62EEB}" type="presParOf" srcId="{0175100D-FAB4-487A-88FA-88FFD1455349}" destId="{4E60C791-82EA-4851-AC9C-AFF3213A2086}" srcOrd="3" destOrd="0" presId="urn:microsoft.com/office/officeart/2008/layout/VerticalCurvedList"/>
    <dgm:cxn modelId="{AF3DB5FB-942B-7348-A2CF-73A51B347963}" type="presParOf" srcId="{BC8169EA-6AB6-4EE4-A597-10FBEA4E958B}" destId="{5C50A22A-95C7-451F-BA96-E62E056B19E6}" srcOrd="1" destOrd="0" presId="urn:microsoft.com/office/officeart/2008/layout/VerticalCurvedList"/>
    <dgm:cxn modelId="{9A6A6CCC-AC22-A54F-BF1C-07783FBC91EF}" type="presParOf" srcId="{BC8169EA-6AB6-4EE4-A597-10FBEA4E958B}" destId="{16E0FCC8-18A3-44CB-86AB-128D32081B7C}" srcOrd="2" destOrd="0" presId="urn:microsoft.com/office/officeart/2008/layout/VerticalCurvedList"/>
    <dgm:cxn modelId="{C82D6E90-A291-F34B-8D29-0ACECB7D9FE8}" type="presParOf" srcId="{16E0FCC8-18A3-44CB-86AB-128D32081B7C}" destId="{AB8F3E39-A2FE-4D5B-9E54-2EFE2F3BFA34}" srcOrd="0" destOrd="0" presId="urn:microsoft.com/office/officeart/2008/layout/VerticalCurvedList"/>
    <dgm:cxn modelId="{C17B154A-0468-E548-816F-93A6D7093ABB}" type="presParOf" srcId="{BC8169EA-6AB6-4EE4-A597-10FBEA4E958B}" destId="{AD9AC516-582D-48C4-BA9D-738A716E16CE}" srcOrd="3" destOrd="0" presId="urn:microsoft.com/office/officeart/2008/layout/VerticalCurvedList"/>
    <dgm:cxn modelId="{E36CC95B-8EE3-F845-AFEB-6BA7A54026CE}" type="presParOf" srcId="{BC8169EA-6AB6-4EE4-A597-10FBEA4E958B}" destId="{553DCDCE-53C2-4AB2-B2DE-2D11199071EE}" srcOrd="4" destOrd="0" presId="urn:microsoft.com/office/officeart/2008/layout/VerticalCurvedList"/>
    <dgm:cxn modelId="{4ABDE82A-95D4-F648-85A3-93804CDB76D5}" type="presParOf" srcId="{553DCDCE-53C2-4AB2-B2DE-2D11199071EE}" destId="{03759F52-9080-43DA-8AC2-4E2AB01328D7}" srcOrd="0" destOrd="0" presId="urn:microsoft.com/office/officeart/2008/layout/VerticalCurvedList"/>
    <dgm:cxn modelId="{7DAC3AD0-FA92-3742-A08E-255F4B0037E8}" type="presParOf" srcId="{BC8169EA-6AB6-4EE4-A597-10FBEA4E958B}" destId="{B32774DF-CC73-4AC2-991A-769C5317FC84}" srcOrd="5" destOrd="0" presId="urn:microsoft.com/office/officeart/2008/layout/VerticalCurvedList"/>
    <dgm:cxn modelId="{A67E6FB4-E873-C240-BBF5-C1F483D45748}" type="presParOf" srcId="{BC8169EA-6AB6-4EE4-A597-10FBEA4E958B}" destId="{19DF6805-E2DF-4617-B57F-30D8100B0CB2}" srcOrd="6" destOrd="0" presId="urn:microsoft.com/office/officeart/2008/layout/VerticalCurvedList"/>
    <dgm:cxn modelId="{95813DF5-FF2C-E149-9A20-81F029612567}" type="presParOf" srcId="{19DF6805-E2DF-4617-B57F-30D8100B0CB2}" destId="{102E1721-4C0B-4565-885F-9C0D7C11C930}" srcOrd="0" destOrd="0" presId="urn:microsoft.com/office/officeart/2008/layout/VerticalCurvedList"/>
    <dgm:cxn modelId="{2E99E66D-17D0-E04E-AAED-3A4222332A12}" type="presParOf" srcId="{BC8169EA-6AB6-4EE4-A597-10FBEA4E958B}" destId="{2BD3C6EB-56CD-4644-822D-3E41E4A8E1EB}" srcOrd="7" destOrd="0" presId="urn:microsoft.com/office/officeart/2008/layout/VerticalCurvedList"/>
    <dgm:cxn modelId="{D2CECE33-4012-C840-B67D-1FCD2F214B6B}" type="presParOf" srcId="{BC8169EA-6AB6-4EE4-A597-10FBEA4E958B}" destId="{F6405060-C979-45E5-90A1-94B597E5902B}" srcOrd="8" destOrd="0" presId="urn:microsoft.com/office/officeart/2008/layout/VerticalCurvedList"/>
    <dgm:cxn modelId="{DD2270B8-92EC-6047-BAC1-BCD87C6895CB}" type="presParOf" srcId="{F6405060-C979-45E5-90A1-94B597E5902B}" destId="{9C2A58A9-722B-44A2-BED7-2A567B0C555A}"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89E8C4-D372-4C26-A6D4-0EAE49661EE6}">
      <dsp:nvSpPr>
        <dsp:cNvPr id="0" name=""/>
        <dsp:cNvSpPr/>
      </dsp:nvSpPr>
      <dsp:spPr>
        <a:xfrm>
          <a:off x="2007" y="0"/>
          <a:ext cx="2104299" cy="411734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1">
          <a:noAutofit/>
        </a:bodyPr>
        <a:lstStyle/>
        <a:p>
          <a:pPr marL="0" lvl="0" indent="0" algn="l" defTabSz="977900">
            <a:lnSpc>
              <a:spcPct val="90000"/>
            </a:lnSpc>
            <a:spcBef>
              <a:spcPct val="0"/>
            </a:spcBef>
            <a:spcAft>
              <a:spcPct val="35000"/>
            </a:spcAft>
            <a:buNone/>
          </a:pPr>
          <a:r>
            <a:rPr lang="en-US" sz="2200" kern="1200" dirty="0"/>
            <a:t>STEP 1</a:t>
          </a:r>
        </a:p>
        <a:p>
          <a:pPr marL="171450" lvl="1" indent="-171450" algn="l" defTabSz="755650">
            <a:lnSpc>
              <a:spcPct val="90000"/>
            </a:lnSpc>
            <a:spcBef>
              <a:spcPct val="0"/>
            </a:spcBef>
            <a:spcAft>
              <a:spcPct val="15000"/>
            </a:spcAft>
            <a:buChar char="•"/>
          </a:pPr>
          <a:r>
            <a:rPr lang="en-US" sz="1700" kern="1200" dirty="0"/>
            <a:t>Creating an Effective Learning Environment</a:t>
          </a:r>
        </a:p>
      </dsp:txBody>
      <dsp:txXfrm>
        <a:off x="2007" y="1646936"/>
        <a:ext cx="2104299" cy="1646936"/>
      </dsp:txXfrm>
    </dsp:sp>
    <dsp:sp modelId="{4E4D359F-1041-475A-9DDA-2125F5201756}">
      <dsp:nvSpPr>
        <dsp:cNvPr id="0" name=""/>
        <dsp:cNvSpPr/>
      </dsp:nvSpPr>
      <dsp:spPr>
        <a:xfrm>
          <a:off x="368620" y="247040"/>
          <a:ext cx="1371074" cy="1371074"/>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E097AC-B9C5-4B0D-927D-621F9F64C609}">
      <dsp:nvSpPr>
        <dsp:cNvPr id="0" name=""/>
        <dsp:cNvSpPr/>
      </dsp:nvSpPr>
      <dsp:spPr>
        <a:xfrm>
          <a:off x="2169436" y="0"/>
          <a:ext cx="2104299" cy="4117340"/>
        </a:xfrm>
        <a:prstGeom prst="roundRect">
          <a:avLst>
            <a:gd name="adj" fmla="val 10000"/>
          </a:avLst>
        </a:prstGeom>
        <a:solidFill>
          <a:srgbClr val="89CC4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1">
          <a:noAutofit/>
        </a:bodyPr>
        <a:lstStyle/>
        <a:p>
          <a:pPr marL="0" lvl="0" indent="0" algn="l" defTabSz="977900">
            <a:lnSpc>
              <a:spcPct val="90000"/>
            </a:lnSpc>
            <a:spcBef>
              <a:spcPct val="0"/>
            </a:spcBef>
            <a:spcAft>
              <a:spcPct val="35000"/>
            </a:spcAft>
            <a:buNone/>
          </a:pPr>
          <a:r>
            <a:rPr lang="en-US" sz="2200" kern="1200" dirty="0"/>
            <a:t>STEP 2</a:t>
          </a:r>
        </a:p>
        <a:p>
          <a:pPr marL="171450" lvl="1" indent="-171450" algn="l" defTabSz="755650">
            <a:lnSpc>
              <a:spcPct val="90000"/>
            </a:lnSpc>
            <a:spcBef>
              <a:spcPct val="0"/>
            </a:spcBef>
            <a:spcAft>
              <a:spcPct val="15000"/>
            </a:spcAft>
            <a:buChar char="•"/>
          </a:pPr>
          <a:r>
            <a:rPr lang="en-US" sz="1700" kern="1200" dirty="0"/>
            <a:t>Building Rapport</a:t>
          </a:r>
        </a:p>
      </dsp:txBody>
      <dsp:txXfrm>
        <a:off x="2169436" y="1646936"/>
        <a:ext cx="2104299" cy="1646936"/>
      </dsp:txXfrm>
    </dsp:sp>
    <dsp:sp modelId="{55F0E24D-0FB7-4E87-8A00-55A103D3AFB5}">
      <dsp:nvSpPr>
        <dsp:cNvPr id="0" name=""/>
        <dsp:cNvSpPr/>
      </dsp:nvSpPr>
      <dsp:spPr>
        <a:xfrm>
          <a:off x="2536048" y="247040"/>
          <a:ext cx="1371074" cy="1371074"/>
        </a:xfrm>
        <a:prstGeom prst="ellipse">
          <a:avLst/>
        </a:prstGeom>
        <a:blipFill rotWithShape="1">
          <a:blip xmlns:r="http://schemas.openxmlformats.org/officeDocument/2006/relationships" r:embed="rId2">
            <a:duotone>
              <a:schemeClr val="accent2">
                <a:shade val="45000"/>
                <a:satMod val="135000"/>
              </a:schemeClr>
              <a:prstClr val="white"/>
            </a:duotone>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B2E400-E829-471A-A3CF-85FDA1934E07}">
      <dsp:nvSpPr>
        <dsp:cNvPr id="0" name=""/>
        <dsp:cNvSpPr/>
      </dsp:nvSpPr>
      <dsp:spPr>
        <a:xfrm>
          <a:off x="4336864" y="0"/>
          <a:ext cx="2104299" cy="4117340"/>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1">
          <a:noAutofit/>
        </a:bodyPr>
        <a:lstStyle/>
        <a:p>
          <a:pPr marL="0" lvl="0" indent="0" algn="l" defTabSz="977900">
            <a:lnSpc>
              <a:spcPct val="90000"/>
            </a:lnSpc>
            <a:spcBef>
              <a:spcPct val="0"/>
            </a:spcBef>
            <a:spcAft>
              <a:spcPct val="35000"/>
            </a:spcAft>
            <a:buNone/>
          </a:pPr>
          <a:r>
            <a:rPr lang="en-US" sz="2200" kern="1200" dirty="0"/>
            <a:t>STEP 3</a:t>
          </a:r>
        </a:p>
        <a:p>
          <a:pPr marL="171450" lvl="1" indent="-171450" algn="l" defTabSz="755650">
            <a:lnSpc>
              <a:spcPct val="90000"/>
            </a:lnSpc>
            <a:spcBef>
              <a:spcPct val="0"/>
            </a:spcBef>
            <a:spcAft>
              <a:spcPct val="15000"/>
            </a:spcAft>
            <a:buChar char="•"/>
          </a:pPr>
          <a:r>
            <a:rPr lang="en-US" sz="1700" kern="1200" dirty="0"/>
            <a:t>Transition to Instruction</a:t>
          </a:r>
        </a:p>
      </dsp:txBody>
      <dsp:txXfrm>
        <a:off x="4336864" y="1646936"/>
        <a:ext cx="2104299" cy="1646936"/>
      </dsp:txXfrm>
    </dsp:sp>
    <dsp:sp modelId="{CD6C4A51-3784-417C-8027-38E425FD5D8E}">
      <dsp:nvSpPr>
        <dsp:cNvPr id="0" name=""/>
        <dsp:cNvSpPr/>
      </dsp:nvSpPr>
      <dsp:spPr>
        <a:xfrm>
          <a:off x="4703477" y="247040"/>
          <a:ext cx="1371074" cy="1371074"/>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847608-E243-4F2E-81D9-3196A8511ED9}">
      <dsp:nvSpPr>
        <dsp:cNvPr id="0" name=""/>
        <dsp:cNvSpPr/>
      </dsp:nvSpPr>
      <dsp:spPr>
        <a:xfrm>
          <a:off x="6504292" y="0"/>
          <a:ext cx="2104299" cy="4117340"/>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1">
          <a:noAutofit/>
        </a:bodyPr>
        <a:lstStyle/>
        <a:p>
          <a:pPr marL="0" lvl="0" indent="0" algn="l" defTabSz="977900">
            <a:lnSpc>
              <a:spcPct val="90000"/>
            </a:lnSpc>
            <a:spcBef>
              <a:spcPct val="0"/>
            </a:spcBef>
            <a:spcAft>
              <a:spcPct val="35000"/>
            </a:spcAft>
            <a:buNone/>
          </a:pPr>
          <a:r>
            <a:rPr lang="en-US" sz="2200" kern="1200" dirty="0"/>
            <a:t>STEP 4</a:t>
          </a:r>
        </a:p>
        <a:p>
          <a:pPr marL="171450" lvl="1" indent="-171450" algn="l" defTabSz="755650">
            <a:lnSpc>
              <a:spcPct val="90000"/>
            </a:lnSpc>
            <a:spcBef>
              <a:spcPct val="0"/>
            </a:spcBef>
            <a:spcAft>
              <a:spcPct val="15000"/>
            </a:spcAft>
            <a:buChar char="•"/>
          </a:pPr>
          <a:r>
            <a:rPr lang="en-US" sz="1700" kern="1200" dirty="0"/>
            <a:t>Young Adult Learning Strategies</a:t>
          </a:r>
        </a:p>
      </dsp:txBody>
      <dsp:txXfrm>
        <a:off x="6504292" y="1646936"/>
        <a:ext cx="2104299" cy="1646936"/>
      </dsp:txXfrm>
    </dsp:sp>
    <dsp:sp modelId="{8FD22D8B-243D-41CF-84C7-42EE0C28279C}">
      <dsp:nvSpPr>
        <dsp:cNvPr id="0" name=""/>
        <dsp:cNvSpPr/>
      </dsp:nvSpPr>
      <dsp:spPr>
        <a:xfrm>
          <a:off x="6870905" y="247040"/>
          <a:ext cx="1371074" cy="1371074"/>
        </a:xfrm>
        <a:prstGeom prst="ellipse">
          <a:avLst/>
        </a:prstGeom>
        <a:blipFill rotWithShape="1">
          <a:blip xmlns:r="http://schemas.openxmlformats.org/officeDocument/2006/relationships" r:embed="rId4">
            <a:duotone>
              <a:schemeClr val="accent1">
                <a:shade val="45000"/>
                <a:satMod val="135000"/>
              </a:schemeClr>
              <a:prstClr val="white"/>
            </a:duotone>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B5204D-79C4-4CE6-BA2C-6758054EBF32}">
      <dsp:nvSpPr>
        <dsp:cNvPr id="0" name=""/>
        <dsp:cNvSpPr/>
      </dsp:nvSpPr>
      <dsp:spPr>
        <a:xfrm>
          <a:off x="304815" y="3279142"/>
          <a:ext cx="7921752" cy="617601"/>
        </a:xfrm>
        <a:prstGeom prst="right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C5732-1A46-4E78-B52C-A513355FE26B}">
      <dsp:nvSpPr>
        <dsp:cNvPr id="0" name=""/>
        <dsp:cNvSpPr/>
      </dsp:nvSpPr>
      <dsp:spPr>
        <a:xfrm>
          <a:off x="-4220753" y="-647613"/>
          <a:ext cx="5029027" cy="5029027"/>
        </a:xfrm>
        <a:prstGeom prst="blockArc">
          <a:avLst>
            <a:gd name="adj1" fmla="val 18900000"/>
            <a:gd name="adj2" fmla="val 2700000"/>
            <a:gd name="adj3" fmla="val 430"/>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50A22A-95C7-451F-BA96-E62E056B19E6}">
      <dsp:nvSpPr>
        <dsp:cNvPr id="0" name=""/>
        <dsp:cNvSpPr/>
      </dsp:nvSpPr>
      <dsp:spPr>
        <a:xfrm>
          <a:off x="423474" y="287054"/>
          <a:ext cx="4936754" cy="57440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5936" tIns="48260" rIns="48260" bIns="48260" numCol="1" spcCol="1270" anchor="ctr" anchorCtr="0">
          <a:noAutofit/>
        </a:bodyPr>
        <a:lstStyle/>
        <a:p>
          <a:pPr marL="0" lvl="0" indent="0" algn="l" defTabSz="844550">
            <a:lnSpc>
              <a:spcPct val="90000"/>
            </a:lnSpc>
            <a:spcBef>
              <a:spcPct val="0"/>
            </a:spcBef>
            <a:spcAft>
              <a:spcPct val="35000"/>
            </a:spcAft>
            <a:buNone/>
          </a:pPr>
          <a:r>
            <a:rPr lang="en-US" altLang="en-US" sz="1900" kern="1200" dirty="0"/>
            <a:t>Create a positive learning environment?  </a:t>
          </a:r>
          <a:endParaRPr lang="en-US" sz="1900" kern="1200" dirty="0"/>
        </a:p>
      </dsp:txBody>
      <dsp:txXfrm>
        <a:off x="423474" y="287054"/>
        <a:ext cx="4936754" cy="574407"/>
      </dsp:txXfrm>
    </dsp:sp>
    <dsp:sp modelId="{AB8F3E39-A2FE-4D5B-9E54-2EFE2F3BFA34}">
      <dsp:nvSpPr>
        <dsp:cNvPr id="0" name=""/>
        <dsp:cNvSpPr/>
      </dsp:nvSpPr>
      <dsp:spPr>
        <a:xfrm>
          <a:off x="64469" y="215253"/>
          <a:ext cx="718009" cy="718009"/>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9AC516-582D-48C4-BA9D-738A716E16CE}">
      <dsp:nvSpPr>
        <dsp:cNvPr id="0" name=""/>
        <dsp:cNvSpPr/>
      </dsp:nvSpPr>
      <dsp:spPr>
        <a:xfrm>
          <a:off x="752795" y="1148815"/>
          <a:ext cx="4607433" cy="574407"/>
        </a:xfrm>
        <a:prstGeom prst="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5936" tIns="48260" rIns="48260" bIns="48260" numCol="1" spcCol="1270" anchor="ctr" anchorCtr="0">
          <a:noAutofit/>
        </a:bodyPr>
        <a:lstStyle/>
        <a:p>
          <a:pPr marL="0" lvl="0" indent="0" algn="l" defTabSz="844550">
            <a:lnSpc>
              <a:spcPct val="90000"/>
            </a:lnSpc>
            <a:spcBef>
              <a:spcPct val="0"/>
            </a:spcBef>
            <a:spcAft>
              <a:spcPct val="35000"/>
            </a:spcAft>
            <a:buNone/>
          </a:pPr>
          <a:r>
            <a:rPr lang="en-US" altLang="en-US" sz="1900" kern="1200" dirty="0"/>
            <a:t>Build rapport with your student(s)?</a:t>
          </a:r>
          <a:endParaRPr lang="en-US" sz="1900" kern="1200" dirty="0"/>
        </a:p>
      </dsp:txBody>
      <dsp:txXfrm>
        <a:off x="752795" y="1148815"/>
        <a:ext cx="4607433" cy="574407"/>
      </dsp:txXfrm>
    </dsp:sp>
    <dsp:sp modelId="{03759F52-9080-43DA-8AC2-4E2AB01328D7}">
      <dsp:nvSpPr>
        <dsp:cNvPr id="0" name=""/>
        <dsp:cNvSpPr/>
      </dsp:nvSpPr>
      <dsp:spPr>
        <a:xfrm>
          <a:off x="393790" y="1077014"/>
          <a:ext cx="718009" cy="718009"/>
        </a:xfrm>
        <a:prstGeom prst="ellipse">
          <a:avLst/>
        </a:prstGeom>
        <a:solidFill>
          <a:schemeClr val="lt1">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sp>
    <dsp:sp modelId="{B32774DF-CC73-4AC2-991A-769C5317FC84}">
      <dsp:nvSpPr>
        <dsp:cNvPr id="0" name=""/>
        <dsp:cNvSpPr/>
      </dsp:nvSpPr>
      <dsp:spPr>
        <a:xfrm>
          <a:off x="752795" y="2010576"/>
          <a:ext cx="4607433" cy="574407"/>
        </a:xfrm>
        <a:prstGeom prst="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5936" tIns="48260" rIns="48260" bIns="48260" numCol="1" spcCol="1270" anchor="ctr" anchorCtr="0">
          <a:noAutofit/>
        </a:bodyPr>
        <a:lstStyle/>
        <a:p>
          <a:pPr marL="0" lvl="0" indent="0" algn="l" defTabSz="844550">
            <a:lnSpc>
              <a:spcPct val="90000"/>
            </a:lnSpc>
            <a:spcBef>
              <a:spcPct val="0"/>
            </a:spcBef>
            <a:spcAft>
              <a:spcPct val="35000"/>
            </a:spcAft>
            <a:buNone/>
          </a:pPr>
          <a:r>
            <a:rPr lang="en-US" altLang="en-US" sz="1900" kern="1200" dirty="0"/>
            <a:t>Transition to instruction?</a:t>
          </a:r>
          <a:endParaRPr lang="en-US" sz="1900" kern="1200" dirty="0"/>
        </a:p>
      </dsp:txBody>
      <dsp:txXfrm>
        <a:off x="752795" y="2010576"/>
        <a:ext cx="4607433" cy="574407"/>
      </dsp:txXfrm>
    </dsp:sp>
    <dsp:sp modelId="{102E1721-4C0B-4565-885F-9C0D7C11C930}">
      <dsp:nvSpPr>
        <dsp:cNvPr id="0" name=""/>
        <dsp:cNvSpPr/>
      </dsp:nvSpPr>
      <dsp:spPr>
        <a:xfrm>
          <a:off x="393790" y="1938775"/>
          <a:ext cx="718009" cy="718009"/>
        </a:xfrm>
        <a:prstGeom prst="ellipse">
          <a:avLst/>
        </a:prstGeom>
        <a:solidFill>
          <a:schemeClr val="lt1">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sp>
    <dsp:sp modelId="{2BD3C6EB-56CD-4644-822D-3E41E4A8E1EB}">
      <dsp:nvSpPr>
        <dsp:cNvPr id="0" name=""/>
        <dsp:cNvSpPr/>
      </dsp:nvSpPr>
      <dsp:spPr>
        <a:xfrm>
          <a:off x="423474" y="2872337"/>
          <a:ext cx="4936754" cy="574407"/>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5936" tIns="48260" rIns="48260" bIns="48260" numCol="1" spcCol="1270" anchor="ctr" anchorCtr="0">
          <a:noAutofit/>
        </a:bodyPr>
        <a:lstStyle/>
        <a:p>
          <a:pPr marL="0" lvl="0" indent="0" algn="l" defTabSz="844550">
            <a:lnSpc>
              <a:spcPct val="90000"/>
            </a:lnSpc>
            <a:spcBef>
              <a:spcPct val="0"/>
            </a:spcBef>
            <a:spcAft>
              <a:spcPct val="35000"/>
            </a:spcAft>
            <a:buNone/>
          </a:pPr>
          <a:r>
            <a:rPr lang="en-US" altLang="en-US" sz="1900" kern="1200" dirty="0"/>
            <a:t>Implement young adult learning strategies?</a:t>
          </a:r>
          <a:endParaRPr lang="en-US" sz="1900" kern="1200" dirty="0"/>
        </a:p>
      </dsp:txBody>
      <dsp:txXfrm>
        <a:off x="423474" y="2872337"/>
        <a:ext cx="4936754" cy="574407"/>
      </dsp:txXfrm>
    </dsp:sp>
    <dsp:sp modelId="{9C2A58A9-722B-44A2-BED7-2A567B0C555A}">
      <dsp:nvSpPr>
        <dsp:cNvPr id="0" name=""/>
        <dsp:cNvSpPr/>
      </dsp:nvSpPr>
      <dsp:spPr>
        <a:xfrm>
          <a:off x="64469" y="2800536"/>
          <a:ext cx="718009" cy="718009"/>
        </a:xfrm>
        <a:prstGeom prst="ellipse">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BC8C40-5388-42EC-B1FF-D4B28A74CDF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1EBF60E9-47AE-4E81-AED3-F8713A04D9D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Arial" charset="0"/>
                <a:ea typeface="ＭＳ Ｐゴシック" charset="-128"/>
              </a:defRPr>
            </a:lvl1pPr>
          </a:lstStyle>
          <a:p>
            <a:pPr>
              <a:defRPr/>
            </a:pPr>
            <a:fld id="{3A1B8F08-A4EF-0544-A50A-A8F1C22694C2}" type="datetimeFigureOut">
              <a:rPr lang="en-US"/>
              <a:pPr>
                <a:defRPr/>
              </a:pPr>
              <a:t>4/20/21</a:t>
            </a:fld>
            <a:endParaRPr lang="en-US"/>
          </a:p>
        </p:txBody>
      </p:sp>
      <p:sp>
        <p:nvSpPr>
          <p:cNvPr id="4" name="Footer Placeholder 3">
            <a:extLst>
              <a:ext uri="{FF2B5EF4-FFF2-40B4-BE49-F238E27FC236}">
                <a16:creationId xmlns:a16="http://schemas.microsoft.com/office/drawing/2014/main" id="{24CE9BEA-03D0-48BC-B00A-AFB6260F5C9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Arial"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D39CD3E4-B381-44B7-8C61-5FAC0B51037E}"/>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05D89F9-7A40-9C40-B419-EA663FBAD22F}"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3D5452-C799-4898-86E2-C95BF13E1662}"/>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5F6A7D86-3ABE-4C78-AB23-F5F83F715682}"/>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2F50B32A-9E68-9842-9F39-526A118AEF7F}" type="datetimeFigureOut">
              <a:rPr lang="en-US" altLang="en-US"/>
              <a:pPr>
                <a:defRPr/>
              </a:pPr>
              <a:t>4/20/21</a:t>
            </a:fld>
            <a:endParaRPr lang="en-US" altLang="en-US" dirty="0"/>
          </a:p>
        </p:txBody>
      </p:sp>
      <p:sp>
        <p:nvSpPr>
          <p:cNvPr id="4" name="Slide Image Placeholder 3">
            <a:extLst>
              <a:ext uri="{FF2B5EF4-FFF2-40B4-BE49-F238E27FC236}">
                <a16:creationId xmlns:a16="http://schemas.microsoft.com/office/drawing/2014/main" id="{1AB50712-701E-47A2-8943-D676E7C2F48C}"/>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FB03DA1C-AB56-4A4E-94C4-FF5C2E1DEED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937A991-1EFE-421E-A1B7-BDEE094D0A9B}"/>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30C2C7AB-C6E8-449E-AF2B-6A3FDC3C3E0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73AC806F-121E-4A4A-AC6D-FA8FE9A46E1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313E5DEA-D762-D641-B04B-58A43D9C41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E461B217-3A3D-5A42-AD87-F6113A9870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8196" name="Slide Number Placeholder 3">
            <a:extLst>
              <a:ext uri="{FF2B5EF4-FFF2-40B4-BE49-F238E27FC236}">
                <a16:creationId xmlns:a16="http://schemas.microsoft.com/office/drawing/2014/main" id="{6039EC1D-DECA-284C-B20F-E38CDC92A4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63F83F3-8E8C-B842-B83E-D932F2ACD73E}" type="slidenum">
              <a:rPr lang="en-US" altLang="en-US">
                <a:latin typeface="Calibri" panose="020F0502020204030204" pitchFamily="34" charset="0"/>
              </a:rPr>
              <a:pPr/>
              <a:t>4</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B9DD54C3-F74E-5E47-AE0B-04D015AC53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D545308D-821A-D544-ABA7-E618DF3C21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Explain that step 2 is all about conversation starters and will lead to bridge to instructional services in step 3</a:t>
            </a:r>
          </a:p>
        </p:txBody>
      </p:sp>
      <p:sp>
        <p:nvSpPr>
          <p:cNvPr id="61444" name="Slide Number Placeholder 3">
            <a:extLst>
              <a:ext uri="{FF2B5EF4-FFF2-40B4-BE49-F238E27FC236}">
                <a16:creationId xmlns:a16="http://schemas.microsoft.com/office/drawing/2014/main" id="{C08B7194-47A9-BE4C-A74B-D3BE72FC02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8352859-0199-C840-8533-C3631B5F5362}" type="slidenum">
              <a:rPr lang="en-US" altLang="en-US">
                <a:latin typeface="Calibri" panose="020F0502020204030204" pitchFamily="34" charset="0"/>
              </a:rPr>
              <a:pPr/>
              <a:t>47</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0D90F818-DC46-9843-A713-C0E358CC71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C2969CD6-8534-8C48-B9FF-5EE088B119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Change fillable form to effective</a:t>
            </a:r>
          </a:p>
        </p:txBody>
      </p:sp>
      <p:sp>
        <p:nvSpPr>
          <p:cNvPr id="66564" name="Slide Number Placeholder 3">
            <a:extLst>
              <a:ext uri="{FF2B5EF4-FFF2-40B4-BE49-F238E27FC236}">
                <a16:creationId xmlns:a16="http://schemas.microsoft.com/office/drawing/2014/main" id="{E58F92DD-CAA4-214C-B916-EA9C6B7D2B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96685A2-2BCC-DF4A-B007-B5D2E39EB749}" type="slidenum">
              <a:rPr lang="en-US" altLang="en-US">
                <a:latin typeface="Calibri" panose="020F0502020204030204" pitchFamily="34" charset="0"/>
              </a:rPr>
              <a:pPr/>
              <a:t>51</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06DB5F57-6E20-B44D-9E51-A8CE90DE2F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ADE84F3-6BB8-4B70-B2A2-1D7F529A2712}"/>
              </a:ext>
            </a:extLst>
          </p:cNvPr>
          <p:cNvSpPr>
            <a:spLocks noGrp="1"/>
          </p:cNvSpPr>
          <p:nvPr>
            <p:ph type="body" idx="1"/>
          </p:nvPr>
        </p:nvSpPr>
        <p:spPr/>
        <p:txBody>
          <a:bodyPr>
            <a:normAutofit fontScale="85000" lnSpcReduction="20000"/>
          </a:bodyPr>
          <a:lstStyle/>
          <a:p>
            <a:pPr>
              <a:defRPr/>
            </a:pPr>
            <a:r>
              <a:rPr lang="en-US" dirty="0"/>
              <a:t>Give examples of senses in voiceover– </a:t>
            </a:r>
          </a:p>
          <a:p>
            <a:pPr>
              <a:defRPr/>
            </a:pPr>
            <a:endParaRPr lang="en-US" dirty="0"/>
          </a:p>
          <a:p>
            <a:pPr eaLnBrk="1" fontAlgn="auto" hangingPunct="1">
              <a:defRPr/>
            </a:pPr>
            <a:r>
              <a:rPr lang="en-US" b="1" dirty="0"/>
              <a:t>Young Adults Learn:</a:t>
            </a:r>
            <a:endParaRPr lang="en-US" dirty="0"/>
          </a:p>
          <a:p>
            <a:pPr eaLnBrk="1" fontAlgn="t" hangingPunct="1">
              <a:defRPr/>
            </a:pPr>
            <a:r>
              <a:rPr lang="en-US" b="1" dirty="0"/>
              <a:t>Tips:</a:t>
            </a:r>
            <a:endParaRPr lang="en-US" dirty="0"/>
          </a:p>
          <a:p>
            <a:pPr eaLnBrk="1" hangingPunct="1">
              <a:defRPr/>
            </a:pPr>
            <a:r>
              <a:rPr lang="en-US" b="1" dirty="0"/>
              <a:t>In a variety of ways</a:t>
            </a:r>
            <a:endParaRPr lang="en-US" dirty="0"/>
          </a:p>
          <a:p>
            <a:pPr eaLnBrk="1" hangingPunct="1">
              <a:defRPr/>
            </a:pPr>
            <a:r>
              <a:rPr lang="en-US" dirty="0"/>
              <a:t>Visual (through looking at materials) </a:t>
            </a:r>
          </a:p>
          <a:p>
            <a:pPr eaLnBrk="1" hangingPunct="1">
              <a:defRPr/>
            </a:pPr>
            <a:r>
              <a:rPr lang="en-US" dirty="0"/>
              <a:t>Auditory (through hearing)</a:t>
            </a:r>
          </a:p>
          <a:p>
            <a:pPr eaLnBrk="1" hangingPunct="1">
              <a:defRPr/>
            </a:pPr>
            <a:r>
              <a:rPr lang="en-US" dirty="0"/>
              <a:t>Kinetic (through movement)</a:t>
            </a:r>
          </a:p>
          <a:p>
            <a:pPr eaLnBrk="1" hangingPunct="1">
              <a:defRPr/>
            </a:pPr>
            <a:r>
              <a:rPr lang="en-US" dirty="0"/>
              <a:t>Present ideas in different ways</a:t>
            </a:r>
          </a:p>
          <a:p>
            <a:pPr eaLnBrk="1" hangingPunct="1">
              <a:defRPr/>
            </a:pPr>
            <a:r>
              <a:rPr lang="en-US" dirty="0"/>
              <a:t>Some repetition is OK</a:t>
            </a:r>
          </a:p>
          <a:p>
            <a:pPr eaLnBrk="1" hangingPunct="1">
              <a:defRPr/>
            </a:pPr>
            <a:r>
              <a:rPr lang="en-US" dirty="0"/>
              <a:t>Incorporate as many senses as possible in a lesson (e.g. looking, hearing, using hands-on materials) </a:t>
            </a:r>
          </a:p>
          <a:p>
            <a:pPr eaLnBrk="1" hangingPunct="1">
              <a:defRPr/>
            </a:pPr>
            <a:r>
              <a:rPr lang="en-US" dirty="0"/>
              <a:t>Encourage interaction</a:t>
            </a:r>
          </a:p>
          <a:p>
            <a:pPr eaLnBrk="1" hangingPunct="1">
              <a:defRPr/>
            </a:pPr>
            <a:r>
              <a:rPr lang="en-US" dirty="0"/>
              <a:t>Incorporate Technology, when possible (tablet, smartphone, etc.) </a:t>
            </a:r>
          </a:p>
          <a:p>
            <a:pPr>
              <a:defRPr/>
            </a:pPr>
            <a:endParaRPr lang="en-US" dirty="0"/>
          </a:p>
          <a:p>
            <a:pPr>
              <a:defRPr/>
            </a:pPr>
            <a:endParaRPr lang="en-US" dirty="0"/>
          </a:p>
          <a:p>
            <a:pPr eaLnBrk="1" fontAlgn="t" hangingPunct="1">
              <a:defRPr/>
            </a:pPr>
            <a:r>
              <a:rPr lang="en-US" b="1" dirty="0"/>
              <a:t>By Doing </a:t>
            </a:r>
            <a:endParaRPr lang="en-US" dirty="0"/>
          </a:p>
          <a:p>
            <a:pPr eaLnBrk="1" fontAlgn="t" hangingPunct="1">
              <a:defRPr/>
            </a:pPr>
            <a:r>
              <a:rPr lang="en-US" b="1" dirty="0"/>
              <a:t>If youth are actively involved in the process, they:</a:t>
            </a:r>
            <a:endParaRPr lang="en-US" dirty="0"/>
          </a:p>
          <a:p>
            <a:pPr eaLnBrk="1" fontAlgn="t" hangingPunct="1">
              <a:defRPr/>
            </a:pPr>
            <a:r>
              <a:rPr lang="en-US" b="1" dirty="0"/>
              <a:t>Learn quicker </a:t>
            </a:r>
            <a:endParaRPr lang="en-US" dirty="0"/>
          </a:p>
          <a:p>
            <a:pPr eaLnBrk="1" fontAlgn="t" hangingPunct="1">
              <a:defRPr/>
            </a:pPr>
            <a:r>
              <a:rPr lang="en-US" b="1" dirty="0"/>
              <a:t>Retain the information</a:t>
            </a:r>
            <a:endParaRPr lang="en-US" dirty="0"/>
          </a:p>
          <a:p>
            <a:pPr eaLnBrk="1" fontAlgn="t" hangingPunct="1">
              <a:defRPr/>
            </a:pPr>
            <a:r>
              <a:rPr lang="en-US" b="1" dirty="0"/>
              <a:t>Relate learning to what they know</a:t>
            </a:r>
            <a:endParaRPr lang="en-US" dirty="0"/>
          </a:p>
          <a:p>
            <a:pPr eaLnBrk="1" fontAlgn="t" hangingPunct="1">
              <a:defRPr/>
            </a:pPr>
            <a:r>
              <a:rPr lang="en-US" b="1" dirty="0"/>
              <a:t>Provide immediate practice and feedback</a:t>
            </a:r>
            <a:endParaRPr lang="en-US" dirty="0"/>
          </a:p>
          <a:p>
            <a:pPr eaLnBrk="1" fontAlgn="t" hangingPunct="1">
              <a:defRPr/>
            </a:pPr>
            <a:r>
              <a:rPr lang="en-US" b="1" dirty="0"/>
              <a:t>Use graphic organizers and other visuals</a:t>
            </a:r>
            <a:endParaRPr lang="en-US" dirty="0"/>
          </a:p>
          <a:p>
            <a:pPr eaLnBrk="1" fontAlgn="t" hangingPunct="1">
              <a:defRPr/>
            </a:pPr>
            <a:r>
              <a:rPr lang="en-US" b="1" dirty="0"/>
              <a:t>Use frequent comprehension checks</a:t>
            </a:r>
            <a:endParaRPr lang="en-US" dirty="0"/>
          </a:p>
          <a:p>
            <a:pPr eaLnBrk="1" fontAlgn="t" hangingPunct="1">
              <a:defRPr/>
            </a:pPr>
            <a:r>
              <a:rPr lang="en-US" b="1" dirty="0"/>
              <a:t>Adjust learning to the student’s needs/level</a:t>
            </a:r>
            <a:endParaRPr lang="en-US" dirty="0"/>
          </a:p>
          <a:p>
            <a:pPr>
              <a:defRPr/>
            </a:pPr>
            <a:endParaRPr lang="en-US" dirty="0"/>
          </a:p>
        </p:txBody>
      </p:sp>
      <p:sp>
        <p:nvSpPr>
          <p:cNvPr id="68612" name="Slide Number Placeholder 3">
            <a:extLst>
              <a:ext uri="{FF2B5EF4-FFF2-40B4-BE49-F238E27FC236}">
                <a16:creationId xmlns:a16="http://schemas.microsoft.com/office/drawing/2014/main" id="{CB7338BF-7E2B-824B-B447-1C71298CC4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44DDBA1-C831-AA47-A53F-000A1710BC75}" type="slidenum">
              <a:rPr lang="en-US" altLang="en-US">
                <a:latin typeface="Calibri" panose="020F0502020204030204" pitchFamily="34" charset="0"/>
              </a:rPr>
              <a:pPr/>
              <a:t>52</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41AC3FDF-4821-B645-B825-9BD5ADE9BB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4B035E5D-3F8A-3941-9718-873F97AA1D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Explain that step 2 is all about conversation starters and will lead to bridge to instructional services in step 3</a:t>
            </a:r>
          </a:p>
        </p:txBody>
      </p:sp>
      <p:sp>
        <p:nvSpPr>
          <p:cNvPr id="70660" name="Slide Number Placeholder 3">
            <a:extLst>
              <a:ext uri="{FF2B5EF4-FFF2-40B4-BE49-F238E27FC236}">
                <a16:creationId xmlns:a16="http://schemas.microsoft.com/office/drawing/2014/main" id="{A56EF033-4891-654B-A87C-FDFDBA74AD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D4F5A60-7245-7B40-A7FD-C74135F7A453}" type="slidenum">
              <a:rPr lang="en-US" altLang="en-US">
                <a:latin typeface="Calibri" panose="020F0502020204030204" pitchFamily="34" charset="0"/>
              </a:rPr>
              <a:pPr/>
              <a:t>53</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3DB10EE2-FC70-DA43-A4E9-7811404BB3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72F4CD3C-CA1F-6C46-BD32-D8CB2B6484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74756" name="Slide Number Placeholder 3">
            <a:extLst>
              <a:ext uri="{FF2B5EF4-FFF2-40B4-BE49-F238E27FC236}">
                <a16:creationId xmlns:a16="http://schemas.microsoft.com/office/drawing/2014/main" id="{CAD789E0-FAB1-BA48-A8E5-8DD4552E93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97CD9C6-8DA4-F94E-8D86-FB939F95E7FD}" type="slidenum">
              <a:rPr lang="en-US" altLang="en-US">
                <a:latin typeface="Calibri" panose="020F0502020204030204" pitchFamily="34" charset="0"/>
              </a:rPr>
              <a:pPr/>
              <a:t>56</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204BB3EF-072F-4948-85B6-CA2B1CEFC8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C58EDBD9-109B-9A44-98A6-1683646964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Explanation of scale 1 being… </a:t>
            </a:r>
          </a:p>
        </p:txBody>
      </p:sp>
      <p:sp>
        <p:nvSpPr>
          <p:cNvPr id="80900" name="Slide Number Placeholder 3">
            <a:extLst>
              <a:ext uri="{FF2B5EF4-FFF2-40B4-BE49-F238E27FC236}">
                <a16:creationId xmlns:a16="http://schemas.microsoft.com/office/drawing/2014/main" id="{9509D4A2-A031-CE45-AD31-69393B17EB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7400FF8-240C-B445-95BD-A19E6F58A522}" type="slidenum">
              <a:rPr lang="en-US" altLang="en-US">
                <a:latin typeface="Calibri" panose="020F0502020204030204" pitchFamily="34" charset="0"/>
              </a:rPr>
              <a:pPr/>
              <a:t>61</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88534158-4639-FD46-B16A-18F5CEC0AF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28A04B25-E346-A745-981B-6084D8865C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Explanation of scale 1 being… </a:t>
            </a:r>
          </a:p>
        </p:txBody>
      </p:sp>
      <p:sp>
        <p:nvSpPr>
          <p:cNvPr id="82948" name="Slide Number Placeholder 3">
            <a:extLst>
              <a:ext uri="{FF2B5EF4-FFF2-40B4-BE49-F238E27FC236}">
                <a16:creationId xmlns:a16="http://schemas.microsoft.com/office/drawing/2014/main" id="{A9C0BC0B-9EC7-1243-AD34-6F75A72370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DF769B5-CC5F-D34B-AC8A-CECA1E7F8358}" type="slidenum">
              <a:rPr lang="en-US" altLang="en-US">
                <a:latin typeface="Calibri" panose="020F0502020204030204" pitchFamily="34" charset="0"/>
              </a:rPr>
              <a:pPr/>
              <a:t>62</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AFDA522A-9F42-6342-B34B-AF97399B74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0ACA85EB-C135-2540-A5BB-A450F9B795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Now that you’ve completed the action plan…select a student with whom you’ve been working and develop an action plan. </a:t>
            </a:r>
          </a:p>
        </p:txBody>
      </p:sp>
      <p:sp>
        <p:nvSpPr>
          <p:cNvPr id="84996" name="Slide Number Placeholder 3">
            <a:extLst>
              <a:ext uri="{FF2B5EF4-FFF2-40B4-BE49-F238E27FC236}">
                <a16:creationId xmlns:a16="http://schemas.microsoft.com/office/drawing/2014/main" id="{13E1594B-655F-E247-AF71-FD70159055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C7DBBE1-8C0E-D646-9933-E2AB8553594E}" type="slidenum">
              <a:rPr lang="en-US" altLang="en-US">
                <a:latin typeface="Calibri" panose="020F0502020204030204" pitchFamily="34" charset="0"/>
              </a:rPr>
              <a:pPr/>
              <a:t>63</a:t>
            </a:fld>
            <a:endParaRPr lang="en-US"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6758C844-11FB-9248-9075-3C220969D8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39CB298C-30D9-0F4D-9798-C335FDD394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Tahoma" panose="020B0604030504040204" pitchFamily="34" charset="0"/>
                <a:ea typeface="ＭＳ Ｐゴシック" panose="020B0600070205080204" pitchFamily="34" charset="-128"/>
              </a:rPr>
              <a:t>We are looking into how this directly affects migrant youth. </a:t>
            </a:r>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
        <p:nvSpPr>
          <p:cNvPr id="94212" name="Slide Number Placeholder 3">
            <a:extLst>
              <a:ext uri="{FF2B5EF4-FFF2-40B4-BE49-F238E27FC236}">
                <a16:creationId xmlns:a16="http://schemas.microsoft.com/office/drawing/2014/main" id="{57B4465D-A1FF-D34E-927A-D5E555A8FA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D8FA8E1-865F-4540-B2CD-9771BC1EC213}" type="slidenum">
              <a:rPr lang="en-US" altLang="en-US">
                <a:latin typeface="Calibri" panose="020F0502020204030204" pitchFamily="34" charset="0"/>
              </a:rPr>
              <a:pPr/>
              <a:t>71</a:t>
            </a:fld>
            <a:endParaRPr lang="en-US"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4CFD3338-E635-FC49-A309-EB88B4503F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D7721524-E242-0B4B-83AC-7FBEAD5C1C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From infancy through adolescence, the body’s biology develops. Normal biological function is partly determined by environment. </a:t>
            </a:r>
          </a:p>
        </p:txBody>
      </p:sp>
      <p:sp>
        <p:nvSpPr>
          <p:cNvPr id="96260" name="Slide Number Placeholder 3">
            <a:extLst>
              <a:ext uri="{FF2B5EF4-FFF2-40B4-BE49-F238E27FC236}">
                <a16:creationId xmlns:a16="http://schemas.microsoft.com/office/drawing/2014/main" id="{8CD5945E-2BD7-074E-BC0F-06BB43A2B5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F313A71-2C7A-4843-946A-D98EB0A94EC0}" type="slidenum">
              <a:rPr lang="en-US" altLang="en-US">
                <a:latin typeface="Calibri" panose="020F0502020204030204" pitchFamily="34" charset="0"/>
              </a:rPr>
              <a:pPr/>
              <a:t>72</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6CF1CE1E-0976-4E47-A48E-A2AA6AC12F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CE6E63AA-2150-EA48-A54D-5FED5E8307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Purpose- responsibilites</a:t>
            </a:r>
          </a:p>
          <a:p>
            <a:r>
              <a:rPr lang="en-US" altLang="en-US">
                <a:ea typeface="ＭＳ Ｐゴシック" panose="020B0600070205080204" pitchFamily="34" charset="-128"/>
              </a:rPr>
              <a:t>Who to send? </a:t>
            </a:r>
          </a:p>
          <a:p>
            <a:r>
              <a:rPr lang="en-US" altLang="en-US">
                <a:ea typeface="ＭＳ Ｐゴシック" panose="020B0600070205080204" pitchFamily="34" charset="-128"/>
              </a:rPr>
              <a:t>Mentoring Pilot- World Education  </a:t>
            </a:r>
            <a:endParaRPr lang="en-US" altLang="en-US" sz="1100">
              <a:ea typeface="ＭＳ Ｐゴシック" panose="020B0600070205080204" pitchFamily="34" charset="-128"/>
            </a:endParaRPr>
          </a:p>
          <a:p>
            <a:r>
              <a:rPr lang="en-US" altLang="en-US">
                <a:ea typeface="ＭＳ Ｐゴシック" panose="020B0600070205080204" pitchFamily="34" charset="-128"/>
              </a:rPr>
              <a:t>Tracie will ask MA, TN, VT, GA, and CA</a:t>
            </a:r>
            <a:endParaRPr lang="en-US" altLang="en-US" sz="1100">
              <a:ea typeface="ＭＳ Ｐゴシック" panose="020B0600070205080204" pitchFamily="34" charset="-128"/>
            </a:endParaRPr>
          </a:p>
          <a:p>
            <a:r>
              <a:rPr lang="en-US" altLang="en-US">
                <a:ea typeface="ＭＳ Ｐゴシック" panose="020B0600070205080204" pitchFamily="34" charset="-128"/>
              </a:rPr>
              <a:t> </a:t>
            </a:r>
            <a:endParaRPr lang="en-US" altLang="en-US" sz="1100">
              <a:ea typeface="ＭＳ Ｐゴシック" panose="020B0600070205080204" pitchFamily="34" charset="-128"/>
            </a:endParaRPr>
          </a:p>
          <a:p>
            <a:r>
              <a:rPr lang="en-US" altLang="en-US">
                <a:ea typeface="ＭＳ Ｐゴシック" panose="020B0600070205080204" pitchFamily="34" charset="-128"/>
              </a:rPr>
              <a:t>Mental Health-- KS</a:t>
            </a:r>
            <a:endParaRPr lang="en-US" altLang="en-US" sz="1100">
              <a:ea typeface="ＭＳ Ｐゴシック" panose="020B0600070205080204" pitchFamily="34" charset="-128"/>
            </a:endParaRPr>
          </a:p>
          <a:p>
            <a:r>
              <a:rPr lang="en-US" altLang="en-US">
                <a:ea typeface="ＭＳ Ｐゴシック" panose="020B0600070205080204" pitchFamily="34" charset="-128"/>
              </a:rPr>
              <a:t> </a:t>
            </a:r>
            <a:endParaRPr lang="en-US" altLang="en-US" sz="1100">
              <a:ea typeface="ＭＳ Ｐゴシック" panose="020B0600070205080204" pitchFamily="34" charset="-128"/>
            </a:endParaRPr>
          </a:p>
          <a:p>
            <a:r>
              <a:rPr lang="en-US" altLang="en-US">
                <a:ea typeface="ＭＳ Ｐゴシック" panose="020B0600070205080204" pitchFamily="34" charset="-128"/>
              </a:rPr>
              <a:t>Goal Setting – TOT Work Group – Sonja Williams (lead)—Ernesto?</a:t>
            </a:r>
            <a:endParaRPr lang="en-US" altLang="en-US" sz="1100">
              <a:ea typeface="ＭＳ Ｐゴシック" panose="020B0600070205080204" pitchFamily="34" charset="-128"/>
            </a:endParaRPr>
          </a:p>
          <a:p>
            <a:r>
              <a:rPr lang="en-US" altLang="en-US">
                <a:ea typeface="ＭＳ Ｐゴシック" panose="020B0600070205080204" pitchFamily="34" charset="-128"/>
              </a:rPr>
              <a:t>PD- Develop training to certified and non-certified staff – Jessica Castaneda (Lead)</a:t>
            </a:r>
            <a:endParaRPr lang="en-US" altLang="en-US" sz="1100">
              <a:ea typeface="ＭＳ Ｐゴシック" panose="020B0600070205080204" pitchFamily="34" charset="-128"/>
            </a:endParaRPr>
          </a:p>
          <a:p>
            <a:r>
              <a:rPr lang="en-US" altLang="en-US">
                <a:ea typeface="ＭＳ Ｐゴシック" panose="020B0600070205080204" pitchFamily="34" charset="-128"/>
              </a:rPr>
              <a:t>ID&amp;R – in collaboration with IRRC—Jennifer Almeda (lead)</a:t>
            </a:r>
            <a:endParaRPr lang="en-US" altLang="en-US" sz="1100">
              <a:ea typeface="ＭＳ Ｐゴシック" panose="020B0600070205080204" pitchFamily="34" charset="-128"/>
            </a:endParaRPr>
          </a:p>
          <a:p>
            <a:r>
              <a:rPr lang="en-US" altLang="en-US">
                <a:ea typeface="ＭＳ Ｐゴシック" panose="020B0600070205080204" pitchFamily="34" charset="-128"/>
              </a:rPr>
              <a:t>Develop web-accessible lessons- Material Development—Bob Lynch and Brenda Pessin-- leads</a:t>
            </a:r>
            <a:endParaRPr lang="en-US" altLang="en-US" sz="1100">
              <a:ea typeface="ＭＳ Ｐゴシック" panose="020B0600070205080204" pitchFamily="34" charset="-128"/>
            </a:endParaRPr>
          </a:p>
          <a:p>
            <a:pPr lvl="1"/>
            <a:r>
              <a:rPr lang="en-US" altLang="en-US">
                <a:ea typeface="ＭＳ Ｐゴシック" panose="020B0600070205080204" pitchFamily="34" charset="-128"/>
              </a:rPr>
              <a:t>With support and guidance from World Ed – Andy Nash</a:t>
            </a:r>
            <a:endParaRPr lang="en-US" altLang="en-US" sz="1100">
              <a:ea typeface="ＭＳ Ｐゴシック" panose="020B0600070205080204" pitchFamily="34" charset="-128"/>
            </a:endParaRPr>
          </a:p>
          <a:p>
            <a:r>
              <a:rPr lang="en-US" altLang="en-US">
                <a:ea typeface="ＭＳ Ｐゴシック" panose="020B0600070205080204" pitchFamily="34" charset="-128"/>
              </a:rPr>
              <a:t>OSY Learning Plan—Emily Hoffman</a:t>
            </a:r>
            <a:endParaRPr lang="en-US" altLang="en-US" sz="1100">
              <a:ea typeface="ＭＳ Ｐゴシック" panose="020B0600070205080204" pitchFamily="34" charset="-128"/>
            </a:endParaRPr>
          </a:p>
          <a:p>
            <a:pPr lvl="1"/>
            <a:r>
              <a:rPr lang="en-US" altLang="en-US">
                <a:ea typeface="ＭＳ Ｐゴシック" panose="020B0600070205080204" pitchFamily="34" charset="-128"/>
              </a:rPr>
              <a:t>With Steve Quonn</a:t>
            </a:r>
            <a:endParaRPr lang="en-US" altLang="en-US" sz="1100">
              <a:ea typeface="ＭＳ Ｐゴシック" panose="020B0600070205080204" pitchFamily="34" charset="-128"/>
            </a:endParaRPr>
          </a:p>
          <a:p>
            <a:r>
              <a:rPr lang="en-US" altLang="en-US">
                <a:ea typeface="ＭＳ Ｐゴシック" panose="020B0600070205080204" pitchFamily="34" charset="-128"/>
              </a:rPr>
              <a:t> </a:t>
            </a:r>
            <a:endParaRPr lang="en-US" altLang="en-US" sz="1100">
              <a:ea typeface="ＭＳ Ｐゴシック" panose="020B0600070205080204" pitchFamily="34" charset="-128"/>
            </a:endParaRPr>
          </a:p>
          <a:p>
            <a:r>
              <a:rPr lang="en-US" altLang="en-US">
                <a:ea typeface="ＭＳ Ｐゴシック" panose="020B0600070205080204" pitchFamily="34" charset="-128"/>
              </a:rPr>
              <a:t> </a:t>
            </a:r>
            <a:endParaRPr lang="en-US" altLang="en-US" sz="1100">
              <a:ea typeface="ＭＳ Ｐゴシック" panose="020B0600070205080204" pitchFamily="34" charset="-128"/>
            </a:endParaRPr>
          </a:p>
          <a:p>
            <a:endParaRPr lang="en-US" altLang="en-US">
              <a:ea typeface="ＭＳ Ｐゴシック" panose="020B0600070205080204" pitchFamily="34" charset="-128"/>
            </a:endParaRPr>
          </a:p>
        </p:txBody>
      </p:sp>
      <p:sp>
        <p:nvSpPr>
          <p:cNvPr id="21508" name="Slide Number Placeholder 3">
            <a:extLst>
              <a:ext uri="{FF2B5EF4-FFF2-40B4-BE49-F238E27FC236}">
                <a16:creationId xmlns:a16="http://schemas.microsoft.com/office/drawing/2014/main" id="{5E0B3E94-BEB5-174F-BA4A-FC4A9EBC57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9FB2418-9F94-BB4C-8370-12B41BE5139D}" type="slidenum">
              <a:rPr lang="en-US" altLang="en-US">
                <a:latin typeface="Calibri" panose="020F0502020204030204" pitchFamily="34" charset="0"/>
              </a:rPr>
              <a:pPr/>
              <a:t>16</a:t>
            </a:fld>
            <a:endParaRPr lang="en-US"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AC184D6A-FBC8-DF4E-8F18-561B6F79B1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C9137673-58E4-4B49-8CDB-EE41A90D65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Traumatic experiences in childhood have been linked to increased medical conditions throughout the individuals’ lives. The Adverse Childhood Experiences (ACE) Study is a longitudinal study that explores the long-lasting impact of childhood trauma into adulthood. Researchers gathered medical histories over time while also collecting data on the subjects’ childhood exposure to abuse, violence, and impaired caregivers. </a:t>
            </a:r>
          </a:p>
        </p:txBody>
      </p:sp>
      <p:sp>
        <p:nvSpPr>
          <p:cNvPr id="98308" name="Slide Number Placeholder 3">
            <a:extLst>
              <a:ext uri="{FF2B5EF4-FFF2-40B4-BE49-F238E27FC236}">
                <a16:creationId xmlns:a16="http://schemas.microsoft.com/office/drawing/2014/main" id="{9F26E3B2-524C-9D49-B687-3FAF65EDA8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F58C8A-9B2E-8642-B59B-382982DC3AFD}" type="slidenum">
              <a:rPr lang="en-US" altLang="en-US">
                <a:latin typeface="Calibri" panose="020F0502020204030204" pitchFamily="34" charset="0"/>
              </a:rPr>
              <a:pPr/>
              <a:t>73</a:t>
            </a:fld>
            <a:endParaRPr lang="en-US"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144246F8-5841-B249-AC5B-B7487D1ED1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B0EF5F12-9439-C247-BD18-0EAEA2D0EF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ea typeface="ＭＳ Ｐゴシック" panose="020B0600070205080204" pitchFamily="34" charset="-128"/>
              </a:rPr>
              <a:t>Discrimination</a:t>
            </a:r>
            <a:r>
              <a:rPr lang="en-US" altLang="en-US">
                <a:ea typeface="ＭＳ Ｐゴシック" panose="020B0600070205080204" pitchFamily="34" charset="-128"/>
              </a:rPr>
              <a:t> and </a:t>
            </a:r>
            <a:r>
              <a:rPr lang="en-US" altLang="en-US" b="1">
                <a:ea typeface="ＭＳ Ｐゴシック" panose="020B0600070205080204" pitchFamily="34" charset="-128"/>
              </a:rPr>
              <a:t>prejudice</a:t>
            </a:r>
            <a:r>
              <a:rPr lang="en-US" altLang="en-US">
                <a:ea typeface="ＭＳ Ｐゴシック" panose="020B0600070205080204" pitchFamily="34" charset="-128"/>
              </a:rPr>
              <a:t> are other major stressors that come into prominence once the immigrant is better established and oriented to the mainstream culture. This is experienced not only as originating from mainstream culture Americans, but often from other earlier-arriving immigrants, even from their nation or culture of origin, who may feel threat of displacement as far as job security and access to resources and opportunity. </a:t>
            </a:r>
          </a:p>
        </p:txBody>
      </p:sp>
      <p:sp>
        <p:nvSpPr>
          <p:cNvPr id="102404" name="Slide Number Placeholder 3">
            <a:extLst>
              <a:ext uri="{FF2B5EF4-FFF2-40B4-BE49-F238E27FC236}">
                <a16:creationId xmlns:a16="http://schemas.microsoft.com/office/drawing/2014/main" id="{2D3B6D40-DCED-F04F-80BD-B220065D4B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4CE6CA9-652B-2B40-A11A-168D9F620504}" type="slidenum">
              <a:rPr lang="en-US" altLang="en-US">
                <a:latin typeface="Calibri" panose="020F0502020204030204" pitchFamily="34" charset="0"/>
              </a:rPr>
              <a:pPr/>
              <a:t>76</a:t>
            </a:fld>
            <a:endParaRPr lang="en-US"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686B3D21-48D8-DC42-A276-3E957E1382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956245A7-6651-F046-B7B0-7E134A17A7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As a result of the many traumas and stressors faced by immigrants and refugees during their physical and psychological odyssey, they have been found to generally be at high risk for mental health problems (Keyes, 2000).</a:t>
            </a:r>
          </a:p>
          <a:p>
            <a:endParaRPr lang="en-US" altLang="en-US">
              <a:ea typeface="ＭＳ Ｐゴシック" panose="020B0600070205080204" pitchFamily="34" charset="-128"/>
            </a:endParaRPr>
          </a:p>
        </p:txBody>
      </p:sp>
      <p:sp>
        <p:nvSpPr>
          <p:cNvPr id="104452" name="Slide Number Placeholder 3">
            <a:extLst>
              <a:ext uri="{FF2B5EF4-FFF2-40B4-BE49-F238E27FC236}">
                <a16:creationId xmlns:a16="http://schemas.microsoft.com/office/drawing/2014/main" id="{72E139B1-9339-874C-85D9-90BA221946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EADFEF6-D271-244F-87B1-E797B7E4D87A}" type="slidenum">
              <a:rPr lang="en-US" altLang="en-US">
                <a:latin typeface="Calibri" panose="020F0502020204030204" pitchFamily="34" charset="0"/>
              </a:rPr>
              <a:pPr/>
              <a:t>77</a:t>
            </a:fld>
            <a:endParaRPr lang="en-US"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70AEDC7C-4ABE-1647-8746-A088FCEB94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E7313BD9-C3D3-DA40-8571-8858CC0F37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These disorders have been correlated to exposure and proximity to pre-migration and post-migration traumatizing events (Fenta, Yman, &amp; Noh, 2004). Other risk factors that affect the degree of symptomatology and impairment include poverty, education, subsequent unemployment, low self-esteem, and poor physical health (Hermansson et al., 2002; Hsu, Davies, &amp; Hansen, 2004; Weine et al., 2000).</a:t>
            </a:r>
          </a:p>
          <a:p>
            <a:endParaRPr lang="en-US" altLang="en-US">
              <a:ea typeface="ＭＳ Ｐゴシック" panose="020B0600070205080204" pitchFamily="34" charset="-128"/>
            </a:endParaRPr>
          </a:p>
        </p:txBody>
      </p:sp>
      <p:sp>
        <p:nvSpPr>
          <p:cNvPr id="106500" name="Slide Number Placeholder 3">
            <a:extLst>
              <a:ext uri="{FF2B5EF4-FFF2-40B4-BE49-F238E27FC236}">
                <a16:creationId xmlns:a16="http://schemas.microsoft.com/office/drawing/2014/main" id="{FBB878DD-56E3-0E43-9E17-88ADA4368D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C0CD988-08A3-9B43-9ED3-0CBD6D89EFED}" type="slidenum">
              <a:rPr lang="en-US" altLang="en-US">
                <a:latin typeface="Calibri" panose="020F0502020204030204" pitchFamily="34" charset="0"/>
              </a:rPr>
              <a:pPr/>
              <a:t>78</a:t>
            </a:fld>
            <a:endParaRPr lang="en-US"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A5CD2D6F-D324-6946-B497-CD179ACF21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B55AF5CA-F41E-3C49-8388-0F7DBC2DD4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(Fox, Burns, Popovich, Belknap, &amp; FrankStromborg 2004; McKelvey et al., 2002). (Fox et al., 2004). Almquist &amp; Broberg, 1999)</a:t>
            </a:r>
          </a:p>
          <a:p>
            <a:endParaRPr lang="en-US" altLang="en-US">
              <a:ea typeface="ＭＳ Ｐゴシック" panose="020B0600070205080204" pitchFamily="34" charset="-128"/>
            </a:endParaRPr>
          </a:p>
        </p:txBody>
      </p:sp>
      <p:sp>
        <p:nvSpPr>
          <p:cNvPr id="108548" name="Slide Number Placeholder 3">
            <a:extLst>
              <a:ext uri="{FF2B5EF4-FFF2-40B4-BE49-F238E27FC236}">
                <a16:creationId xmlns:a16="http://schemas.microsoft.com/office/drawing/2014/main" id="{CFF80D57-F643-4F4F-974D-C753C73BF5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16F36EE-BD7F-D44D-A8FD-D225B1E9503A}" type="slidenum">
              <a:rPr lang="en-US" altLang="en-US">
                <a:latin typeface="Calibri" panose="020F0502020204030204" pitchFamily="34" charset="0"/>
              </a:rPr>
              <a:pPr/>
              <a:t>79</a:t>
            </a:fld>
            <a:endParaRPr lang="en-US"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1618" name="Shape 84">
            <a:extLst>
              <a:ext uri="{FF2B5EF4-FFF2-40B4-BE49-F238E27FC236}">
                <a16:creationId xmlns:a16="http://schemas.microsoft.com/office/drawing/2014/main" id="{F5D2FDD4-827D-2B43-A216-67CA4A0E3D7A}"/>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11619" name="Shape 85">
            <a:extLst>
              <a:ext uri="{FF2B5EF4-FFF2-40B4-BE49-F238E27FC236}">
                <a16:creationId xmlns:a16="http://schemas.microsoft.com/office/drawing/2014/main" id="{7D95B1E6-9DD2-114C-9865-FD6D06AFA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032525A7-1966-C547-B783-8E72132F72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a:extLst>
              <a:ext uri="{FF2B5EF4-FFF2-40B4-BE49-F238E27FC236}">
                <a16:creationId xmlns:a16="http://schemas.microsoft.com/office/drawing/2014/main" id="{92507F40-F9DA-8D48-AC35-056397577B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a:r>
              <a:rPr lang="en-US" altLang="en-US">
                <a:ea typeface="ＭＳ Ｐゴシック" panose="020B0600070205080204" pitchFamily="34" charset="-128"/>
              </a:rPr>
              <a:t>The SOSOSY Training Manual has been designed to assist states in the development of systems to support Out-of-School Youth. SOSOSY Training Manual has been created to assist states in creating a system to identify, recruit and provide services to OSY. This document serves as a workbook for states to develop or improve their current services and support programs for OSY. It outlines the steps to gather and analyze OSY data, plan for service delivery, access best practices in curriculum and instruction, as well as create education plans and address advocacy needs of the OSY population.</a:t>
            </a:r>
          </a:p>
          <a:p>
            <a:pPr defTabSz="912813"/>
            <a:endParaRPr lang="en-US" altLang="en-US">
              <a:ea typeface="ＭＳ Ｐゴシック" panose="020B0600070205080204" pitchFamily="34" charset="-128"/>
            </a:endParaRPr>
          </a:p>
        </p:txBody>
      </p:sp>
      <p:sp>
        <p:nvSpPr>
          <p:cNvPr id="113668" name="Slide Number Placeholder 3">
            <a:extLst>
              <a:ext uri="{FF2B5EF4-FFF2-40B4-BE49-F238E27FC236}">
                <a16:creationId xmlns:a16="http://schemas.microsoft.com/office/drawing/2014/main" id="{C0DB6CAE-81D5-5341-AAC0-ED459ED476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88A83B9-C340-844F-9EC7-7DE98F60254C}" type="slidenum">
              <a:rPr lang="en-US" altLang="en-US">
                <a:latin typeface="Calibri" panose="020F0502020204030204" pitchFamily="34" charset="0"/>
              </a:rPr>
              <a:pPr/>
              <a:t>82</a:t>
            </a:fld>
            <a:endParaRPr lang="en-US" altLang="en-US">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63FC2D45-E1E1-D24F-9D79-1D59EBFD29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BE644D97-3967-9242-9A71-7971130140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a:r>
              <a:rPr lang="en-US" altLang="en-US">
                <a:ea typeface="ＭＳ Ｐゴシック" panose="020B0600070205080204" pitchFamily="34" charset="-128"/>
              </a:rPr>
              <a:t>The SOSOSY Training Manual has been designed to assist states in the development of systems to support Out-of-School Youth. SOSOSY Training Manual has been created to assist states in creating a system to identify, recruit and provide services to OSY. This document serves as a workbook for states to develop or improve their current services and support programs for OSY. It outlines the steps to gather and analyze OSY data, plan for service delivery, access best practices in curriculum and instruction, as well as create education plans and address advocacy needs of the OSY population.</a:t>
            </a:r>
          </a:p>
          <a:p>
            <a:pPr defTabSz="912813"/>
            <a:endParaRPr lang="en-US" altLang="en-US">
              <a:ea typeface="ＭＳ Ｐゴシック" panose="020B0600070205080204" pitchFamily="34" charset="-128"/>
            </a:endParaRPr>
          </a:p>
        </p:txBody>
      </p:sp>
      <p:sp>
        <p:nvSpPr>
          <p:cNvPr id="115716" name="Slide Number Placeholder 3">
            <a:extLst>
              <a:ext uri="{FF2B5EF4-FFF2-40B4-BE49-F238E27FC236}">
                <a16:creationId xmlns:a16="http://schemas.microsoft.com/office/drawing/2014/main" id="{7CCA646D-4BD3-354D-A458-BECF181CD6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2A6F95E-1234-E845-9A9C-BAD3C1BA0776}" type="slidenum">
              <a:rPr lang="en-US" altLang="en-US">
                <a:latin typeface="Calibri" panose="020F0502020204030204" pitchFamily="34" charset="0"/>
              </a:rPr>
              <a:pPr/>
              <a:t>83</a:t>
            </a:fld>
            <a:endParaRPr lang="en-US"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68326EBB-C273-EC45-8F63-FB53F4B538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a:extLst>
              <a:ext uri="{FF2B5EF4-FFF2-40B4-BE49-F238E27FC236}">
                <a16:creationId xmlns:a16="http://schemas.microsoft.com/office/drawing/2014/main" id="{BED79F75-DD21-8943-8D0D-AC1F6D378E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a:r>
              <a:rPr lang="en-US" altLang="en-US">
                <a:ea typeface="ＭＳ Ｐゴシック" panose="020B0600070205080204" pitchFamily="34" charset="-128"/>
              </a:rPr>
              <a:t>The SOSOSY Training Manual has been designed to assist states in the development of systems to support Out-of-School Youth. SOSOSY Training Manual has been created to assist states in creating a system to identify, recruit and provide services to OSY. This document serves as a workbook for states to develop or improve their current services and support programs for OSY. It outlines the steps to gather and analyze OSY data, plan for service delivery, access best practices in curriculum and instruction, as well as create education plans and address advocacy needs of the OSY population.</a:t>
            </a:r>
          </a:p>
          <a:p>
            <a:pPr defTabSz="912813"/>
            <a:endParaRPr lang="en-US" altLang="en-US">
              <a:ea typeface="ＭＳ Ｐゴシック" panose="020B0600070205080204" pitchFamily="34" charset="-128"/>
            </a:endParaRPr>
          </a:p>
        </p:txBody>
      </p:sp>
      <p:sp>
        <p:nvSpPr>
          <p:cNvPr id="117764" name="Slide Number Placeholder 3">
            <a:extLst>
              <a:ext uri="{FF2B5EF4-FFF2-40B4-BE49-F238E27FC236}">
                <a16:creationId xmlns:a16="http://schemas.microsoft.com/office/drawing/2014/main" id="{2B43FA3F-878A-E14A-AC04-EBDEC63ACF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65BAC4E-C22A-3B42-9271-C2D1F1993C29}" type="slidenum">
              <a:rPr lang="en-US" altLang="en-US">
                <a:latin typeface="Calibri" panose="020F0502020204030204" pitchFamily="34" charset="0"/>
              </a:rPr>
              <a:pPr/>
              <a:t>84</a:t>
            </a:fld>
            <a:endParaRPr lang="en-US" altLang="en-US">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9810" name="Shape 84">
            <a:extLst>
              <a:ext uri="{FF2B5EF4-FFF2-40B4-BE49-F238E27FC236}">
                <a16:creationId xmlns:a16="http://schemas.microsoft.com/office/drawing/2014/main" id="{4F4FFC0B-7F8F-044C-9B75-0D9E49A588E7}"/>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19811" name="Shape 85">
            <a:extLst>
              <a:ext uri="{FF2B5EF4-FFF2-40B4-BE49-F238E27FC236}">
                <a16:creationId xmlns:a16="http://schemas.microsoft.com/office/drawing/2014/main" id="{65A329D6-8636-DB4A-BE02-B8B01A4781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5FA79549-B46F-E449-AF74-8C48869D45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4740039F-0C51-3747-905C-CFEC3F20C1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Change fillable form to effective</a:t>
            </a:r>
          </a:p>
          <a:p>
            <a:r>
              <a:rPr lang="en-US" altLang="en-US">
                <a:ea typeface="ＭＳ Ｐゴシック" panose="020B0600070205080204" pitchFamily="34" charset="-128"/>
              </a:rPr>
              <a:t>Introduce the concept of actively participating… refer to OSY Instructional Action Plan</a:t>
            </a:r>
          </a:p>
          <a:p>
            <a:r>
              <a:rPr lang="en-US" altLang="en-US">
                <a:ea typeface="ＭＳ Ｐゴシック" panose="020B0600070205080204" pitchFamily="34" charset="-128"/>
              </a:rPr>
              <a:t>Explain Stop and Do.</a:t>
            </a:r>
          </a:p>
        </p:txBody>
      </p:sp>
      <p:sp>
        <p:nvSpPr>
          <p:cNvPr id="39940" name="Slide Number Placeholder 3">
            <a:extLst>
              <a:ext uri="{FF2B5EF4-FFF2-40B4-BE49-F238E27FC236}">
                <a16:creationId xmlns:a16="http://schemas.microsoft.com/office/drawing/2014/main" id="{D8846320-5A93-E84F-B091-320BE1AB88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D4244EA-0A33-C244-B8A4-B36BC1C7F0C6}" type="slidenum">
              <a:rPr lang="en-US" altLang="en-US">
                <a:latin typeface="Calibri" panose="020F0502020204030204" pitchFamily="34" charset="0"/>
              </a:rPr>
              <a:pPr/>
              <a:t>33</a:t>
            </a:fld>
            <a:endParaRPr lang="en-US" altLang="en-US">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1858" name="Shape 84">
            <a:extLst>
              <a:ext uri="{FF2B5EF4-FFF2-40B4-BE49-F238E27FC236}">
                <a16:creationId xmlns:a16="http://schemas.microsoft.com/office/drawing/2014/main" id="{8AF8B6FE-AD8A-6244-81DD-8FA6793159DD}"/>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21859" name="Shape 85">
            <a:extLst>
              <a:ext uri="{FF2B5EF4-FFF2-40B4-BE49-F238E27FC236}">
                <a16:creationId xmlns:a16="http://schemas.microsoft.com/office/drawing/2014/main" id="{1A991AFA-1F04-6A4B-99ED-8B41906377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3906" name="Shape 84">
            <a:extLst>
              <a:ext uri="{FF2B5EF4-FFF2-40B4-BE49-F238E27FC236}">
                <a16:creationId xmlns:a16="http://schemas.microsoft.com/office/drawing/2014/main" id="{9C00DA63-65EC-F840-8479-179CE8235261}"/>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23907" name="Shape 85">
            <a:extLst>
              <a:ext uri="{FF2B5EF4-FFF2-40B4-BE49-F238E27FC236}">
                <a16:creationId xmlns:a16="http://schemas.microsoft.com/office/drawing/2014/main" id="{2B544FB6-6879-CC47-9409-4806D70B84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5954" name="Shape 84">
            <a:extLst>
              <a:ext uri="{FF2B5EF4-FFF2-40B4-BE49-F238E27FC236}">
                <a16:creationId xmlns:a16="http://schemas.microsoft.com/office/drawing/2014/main" id="{B1F5CFBD-9450-5747-8950-CAFCA49BC329}"/>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25955" name="Shape 85">
            <a:extLst>
              <a:ext uri="{FF2B5EF4-FFF2-40B4-BE49-F238E27FC236}">
                <a16:creationId xmlns:a16="http://schemas.microsoft.com/office/drawing/2014/main" id="{92153385-0F94-B541-B8FB-5708EAB8E2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D98278C1-9B9E-C84F-969B-A109A5E5AE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6CE6EB83-1F43-8D4E-AE97-AB03590CEF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In Voiceover, point out that this is a screenshot of the resource guide for Step 1: Creating an Effective Learning Environment</a:t>
            </a:r>
          </a:p>
        </p:txBody>
      </p:sp>
      <p:sp>
        <p:nvSpPr>
          <p:cNvPr id="43012" name="Slide Number Placeholder 3">
            <a:extLst>
              <a:ext uri="{FF2B5EF4-FFF2-40B4-BE49-F238E27FC236}">
                <a16:creationId xmlns:a16="http://schemas.microsoft.com/office/drawing/2014/main" id="{130AD735-72E1-2A40-B61B-A63D42E1D6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A1C978A-7448-2B49-8040-20FC8C94006B}" type="slidenum">
              <a:rPr lang="en-US" altLang="en-US">
                <a:latin typeface="Calibri" panose="020F0502020204030204" pitchFamily="34" charset="0"/>
              </a:rPr>
              <a:pPr/>
              <a:t>35</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23C1C8EF-485A-F14A-B2F3-C5C5CB358D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05B12D65-410F-2745-A1C0-BFC59AB837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Explain pencil?</a:t>
            </a:r>
          </a:p>
        </p:txBody>
      </p:sp>
      <p:sp>
        <p:nvSpPr>
          <p:cNvPr id="46084" name="Slide Number Placeholder 3">
            <a:extLst>
              <a:ext uri="{FF2B5EF4-FFF2-40B4-BE49-F238E27FC236}">
                <a16:creationId xmlns:a16="http://schemas.microsoft.com/office/drawing/2014/main" id="{C4D66BBD-DE4D-FB4D-823D-BFE4FEC052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69CE1DF-9554-C84A-98E2-FD197B006501}" type="slidenum">
              <a:rPr lang="en-US" altLang="en-US">
                <a:latin typeface="Calibri" panose="020F0502020204030204" pitchFamily="34" charset="0"/>
              </a:rPr>
              <a:pPr/>
              <a:t>37</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911FE7C0-B5C3-2947-9971-A78472B35F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158DD970-00F9-FC42-88F3-FE444811FA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Change fillable form to effective</a:t>
            </a:r>
          </a:p>
        </p:txBody>
      </p:sp>
      <p:sp>
        <p:nvSpPr>
          <p:cNvPr id="49156" name="Slide Number Placeholder 3">
            <a:extLst>
              <a:ext uri="{FF2B5EF4-FFF2-40B4-BE49-F238E27FC236}">
                <a16:creationId xmlns:a16="http://schemas.microsoft.com/office/drawing/2014/main" id="{6CC93E0B-0175-6649-9DA3-9EFF4A38B55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DCA9E10-3DAD-3147-A037-57EFF33D493F}" type="slidenum">
              <a:rPr lang="en-US" altLang="en-US">
                <a:latin typeface="Calibri" panose="020F0502020204030204" pitchFamily="34" charset="0"/>
              </a:rPr>
              <a:pPr/>
              <a:t>39</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A8F8B434-63DF-7043-82B9-9E0ECAB904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EA1CA340-7BE8-4744-8F74-6174D19AFC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51204" name="Slide Number Placeholder 3">
            <a:extLst>
              <a:ext uri="{FF2B5EF4-FFF2-40B4-BE49-F238E27FC236}">
                <a16:creationId xmlns:a16="http://schemas.microsoft.com/office/drawing/2014/main" id="{E3A34ECB-9E11-9C4E-84FB-4BFE5963FE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0844DCC-9FA1-BC44-8B8D-B9EDAD2D3FBE}" type="slidenum">
              <a:rPr lang="en-US" altLang="en-US">
                <a:latin typeface="Calibri" panose="020F0502020204030204" pitchFamily="34" charset="0"/>
              </a:rPr>
              <a:pPr/>
              <a:t>40</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ECE637C3-70E8-1845-934A-111A318DB9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BFA996A8-6D3D-E141-A599-0D60F6168A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Explain that step 2 is all about conversation starters and will lead to bridge to instructional services in step 3</a:t>
            </a:r>
          </a:p>
        </p:txBody>
      </p:sp>
      <p:sp>
        <p:nvSpPr>
          <p:cNvPr id="53252" name="Slide Number Placeholder 3">
            <a:extLst>
              <a:ext uri="{FF2B5EF4-FFF2-40B4-BE49-F238E27FC236}">
                <a16:creationId xmlns:a16="http://schemas.microsoft.com/office/drawing/2014/main" id="{42CE9C3B-D9F5-C045-B0DF-61FFB51030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6F6339C-989F-BB41-BAE1-EFD845868430}" type="slidenum">
              <a:rPr lang="en-US" altLang="en-US">
                <a:latin typeface="Calibri" panose="020F0502020204030204" pitchFamily="34" charset="0"/>
              </a:rPr>
              <a:pPr/>
              <a:t>41</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D3BD61DC-2C3A-F441-8B0A-D8DE6B034C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DC7991F6-7BF1-D642-B2F6-B4B6FEA008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Change fillable form to effective</a:t>
            </a:r>
          </a:p>
        </p:txBody>
      </p:sp>
      <p:sp>
        <p:nvSpPr>
          <p:cNvPr id="58372" name="Slide Number Placeholder 3">
            <a:extLst>
              <a:ext uri="{FF2B5EF4-FFF2-40B4-BE49-F238E27FC236}">
                <a16:creationId xmlns:a16="http://schemas.microsoft.com/office/drawing/2014/main" id="{36775D59-C30D-3041-8B6F-C4447F33DE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3CDA803-3E35-0547-86AD-E55821CA45DC}" type="slidenum">
              <a:rPr lang="en-US" altLang="en-US">
                <a:latin typeface="Calibri" panose="020F0502020204030204" pitchFamily="34" charset="0"/>
              </a:rPr>
              <a:pPr/>
              <a:t>45</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6239ADBB-1950-AA4C-8347-249A10E1DE3D}"/>
              </a:ext>
            </a:extLst>
          </p:cNvPr>
          <p:cNvSpPr>
            <a:spLocks noGrp="1"/>
          </p:cNvSpPr>
          <p:nvPr>
            <p:ph type="dt" sz="half" idx="10"/>
          </p:nvPr>
        </p:nvSpPr>
        <p:spPr/>
        <p:txBody>
          <a:bodyPr/>
          <a:lstStyle>
            <a:lvl1pPr>
              <a:defRPr/>
            </a:lvl1pPr>
          </a:lstStyle>
          <a:p>
            <a:pPr>
              <a:defRPr/>
            </a:pPr>
            <a:fld id="{5D9AFA8D-1A3F-AB48-A080-74AB273C8713}" type="datetimeFigureOut">
              <a:rPr lang="en-US" altLang="en-US"/>
              <a:pPr>
                <a:defRPr/>
              </a:pPr>
              <a:t>4/20/21</a:t>
            </a:fld>
            <a:endParaRPr lang="en-US" altLang="en-US" dirty="0"/>
          </a:p>
        </p:txBody>
      </p:sp>
      <p:sp>
        <p:nvSpPr>
          <p:cNvPr id="5" name="Footer Placeholder 4">
            <a:extLst>
              <a:ext uri="{FF2B5EF4-FFF2-40B4-BE49-F238E27FC236}">
                <a16:creationId xmlns:a16="http://schemas.microsoft.com/office/drawing/2014/main" id="{B14ACE84-DC00-1345-B184-24456B5235B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A063428-69EA-EC46-9386-B0C983041FC1}"/>
              </a:ext>
            </a:extLst>
          </p:cNvPr>
          <p:cNvSpPr>
            <a:spLocks noGrp="1"/>
          </p:cNvSpPr>
          <p:nvPr>
            <p:ph type="sldNum" sz="quarter" idx="12"/>
          </p:nvPr>
        </p:nvSpPr>
        <p:spPr/>
        <p:txBody>
          <a:bodyPr/>
          <a:lstStyle>
            <a:lvl1pPr>
              <a:defRPr/>
            </a:lvl1pPr>
          </a:lstStyle>
          <a:p>
            <a:fld id="{B8022D1D-31E7-DA46-9366-2CE4D7C9D429}" type="slidenum">
              <a:rPr lang="en-US" altLang="en-US"/>
              <a:pPr/>
              <a:t>‹#›</a:t>
            </a:fld>
            <a:endParaRPr lang="en-US" altLang="en-US"/>
          </a:p>
        </p:txBody>
      </p:sp>
    </p:spTree>
    <p:extLst>
      <p:ext uri="{BB962C8B-B14F-4D97-AF65-F5344CB8AC3E}">
        <p14:creationId xmlns:p14="http://schemas.microsoft.com/office/powerpoint/2010/main" val="4023291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1184BB-4A31-F749-961A-DB540E7D7A78}"/>
              </a:ext>
            </a:extLst>
          </p:cNvPr>
          <p:cNvSpPr>
            <a:spLocks noGrp="1"/>
          </p:cNvSpPr>
          <p:nvPr>
            <p:ph type="dt" sz="half" idx="10"/>
          </p:nvPr>
        </p:nvSpPr>
        <p:spPr/>
        <p:txBody>
          <a:bodyPr/>
          <a:lstStyle>
            <a:lvl1pPr>
              <a:defRPr/>
            </a:lvl1pPr>
          </a:lstStyle>
          <a:p>
            <a:pPr>
              <a:defRPr/>
            </a:pPr>
            <a:fld id="{7EF99E9A-E3FF-2242-9E2B-90EAE527A665}" type="datetimeFigureOut">
              <a:rPr lang="en-US" altLang="en-US"/>
              <a:pPr>
                <a:defRPr/>
              </a:pPr>
              <a:t>4/20/21</a:t>
            </a:fld>
            <a:endParaRPr lang="en-US" altLang="en-US" dirty="0"/>
          </a:p>
        </p:txBody>
      </p:sp>
      <p:sp>
        <p:nvSpPr>
          <p:cNvPr id="5" name="Footer Placeholder 4">
            <a:extLst>
              <a:ext uri="{FF2B5EF4-FFF2-40B4-BE49-F238E27FC236}">
                <a16:creationId xmlns:a16="http://schemas.microsoft.com/office/drawing/2014/main" id="{FE2B4C6C-44A6-5842-916A-37F681F5CD9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06CDA84-744F-C440-8107-AFD3BD34495F}"/>
              </a:ext>
            </a:extLst>
          </p:cNvPr>
          <p:cNvSpPr>
            <a:spLocks noGrp="1"/>
          </p:cNvSpPr>
          <p:nvPr>
            <p:ph type="sldNum" sz="quarter" idx="12"/>
          </p:nvPr>
        </p:nvSpPr>
        <p:spPr/>
        <p:txBody>
          <a:bodyPr/>
          <a:lstStyle>
            <a:lvl1pPr>
              <a:defRPr/>
            </a:lvl1pPr>
          </a:lstStyle>
          <a:p>
            <a:fld id="{031E2577-7808-8747-A27A-8D66F39FF9E7}" type="slidenum">
              <a:rPr lang="en-US" altLang="en-US"/>
              <a:pPr/>
              <a:t>‹#›</a:t>
            </a:fld>
            <a:endParaRPr lang="en-US" altLang="en-US"/>
          </a:p>
        </p:txBody>
      </p:sp>
    </p:spTree>
    <p:extLst>
      <p:ext uri="{BB962C8B-B14F-4D97-AF65-F5344CB8AC3E}">
        <p14:creationId xmlns:p14="http://schemas.microsoft.com/office/powerpoint/2010/main" val="444219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F75135-63C2-8B49-AD66-E7F8D320F4E4}"/>
              </a:ext>
            </a:extLst>
          </p:cNvPr>
          <p:cNvSpPr>
            <a:spLocks noGrp="1"/>
          </p:cNvSpPr>
          <p:nvPr>
            <p:ph type="dt" sz="half" idx="10"/>
          </p:nvPr>
        </p:nvSpPr>
        <p:spPr/>
        <p:txBody>
          <a:bodyPr/>
          <a:lstStyle>
            <a:lvl1pPr>
              <a:defRPr/>
            </a:lvl1pPr>
          </a:lstStyle>
          <a:p>
            <a:pPr>
              <a:defRPr/>
            </a:pPr>
            <a:fld id="{836E8175-0F20-C244-8854-CB4814CA46DC}" type="datetimeFigureOut">
              <a:rPr lang="en-US" altLang="en-US"/>
              <a:pPr>
                <a:defRPr/>
              </a:pPr>
              <a:t>4/20/21</a:t>
            </a:fld>
            <a:endParaRPr lang="en-US" altLang="en-US" dirty="0"/>
          </a:p>
        </p:txBody>
      </p:sp>
      <p:sp>
        <p:nvSpPr>
          <p:cNvPr id="5" name="Footer Placeholder 4">
            <a:extLst>
              <a:ext uri="{FF2B5EF4-FFF2-40B4-BE49-F238E27FC236}">
                <a16:creationId xmlns:a16="http://schemas.microsoft.com/office/drawing/2014/main" id="{3F7781D6-0D8C-744C-8102-275A27D7DA1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4787182-90E1-A547-9317-A3D7A09A057D}"/>
              </a:ext>
            </a:extLst>
          </p:cNvPr>
          <p:cNvSpPr>
            <a:spLocks noGrp="1"/>
          </p:cNvSpPr>
          <p:nvPr>
            <p:ph type="sldNum" sz="quarter" idx="12"/>
          </p:nvPr>
        </p:nvSpPr>
        <p:spPr/>
        <p:txBody>
          <a:bodyPr/>
          <a:lstStyle>
            <a:lvl1pPr>
              <a:defRPr/>
            </a:lvl1pPr>
          </a:lstStyle>
          <a:p>
            <a:fld id="{EC588483-23E5-A141-A21E-DC88016B9EB9}" type="slidenum">
              <a:rPr lang="en-US" altLang="en-US"/>
              <a:pPr/>
              <a:t>‹#›</a:t>
            </a:fld>
            <a:endParaRPr lang="en-US" altLang="en-US"/>
          </a:p>
        </p:txBody>
      </p:sp>
    </p:spTree>
    <p:extLst>
      <p:ext uri="{BB962C8B-B14F-4D97-AF65-F5344CB8AC3E}">
        <p14:creationId xmlns:p14="http://schemas.microsoft.com/office/powerpoint/2010/main" val="493252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7BEEDF-B0F4-964B-BEA5-9E8CBDFC0639}"/>
              </a:ext>
            </a:extLst>
          </p:cNvPr>
          <p:cNvSpPr>
            <a:spLocks noGrp="1"/>
          </p:cNvSpPr>
          <p:nvPr>
            <p:ph type="dt" sz="half" idx="10"/>
          </p:nvPr>
        </p:nvSpPr>
        <p:spPr/>
        <p:txBody>
          <a:bodyPr/>
          <a:lstStyle>
            <a:lvl1pPr>
              <a:defRPr/>
            </a:lvl1pPr>
          </a:lstStyle>
          <a:p>
            <a:pPr>
              <a:defRPr/>
            </a:pPr>
            <a:fld id="{DD468BD7-33DF-8A42-90B0-6E916B252571}" type="datetimeFigureOut">
              <a:rPr lang="en-US" altLang="en-US"/>
              <a:pPr>
                <a:defRPr/>
              </a:pPr>
              <a:t>4/20/21</a:t>
            </a:fld>
            <a:endParaRPr lang="en-US" altLang="en-US" dirty="0"/>
          </a:p>
        </p:txBody>
      </p:sp>
      <p:sp>
        <p:nvSpPr>
          <p:cNvPr id="5" name="Footer Placeholder 4">
            <a:extLst>
              <a:ext uri="{FF2B5EF4-FFF2-40B4-BE49-F238E27FC236}">
                <a16:creationId xmlns:a16="http://schemas.microsoft.com/office/drawing/2014/main" id="{98ED5DA6-55DB-7348-B1BF-A6807C0C86D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4D2B147-7327-B542-A1F4-4756FFD20336}"/>
              </a:ext>
            </a:extLst>
          </p:cNvPr>
          <p:cNvSpPr>
            <a:spLocks noGrp="1"/>
          </p:cNvSpPr>
          <p:nvPr>
            <p:ph type="sldNum" sz="quarter" idx="12"/>
          </p:nvPr>
        </p:nvSpPr>
        <p:spPr/>
        <p:txBody>
          <a:bodyPr/>
          <a:lstStyle>
            <a:lvl1pPr>
              <a:defRPr/>
            </a:lvl1pPr>
          </a:lstStyle>
          <a:p>
            <a:fld id="{87814215-2DCE-3E40-9C4A-DF04E9A6800A}" type="slidenum">
              <a:rPr lang="en-US" altLang="en-US"/>
              <a:pPr/>
              <a:t>‹#›</a:t>
            </a:fld>
            <a:endParaRPr lang="en-US" altLang="en-US"/>
          </a:p>
        </p:txBody>
      </p:sp>
    </p:spTree>
    <p:extLst>
      <p:ext uri="{BB962C8B-B14F-4D97-AF65-F5344CB8AC3E}">
        <p14:creationId xmlns:p14="http://schemas.microsoft.com/office/powerpoint/2010/main" val="1922584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9B6F03-C086-CF47-BD54-FBE19AF10F24}"/>
              </a:ext>
            </a:extLst>
          </p:cNvPr>
          <p:cNvSpPr>
            <a:spLocks noGrp="1"/>
          </p:cNvSpPr>
          <p:nvPr>
            <p:ph type="dt" sz="half" idx="10"/>
          </p:nvPr>
        </p:nvSpPr>
        <p:spPr/>
        <p:txBody>
          <a:bodyPr/>
          <a:lstStyle>
            <a:lvl1pPr>
              <a:defRPr/>
            </a:lvl1pPr>
          </a:lstStyle>
          <a:p>
            <a:pPr>
              <a:defRPr/>
            </a:pPr>
            <a:fld id="{9DBDDC7E-C34D-474D-91C4-818D2078BA45}" type="datetimeFigureOut">
              <a:rPr lang="en-US" altLang="en-US"/>
              <a:pPr>
                <a:defRPr/>
              </a:pPr>
              <a:t>4/20/21</a:t>
            </a:fld>
            <a:endParaRPr lang="en-US" altLang="en-US" dirty="0"/>
          </a:p>
        </p:txBody>
      </p:sp>
      <p:sp>
        <p:nvSpPr>
          <p:cNvPr id="5" name="Footer Placeholder 4">
            <a:extLst>
              <a:ext uri="{FF2B5EF4-FFF2-40B4-BE49-F238E27FC236}">
                <a16:creationId xmlns:a16="http://schemas.microsoft.com/office/drawing/2014/main" id="{7671C736-8D01-9C4D-BFF3-EAED9B1F26E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9F9BBC4-B4CA-ED4E-B7B6-AB715E2918BA}"/>
              </a:ext>
            </a:extLst>
          </p:cNvPr>
          <p:cNvSpPr>
            <a:spLocks noGrp="1"/>
          </p:cNvSpPr>
          <p:nvPr>
            <p:ph type="sldNum" sz="quarter" idx="12"/>
          </p:nvPr>
        </p:nvSpPr>
        <p:spPr/>
        <p:txBody>
          <a:bodyPr/>
          <a:lstStyle>
            <a:lvl1pPr>
              <a:defRPr/>
            </a:lvl1pPr>
          </a:lstStyle>
          <a:p>
            <a:fld id="{60DFF1AB-4A52-6D49-A90F-0A6D4BBAAA6E}" type="slidenum">
              <a:rPr lang="en-US" altLang="en-US"/>
              <a:pPr/>
              <a:t>‹#›</a:t>
            </a:fld>
            <a:endParaRPr lang="en-US" altLang="en-US"/>
          </a:p>
        </p:txBody>
      </p:sp>
    </p:spTree>
    <p:extLst>
      <p:ext uri="{BB962C8B-B14F-4D97-AF65-F5344CB8AC3E}">
        <p14:creationId xmlns:p14="http://schemas.microsoft.com/office/powerpoint/2010/main" val="2650998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8F38608-D5E8-0F48-AD92-F0FB559F02EE}"/>
              </a:ext>
            </a:extLst>
          </p:cNvPr>
          <p:cNvSpPr>
            <a:spLocks noGrp="1"/>
          </p:cNvSpPr>
          <p:nvPr>
            <p:ph type="dt" sz="half" idx="10"/>
          </p:nvPr>
        </p:nvSpPr>
        <p:spPr/>
        <p:txBody>
          <a:bodyPr/>
          <a:lstStyle>
            <a:lvl1pPr>
              <a:defRPr/>
            </a:lvl1pPr>
          </a:lstStyle>
          <a:p>
            <a:pPr>
              <a:defRPr/>
            </a:pPr>
            <a:fld id="{B052A7D2-BDF3-4749-B6E0-91273B21E028}" type="datetimeFigureOut">
              <a:rPr lang="en-US" altLang="en-US"/>
              <a:pPr>
                <a:defRPr/>
              </a:pPr>
              <a:t>4/20/21</a:t>
            </a:fld>
            <a:endParaRPr lang="en-US" altLang="en-US" dirty="0"/>
          </a:p>
        </p:txBody>
      </p:sp>
      <p:sp>
        <p:nvSpPr>
          <p:cNvPr id="6" name="Footer Placeholder 4">
            <a:extLst>
              <a:ext uri="{FF2B5EF4-FFF2-40B4-BE49-F238E27FC236}">
                <a16:creationId xmlns:a16="http://schemas.microsoft.com/office/drawing/2014/main" id="{C741D21D-C465-C44E-B874-32F9A3F72FC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ACE988F-083A-1F42-8FE0-58762CFE26EF}"/>
              </a:ext>
            </a:extLst>
          </p:cNvPr>
          <p:cNvSpPr>
            <a:spLocks noGrp="1"/>
          </p:cNvSpPr>
          <p:nvPr>
            <p:ph type="sldNum" sz="quarter" idx="12"/>
          </p:nvPr>
        </p:nvSpPr>
        <p:spPr/>
        <p:txBody>
          <a:bodyPr/>
          <a:lstStyle>
            <a:lvl1pPr>
              <a:defRPr/>
            </a:lvl1pPr>
          </a:lstStyle>
          <a:p>
            <a:fld id="{8D581F09-C750-144A-B4B1-51AE4E3A1BA9}" type="slidenum">
              <a:rPr lang="en-US" altLang="en-US"/>
              <a:pPr/>
              <a:t>‹#›</a:t>
            </a:fld>
            <a:endParaRPr lang="en-US" altLang="en-US"/>
          </a:p>
        </p:txBody>
      </p:sp>
    </p:spTree>
    <p:extLst>
      <p:ext uri="{BB962C8B-B14F-4D97-AF65-F5344CB8AC3E}">
        <p14:creationId xmlns:p14="http://schemas.microsoft.com/office/powerpoint/2010/main" val="1485105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928E59B-703D-9F46-BD85-F9B8A03D35B9}"/>
              </a:ext>
            </a:extLst>
          </p:cNvPr>
          <p:cNvSpPr>
            <a:spLocks noGrp="1"/>
          </p:cNvSpPr>
          <p:nvPr>
            <p:ph type="dt" sz="half" idx="10"/>
          </p:nvPr>
        </p:nvSpPr>
        <p:spPr/>
        <p:txBody>
          <a:bodyPr/>
          <a:lstStyle>
            <a:lvl1pPr>
              <a:defRPr/>
            </a:lvl1pPr>
          </a:lstStyle>
          <a:p>
            <a:pPr>
              <a:defRPr/>
            </a:pPr>
            <a:fld id="{9A005949-57A4-0A46-BA3C-9D87A6943389}" type="datetimeFigureOut">
              <a:rPr lang="en-US" altLang="en-US"/>
              <a:pPr>
                <a:defRPr/>
              </a:pPr>
              <a:t>4/20/21</a:t>
            </a:fld>
            <a:endParaRPr lang="en-US" altLang="en-US" dirty="0"/>
          </a:p>
        </p:txBody>
      </p:sp>
      <p:sp>
        <p:nvSpPr>
          <p:cNvPr id="8" name="Footer Placeholder 4">
            <a:extLst>
              <a:ext uri="{FF2B5EF4-FFF2-40B4-BE49-F238E27FC236}">
                <a16:creationId xmlns:a16="http://schemas.microsoft.com/office/drawing/2014/main" id="{3A24B427-5127-CA48-9A35-91685165C7F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8B6FD1E-055D-1147-96DD-895953473C29}"/>
              </a:ext>
            </a:extLst>
          </p:cNvPr>
          <p:cNvSpPr>
            <a:spLocks noGrp="1"/>
          </p:cNvSpPr>
          <p:nvPr>
            <p:ph type="sldNum" sz="quarter" idx="12"/>
          </p:nvPr>
        </p:nvSpPr>
        <p:spPr/>
        <p:txBody>
          <a:bodyPr/>
          <a:lstStyle>
            <a:lvl1pPr>
              <a:defRPr/>
            </a:lvl1pPr>
          </a:lstStyle>
          <a:p>
            <a:fld id="{6AE34C2B-2101-3F41-8454-D4DC0005BDE6}" type="slidenum">
              <a:rPr lang="en-US" altLang="en-US"/>
              <a:pPr/>
              <a:t>‹#›</a:t>
            </a:fld>
            <a:endParaRPr lang="en-US" altLang="en-US"/>
          </a:p>
        </p:txBody>
      </p:sp>
    </p:spTree>
    <p:extLst>
      <p:ext uri="{BB962C8B-B14F-4D97-AF65-F5344CB8AC3E}">
        <p14:creationId xmlns:p14="http://schemas.microsoft.com/office/powerpoint/2010/main" val="3175637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290683E-36BB-2E4A-88C0-E0232DF1C3B8}"/>
              </a:ext>
            </a:extLst>
          </p:cNvPr>
          <p:cNvSpPr>
            <a:spLocks noGrp="1"/>
          </p:cNvSpPr>
          <p:nvPr>
            <p:ph type="dt" sz="half" idx="10"/>
          </p:nvPr>
        </p:nvSpPr>
        <p:spPr/>
        <p:txBody>
          <a:bodyPr/>
          <a:lstStyle>
            <a:lvl1pPr>
              <a:defRPr/>
            </a:lvl1pPr>
          </a:lstStyle>
          <a:p>
            <a:pPr>
              <a:defRPr/>
            </a:pPr>
            <a:fld id="{7C74DD2B-6B78-734F-A836-8727634572D7}" type="datetimeFigureOut">
              <a:rPr lang="en-US" altLang="en-US"/>
              <a:pPr>
                <a:defRPr/>
              </a:pPr>
              <a:t>4/20/21</a:t>
            </a:fld>
            <a:endParaRPr lang="en-US" altLang="en-US" dirty="0"/>
          </a:p>
        </p:txBody>
      </p:sp>
      <p:sp>
        <p:nvSpPr>
          <p:cNvPr id="4" name="Footer Placeholder 4">
            <a:extLst>
              <a:ext uri="{FF2B5EF4-FFF2-40B4-BE49-F238E27FC236}">
                <a16:creationId xmlns:a16="http://schemas.microsoft.com/office/drawing/2014/main" id="{3F204506-96FD-164A-BD73-9D05E110E16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7699A89-F090-D647-AEB2-A741B259BBB7}"/>
              </a:ext>
            </a:extLst>
          </p:cNvPr>
          <p:cNvSpPr>
            <a:spLocks noGrp="1"/>
          </p:cNvSpPr>
          <p:nvPr>
            <p:ph type="sldNum" sz="quarter" idx="12"/>
          </p:nvPr>
        </p:nvSpPr>
        <p:spPr/>
        <p:txBody>
          <a:bodyPr/>
          <a:lstStyle>
            <a:lvl1pPr>
              <a:defRPr/>
            </a:lvl1pPr>
          </a:lstStyle>
          <a:p>
            <a:fld id="{2EC1C548-635A-7540-B138-D60F1F3D4154}" type="slidenum">
              <a:rPr lang="en-US" altLang="en-US"/>
              <a:pPr/>
              <a:t>‹#›</a:t>
            </a:fld>
            <a:endParaRPr lang="en-US" altLang="en-US"/>
          </a:p>
        </p:txBody>
      </p:sp>
    </p:spTree>
    <p:extLst>
      <p:ext uri="{BB962C8B-B14F-4D97-AF65-F5344CB8AC3E}">
        <p14:creationId xmlns:p14="http://schemas.microsoft.com/office/powerpoint/2010/main" val="4225396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5643441-DA31-194B-B146-EB145EA01332}"/>
              </a:ext>
            </a:extLst>
          </p:cNvPr>
          <p:cNvSpPr>
            <a:spLocks noGrp="1"/>
          </p:cNvSpPr>
          <p:nvPr>
            <p:ph type="dt" sz="half" idx="10"/>
          </p:nvPr>
        </p:nvSpPr>
        <p:spPr/>
        <p:txBody>
          <a:bodyPr/>
          <a:lstStyle>
            <a:lvl1pPr>
              <a:defRPr/>
            </a:lvl1pPr>
          </a:lstStyle>
          <a:p>
            <a:pPr>
              <a:defRPr/>
            </a:pPr>
            <a:fld id="{B3002A8B-BF75-0448-A1BE-1789DD3DBE6F}" type="datetimeFigureOut">
              <a:rPr lang="en-US" altLang="en-US"/>
              <a:pPr>
                <a:defRPr/>
              </a:pPr>
              <a:t>4/20/21</a:t>
            </a:fld>
            <a:endParaRPr lang="en-US" altLang="en-US" dirty="0"/>
          </a:p>
        </p:txBody>
      </p:sp>
      <p:sp>
        <p:nvSpPr>
          <p:cNvPr id="3" name="Footer Placeholder 4">
            <a:extLst>
              <a:ext uri="{FF2B5EF4-FFF2-40B4-BE49-F238E27FC236}">
                <a16:creationId xmlns:a16="http://schemas.microsoft.com/office/drawing/2014/main" id="{DD90EB51-F2DB-9A46-B7BB-04BBA90CF15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AB969A0-5250-CA4C-9948-8CFF0420469E}"/>
              </a:ext>
            </a:extLst>
          </p:cNvPr>
          <p:cNvSpPr>
            <a:spLocks noGrp="1"/>
          </p:cNvSpPr>
          <p:nvPr>
            <p:ph type="sldNum" sz="quarter" idx="12"/>
          </p:nvPr>
        </p:nvSpPr>
        <p:spPr/>
        <p:txBody>
          <a:bodyPr/>
          <a:lstStyle>
            <a:lvl1pPr>
              <a:defRPr/>
            </a:lvl1pPr>
          </a:lstStyle>
          <a:p>
            <a:fld id="{B10F74C1-8A2E-8647-B78F-718A10AB08D2}" type="slidenum">
              <a:rPr lang="en-US" altLang="en-US"/>
              <a:pPr/>
              <a:t>‹#›</a:t>
            </a:fld>
            <a:endParaRPr lang="en-US" altLang="en-US"/>
          </a:p>
        </p:txBody>
      </p:sp>
    </p:spTree>
    <p:extLst>
      <p:ext uri="{BB962C8B-B14F-4D97-AF65-F5344CB8AC3E}">
        <p14:creationId xmlns:p14="http://schemas.microsoft.com/office/powerpoint/2010/main" val="1248750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932844B-AC21-DF40-91D8-816B70A27403}"/>
              </a:ext>
            </a:extLst>
          </p:cNvPr>
          <p:cNvSpPr>
            <a:spLocks noGrp="1"/>
          </p:cNvSpPr>
          <p:nvPr>
            <p:ph type="dt" sz="half" idx="10"/>
          </p:nvPr>
        </p:nvSpPr>
        <p:spPr/>
        <p:txBody>
          <a:bodyPr/>
          <a:lstStyle>
            <a:lvl1pPr>
              <a:defRPr/>
            </a:lvl1pPr>
          </a:lstStyle>
          <a:p>
            <a:pPr>
              <a:defRPr/>
            </a:pPr>
            <a:fld id="{9B7624FE-1D63-D948-B729-035D468C2F5D}" type="datetimeFigureOut">
              <a:rPr lang="en-US" altLang="en-US"/>
              <a:pPr>
                <a:defRPr/>
              </a:pPr>
              <a:t>4/20/21</a:t>
            </a:fld>
            <a:endParaRPr lang="en-US" altLang="en-US" dirty="0"/>
          </a:p>
        </p:txBody>
      </p:sp>
      <p:sp>
        <p:nvSpPr>
          <p:cNvPr id="6" name="Footer Placeholder 4">
            <a:extLst>
              <a:ext uri="{FF2B5EF4-FFF2-40B4-BE49-F238E27FC236}">
                <a16:creationId xmlns:a16="http://schemas.microsoft.com/office/drawing/2014/main" id="{2745D01C-55A0-2844-914C-3489177865E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F333681-C5DE-F646-A60B-F34D5B04DA9A}"/>
              </a:ext>
            </a:extLst>
          </p:cNvPr>
          <p:cNvSpPr>
            <a:spLocks noGrp="1"/>
          </p:cNvSpPr>
          <p:nvPr>
            <p:ph type="sldNum" sz="quarter" idx="12"/>
          </p:nvPr>
        </p:nvSpPr>
        <p:spPr/>
        <p:txBody>
          <a:bodyPr/>
          <a:lstStyle>
            <a:lvl1pPr>
              <a:defRPr/>
            </a:lvl1pPr>
          </a:lstStyle>
          <a:p>
            <a:fld id="{031A0893-BD68-E946-A1DC-0060B69ADE9A}" type="slidenum">
              <a:rPr lang="en-US" altLang="en-US"/>
              <a:pPr/>
              <a:t>‹#›</a:t>
            </a:fld>
            <a:endParaRPr lang="en-US" altLang="en-US"/>
          </a:p>
        </p:txBody>
      </p:sp>
    </p:spTree>
    <p:extLst>
      <p:ext uri="{BB962C8B-B14F-4D97-AF65-F5344CB8AC3E}">
        <p14:creationId xmlns:p14="http://schemas.microsoft.com/office/powerpoint/2010/main" val="1965442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0DF8ADC-B9C3-024F-AD6A-A45F19A5925D}"/>
              </a:ext>
            </a:extLst>
          </p:cNvPr>
          <p:cNvSpPr>
            <a:spLocks noGrp="1"/>
          </p:cNvSpPr>
          <p:nvPr>
            <p:ph type="dt" sz="half" idx="10"/>
          </p:nvPr>
        </p:nvSpPr>
        <p:spPr/>
        <p:txBody>
          <a:bodyPr/>
          <a:lstStyle>
            <a:lvl1pPr>
              <a:defRPr/>
            </a:lvl1pPr>
          </a:lstStyle>
          <a:p>
            <a:pPr>
              <a:defRPr/>
            </a:pPr>
            <a:fld id="{C9D38452-0CA5-0444-A3FB-C8B667557E93}" type="datetimeFigureOut">
              <a:rPr lang="en-US" altLang="en-US"/>
              <a:pPr>
                <a:defRPr/>
              </a:pPr>
              <a:t>4/20/21</a:t>
            </a:fld>
            <a:endParaRPr lang="en-US" altLang="en-US" dirty="0"/>
          </a:p>
        </p:txBody>
      </p:sp>
      <p:sp>
        <p:nvSpPr>
          <p:cNvPr id="6" name="Footer Placeholder 4">
            <a:extLst>
              <a:ext uri="{FF2B5EF4-FFF2-40B4-BE49-F238E27FC236}">
                <a16:creationId xmlns:a16="http://schemas.microsoft.com/office/drawing/2014/main" id="{069D9E63-B1B7-C947-B896-508C7EC73B1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0747ED5-931C-4B4C-9B0D-0B9BB3E6FFBE}"/>
              </a:ext>
            </a:extLst>
          </p:cNvPr>
          <p:cNvSpPr>
            <a:spLocks noGrp="1"/>
          </p:cNvSpPr>
          <p:nvPr>
            <p:ph type="sldNum" sz="quarter" idx="12"/>
          </p:nvPr>
        </p:nvSpPr>
        <p:spPr/>
        <p:txBody>
          <a:bodyPr/>
          <a:lstStyle>
            <a:lvl1pPr>
              <a:defRPr/>
            </a:lvl1pPr>
          </a:lstStyle>
          <a:p>
            <a:fld id="{AED7FC45-5E4A-E34E-AF09-B7BB01633441}" type="slidenum">
              <a:rPr lang="en-US" altLang="en-US"/>
              <a:pPr/>
              <a:t>‹#›</a:t>
            </a:fld>
            <a:endParaRPr lang="en-US" altLang="en-US"/>
          </a:p>
        </p:txBody>
      </p:sp>
    </p:spTree>
    <p:extLst>
      <p:ext uri="{BB962C8B-B14F-4D97-AF65-F5344CB8AC3E}">
        <p14:creationId xmlns:p14="http://schemas.microsoft.com/office/powerpoint/2010/main" val="2503653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7EA61DB-A0E3-C349-BBA3-820EB2C09FC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5006EFC-4050-6440-B2D5-817E1AD6F18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561F4CB-F9D4-4771-BE41-74FD68741909}"/>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53B39AA3-8118-F845-9452-3F94F2A6EAF6}" type="datetimeFigureOut">
              <a:rPr lang="en-US" altLang="en-US"/>
              <a:pPr>
                <a:defRPr/>
              </a:pPr>
              <a:t>4/20/21</a:t>
            </a:fld>
            <a:endParaRPr lang="en-US" altLang="en-US" dirty="0"/>
          </a:p>
        </p:txBody>
      </p:sp>
      <p:sp>
        <p:nvSpPr>
          <p:cNvPr id="5" name="Footer Placeholder 4">
            <a:extLst>
              <a:ext uri="{FF2B5EF4-FFF2-40B4-BE49-F238E27FC236}">
                <a16:creationId xmlns:a16="http://schemas.microsoft.com/office/drawing/2014/main" id="{6DC35E60-5E0B-4F10-86BF-6C2EB87A6461}"/>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charset="0"/>
                <a:ea typeface="ＭＳ Ｐゴシック"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DE9638D7-070D-423B-AA07-06A57946B5B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EFD343C2-7AE4-7C48-8FFD-682BB95D4E9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12.jpeg"/></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6.jpe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12.jpeg"/></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12.jpeg"/></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6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40.png"/></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1.png"/></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5ADE9816-8257-D54A-B45F-AFB1866A1ACD}"/>
              </a:ext>
            </a:extLst>
          </p:cNvPr>
          <p:cNvSpPr>
            <a:spLocks noGrp="1"/>
          </p:cNvSpPr>
          <p:nvPr>
            <p:ph type="ctrTitle"/>
          </p:nvPr>
        </p:nvSpPr>
        <p:spPr/>
        <p:txBody>
          <a:bodyPr/>
          <a:lstStyle/>
          <a:p>
            <a:r>
              <a:rPr lang="en-US" altLang="en-US">
                <a:ea typeface="ＭＳ Ｐゴシック" panose="020B0600070205080204" pitchFamily="34" charset="-128"/>
              </a:rPr>
              <a:t>GOSOSY State Steering Team </a:t>
            </a:r>
          </a:p>
        </p:txBody>
      </p:sp>
      <p:sp>
        <p:nvSpPr>
          <p:cNvPr id="3" name="Subtitle 2">
            <a:extLst>
              <a:ext uri="{FF2B5EF4-FFF2-40B4-BE49-F238E27FC236}">
                <a16:creationId xmlns:a16="http://schemas.microsoft.com/office/drawing/2014/main" id="{CFA9E10C-7348-4039-8968-E9F8F1F46E53}"/>
              </a:ext>
            </a:extLst>
          </p:cNvPr>
          <p:cNvSpPr>
            <a:spLocks noGrp="1"/>
          </p:cNvSpPr>
          <p:nvPr>
            <p:ph type="subTitle" idx="1"/>
          </p:nvPr>
        </p:nvSpPr>
        <p:spPr/>
        <p:txBody>
          <a:bodyPr/>
          <a:lstStyle/>
          <a:p>
            <a:pPr>
              <a:buFont typeface="Arial" charset="0"/>
              <a:buNone/>
              <a:defRPr/>
            </a:pPr>
            <a:r>
              <a:rPr lang="en-US" dirty="0">
                <a:cs typeface="+mn-cs"/>
              </a:rPr>
              <a:t>March 5, 2017</a:t>
            </a:r>
          </a:p>
          <a:p>
            <a:pPr>
              <a:buFont typeface="Arial" charset="0"/>
              <a:buNone/>
              <a:defRPr/>
            </a:pPr>
            <a:r>
              <a:rPr lang="en-US" dirty="0">
                <a:cs typeface="+mn-cs"/>
              </a:rPr>
              <a:t>Washington, DC</a:t>
            </a:r>
          </a:p>
        </p:txBody>
      </p:sp>
      <p:cxnSp>
        <p:nvCxnSpPr>
          <p:cNvPr id="10" name="Straight Connector 9">
            <a:extLst>
              <a:ext uri="{FF2B5EF4-FFF2-40B4-BE49-F238E27FC236}">
                <a16:creationId xmlns:a16="http://schemas.microsoft.com/office/drawing/2014/main" id="{33570BC7-A7CD-4E77-ADE8-D49A64082A68}"/>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069CCB89-D4BA-451C-B98A-AA5B58E43F20}"/>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4102" name="Picture 9">
            <a:extLst>
              <a:ext uri="{FF2B5EF4-FFF2-40B4-BE49-F238E27FC236}">
                <a16:creationId xmlns:a16="http://schemas.microsoft.com/office/drawing/2014/main" id="{7EE73A6D-FEE3-D541-906E-B66495A0D7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8C89830D-0592-BF45-984E-E551B3F9B4CF}"/>
              </a:ext>
            </a:extLst>
          </p:cNvPr>
          <p:cNvSpPr>
            <a:spLocks noGrp="1"/>
          </p:cNvSpPr>
          <p:nvPr>
            <p:ph type="title"/>
          </p:nvPr>
        </p:nvSpPr>
        <p:spPr/>
        <p:txBody>
          <a:bodyPr/>
          <a:lstStyle/>
          <a:p>
            <a:r>
              <a:rPr lang="en-US" altLang="en-US">
                <a:ea typeface="ＭＳ Ｐゴシック" panose="020B0600070205080204" pitchFamily="34" charset="-128"/>
              </a:rPr>
              <a:t>Active Users</a:t>
            </a:r>
          </a:p>
        </p:txBody>
      </p:sp>
      <p:pic>
        <p:nvPicPr>
          <p:cNvPr id="14339" name="Content Placeholder 3">
            <a:extLst>
              <a:ext uri="{FF2B5EF4-FFF2-40B4-BE49-F238E27FC236}">
                <a16:creationId xmlns:a16="http://schemas.microsoft.com/office/drawing/2014/main" id="{45BC6A02-CE0F-9745-BD1A-61DF8DCEE61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28650" y="1143000"/>
            <a:ext cx="7958138" cy="53340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5723EEBE-17AC-4E41-934D-87C916D6CE7D}"/>
              </a:ext>
            </a:extLst>
          </p:cNvPr>
          <p:cNvSpPr>
            <a:spLocks noGrp="1"/>
          </p:cNvSpPr>
          <p:nvPr>
            <p:ph type="title"/>
          </p:nvPr>
        </p:nvSpPr>
        <p:spPr/>
        <p:txBody>
          <a:bodyPr/>
          <a:lstStyle/>
          <a:p>
            <a:r>
              <a:rPr lang="en-US" altLang="en-US">
                <a:ea typeface="ＭＳ Ｐゴシック" panose="020B0600070205080204" pitchFamily="34" charset="-128"/>
              </a:rPr>
              <a:t>Demographics</a:t>
            </a:r>
          </a:p>
        </p:txBody>
      </p:sp>
      <p:pic>
        <p:nvPicPr>
          <p:cNvPr id="15363" name="Content Placeholder 3">
            <a:extLst>
              <a:ext uri="{FF2B5EF4-FFF2-40B4-BE49-F238E27FC236}">
                <a16:creationId xmlns:a16="http://schemas.microsoft.com/office/drawing/2014/main" id="{6A88AB7D-CB72-9943-BF0D-EDEF4FC8696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96888" y="1295400"/>
            <a:ext cx="8018462" cy="52578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D5DA2529-7DB8-B045-A42A-7D588FD472BC}"/>
              </a:ext>
            </a:extLst>
          </p:cNvPr>
          <p:cNvSpPr>
            <a:spLocks noGrp="1"/>
          </p:cNvSpPr>
          <p:nvPr>
            <p:ph type="title"/>
          </p:nvPr>
        </p:nvSpPr>
        <p:spPr/>
        <p:txBody>
          <a:bodyPr/>
          <a:lstStyle/>
          <a:p>
            <a:r>
              <a:rPr lang="en-US" altLang="en-US">
                <a:ea typeface="ＭＳ Ｐゴシック" panose="020B0600070205080204" pitchFamily="34" charset="-128"/>
              </a:rPr>
              <a:t>Engagement</a:t>
            </a:r>
          </a:p>
        </p:txBody>
      </p:sp>
      <p:pic>
        <p:nvPicPr>
          <p:cNvPr id="16387" name="Content Placeholder 3">
            <a:extLst>
              <a:ext uri="{FF2B5EF4-FFF2-40B4-BE49-F238E27FC236}">
                <a16:creationId xmlns:a16="http://schemas.microsoft.com/office/drawing/2014/main" id="{87D53647-845D-154B-BD05-63FF07E9273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28650" y="1143000"/>
            <a:ext cx="7886700" cy="57150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04DA0131-FFEF-BE47-A8EE-5D3367612177}"/>
              </a:ext>
            </a:extLst>
          </p:cNvPr>
          <p:cNvSpPr>
            <a:spLocks noGrp="1"/>
          </p:cNvSpPr>
          <p:nvPr>
            <p:ph type="title"/>
          </p:nvPr>
        </p:nvSpPr>
        <p:spPr/>
        <p:txBody>
          <a:bodyPr/>
          <a:lstStyle/>
          <a:p>
            <a:r>
              <a:rPr lang="en-US" altLang="en-US">
                <a:ea typeface="ＭＳ Ｐゴシック" panose="020B0600070205080204" pitchFamily="34" charset="-128"/>
              </a:rPr>
              <a:t>Devices</a:t>
            </a:r>
          </a:p>
        </p:txBody>
      </p:sp>
      <p:pic>
        <p:nvPicPr>
          <p:cNvPr id="17411" name="Content Placeholder 3">
            <a:extLst>
              <a:ext uri="{FF2B5EF4-FFF2-40B4-BE49-F238E27FC236}">
                <a16:creationId xmlns:a16="http://schemas.microsoft.com/office/drawing/2014/main" id="{E183931F-7FEF-A84E-8A01-1EA7FCDF098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28650" y="1295400"/>
            <a:ext cx="7978775" cy="52578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B5ECE3D6-3CEB-5145-8113-D65800BCEFD1}"/>
              </a:ext>
            </a:extLst>
          </p:cNvPr>
          <p:cNvSpPr>
            <a:spLocks noGrp="1"/>
          </p:cNvSpPr>
          <p:nvPr>
            <p:ph type="title"/>
          </p:nvPr>
        </p:nvSpPr>
        <p:spPr/>
        <p:txBody>
          <a:bodyPr/>
          <a:lstStyle/>
          <a:p>
            <a:r>
              <a:rPr lang="en-US" altLang="en-US">
                <a:ea typeface="ＭＳ Ｐゴシック" panose="020B0600070205080204" pitchFamily="34" charset="-128"/>
              </a:rPr>
              <a:t>Where they are going to on the site</a:t>
            </a:r>
          </a:p>
        </p:txBody>
      </p:sp>
      <p:pic>
        <p:nvPicPr>
          <p:cNvPr id="18435" name="Content Placeholder 3">
            <a:extLst>
              <a:ext uri="{FF2B5EF4-FFF2-40B4-BE49-F238E27FC236}">
                <a16:creationId xmlns:a16="http://schemas.microsoft.com/office/drawing/2014/main" id="{928703FC-0CD1-414E-B660-11E7C861B99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28650" y="1295400"/>
            <a:ext cx="7997825" cy="54102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9586ED7F-6D69-C147-92F9-24985F175CB4}"/>
              </a:ext>
            </a:extLst>
          </p:cNvPr>
          <p:cNvSpPr>
            <a:spLocks noGrp="1"/>
          </p:cNvSpPr>
          <p:nvPr>
            <p:ph type="title"/>
          </p:nvPr>
        </p:nvSpPr>
        <p:spPr/>
        <p:txBody>
          <a:bodyPr/>
          <a:lstStyle/>
          <a:p>
            <a:r>
              <a:rPr lang="en-US" altLang="en-US">
                <a:ea typeface="ＭＳ Ｐゴシック" panose="020B0600070205080204" pitchFamily="34" charset="-128"/>
              </a:rPr>
              <a:t>Where they are going to on the site</a:t>
            </a:r>
          </a:p>
        </p:txBody>
      </p:sp>
      <p:pic>
        <p:nvPicPr>
          <p:cNvPr id="19459" name="Content Placeholder 6">
            <a:extLst>
              <a:ext uri="{FF2B5EF4-FFF2-40B4-BE49-F238E27FC236}">
                <a16:creationId xmlns:a16="http://schemas.microsoft.com/office/drawing/2014/main" id="{C0147D0E-C3D3-9F48-B66E-18F0A3B2C19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6725" y="1219200"/>
            <a:ext cx="8048625" cy="52578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8">
            <a:extLst>
              <a:ext uri="{FF2B5EF4-FFF2-40B4-BE49-F238E27FC236}">
                <a16:creationId xmlns:a16="http://schemas.microsoft.com/office/drawing/2014/main" id="{72C4D95D-4212-48B3-9A4F-87C1D306BE75}"/>
              </a:ext>
            </a:extLst>
          </p:cNvPr>
          <p:cNvSpPr>
            <a:spLocks noGrp="1"/>
          </p:cNvSpPr>
          <p:nvPr>
            <p:ph type="title"/>
          </p:nvPr>
        </p:nvSpPr>
        <p:spPr>
          <a:solidFill>
            <a:schemeClr val="accent3">
              <a:lumMod val="20000"/>
              <a:lumOff val="80000"/>
            </a:schemeClr>
          </a:solidFill>
        </p:spPr>
        <p:txBody>
          <a:bodyPr/>
          <a:lstStyle/>
          <a:p>
            <a:pPr eaLnBrk="1" hangingPunct="1">
              <a:defRPr/>
            </a:pPr>
            <a:r>
              <a:rPr lang="en-US" dirty="0">
                <a:cs typeface="+mj-cs"/>
              </a:rPr>
              <a:t>Technical Support Team</a:t>
            </a:r>
          </a:p>
        </p:txBody>
      </p:sp>
      <p:sp>
        <p:nvSpPr>
          <p:cNvPr id="40962" name="Content Placeholder 10">
            <a:extLst>
              <a:ext uri="{FF2B5EF4-FFF2-40B4-BE49-F238E27FC236}">
                <a16:creationId xmlns:a16="http://schemas.microsoft.com/office/drawing/2014/main" id="{65796398-8EDE-4291-A8DC-04168A81A072}"/>
              </a:ext>
            </a:extLst>
          </p:cNvPr>
          <p:cNvSpPr>
            <a:spLocks noGrp="1"/>
          </p:cNvSpPr>
          <p:nvPr>
            <p:ph sz="half" idx="1"/>
          </p:nvPr>
        </p:nvSpPr>
        <p:spPr>
          <a:xfrm>
            <a:off x="457200" y="1447800"/>
            <a:ext cx="4038600" cy="4678363"/>
          </a:xfrm>
        </p:spPr>
        <p:txBody>
          <a:bodyPr/>
          <a:lstStyle/>
          <a:p>
            <a:pPr marL="0" indent="0" eaLnBrk="1" hangingPunct="1">
              <a:buFont typeface="Arial" charset="0"/>
              <a:buNone/>
              <a:defRPr/>
            </a:pPr>
            <a:r>
              <a:rPr lang="en-US" altLang="en-US" sz="2400" dirty="0">
                <a:ea typeface="ＭＳ Ｐゴシック" charset="-128"/>
              </a:rPr>
              <a:t>Expectations</a:t>
            </a:r>
          </a:p>
          <a:p>
            <a:pPr eaLnBrk="1" hangingPunct="1">
              <a:buFont typeface="Arial" charset="0"/>
              <a:buChar char="•"/>
              <a:defRPr/>
            </a:pPr>
            <a:r>
              <a:rPr lang="en-US" altLang="en-US" sz="2400" dirty="0">
                <a:ea typeface="ＭＳ Ｐゴシック" charset="-128"/>
              </a:rPr>
              <a:t>Membership</a:t>
            </a:r>
          </a:p>
          <a:p>
            <a:pPr eaLnBrk="1" hangingPunct="1">
              <a:buFont typeface="Arial" charset="0"/>
              <a:buChar char="•"/>
              <a:defRPr/>
            </a:pPr>
            <a:r>
              <a:rPr lang="en-US" altLang="en-US" sz="2400" dirty="0">
                <a:ea typeface="ＭＳ Ｐゴシック" charset="-128"/>
              </a:rPr>
              <a:t>State Director expectations</a:t>
            </a:r>
          </a:p>
          <a:p>
            <a:pPr eaLnBrk="1" hangingPunct="1">
              <a:buFont typeface="Arial" charset="0"/>
              <a:buChar char="•"/>
              <a:defRPr/>
            </a:pPr>
            <a:r>
              <a:rPr lang="en-US" altLang="en-US" sz="2400" dirty="0">
                <a:ea typeface="ＭＳ Ｐゴシック" charset="-128"/>
              </a:rPr>
              <a:t>Requirements</a:t>
            </a:r>
          </a:p>
          <a:p>
            <a:pPr lvl="1" eaLnBrk="1" hangingPunct="1">
              <a:buFont typeface="Arial" charset="0"/>
              <a:buChar char="–"/>
              <a:defRPr/>
            </a:pPr>
            <a:r>
              <a:rPr lang="en-US" altLang="en-US" sz="1800" dirty="0">
                <a:ea typeface="ＭＳ Ｐゴシック" charset="-128"/>
              </a:rPr>
              <a:t>3 meetings per year</a:t>
            </a:r>
          </a:p>
          <a:p>
            <a:pPr lvl="1" eaLnBrk="1" hangingPunct="1">
              <a:buFont typeface="Arial" charset="0"/>
              <a:buChar char="–"/>
              <a:defRPr/>
            </a:pPr>
            <a:r>
              <a:rPr lang="en-US" altLang="en-US" sz="1800" dirty="0">
                <a:ea typeface="ＭＳ Ｐゴシック" charset="-128"/>
              </a:rPr>
              <a:t>Conference calls</a:t>
            </a:r>
          </a:p>
          <a:p>
            <a:pPr lvl="1" eaLnBrk="1" hangingPunct="1">
              <a:buFont typeface="Arial" charset="0"/>
              <a:buChar char="–"/>
              <a:defRPr/>
            </a:pPr>
            <a:r>
              <a:rPr lang="en-US" altLang="en-US" sz="1800" dirty="0">
                <a:ea typeface="ＭＳ Ｐゴシック" charset="-128"/>
              </a:rPr>
              <a:t>Work assignments</a:t>
            </a:r>
          </a:p>
          <a:p>
            <a:pPr lvl="1" eaLnBrk="1" hangingPunct="1">
              <a:buFont typeface="Arial" charset="0"/>
              <a:buChar char="–"/>
              <a:defRPr/>
            </a:pPr>
            <a:r>
              <a:rPr lang="en-US" altLang="en-US" sz="1800" dirty="0">
                <a:ea typeface="ＭＳ Ｐゴシック" charset="-128"/>
              </a:rPr>
              <a:t>Team Lead meeting </a:t>
            </a:r>
          </a:p>
          <a:p>
            <a:pPr lvl="1" eaLnBrk="1" hangingPunct="1">
              <a:buFont typeface="Arial" charset="0"/>
              <a:buChar char="–"/>
              <a:defRPr/>
            </a:pPr>
            <a:r>
              <a:rPr lang="en-US" altLang="en-US" sz="1800" dirty="0">
                <a:ea typeface="ＭＳ Ｐゴシック" charset="-128"/>
              </a:rPr>
              <a:t>Collaboration and coordination across groups</a:t>
            </a:r>
          </a:p>
        </p:txBody>
      </p:sp>
      <p:sp>
        <p:nvSpPr>
          <p:cNvPr id="40963" name="Content Placeholder 1">
            <a:extLst>
              <a:ext uri="{FF2B5EF4-FFF2-40B4-BE49-F238E27FC236}">
                <a16:creationId xmlns:a16="http://schemas.microsoft.com/office/drawing/2014/main" id="{CC18B777-56E6-488D-B1C0-4E87B79C23A0}"/>
              </a:ext>
            </a:extLst>
          </p:cNvPr>
          <p:cNvSpPr>
            <a:spLocks noGrp="1"/>
          </p:cNvSpPr>
          <p:nvPr>
            <p:ph sz="half" idx="2"/>
          </p:nvPr>
        </p:nvSpPr>
        <p:spPr>
          <a:xfrm>
            <a:off x="4648200" y="1447800"/>
            <a:ext cx="4038600" cy="5410200"/>
          </a:xfrm>
        </p:spPr>
        <p:txBody>
          <a:bodyPr/>
          <a:lstStyle/>
          <a:p>
            <a:pPr marL="0" indent="0">
              <a:buFont typeface="Arial" charset="0"/>
              <a:buNone/>
              <a:defRPr/>
            </a:pPr>
            <a:r>
              <a:rPr lang="en-US" sz="2000" dirty="0">
                <a:ea typeface="ＭＳ Ｐゴシック" charset="-128"/>
              </a:rPr>
              <a:t>Work Norms</a:t>
            </a:r>
          </a:p>
          <a:p>
            <a:pPr marL="514350" indent="-514350">
              <a:buFont typeface="Arial" charset="0"/>
              <a:buAutoNum type="arabicPeriod"/>
              <a:defRPr/>
            </a:pPr>
            <a:r>
              <a:rPr lang="en-US" sz="1800" dirty="0"/>
              <a:t>Be fully committed to the work and will demonstrate this commitment by meeting agreed upon deadlines, participating/attending meetings and calls until outcomes/goals are fully met.</a:t>
            </a:r>
          </a:p>
          <a:p>
            <a:pPr marL="514350" indent="-514350">
              <a:buFont typeface="Arial" charset="0"/>
              <a:buAutoNum type="arabicPeriod"/>
              <a:defRPr/>
            </a:pPr>
            <a:r>
              <a:rPr lang="en-US" sz="1800" dirty="0"/>
              <a:t>Leave each meeting with tangible products/achievements synthesizing our meeting outcomes.</a:t>
            </a:r>
          </a:p>
          <a:p>
            <a:pPr marL="514350" indent="-514350">
              <a:buFont typeface="Arial" charset="0"/>
              <a:buAutoNum type="arabicPeriod"/>
              <a:defRPr/>
            </a:pPr>
            <a:r>
              <a:rPr lang="en-US" sz="1800" dirty="0"/>
              <a:t>Use included reflection time to promote spontaneous, creative discussion.</a:t>
            </a:r>
          </a:p>
          <a:p>
            <a:pPr eaLnBrk="1" hangingPunct="1">
              <a:buFont typeface="Arial" charset="0"/>
              <a:buChar char="•"/>
              <a:defRPr/>
            </a:pPr>
            <a:endParaRPr lang="en-US" dirty="0"/>
          </a:p>
          <a:p>
            <a:pPr marL="0" indent="0">
              <a:buFont typeface="Arial" charset="0"/>
              <a:buChar char="•"/>
              <a:defRPr/>
            </a:pPr>
            <a:endParaRPr lang="en-US" altLang="en-US" sz="2400" dirty="0">
              <a:ea typeface="ＭＳ Ｐゴシック" charset="-128"/>
            </a:endParaRPr>
          </a:p>
        </p:txBody>
      </p:sp>
      <p:cxnSp>
        <p:nvCxnSpPr>
          <p:cNvPr id="10" name="Straight Connector 9">
            <a:extLst>
              <a:ext uri="{FF2B5EF4-FFF2-40B4-BE49-F238E27FC236}">
                <a16:creationId xmlns:a16="http://schemas.microsoft.com/office/drawing/2014/main" id="{22E1B85A-5D4E-479E-B361-0FD95C34DC8C}"/>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3AEBCA0A-BE85-40DD-84F5-12714A7296C5}"/>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20487" name="Picture 9">
            <a:extLst>
              <a:ext uri="{FF2B5EF4-FFF2-40B4-BE49-F238E27FC236}">
                <a16:creationId xmlns:a16="http://schemas.microsoft.com/office/drawing/2014/main" id="{950C64B1-19F1-5B40-A150-2B9E8D0C81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8">
            <a:extLst>
              <a:ext uri="{FF2B5EF4-FFF2-40B4-BE49-F238E27FC236}">
                <a16:creationId xmlns:a16="http://schemas.microsoft.com/office/drawing/2014/main" id="{E5EA858C-BB96-154C-BE7B-DF78CDD5C05C}"/>
              </a:ext>
            </a:extLst>
          </p:cNvPr>
          <p:cNvSpPr>
            <a:spLocks noGrp="1"/>
          </p:cNvSpPr>
          <p:nvPr>
            <p:ph type="title"/>
          </p:nvPr>
        </p:nvSpPr>
        <p:spPr/>
        <p:txBody>
          <a:bodyPr/>
          <a:lstStyle/>
          <a:p>
            <a:pPr eaLnBrk="1" hangingPunct="1"/>
            <a:r>
              <a:rPr lang="en-US" altLang="en-US">
                <a:ea typeface="ＭＳ Ｐゴシック" panose="020B0600070205080204" pitchFamily="34" charset="-128"/>
              </a:rPr>
              <a:t>Work Groups</a:t>
            </a:r>
          </a:p>
        </p:txBody>
      </p:sp>
      <p:sp>
        <p:nvSpPr>
          <p:cNvPr id="22531" name="Content Placeholder 10">
            <a:extLst>
              <a:ext uri="{FF2B5EF4-FFF2-40B4-BE49-F238E27FC236}">
                <a16:creationId xmlns:a16="http://schemas.microsoft.com/office/drawing/2014/main" id="{4B64E3C7-CC4D-A946-9BD2-39FBDC8902C6}"/>
              </a:ext>
            </a:extLst>
          </p:cNvPr>
          <p:cNvSpPr>
            <a:spLocks noGrp="1"/>
          </p:cNvSpPr>
          <p:nvPr>
            <p:ph idx="1"/>
          </p:nvPr>
        </p:nvSpPr>
        <p:spPr/>
        <p:txBody>
          <a:bodyPr/>
          <a:lstStyle/>
          <a:p>
            <a:pPr lvl="1">
              <a:buFont typeface="Arial" panose="020B0604020202020204" pitchFamily="34" charset="0"/>
              <a:buChar char="•"/>
            </a:pPr>
            <a:r>
              <a:rPr lang="en-US" altLang="en-US" sz="3600">
                <a:ea typeface="ＭＳ Ｐゴシック" panose="020B0600070205080204" pitchFamily="34" charset="-128"/>
              </a:rPr>
              <a:t>Identification and Recruitment</a:t>
            </a:r>
          </a:p>
          <a:p>
            <a:pPr lvl="1">
              <a:buFont typeface="Arial" panose="020B0604020202020204" pitchFamily="34" charset="0"/>
              <a:buChar char="•"/>
            </a:pPr>
            <a:r>
              <a:rPr lang="en-US" altLang="en-US" sz="3600">
                <a:ea typeface="ＭＳ Ｐゴシック" panose="020B0600070205080204" pitchFamily="34" charset="-128"/>
              </a:rPr>
              <a:t>Material and Curriculum Development</a:t>
            </a:r>
          </a:p>
          <a:p>
            <a:pPr lvl="1">
              <a:buFont typeface="Arial" panose="020B0604020202020204" pitchFamily="34" charset="0"/>
              <a:buChar char="•"/>
            </a:pPr>
            <a:r>
              <a:rPr lang="en-US" altLang="en-US" sz="3600">
                <a:ea typeface="ＭＳ Ｐゴシック" panose="020B0600070205080204" pitchFamily="34" charset="-128"/>
              </a:rPr>
              <a:t>Professional Development</a:t>
            </a:r>
          </a:p>
          <a:p>
            <a:pPr lvl="1">
              <a:buFont typeface="Arial" panose="020B0604020202020204" pitchFamily="34" charset="0"/>
              <a:buChar char="•"/>
            </a:pPr>
            <a:r>
              <a:rPr lang="en-US" altLang="en-US" sz="3600">
                <a:ea typeface="ＭＳ Ｐゴシック" panose="020B0600070205080204" pitchFamily="34" charset="-128"/>
              </a:rPr>
              <a:t>OSY Literature Review</a:t>
            </a:r>
          </a:p>
          <a:p>
            <a:pPr lvl="1">
              <a:buFont typeface="Arial" panose="020B0604020202020204" pitchFamily="34" charset="0"/>
              <a:buChar char="•"/>
            </a:pPr>
            <a:r>
              <a:rPr lang="en-US" altLang="en-US" sz="3600">
                <a:ea typeface="ＭＳ Ｐゴシック" panose="020B0600070205080204" pitchFamily="34" charset="-128"/>
              </a:rPr>
              <a:t>OSY Learning Plan</a:t>
            </a:r>
          </a:p>
          <a:p>
            <a:pPr lvl="1">
              <a:buFont typeface="Arial" panose="020B0604020202020204" pitchFamily="34" charset="0"/>
              <a:buChar char="•"/>
            </a:pPr>
            <a:r>
              <a:rPr lang="en-US" altLang="en-US" sz="3600">
                <a:ea typeface="ＭＳ Ｐゴシック" panose="020B0600070205080204" pitchFamily="34" charset="-128"/>
              </a:rPr>
              <a:t>Goal Setting</a:t>
            </a:r>
          </a:p>
        </p:txBody>
      </p:sp>
      <p:cxnSp>
        <p:nvCxnSpPr>
          <p:cNvPr id="10" name="Straight Connector 9">
            <a:extLst>
              <a:ext uri="{FF2B5EF4-FFF2-40B4-BE49-F238E27FC236}">
                <a16:creationId xmlns:a16="http://schemas.microsoft.com/office/drawing/2014/main" id="{AC21B6C6-9453-4442-8388-91ABC19D2C63}"/>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852DF6D3-501C-4ECA-B5C8-74920B735A4B}"/>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22534" name="Picture 9">
            <a:extLst>
              <a:ext uri="{FF2B5EF4-FFF2-40B4-BE49-F238E27FC236}">
                <a16:creationId xmlns:a16="http://schemas.microsoft.com/office/drawing/2014/main" id="{5E6C294B-103B-7A4C-94A9-06902BB63B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27F78D78-1872-4AF1-B658-20DD3DFB20C1}"/>
              </a:ext>
            </a:extLst>
          </p:cNvPr>
          <p:cNvSpPr txBox="1"/>
          <p:nvPr/>
        </p:nvSpPr>
        <p:spPr>
          <a:xfrm>
            <a:off x="457200" y="6126163"/>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8">
            <a:extLst>
              <a:ext uri="{FF2B5EF4-FFF2-40B4-BE49-F238E27FC236}">
                <a16:creationId xmlns:a16="http://schemas.microsoft.com/office/drawing/2014/main" id="{8798BA31-526F-2A4E-A3A4-E1E1A846B018}"/>
              </a:ext>
            </a:extLst>
          </p:cNvPr>
          <p:cNvSpPr>
            <a:spLocks noGrp="1"/>
          </p:cNvSpPr>
          <p:nvPr>
            <p:ph type="title"/>
          </p:nvPr>
        </p:nvSpPr>
        <p:spPr/>
        <p:txBody>
          <a:bodyPr/>
          <a:lstStyle/>
          <a:p>
            <a:pPr eaLnBrk="1" hangingPunct="1"/>
            <a:r>
              <a:rPr lang="en-US" altLang="en-US">
                <a:ea typeface="ＭＳ Ｐゴシック" panose="020B0600070205080204" pitchFamily="34" charset="-128"/>
              </a:rPr>
              <a:t>TST Work Groups</a:t>
            </a:r>
          </a:p>
        </p:txBody>
      </p:sp>
      <p:sp>
        <p:nvSpPr>
          <p:cNvPr id="23555" name="Content Placeholder 10">
            <a:extLst>
              <a:ext uri="{FF2B5EF4-FFF2-40B4-BE49-F238E27FC236}">
                <a16:creationId xmlns:a16="http://schemas.microsoft.com/office/drawing/2014/main" id="{C87E7B6D-65B1-B240-879D-7ED044F38F25}"/>
              </a:ext>
            </a:extLst>
          </p:cNvPr>
          <p:cNvSpPr>
            <a:spLocks noGrp="1"/>
          </p:cNvSpPr>
          <p:nvPr>
            <p:ph idx="1"/>
          </p:nvPr>
        </p:nvSpPr>
        <p:spPr/>
        <p:txBody>
          <a:bodyPr/>
          <a:lstStyle/>
          <a:p>
            <a:pPr marL="0" indent="0" algn="ctr" eaLnBrk="1" hangingPunct="1">
              <a:buFont typeface="Arial" panose="020B0604020202020204" pitchFamily="34" charset="0"/>
              <a:buNone/>
            </a:pPr>
            <a:r>
              <a:rPr lang="en-US" altLang="en-US" sz="4800" u="sng">
                <a:ea typeface="ＭＳ Ｐゴシック" panose="020B0600070205080204" pitchFamily="34" charset="-128"/>
              </a:rPr>
              <a:t>Identification &amp; Recruitment</a:t>
            </a:r>
          </a:p>
          <a:p>
            <a:pPr marL="0" indent="0" algn="ctr" eaLnBrk="1" hangingPunct="1">
              <a:buFont typeface="Arial" panose="020B0604020202020204" pitchFamily="34" charset="0"/>
              <a:buNone/>
            </a:pPr>
            <a:r>
              <a:rPr lang="en-US" altLang="en-US" sz="2000">
                <a:ea typeface="ＭＳ Ｐゴシック" panose="020B0600070205080204" pitchFamily="34" charset="-128"/>
              </a:rPr>
              <a:t>Tasked with collaborating with Identification &amp; Recruitment Rapid Response (IRRC) Consortium to develop, pilot, and implement the </a:t>
            </a:r>
            <a:r>
              <a:rPr lang="en-US" altLang="en-US" sz="2000" i="1">
                <a:ea typeface="ＭＳ Ｐゴシック" panose="020B0600070205080204" pitchFamily="34" charset="-128"/>
              </a:rPr>
              <a:t>Recruiter Assessment Tool</a:t>
            </a:r>
            <a:r>
              <a:rPr lang="en-US" altLang="en-US" sz="2000">
                <a:ea typeface="ＭＳ Ｐゴシック" panose="020B0600070205080204" pitchFamily="34" charset="-128"/>
              </a:rPr>
              <a:t>; tasked with updating GOSOSY recruiter resources.</a:t>
            </a:r>
          </a:p>
          <a:p>
            <a:pPr marL="0" indent="0" algn="ctr" eaLnBrk="1" hangingPunct="1">
              <a:buFont typeface="Arial" panose="020B0604020202020204" pitchFamily="34" charset="0"/>
              <a:buNone/>
            </a:pPr>
            <a:endParaRPr lang="en-US" altLang="en-US" sz="2400">
              <a:ea typeface="ＭＳ Ｐゴシック" panose="020B0600070205080204" pitchFamily="34" charset="-128"/>
            </a:endParaRPr>
          </a:p>
          <a:p>
            <a:pPr marL="0" indent="0" algn="ctr" eaLnBrk="1" hangingPunct="1">
              <a:buFont typeface="Arial" panose="020B0604020202020204" pitchFamily="34" charset="0"/>
              <a:buNone/>
            </a:pPr>
            <a:r>
              <a:rPr lang="en-US" altLang="en-US" sz="2400">
                <a:ea typeface="ＭＳ Ｐゴシック" panose="020B0600070205080204" pitchFamily="34" charset="-128"/>
              </a:rPr>
              <a:t>LEAD Jennifer Almeda – SC</a:t>
            </a:r>
          </a:p>
          <a:p>
            <a:pPr marL="0" indent="0" algn="ctr" eaLnBrk="1" hangingPunct="1">
              <a:buFont typeface="Arial" panose="020B0604020202020204" pitchFamily="34" charset="0"/>
              <a:buNone/>
            </a:pPr>
            <a:r>
              <a:rPr lang="en-US" altLang="en-US" sz="2400">
                <a:ea typeface="ＭＳ Ｐゴシック" panose="020B0600070205080204" pitchFamily="34" charset="-128"/>
              </a:rPr>
              <a:t>Ray Melecio – FL</a:t>
            </a:r>
          </a:p>
          <a:p>
            <a:pPr marL="0" indent="0" algn="ctr" eaLnBrk="1" hangingPunct="1">
              <a:buFont typeface="Arial" panose="020B0604020202020204" pitchFamily="34" charset="0"/>
              <a:buNone/>
            </a:pPr>
            <a:r>
              <a:rPr lang="en-US" altLang="en-US" sz="2400">
                <a:ea typeface="ＭＳ Ｐゴシック" panose="020B0600070205080204" pitchFamily="34" charset="-128"/>
              </a:rPr>
              <a:t>Barbie Patch – NH</a:t>
            </a:r>
          </a:p>
          <a:p>
            <a:pPr marL="0" indent="0" algn="ctr" eaLnBrk="1" hangingPunct="1">
              <a:buFont typeface="Arial" panose="020B0604020202020204" pitchFamily="34" charset="0"/>
              <a:buNone/>
            </a:pPr>
            <a:r>
              <a:rPr lang="en-US" altLang="en-US" sz="2400">
                <a:ea typeface="ＭＳ Ｐゴシック" panose="020B0600070205080204" pitchFamily="34" charset="-128"/>
              </a:rPr>
              <a:t>Pedro Santiago – KY</a:t>
            </a:r>
          </a:p>
          <a:p>
            <a:pPr marL="0" indent="0" algn="ctr" eaLnBrk="1" hangingPunct="1">
              <a:buFont typeface="Arial" panose="020B0604020202020204" pitchFamily="34" charset="0"/>
              <a:buNone/>
            </a:pPr>
            <a:r>
              <a:rPr lang="en-US" altLang="en-US" sz="2400">
                <a:ea typeface="ＭＳ Ｐゴシック" panose="020B0600070205080204" pitchFamily="34" charset="-128"/>
              </a:rPr>
              <a:t>Deke Showman - PA</a:t>
            </a:r>
          </a:p>
          <a:p>
            <a:pPr marL="0" indent="0" algn="ctr" eaLnBrk="1" hangingPunct="1">
              <a:buFont typeface="Arial" panose="020B0604020202020204" pitchFamily="34" charset="0"/>
              <a:buNone/>
            </a:pPr>
            <a:endParaRPr lang="en-US" altLang="en-US" sz="2400">
              <a:ea typeface="ＭＳ Ｐゴシック" panose="020B0600070205080204" pitchFamily="34" charset="-128"/>
            </a:endParaRPr>
          </a:p>
        </p:txBody>
      </p:sp>
      <p:cxnSp>
        <p:nvCxnSpPr>
          <p:cNvPr id="10" name="Straight Connector 9">
            <a:extLst>
              <a:ext uri="{FF2B5EF4-FFF2-40B4-BE49-F238E27FC236}">
                <a16:creationId xmlns:a16="http://schemas.microsoft.com/office/drawing/2014/main" id="{D6542920-F1AE-4DFB-9493-7A0067F5063D}"/>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F5AED96B-D6BC-4782-9D50-C77095C28C58}"/>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23558" name="Picture 9">
            <a:extLst>
              <a:ext uri="{FF2B5EF4-FFF2-40B4-BE49-F238E27FC236}">
                <a16:creationId xmlns:a16="http://schemas.microsoft.com/office/drawing/2014/main" id="{B713D3DE-8D42-7D41-AF00-10BC23FFBA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E9E27C-03A0-4548-9226-C1907E7C2115}"/>
              </a:ext>
            </a:extLst>
          </p:cNvPr>
          <p:cNvSpPr>
            <a:spLocks noGrp="1"/>
          </p:cNvSpPr>
          <p:nvPr>
            <p:ph type="title"/>
          </p:nvPr>
        </p:nvSpPr>
        <p:spPr>
          <a:xfrm>
            <a:off x="457200" y="274638"/>
            <a:ext cx="8229600" cy="1020762"/>
          </a:xfrm>
        </p:spPr>
        <p:txBody>
          <a:bodyPr rtlCol="0">
            <a:normAutofit/>
          </a:bodyPr>
          <a:lstStyle/>
          <a:p>
            <a:pPr algn="r" eaLnBrk="1" fontAlgn="auto" hangingPunct="1">
              <a:spcAft>
                <a:spcPts val="0"/>
              </a:spcAft>
              <a:defRPr/>
            </a:pPr>
            <a:r>
              <a:rPr lang="en-US" dirty="0">
                <a:latin typeface="+mn-lt"/>
              </a:rPr>
              <a:t>Identification &amp; Recruitment</a:t>
            </a:r>
          </a:p>
        </p:txBody>
      </p:sp>
      <p:sp>
        <p:nvSpPr>
          <p:cNvPr id="14338" name="Content Placeholder 6">
            <a:extLst>
              <a:ext uri="{FF2B5EF4-FFF2-40B4-BE49-F238E27FC236}">
                <a16:creationId xmlns:a16="http://schemas.microsoft.com/office/drawing/2014/main" id="{A950CCD3-BBAC-4881-8D8B-41EB1F82B6F3}"/>
              </a:ext>
            </a:extLst>
          </p:cNvPr>
          <p:cNvSpPr>
            <a:spLocks noGrp="1"/>
          </p:cNvSpPr>
          <p:nvPr>
            <p:ph sz="half" idx="1"/>
          </p:nvPr>
        </p:nvSpPr>
        <p:spPr>
          <a:xfrm>
            <a:off x="457200" y="1600200"/>
            <a:ext cx="8229600" cy="4419600"/>
          </a:xfrm>
        </p:spPr>
        <p:txBody>
          <a:bodyPr anchor="ctr"/>
          <a:lstStyle/>
          <a:p>
            <a:pPr marL="0" indent="0" algn="ctr" eaLnBrk="1" hangingPunct="1">
              <a:buFont typeface="Arial" charset="0"/>
              <a:buNone/>
              <a:defRPr/>
            </a:pPr>
            <a:r>
              <a:rPr lang="en-US" altLang="en-US" sz="3600" b="1" dirty="0"/>
              <a:t>Recruiter Assessment Tool (with IRRC)</a:t>
            </a:r>
            <a:r>
              <a:rPr lang="en-US" altLang="en-US" dirty="0"/>
              <a:t>	</a:t>
            </a:r>
          </a:p>
          <a:p>
            <a:pPr eaLnBrk="1" hangingPunct="1">
              <a:buFont typeface="Arial" charset="0"/>
              <a:buChar char="•"/>
              <a:defRPr/>
            </a:pPr>
            <a:r>
              <a:rPr lang="en-US" altLang="en-US" sz="3200" dirty="0"/>
              <a:t>Link to assessment tool will be available to all states on </a:t>
            </a:r>
            <a:r>
              <a:rPr lang="en-US" altLang="en-US" sz="3200" dirty="0" err="1"/>
              <a:t>osymigrant.org</a:t>
            </a:r>
            <a:r>
              <a:rPr lang="en-US" altLang="en-US" sz="3200" dirty="0"/>
              <a:t>. </a:t>
            </a:r>
          </a:p>
          <a:p>
            <a:pPr eaLnBrk="1" hangingPunct="1">
              <a:buFont typeface="Arial" charset="0"/>
              <a:buChar char="•"/>
              <a:defRPr/>
            </a:pPr>
            <a:r>
              <a:rPr lang="en-US" altLang="en-US" sz="3200" dirty="0"/>
              <a:t>Assessment tool will be used by GOSOSY states </a:t>
            </a:r>
            <a:endParaRPr lang="en-US" altLang="en-US" sz="1800" dirty="0"/>
          </a:p>
        </p:txBody>
      </p:sp>
      <p:cxnSp>
        <p:nvCxnSpPr>
          <p:cNvPr id="10" name="Straight Connector 9">
            <a:extLst>
              <a:ext uri="{FF2B5EF4-FFF2-40B4-BE49-F238E27FC236}">
                <a16:creationId xmlns:a16="http://schemas.microsoft.com/office/drawing/2014/main" id="{0F7B9874-618B-453E-8F1D-14615B30AE40}"/>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1EA525FE-49A3-495E-8A89-9247A7CB48E7}"/>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24582" name="Picture 9">
            <a:extLst>
              <a:ext uri="{FF2B5EF4-FFF2-40B4-BE49-F238E27FC236}">
                <a16:creationId xmlns:a16="http://schemas.microsoft.com/office/drawing/2014/main" id="{D1523A66-D563-ED48-878B-E97B774E02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04800"/>
            <a:ext cx="10033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8">
            <a:extLst>
              <a:ext uri="{FF2B5EF4-FFF2-40B4-BE49-F238E27FC236}">
                <a16:creationId xmlns:a16="http://schemas.microsoft.com/office/drawing/2014/main" id="{5DCEA3B9-6CF8-49B4-8538-1AD0D98DDCCE}"/>
              </a:ext>
            </a:extLst>
          </p:cNvPr>
          <p:cNvSpPr>
            <a:spLocks noGrp="1"/>
          </p:cNvSpPr>
          <p:nvPr>
            <p:ph type="title"/>
          </p:nvPr>
        </p:nvSpPr>
        <p:spPr>
          <a:solidFill>
            <a:schemeClr val="accent3">
              <a:lumMod val="20000"/>
              <a:lumOff val="80000"/>
            </a:schemeClr>
          </a:solidFill>
        </p:spPr>
        <p:txBody>
          <a:bodyPr/>
          <a:lstStyle/>
          <a:p>
            <a:pPr eaLnBrk="1" hangingPunct="1">
              <a:defRPr/>
            </a:pPr>
            <a:r>
              <a:rPr lang="en-US" dirty="0">
                <a:cs typeface="+mj-cs"/>
              </a:rPr>
              <a:t>Agenda</a:t>
            </a:r>
            <a:r>
              <a:rPr lang="mr-IN" dirty="0">
                <a:cs typeface="+mj-cs"/>
              </a:rPr>
              <a:t>–</a:t>
            </a:r>
            <a:r>
              <a:rPr lang="en-US" dirty="0">
                <a:cs typeface="+mj-cs"/>
              </a:rPr>
              <a:t> March 5</a:t>
            </a:r>
          </a:p>
        </p:txBody>
      </p:sp>
      <p:sp>
        <p:nvSpPr>
          <p:cNvPr id="5123" name="Content Placeholder 10">
            <a:extLst>
              <a:ext uri="{FF2B5EF4-FFF2-40B4-BE49-F238E27FC236}">
                <a16:creationId xmlns:a16="http://schemas.microsoft.com/office/drawing/2014/main" id="{BBD904F5-85A8-9149-BABB-71CDCFE1F277}"/>
              </a:ext>
            </a:extLst>
          </p:cNvPr>
          <p:cNvSpPr>
            <a:spLocks noGrp="1"/>
          </p:cNvSpPr>
          <p:nvPr>
            <p:ph sz="half" idx="1"/>
          </p:nvPr>
        </p:nvSpPr>
        <p:spPr>
          <a:xfrm>
            <a:off x="457200" y="1600200"/>
            <a:ext cx="3657600" cy="4876800"/>
          </a:xfrm>
        </p:spPr>
        <p:txBody>
          <a:bodyPr/>
          <a:lstStyle/>
          <a:p>
            <a:r>
              <a:rPr lang="en-US" altLang="en-US" sz="2000">
                <a:ea typeface="ＭＳ Ｐゴシック" panose="020B0600070205080204" pitchFamily="34" charset="-128"/>
              </a:rPr>
              <a:t>Lead State Welcome and Introductions  </a:t>
            </a:r>
          </a:p>
          <a:p>
            <a:r>
              <a:rPr lang="en-US" altLang="en-US" sz="2000">
                <a:ea typeface="ＭＳ Ｐゴシック" panose="020B0600070205080204" pitchFamily="34" charset="-128"/>
              </a:rPr>
              <a:t>GOSOSY Updates</a:t>
            </a:r>
          </a:p>
          <a:p>
            <a:r>
              <a:rPr lang="en-US" altLang="en-US" sz="2000">
                <a:ea typeface="ＭＳ Ｐゴシック" panose="020B0600070205080204" pitchFamily="34" charset="-128"/>
              </a:rPr>
              <a:t>TST Work Groups </a:t>
            </a:r>
          </a:p>
          <a:p>
            <a:pPr lvl="1">
              <a:buFont typeface="Arial" panose="020B0604020202020204" pitchFamily="34" charset="0"/>
              <a:buChar char="•"/>
            </a:pPr>
            <a:r>
              <a:rPr lang="en-US" altLang="en-US" sz="1800">
                <a:ea typeface="ＭＳ Ｐゴシック" panose="020B0600070205080204" pitchFamily="34" charset="-128"/>
              </a:rPr>
              <a:t>Identification and Recruitment</a:t>
            </a:r>
          </a:p>
          <a:p>
            <a:pPr lvl="1">
              <a:buFont typeface="Arial" panose="020B0604020202020204" pitchFamily="34" charset="0"/>
              <a:buChar char="•"/>
            </a:pPr>
            <a:r>
              <a:rPr lang="en-US" altLang="en-US" sz="1800">
                <a:ea typeface="ＭＳ Ｐゴシック" panose="020B0600070205080204" pitchFamily="34" charset="-128"/>
              </a:rPr>
              <a:t>Curriculum and Material Development</a:t>
            </a:r>
          </a:p>
          <a:p>
            <a:pPr lvl="1">
              <a:buFont typeface="Arial" panose="020B0604020202020204" pitchFamily="34" charset="0"/>
              <a:buChar char="•"/>
            </a:pPr>
            <a:r>
              <a:rPr lang="en-US" altLang="en-US" sz="1800">
                <a:ea typeface="ＭＳ Ｐゴシック" panose="020B0600070205080204" pitchFamily="34" charset="-128"/>
              </a:rPr>
              <a:t>Professional Development</a:t>
            </a:r>
          </a:p>
          <a:p>
            <a:pPr lvl="1">
              <a:buFont typeface="Arial" panose="020B0604020202020204" pitchFamily="34" charset="0"/>
              <a:buChar char="•"/>
            </a:pPr>
            <a:r>
              <a:rPr lang="en-US" altLang="en-US" sz="1800">
                <a:ea typeface="ＭＳ Ｐゴシック" panose="020B0600070205080204" pitchFamily="34" charset="-128"/>
              </a:rPr>
              <a:t>OSY Learning Plan</a:t>
            </a:r>
          </a:p>
          <a:p>
            <a:pPr lvl="1">
              <a:buFont typeface="Arial" panose="020B0604020202020204" pitchFamily="34" charset="0"/>
              <a:buChar char="•"/>
            </a:pPr>
            <a:r>
              <a:rPr lang="en-US" altLang="en-US" sz="1800">
                <a:ea typeface="ＭＳ Ｐゴシック" panose="020B0600070205080204" pitchFamily="34" charset="-128"/>
              </a:rPr>
              <a:t>Goal Setting </a:t>
            </a:r>
          </a:p>
          <a:p>
            <a:pPr lvl="1">
              <a:buFont typeface="Arial" panose="020B0604020202020204" pitchFamily="34" charset="0"/>
              <a:buChar char="•"/>
            </a:pPr>
            <a:r>
              <a:rPr lang="en-US" altLang="en-US" sz="1800">
                <a:ea typeface="ＭＳ Ｐゴシック" panose="020B0600070205080204" pitchFamily="34" charset="-128"/>
              </a:rPr>
              <a:t>OSY Literature Review</a:t>
            </a:r>
          </a:p>
          <a:p>
            <a:endParaRPr lang="en-US" altLang="en-US" sz="1800">
              <a:ea typeface="ＭＳ Ｐゴシック" panose="020B0600070205080204" pitchFamily="34" charset="-128"/>
            </a:endParaRPr>
          </a:p>
        </p:txBody>
      </p:sp>
      <p:sp>
        <p:nvSpPr>
          <p:cNvPr id="5124" name="Content Placeholder 1">
            <a:extLst>
              <a:ext uri="{FF2B5EF4-FFF2-40B4-BE49-F238E27FC236}">
                <a16:creationId xmlns:a16="http://schemas.microsoft.com/office/drawing/2014/main" id="{1B18B9CF-3DF5-8640-9E8A-A766F45EEBC7}"/>
              </a:ext>
            </a:extLst>
          </p:cNvPr>
          <p:cNvSpPr>
            <a:spLocks noGrp="1"/>
          </p:cNvSpPr>
          <p:nvPr>
            <p:ph sz="half" idx="2"/>
          </p:nvPr>
        </p:nvSpPr>
        <p:spPr>
          <a:xfrm>
            <a:off x="4267200" y="1600200"/>
            <a:ext cx="4419600" cy="4525963"/>
          </a:xfrm>
        </p:spPr>
        <p:txBody>
          <a:bodyPr/>
          <a:lstStyle/>
          <a:p>
            <a:r>
              <a:rPr lang="en-US" altLang="en-US" sz="2000">
                <a:ea typeface="ＭＳ Ｐゴシック" panose="020B0600070205080204" pitchFamily="34" charset="-128"/>
              </a:rPr>
              <a:t>GOSOSY Dissemination Event Planning</a:t>
            </a:r>
          </a:p>
          <a:p>
            <a:r>
              <a:rPr lang="en-US" altLang="en-US" sz="2000">
                <a:ea typeface="ＭＳ Ｐゴシック" panose="020B0600070205080204" pitchFamily="34" charset="-128"/>
              </a:rPr>
              <a:t>GOSOSY FII and Requirements for State Directors </a:t>
            </a:r>
          </a:p>
          <a:p>
            <a:r>
              <a:rPr lang="en-US" altLang="en-US" sz="2000">
                <a:ea typeface="ＭＳ Ｐゴシック" panose="020B0600070205080204" pitchFamily="34" charset="-128"/>
              </a:rPr>
              <a:t>Timeline </a:t>
            </a:r>
          </a:p>
          <a:p>
            <a:r>
              <a:rPr lang="en-US" altLang="en-US" sz="2000">
                <a:ea typeface="ＭＳ Ｐゴシック" panose="020B0600070205080204" pitchFamily="34" charset="-128"/>
              </a:rPr>
              <a:t>Collaboration efforts with other CIGs – Barbie Patch</a:t>
            </a:r>
          </a:p>
          <a:p>
            <a:r>
              <a:rPr lang="en-US" altLang="en-US" sz="2000">
                <a:ea typeface="ＭＳ Ｐゴシック" panose="020B0600070205080204" pitchFamily="34" charset="-128"/>
              </a:rPr>
              <a:t>Networking discussion</a:t>
            </a:r>
          </a:p>
          <a:p>
            <a:endParaRPr lang="en-US" altLang="en-US" sz="2000">
              <a:ea typeface="ＭＳ Ｐゴシック" panose="020B0600070205080204" pitchFamily="34" charset="-128"/>
            </a:endParaRPr>
          </a:p>
          <a:p>
            <a:r>
              <a:rPr lang="en-US" altLang="en-US" sz="2000">
                <a:ea typeface="ＭＳ Ｐゴシック" panose="020B0600070205080204" pitchFamily="34" charset="-128"/>
              </a:rPr>
              <a:t>Future meeting dates/times </a:t>
            </a:r>
          </a:p>
          <a:p>
            <a:endParaRPr lang="en-US" altLang="en-US" sz="2000">
              <a:ea typeface="ＭＳ Ｐゴシック" panose="020B0600070205080204" pitchFamily="34" charset="-128"/>
            </a:endParaRPr>
          </a:p>
        </p:txBody>
      </p:sp>
      <p:cxnSp>
        <p:nvCxnSpPr>
          <p:cNvPr id="10" name="Straight Connector 9">
            <a:extLst>
              <a:ext uri="{FF2B5EF4-FFF2-40B4-BE49-F238E27FC236}">
                <a16:creationId xmlns:a16="http://schemas.microsoft.com/office/drawing/2014/main" id="{354A1D92-226B-4483-B11E-893CADC16449}"/>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8D39AA24-EC81-4DB4-B4E1-69ABBB2A6DAB}"/>
              </a:ext>
            </a:extLst>
          </p:cNvPr>
          <p:cNvSpPr txBox="1"/>
          <p:nvPr/>
        </p:nvSpPr>
        <p:spPr>
          <a:xfrm>
            <a:off x="492125" y="62865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5127" name="Picture 9">
            <a:extLst>
              <a:ext uri="{FF2B5EF4-FFF2-40B4-BE49-F238E27FC236}">
                <a16:creationId xmlns:a16="http://schemas.microsoft.com/office/drawing/2014/main" id="{B6226932-CBDE-CA41-BC66-5FCEBD90B3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D410ACA-88F1-456F-A653-4313F30FA2FE}"/>
              </a:ext>
            </a:extLst>
          </p:cNvPr>
          <p:cNvSpPr>
            <a:spLocks noGrp="1"/>
          </p:cNvSpPr>
          <p:nvPr>
            <p:ph type="title"/>
          </p:nvPr>
        </p:nvSpPr>
        <p:spPr>
          <a:xfrm>
            <a:off x="457200" y="274638"/>
            <a:ext cx="8229600" cy="1020762"/>
          </a:xfrm>
        </p:spPr>
        <p:txBody>
          <a:bodyPr rtlCol="0">
            <a:normAutofit/>
          </a:bodyPr>
          <a:lstStyle/>
          <a:p>
            <a:pPr algn="r" eaLnBrk="1" fontAlgn="auto" hangingPunct="1">
              <a:spcAft>
                <a:spcPts val="0"/>
              </a:spcAft>
              <a:defRPr/>
            </a:pPr>
            <a:r>
              <a:rPr lang="en-US" dirty="0">
                <a:latin typeface="+mn-lt"/>
              </a:rPr>
              <a:t>Identification &amp; Recruitment</a:t>
            </a:r>
          </a:p>
        </p:txBody>
      </p:sp>
      <p:sp>
        <p:nvSpPr>
          <p:cNvPr id="14338" name="Content Placeholder 6">
            <a:extLst>
              <a:ext uri="{FF2B5EF4-FFF2-40B4-BE49-F238E27FC236}">
                <a16:creationId xmlns:a16="http://schemas.microsoft.com/office/drawing/2014/main" id="{3B4767E0-B66F-4DE9-9EAF-51009FF1B51D}"/>
              </a:ext>
            </a:extLst>
          </p:cNvPr>
          <p:cNvSpPr>
            <a:spLocks noGrp="1"/>
          </p:cNvSpPr>
          <p:nvPr>
            <p:ph sz="half" idx="1"/>
          </p:nvPr>
        </p:nvSpPr>
        <p:spPr>
          <a:xfrm>
            <a:off x="457200" y="1600200"/>
            <a:ext cx="8229600" cy="4419600"/>
          </a:xfrm>
        </p:spPr>
        <p:txBody>
          <a:bodyPr anchor="ctr"/>
          <a:lstStyle/>
          <a:p>
            <a:pPr marL="0" indent="0" algn="ctr" eaLnBrk="1" hangingPunct="1">
              <a:buFont typeface="Arial" charset="0"/>
              <a:buNone/>
              <a:defRPr/>
            </a:pPr>
            <a:r>
              <a:rPr lang="en-US" altLang="en-US" sz="3600" b="1" dirty="0"/>
              <a:t>In-the-Field Recruiter Training (with IRRC)</a:t>
            </a:r>
            <a:endParaRPr lang="en-US" altLang="en-US" sz="1200" b="1" dirty="0"/>
          </a:p>
          <a:p>
            <a:pPr marL="0" indent="0" algn="ctr" eaLnBrk="1" hangingPunct="1">
              <a:buFont typeface="Arial" charset="0"/>
              <a:buNone/>
              <a:defRPr/>
            </a:pPr>
            <a:r>
              <a:rPr lang="en-US" altLang="en-US" dirty="0"/>
              <a:t>	</a:t>
            </a:r>
          </a:p>
          <a:p>
            <a:pPr eaLnBrk="1" hangingPunct="1">
              <a:buFont typeface="Arial" charset="0"/>
              <a:buChar char="•"/>
              <a:defRPr/>
            </a:pPr>
            <a:r>
              <a:rPr lang="en-US" altLang="en-US" sz="3200" dirty="0"/>
              <a:t>Prezi/video created in collaboration with IRRC.</a:t>
            </a:r>
          </a:p>
          <a:p>
            <a:pPr eaLnBrk="1" hangingPunct="1">
              <a:buFont typeface="Arial" charset="0"/>
              <a:buChar char="•"/>
              <a:defRPr/>
            </a:pPr>
            <a:r>
              <a:rPr lang="en-US" altLang="en-US" sz="3200" dirty="0"/>
              <a:t>IRRC will present training on Mapping and H2A at April GOSOSY TST meeting</a:t>
            </a:r>
            <a:r>
              <a:rPr lang="en-US" altLang="en-US" sz="3200" i="1" dirty="0"/>
              <a:t>.</a:t>
            </a:r>
            <a:endParaRPr lang="en-US" altLang="en-US" sz="1800" dirty="0"/>
          </a:p>
        </p:txBody>
      </p:sp>
      <p:cxnSp>
        <p:nvCxnSpPr>
          <p:cNvPr id="10" name="Straight Connector 9">
            <a:extLst>
              <a:ext uri="{FF2B5EF4-FFF2-40B4-BE49-F238E27FC236}">
                <a16:creationId xmlns:a16="http://schemas.microsoft.com/office/drawing/2014/main" id="{C7FAD691-D101-4251-A948-7FBB6A51CF4E}"/>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9D0EC6B2-F927-46BD-A133-0D40EBEAB1C6}"/>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25606" name="Picture 9">
            <a:extLst>
              <a:ext uri="{FF2B5EF4-FFF2-40B4-BE49-F238E27FC236}">
                <a16:creationId xmlns:a16="http://schemas.microsoft.com/office/drawing/2014/main" id="{BBD28354-8ACB-E444-A63D-F8CD0C2D23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04800"/>
            <a:ext cx="10033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8">
            <a:extLst>
              <a:ext uri="{FF2B5EF4-FFF2-40B4-BE49-F238E27FC236}">
                <a16:creationId xmlns:a16="http://schemas.microsoft.com/office/drawing/2014/main" id="{46FF0F0B-3B15-B34A-82B4-1AEAF9030E14}"/>
              </a:ext>
            </a:extLst>
          </p:cNvPr>
          <p:cNvSpPr>
            <a:spLocks noGrp="1"/>
          </p:cNvSpPr>
          <p:nvPr>
            <p:ph type="title"/>
          </p:nvPr>
        </p:nvSpPr>
        <p:spPr/>
        <p:txBody>
          <a:bodyPr/>
          <a:lstStyle/>
          <a:p>
            <a:pPr eaLnBrk="1" hangingPunct="1"/>
            <a:r>
              <a:rPr lang="en-US" altLang="en-US">
                <a:ea typeface="ＭＳ Ｐゴシック" panose="020B0600070205080204" pitchFamily="34" charset="-128"/>
              </a:rPr>
              <a:t>TST Work Groups</a:t>
            </a:r>
          </a:p>
        </p:txBody>
      </p:sp>
      <p:sp>
        <p:nvSpPr>
          <p:cNvPr id="26627" name="Content Placeholder 10">
            <a:extLst>
              <a:ext uri="{FF2B5EF4-FFF2-40B4-BE49-F238E27FC236}">
                <a16:creationId xmlns:a16="http://schemas.microsoft.com/office/drawing/2014/main" id="{C215AF3B-A6A7-3446-B3E5-04F54D0D0194}"/>
              </a:ext>
            </a:extLst>
          </p:cNvPr>
          <p:cNvSpPr>
            <a:spLocks noGrp="1"/>
          </p:cNvSpPr>
          <p:nvPr>
            <p:ph idx="1"/>
          </p:nvPr>
        </p:nvSpPr>
        <p:spPr/>
        <p:txBody>
          <a:bodyPr/>
          <a:lstStyle/>
          <a:p>
            <a:pPr marL="0" indent="0" algn="ctr" eaLnBrk="1" hangingPunct="1">
              <a:buFont typeface="Arial" panose="020B0604020202020204" pitchFamily="34" charset="0"/>
              <a:buNone/>
            </a:pPr>
            <a:r>
              <a:rPr lang="en-US" altLang="en-US" sz="4800" u="sng">
                <a:ea typeface="ＭＳ Ｐゴシック" panose="020B0600070205080204" pitchFamily="34" charset="-128"/>
              </a:rPr>
              <a:t>Material &amp; Curriculum</a:t>
            </a:r>
          </a:p>
          <a:p>
            <a:pPr marL="0" indent="0" algn="ctr" eaLnBrk="1" hangingPunct="1">
              <a:buFont typeface="Arial" panose="020B0604020202020204" pitchFamily="34" charset="0"/>
              <a:buNone/>
            </a:pPr>
            <a:r>
              <a:rPr lang="en-US" altLang="en-US" sz="2000">
                <a:ea typeface="ＭＳ Ｐゴシック" panose="020B0600070205080204" pitchFamily="34" charset="-128"/>
              </a:rPr>
              <a:t>Tasked with finalizing, piloting, and implementing the five new </a:t>
            </a:r>
            <a:r>
              <a:rPr lang="en-US" altLang="en-US" sz="2000" i="1">
                <a:ea typeface="ＭＳ Ｐゴシック" panose="020B0600070205080204" pitchFamily="34" charset="-128"/>
              </a:rPr>
              <a:t>Mental Health Life Skills Lessons</a:t>
            </a:r>
            <a:r>
              <a:rPr lang="en-US" altLang="en-US" sz="2000">
                <a:ea typeface="ＭＳ Ｐゴシック" panose="020B0600070205080204" pitchFamily="34" charset="-128"/>
              </a:rPr>
              <a:t>; tasked with updating the </a:t>
            </a:r>
            <a:r>
              <a:rPr lang="en-US" altLang="en-US" sz="2000" i="1">
                <a:ea typeface="ＭＳ Ｐゴシック" panose="020B0600070205080204" pitchFamily="34" charset="-128"/>
              </a:rPr>
              <a:t>Living in America </a:t>
            </a:r>
            <a:r>
              <a:rPr lang="en-US" altLang="en-US" sz="2000">
                <a:ea typeface="ＭＳ Ｐゴシック" panose="020B0600070205080204" pitchFamily="34" charset="-128"/>
              </a:rPr>
              <a:t>curriculum.</a:t>
            </a:r>
          </a:p>
          <a:p>
            <a:pPr marL="0" indent="0" algn="ctr" eaLnBrk="1" hangingPunct="1">
              <a:buFont typeface="Arial" panose="020B0604020202020204" pitchFamily="34" charset="0"/>
              <a:buNone/>
            </a:pPr>
            <a:endParaRPr lang="en-US" altLang="en-US" sz="2400">
              <a:ea typeface="ＭＳ Ｐゴシック" panose="020B0600070205080204" pitchFamily="34" charset="-128"/>
            </a:endParaRPr>
          </a:p>
          <a:p>
            <a:pPr marL="0" indent="0" algn="ctr" eaLnBrk="1" hangingPunct="1">
              <a:buFont typeface="Arial" panose="020B0604020202020204" pitchFamily="34" charset="0"/>
              <a:buNone/>
            </a:pPr>
            <a:r>
              <a:rPr lang="en-US" altLang="en-US" sz="2400">
                <a:ea typeface="ＭＳ Ｐゴシック" panose="020B0600070205080204" pitchFamily="34" charset="-128"/>
              </a:rPr>
              <a:t>LEAD Brenda Pessin – IL</a:t>
            </a:r>
          </a:p>
          <a:p>
            <a:pPr marL="0" indent="0" algn="ctr" eaLnBrk="1" hangingPunct="1">
              <a:buFont typeface="Arial" panose="020B0604020202020204" pitchFamily="34" charset="0"/>
              <a:buNone/>
            </a:pPr>
            <a:r>
              <a:rPr lang="en-US" altLang="en-US" sz="2400">
                <a:ea typeface="ＭＳ Ｐゴシック" panose="020B0600070205080204" pitchFamily="34" charset="-128"/>
              </a:rPr>
              <a:t>LEAD Chris Norton – National PASS Center</a:t>
            </a:r>
          </a:p>
          <a:p>
            <a:pPr marL="0" indent="0" algn="ctr" eaLnBrk="1" hangingPunct="1">
              <a:buFont typeface="Arial" panose="020B0604020202020204" pitchFamily="34" charset="0"/>
              <a:buNone/>
            </a:pPr>
            <a:r>
              <a:rPr lang="en-US" altLang="en-US" sz="2400">
                <a:ea typeface="ＭＳ Ｐゴシック" panose="020B0600070205080204" pitchFamily="34" charset="-128"/>
              </a:rPr>
              <a:t>Peggy Haveard - AL</a:t>
            </a:r>
          </a:p>
        </p:txBody>
      </p:sp>
      <p:cxnSp>
        <p:nvCxnSpPr>
          <p:cNvPr id="10" name="Straight Connector 9">
            <a:extLst>
              <a:ext uri="{FF2B5EF4-FFF2-40B4-BE49-F238E27FC236}">
                <a16:creationId xmlns:a16="http://schemas.microsoft.com/office/drawing/2014/main" id="{EC5EE5FE-D7C2-46CF-A1A8-C64237687E05}"/>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FE0803EE-3F67-45A2-A213-A59267C8299F}"/>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26630" name="Picture 9">
            <a:extLst>
              <a:ext uri="{FF2B5EF4-FFF2-40B4-BE49-F238E27FC236}">
                <a16:creationId xmlns:a16="http://schemas.microsoft.com/office/drawing/2014/main" id="{429E73D9-A6A8-6943-BB52-A42BB14EBF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32BF01-BB52-4910-A301-88B4DF2F3EBD}"/>
              </a:ext>
            </a:extLst>
          </p:cNvPr>
          <p:cNvSpPr>
            <a:spLocks noGrp="1"/>
          </p:cNvSpPr>
          <p:nvPr>
            <p:ph type="title"/>
          </p:nvPr>
        </p:nvSpPr>
        <p:spPr>
          <a:xfrm>
            <a:off x="457200" y="274638"/>
            <a:ext cx="8229600" cy="1020762"/>
          </a:xfrm>
        </p:spPr>
        <p:txBody>
          <a:bodyPr rtlCol="0">
            <a:normAutofit/>
          </a:bodyPr>
          <a:lstStyle/>
          <a:p>
            <a:pPr algn="r" eaLnBrk="1" fontAlgn="auto" hangingPunct="1">
              <a:spcAft>
                <a:spcPts val="0"/>
              </a:spcAft>
              <a:defRPr/>
            </a:pPr>
            <a:r>
              <a:rPr lang="en-US" dirty="0">
                <a:latin typeface="+mn-lt"/>
              </a:rPr>
              <a:t>Materials &amp; Curriculum</a:t>
            </a:r>
          </a:p>
        </p:txBody>
      </p:sp>
      <p:sp>
        <p:nvSpPr>
          <p:cNvPr id="27651" name="Content Placeholder 6">
            <a:extLst>
              <a:ext uri="{FF2B5EF4-FFF2-40B4-BE49-F238E27FC236}">
                <a16:creationId xmlns:a16="http://schemas.microsoft.com/office/drawing/2014/main" id="{D6A3FA28-337C-B145-A21E-814EE43841A4}"/>
              </a:ext>
            </a:extLst>
          </p:cNvPr>
          <p:cNvSpPr>
            <a:spLocks noGrp="1"/>
          </p:cNvSpPr>
          <p:nvPr>
            <p:ph sz="half" idx="1"/>
          </p:nvPr>
        </p:nvSpPr>
        <p:spPr>
          <a:xfrm>
            <a:off x="457200" y="1600200"/>
            <a:ext cx="8229600" cy="4419600"/>
          </a:xfrm>
        </p:spPr>
        <p:txBody>
          <a:bodyPr anchor="ctr"/>
          <a:lstStyle/>
          <a:p>
            <a:pPr marL="0" indent="0" algn="ctr" eaLnBrk="1" hangingPunct="1">
              <a:buFont typeface="Arial" panose="020B0604020202020204" pitchFamily="34" charset="0"/>
              <a:buNone/>
            </a:pPr>
            <a:r>
              <a:rPr lang="en-US" altLang="en-US" sz="3600" b="1">
                <a:ea typeface="ＭＳ Ｐゴシック" panose="020B0600070205080204" pitchFamily="34" charset="-128"/>
              </a:rPr>
              <a:t>Mental Health Life Skills Lessons</a:t>
            </a:r>
            <a:endParaRPr lang="en-US" altLang="en-US" sz="1200" b="1">
              <a:ea typeface="ＭＳ Ｐゴシック" panose="020B0600070205080204" pitchFamily="34" charset="-128"/>
            </a:endParaRPr>
          </a:p>
          <a:p>
            <a:pPr marL="0" indent="0" algn="ctr" eaLnBrk="1" hangingPunct="1">
              <a:buFont typeface="Arial" panose="020B0604020202020204" pitchFamily="34" charset="0"/>
              <a:buNone/>
            </a:pPr>
            <a:r>
              <a:rPr lang="en-US" altLang="en-US">
                <a:ea typeface="ＭＳ Ｐゴシック" panose="020B0600070205080204" pitchFamily="34" charset="-128"/>
              </a:rPr>
              <a:t>	</a:t>
            </a:r>
          </a:p>
          <a:p>
            <a:pPr marL="0" indent="0" algn="ctr" eaLnBrk="1" hangingPunct="1">
              <a:buFont typeface="Arial" panose="020B0604020202020204" pitchFamily="34" charset="0"/>
              <a:buNone/>
            </a:pPr>
            <a:r>
              <a:rPr lang="en-US" altLang="en-US" sz="3200" i="1">
                <a:ea typeface="ＭＳ Ｐゴシック" panose="020B0600070205080204" pitchFamily="34" charset="-128"/>
              </a:rPr>
              <a:t>	</a:t>
            </a:r>
            <a:r>
              <a:rPr lang="en-US" altLang="en-US" sz="3200">
                <a:ea typeface="ＭＳ Ｐゴシック" panose="020B0600070205080204" pitchFamily="34" charset="-128"/>
              </a:rPr>
              <a:t>	Let’s Talk About Alcohol		</a:t>
            </a:r>
          </a:p>
          <a:p>
            <a:pPr marL="0" indent="0" algn="ctr" eaLnBrk="1" hangingPunct="1">
              <a:buFont typeface="Arial" panose="020B0604020202020204" pitchFamily="34" charset="0"/>
              <a:buNone/>
            </a:pPr>
            <a:r>
              <a:rPr lang="en-US" altLang="en-US" sz="3200">
                <a:ea typeface="ＭＳ Ｐゴシック" panose="020B0600070205080204" pitchFamily="34" charset="-128"/>
              </a:rPr>
              <a:t>Let’s Talk About Anxiety</a:t>
            </a:r>
          </a:p>
          <a:p>
            <a:pPr marL="0" indent="0" algn="ctr" eaLnBrk="1" hangingPunct="1">
              <a:buFont typeface="Arial" panose="020B0604020202020204" pitchFamily="34" charset="0"/>
              <a:buNone/>
            </a:pPr>
            <a:r>
              <a:rPr lang="en-US" altLang="en-US" sz="3200">
                <a:ea typeface="ＭＳ Ｐゴシック" panose="020B0600070205080204" pitchFamily="34" charset="-128"/>
              </a:rPr>
              <a:t>Let’s Talk About Depression</a:t>
            </a:r>
          </a:p>
          <a:p>
            <a:pPr marL="0" indent="0" algn="ctr" eaLnBrk="1" hangingPunct="1">
              <a:buFont typeface="Arial" panose="020B0604020202020204" pitchFamily="34" charset="0"/>
              <a:buNone/>
            </a:pPr>
            <a:r>
              <a:rPr lang="en-US" altLang="en-US" sz="3200">
                <a:ea typeface="ＭＳ Ｐゴシック" panose="020B0600070205080204" pitchFamily="34" charset="-128"/>
              </a:rPr>
              <a:t>Let’s Talk About Mental Health</a:t>
            </a:r>
          </a:p>
          <a:p>
            <a:pPr marL="0" indent="0" algn="ctr" eaLnBrk="1" hangingPunct="1">
              <a:buFont typeface="Arial" panose="020B0604020202020204" pitchFamily="34" charset="0"/>
              <a:buNone/>
            </a:pPr>
            <a:r>
              <a:rPr lang="en-US" altLang="en-US" sz="3200">
                <a:ea typeface="ＭＳ Ｐゴシック" panose="020B0600070205080204" pitchFamily="34" charset="-128"/>
              </a:rPr>
              <a:t>Let’s Talk About Stress </a:t>
            </a:r>
          </a:p>
          <a:p>
            <a:pPr marL="0" indent="0" algn="ctr" eaLnBrk="1" hangingPunct="1">
              <a:buFont typeface="Arial" panose="020B0604020202020204" pitchFamily="34" charset="0"/>
              <a:buNone/>
            </a:pPr>
            <a:r>
              <a:rPr lang="en-US" altLang="en-US" sz="1800">
                <a:ea typeface="ＭＳ Ｐゴシック" panose="020B0600070205080204" pitchFamily="34" charset="-128"/>
              </a:rPr>
              <a:t>*audio enhancements in production with ALRC</a:t>
            </a:r>
          </a:p>
        </p:txBody>
      </p:sp>
      <p:cxnSp>
        <p:nvCxnSpPr>
          <p:cNvPr id="10" name="Straight Connector 9">
            <a:extLst>
              <a:ext uri="{FF2B5EF4-FFF2-40B4-BE49-F238E27FC236}">
                <a16:creationId xmlns:a16="http://schemas.microsoft.com/office/drawing/2014/main" id="{BD77DFBB-2A0E-4FC2-9538-79ED0ED82AC8}"/>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C9D38F63-006B-428B-AA8D-CE38EDA6BFC4}"/>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27654" name="Picture 9">
            <a:extLst>
              <a:ext uri="{FF2B5EF4-FFF2-40B4-BE49-F238E27FC236}">
                <a16:creationId xmlns:a16="http://schemas.microsoft.com/office/drawing/2014/main" id="{69992484-DE07-FF4B-A20B-BB6653ED23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04800"/>
            <a:ext cx="10033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A34BA9-AD35-4E97-ADE9-B32F035B0C55}"/>
              </a:ext>
            </a:extLst>
          </p:cNvPr>
          <p:cNvSpPr>
            <a:spLocks noGrp="1"/>
          </p:cNvSpPr>
          <p:nvPr>
            <p:ph type="title"/>
          </p:nvPr>
        </p:nvSpPr>
        <p:spPr>
          <a:xfrm>
            <a:off x="457200" y="274638"/>
            <a:ext cx="8229600" cy="1020762"/>
          </a:xfrm>
        </p:spPr>
        <p:txBody>
          <a:bodyPr rtlCol="0">
            <a:normAutofit/>
          </a:bodyPr>
          <a:lstStyle/>
          <a:p>
            <a:pPr algn="r" eaLnBrk="1" fontAlgn="auto" hangingPunct="1">
              <a:spcAft>
                <a:spcPts val="0"/>
              </a:spcAft>
              <a:defRPr/>
            </a:pPr>
            <a:r>
              <a:rPr lang="en-US" dirty="0">
                <a:latin typeface="+mn-lt"/>
              </a:rPr>
              <a:t>Materials &amp; Curriculum</a:t>
            </a:r>
          </a:p>
        </p:txBody>
      </p:sp>
      <p:sp>
        <p:nvSpPr>
          <p:cNvPr id="14338" name="Content Placeholder 6">
            <a:extLst>
              <a:ext uri="{FF2B5EF4-FFF2-40B4-BE49-F238E27FC236}">
                <a16:creationId xmlns:a16="http://schemas.microsoft.com/office/drawing/2014/main" id="{3F655A07-30D8-45CD-BAF1-34F8469E818A}"/>
              </a:ext>
            </a:extLst>
          </p:cNvPr>
          <p:cNvSpPr>
            <a:spLocks noGrp="1"/>
          </p:cNvSpPr>
          <p:nvPr>
            <p:ph sz="half" idx="1"/>
          </p:nvPr>
        </p:nvSpPr>
        <p:spPr>
          <a:xfrm>
            <a:off x="457200" y="1600200"/>
            <a:ext cx="8229600" cy="4419600"/>
          </a:xfrm>
        </p:spPr>
        <p:txBody>
          <a:bodyPr anchor="ctr"/>
          <a:lstStyle/>
          <a:p>
            <a:pPr marL="0" indent="0" algn="ctr" eaLnBrk="1" hangingPunct="1">
              <a:buFont typeface="Arial" charset="0"/>
              <a:buNone/>
              <a:defRPr/>
            </a:pPr>
            <a:r>
              <a:rPr lang="en-US" altLang="en-US" sz="3600" b="1" dirty="0"/>
              <a:t>Living in America*</a:t>
            </a:r>
          </a:p>
          <a:p>
            <a:pPr marL="0" indent="0" algn="ctr" eaLnBrk="1" hangingPunct="1">
              <a:buFont typeface="Arial" charset="0"/>
              <a:buNone/>
              <a:defRPr/>
            </a:pPr>
            <a:r>
              <a:rPr lang="en-US" altLang="en-US" sz="3200" dirty="0"/>
              <a:t>10 lessons to be updated:</a:t>
            </a:r>
          </a:p>
          <a:p>
            <a:pPr eaLnBrk="1" hangingPunct="1">
              <a:buFont typeface="Arial" charset="0"/>
              <a:buChar char="•"/>
              <a:defRPr/>
            </a:pPr>
            <a:r>
              <a:rPr lang="en-US" altLang="en-US" dirty="0"/>
              <a:t>Formatting</a:t>
            </a:r>
          </a:p>
          <a:p>
            <a:pPr eaLnBrk="1" hangingPunct="1">
              <a:buFont typeface="Arial" charset="0"/>
              <a:buChar char="•"/>
              <a:defRPr/>
            </a:pPr>
            <a:r>
              <a:rPr lang="en-US" altLang="en-US" dirty="0"/>
              <a:t>ESL enhancements</a:t>
            </a:r>
          </a:p>
          <a:p>
            <a:pPr eaLnBrk="1" hangingPunct="1">
              <a:buFont typeface="Arial" charset="0"/>
              <a:buChar char="•"/>
              <a:defRPr/>
            </a:pPr>
            <a:r>
              <a:rPr lang="en-US" altLang="en-US" dirty="0"/>
              <a:t>Removal of pre- and post-assessments</a:t>
            </a:r>
          </a:p>
          <a:p>
            <a:pPr eaLnBrk="1" hangingPunct="1">
              <a:buFont typeface="Arial" charset="0"/>
              <a:buChar char="•"/>
              <a:defRPr/>
            </a:pPr>
            <a:r>
              <a:rPr lang="en-US" altLang="en-US" dirty="0"/>
              <a:t>General language acquisition categories aligned with numerical scores</a:t>
            </a:r>
          </a:p>
          <a:p>
            <a:pPr marL="0" indent="0" algn="ctr" eaLnBrk="1" hangingPunct="1">
              <a:buFont typeface="Arial" charset="0"/>
              <a:buNone/>
              <a:defRPr/>
            </a:pPr>
            <a:r>
              <a:rPr lang="en-US" altLang="en-US" sz="1800" dirty="0"/>
              <a:t>*Curriculum now available at no cost online at </a:t>
            </a:r>
            <a:r>
              <a:rPr lang="en-US" altLang="en-US" sz="1800" dirty="0" err="1"/>
              <a:t>migrant.net</a:t>
            </a:r>
            <a:r>
              <a:rPr lang="en-US" altLang="en-US" sz="1800" dirty="0"/>
              <a:t> and </a:t>
            </a:r>
            <a:r>
              <a:rPr lang="en-US" altLang="en-US" sz="1800" dirty="0" err="1"/>
              <a:t>osymigrant.org</a:t>
            </a:r>
            <a:r>
              <a:rPr lang="en-US" altLang="en-US" sz="1800" dirty="0"/>
              <a:t>.</a:t>
            </a:r>
          </a:p>
        </p:txBody>
      </p:sp>
      <p:cxnSp>
        <p:nvCxnSpPr>
          <p:cNvPr id="10" name="Straight Connector 9">
            <a:extLst>
              <a:ext uri="{FF2B5EF4-FFF2-40B4-BE49-F238E27FC236}">
                <a16:creationId xmlns:a16="http://schemas.microsoft.com/office/drawing/2014/main" id="{A1150950-8272-4E08-B06E-3E05A752ECF9}"/>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23EED335-9DC6-4C9C-80F9-FB1676D5BCFD}"/>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28678" name="Picture 9">
            <a:extLst>
              <a:ext uri="{FF2B5EF4-FFF2-40B4-BE49-F238E27FC236}">
                <a16:creationId xmlns:a16="http://schemas.microsoft.com/office/drawing/2014/main" id="{68D000FD-411A-1C46-8436-8829118BCD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04800"/>
            <a:ext cx="10033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22F39D-0CEB-4D03-AAF2-CCF4CF820EEF}"/>
              </a:ext>
            </a:extLst>
          </p:cNvPr>
          <p:cNvSpPr>
            <a:spLocks noGrp="1"/>
          </p:cNvSpPr>
          <p:nvPr>
            <p:ph type="title"/>
          </p:nvPr>
        </p:nvSpPr>
        <p:spPr>
          <a:xfrm>
            <a:off x="457200" y="274638"/>
            <a:ext cx="8229600" cy="1020762"/>
          </a:xfrm>
        </p:spPr>
        <p:txBody>
          <a:bodyPr rtlCol="0">
            <a:normAutofit/>
          </a:bodyPr>
          <a:lstStyle/>
          <a:p>
            <a:pPr algn="r" eaLnBrk="1" fontAlgn="auto" hangingPunct="1">
              <a:spcAft>
                <a:spcPts val="0"/>
              </a:spcAft>
              <a:defRPr/>
            </a:pPr>
            <a:r>
              <a:rPr lang="en-US" dirty="0">
                <a:latin typeface="+mn-lt"/>
              </a:rPr>
              <a:t>Materials &amp; Curriculum</a:t>
            </a:r>
          </a:p>
        </p:txBody>
      </p:sp>
      <p:sp>
        <p:nvSpPr>
          <p:cNvPr id="14338" name="Content Placeholder 6">
            <a:extLst>
              <a:ext uri="{FF2B5EF4-FFF2-40B4-BE49-F238E27FC236}">
                <a16:creationId xmlns:a16="http://schemas.microsoft.com/office/drawing/2014/main" id="{879054B0-55B4-456E-B6AD-7B770CDDB288}"/>
              </a:ext>
            </a:extLst>
          </p:cNvPr>
          <p:cNvSpPr>
            <a:spLocks noGrp="1"/>
          </p:cNvSpPr>
          <p:nvPr>
            <p:ph sz="half" idx="1"/>
          </p:nvPr>
        </p:nvSpPr>
        <p:spPr>
          <a:xfrm>
            <a:off x="457200" y="1600200"/>
            <a:ext cx="8229600" cy="4419600"/>
          </a:xfrm>
        </p:spPr>
        <p:txBody>
          <a:bodyPr anchor="ctr"/>
          <a:lstStyle/>
          <a:p>
            <a:pPr marL="0" indent="0" algn="ctr" eaLnBrk="1" hangingPunct="1">
              <a:buFont typeface="Arial" charset="0"/>
              <a:buNone/>
              <a:defRPr/>
            </a:pPr>
            <a:r>
              <a:rPr lang="en-US" altLang="en-US" sz="3600" b="1" dirty="0"/>
              <a:t>Living in America</a:t>
            </a:r>
          </a:p>
          <a:p>
            <a:pPr marL="0" indent="0" algn="ctr" eaLnBrk="1" hangingPunct="1">
              <a:buFont typeface="Arial" charset="0"/>
              <a:buNone/>
              <a:defRPr/>
            </a:pPr>
            <a:endParaRPr lang="en-US" altLang="en-US" sz="3600" b="1" dirty="0"/>
          </a:p>
          <a:p>
            <a:pPr marL="0" indent="0" algn="ctr" eaLnBrk="1" hangingPunct="1">
              <a:buFont typeface="Arial" charset="0"/>
              <a:buNone/>
              <a:defRPr/>
            </a:pPr>
            <a:r>
              <a:rPr lang="en-US" altLang="en-US" sz="3200" dirty="0"/>
              <a:t>“Using Money” lesson</a:t>
            </a:r>
          </a:p>
          <a:p>
            <a:pPr marL="0" indent="0" algn="ctr" eaLnBrk="1" hangingPunct="1">
              <a:buFont typeface="Arial" charset="0"/>
              <a:buNone/>
              <a:defRPr/>
            </a:pPr>
            <a:endParaRPr lang="en-US" altLang="en-US" sz="3200" dirty="0"/>
          </a:p>
          <a:p>
            <a:pPr eaLnBrk="1" hangingPunct="1">
              <a:buFont typeface="Arial" charset="0"/>
              <a:buChar char="•"/>
              <a:defRPr/>
            </a:pPr>
            <a:r>
              <a:rPr lang="en-US" altLang="en-US" dirty="0"/>
              <a:t>Will be updated for review at April TST meeting</a:t>
            </a:r>
          </a:p>
          <a:p>
            <a:pPr eaLnBrk="1" hangingPunct="1">
              <a:buFont typeface="Arial" charset="0"/>
              <a:buChar char="•"/>
              <a:defRPr/>
            </a:pPr>
            <a:r>
              <a:rPr lang="en-US" altLang="en-US" dirty="0"/>
              <a:t>Will be piloted by several states in Summer 2017</a:t>
            </a:r>
          </a:p>
          <a:p>
            <a:pPr eaLnBrk="1" hangingPunct="1">
              <a:buFont typeface="Arial" charset="0"/>
              <a:buChar char="•"/>
              <a:defRPr/>
            </a:pPr>
            <a:r>
              <a:rPr lang="en-US" altLang="en-US" dirty="0"/>
              <a:t>Will serve as template for other lesson updates</a:t>
            </a:r>
          </a:p>
          <a:p>
            <a:pPr marL="0" indent="0" algn="ctr" eaLnBrk="1" hangingPunct="1">
              <a:buFont typeface="Arial" charset="0"/>
              <a:buNone/>
              <a:defRPr/>
            </a:pPr>
            <a:r>
              <a:rPr lang="en-US" altLang="en-US" sz="1800" dirty="0"/>
              <a:t>*</a:t>
            </a:r>
          </a:p>
        </p:txBody>
      </p:sp>
      <p:cxnSp>
        <p:nvCxnSpPr>
          <p:cNvPr id="10" name="Straight Connector 9">
            <a:extLst>
              <a:ext uri="{FF2B5EF4-FFF2-40B4-BE49-F238E27FC236}">
                <a16:creationId xmlns:a16="http://schemas.microsoft.com/office/drawing/2014/main" id="{FA2AFC51-236F-485B-BD59-71C639B5E8B2}"/>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4F890191-3FC9-42B9-A5FA-E7185888F107}"/>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29702" name="Picture 9">
            <a:extLst>
              <a:ext uri="{FF2B5EF4-FFF2-40B4-BE49-F238E27FC236}">
                <a16:creationId xmlns:a16="http://schemas.microsoft.com/office/drawing/2014/main" id="{AB705715-8D3F-AA43-93F5-D7A77BD1B6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04800"/>
            <a:ext cx="10033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8">
            <a:extLst>
              <a:ext uri="{FF2B5EF4-FFF2-40B4-BE49-F238E27FC236}">
                <a16:creationId xmlns:a16="http://schemas.microsoft.com/office/drawing/2014/main" id="{CBD1A28E-85FC-EA4A-85D3-7382399A88AA}"/>
              </a:ext>
            </a:extLst>
          </p:cNvPr>
          <p:cNvSpPr>
            <a:spLocks noGrp="1"/>
          </p:cNvSpPr>
          <p:nvPr>
            <p:ph type="title"/>
          </p:nvPr>
        </p:nvSpPr>
        <p:spPr/>
        <p:txBody>
          <a:bodyPr/>
          <a:lstStyle/>
          <a:p>
            <a:pPr eaLnBrk="1" hangingPunct="1"/>
            <a:r>
              <a:rPr lang="en-US" altLang="en-US">
                <a:ea typeface="ＭＳ Ｐゴシック" panose="020B0600070205080204" pitchFamily="34" charset="-128"/>
              </a:rPr>
              <a:t>TST Work Groups</a:t>
            </a:r>
          </a:p>
        </p:txBody>
      </p:sp>
      <p:sp>
        <p:nvSpPr>
          <p:cNvPr id="30723" name="Content Placeholder 10">
            <a:extLst>
              <a:ext uri="{FF2B5EF4-FFF2-40B4-BE49-F238E27FC236}">
                <a16:creationId xmlns:a16="http://schemas.microsoft.com/office/drawing/2014/main" id="{524A67BC-EC01-184C-92AE-7C1B49BB55B0}"/>
              </a:ext>
            </a:extLst>
          </p:cNvPr>
          <p:cNvSpPr>
            <a:spLocks noGrp="1"/>
          </p:cNvSpPr>
          <p:nvPr>
            <p:ph idx="1"/>
          </p:nvPr>
        </p:nvSpPr>
        <p:spPr/>
        <p:txBody>
          <a:bodyPr/>
          <a:lstStyle/>
          <a:p>
            <a:pPr marL="0" indent="0" algn="ctr" eaLnBrk="1" hangingPunct="1">
              <a:buFont typeface="Arial" panose="020B0604020202020204" pitchFamily="34" charset="0"/>
              <a:buNone/>
            </a:pPr>
            <a:r>
              <a:rPr lang="en-US" altLang="en-US" sz="4800" u="sng">
                <a:ea typeface="ＭＳ Ｐゴシック" panose="020B0600070205080204" pitchFamily="34" charset="-128"/>
              </a:rPr>
              <a:t>Professional Development</a:t>
            </a:r>
          </a:p>
          <a:p>
            <a:pPr marL="0" indent="0" algn="ctr" eaLnBrk="1" hangingPunct="1">
              <a:buFont typeface="Arial" panose="020B0604020202020204" pitchFamily="34" charset="0"/>
              <a:buNone/>
            </a:pPr>
            <a:r>
              <a:rPr lang="en-US" altLang="en-US" sz="2000">
                <a:ea typeface="ＭＳ Ｐゴシック" panose="020B0600070205080204" pitchFamily="34" charset="-128"/>
              </a:rPr>
              <a:t>Tasked with designing, piloting, and implementing professional development for MEP practitioners – to include materials, training, and video supplement.</a:t>
            </a:r>
            <a:endParaRPr lang="en-US" altLang="en-US" sz="2400">
              <a:ea typeface="ＭＳ Ｐゴシック" panose="020B0600070205080204" pitchFamily="34" charset="-128"/>
            </a:endParaRPr>
          </a:p>
          <a:p>
            <a:pPr marL="0" indent="0" algn="ctr" eaLnBrk="1" hangingPunct="1">
              <a:buFont typeface="Arial" panose="020B0604020202020204" pitchFamily="34" charset="0"/>
              <a:buNone/>
            </a:pPr>
            <a:endParaRPr lang="en-US" altLang="en-US" sz="2400">
              <a:ea typeface="ＭＳ Ｐゴシック" panose="020B0600070205080204" pitchFamily="34" charset="-128"/>
            </a:endParaRPr>
          </a:p>
          <a:p>
            <a:pPr marL="0" indent="0" algn="ctr" eaLnBrk="1" hangingPunct="1">
              <a:buFont typeface="Arial" panose="020B0604020202020204" pitchFamily="34" charset="0"/>
              <a:buNone/>
            </a:pPr>
            <a:r>
              <a:rPr lang="en-US" altLang="en-US" sz="2400">
                <a:ea typeface="ＭＳ Ｐゴシック" panose="020B0600070205080204" pitchFamily="34" charset="-128"/>
              </a:rPr>
              <a:t>LEAD Joan Geraci – NJ</a:t>
            </a:r>
          </a:p>
          <a:p>
            <a:pPr marL="0" indent="0" algn="ctr" eaLnBrk="1" hangingPunct="1">
              <a:buFont typeface="Arial" panose="020B0604020202020204" pitchFamily="34" charset="0"/>
              <a:buNone/>
            </a:pPr>
            <a:r>
              <a:rPr lang="en-US" altLang="en-US" sz="2400">
                <a:ea typeface="ＭＳ Ｐゴシック" panose="020B0600070205080204" pitchFamily="34" charset="-128"/>
              </a:rPr>
              <a:t>LEAD Kiowa Rogers – NE</a:t>
            </a:r>
          </a:p>
          <a:p>
            <a:pPr marL="0" indent="0" algn="ctr" eaLnBrk="1" hangingPunct="1">
              <a:buFont typeface="Arial" panose="020B0604020202020204" pitchFamily="34" charset="0"/>
              <a:buNone/>
            </a:pPr>
            <a:r>
              <a:rPr lang="en-US" altLang="en-US" sz="2400">
                <a:ea typeface="ＭＳ Ｐゴシック" panose="020B0600070205080204" pitchFamily="34" charset="-128"/>
              </a:rPr>
              <a:t>Lysandra Alexander – PA</a:t>
            </a:r>
          </a:p>
          <a:p>
            <a:pPr marL="0" indent="0" algn="ctr" eaLnBrk="1" hangingPunct="1">
              <a:buFont typeface="Arial" panose="020B0604020202020204" pitchFamily="34" charset="0"/>
              <a:buNone/>
            </a:pPr>
            <a:r>
              <a:rPr lang="en-US" altLang="en-US" sz="2400">
                <a:ea typeface="ＭＳ Ｐゴシック" panose="020B0600070205080204" pitchFamily="34" charset="-128"/>
              </a:rPr>
              <a:t>Odilia Coffta – NY</a:t>
            </a:r>
          </a:p>
          <a:p>
            <a:pPr marL="0" indent="0" algn="ctr" eaLnBrk="1" hangingPunct="1">
              <a:buFont typeface="Arial" panose="020B0604020202020204" pitchFamily="34" charset="0"/>
              <a:buNone/>
            </a:pPr>
            <a:r>
              <a:rPr lang="en-US" altLang="en-US" sz="2400">
                <a:ea typeface="ＭＳ Ｐゴシック" panose="020B0600070205080204" pitchFamily="34" charset="-128"/>
              </a:rPr>
              <a:t>Sabrina Rivera-Pineda - GA</a:t>
            </a:r>
          </a:p>
          <a:p>
            <a:pPr marL="0" indent="0" algn="ctr" eaLnBrk="1" hangingPunct="1">
              <a:buFont typeface="Arial" panose="020B0604020202020204" pitchFamily="34" charset="0"/>
              <a:buNone/>
            </a:pPr>
            <a:endParaRPr lang="en-US" altLang="en-US" sz="2400">
              <a:ea typeface="ＭＳ Ｐゴシック" panose="020B0600070205080204" pitchFamily="34" charset="-128"/>
            </a:endParaRPr>
          </a:p>
        </p:txBody>
      </p:sp>
      <p:cxnSp>
        <p:nvCxnSpPr>
          <p:cNvPr id="10" name="Straight Connector 9">
            <a:extLst>
              <a:ext uri="{FF2B5EF4-FFF2-40B4-BE49-F238E27FC236}">
                <a16:creationId xmlns:a16="http://schemas.microsoft.com/office/drawing/2014/main" id="{5180E49C-3369-4B0F-8B74-764800E0AF47}"/>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076DF5BA-BC6D-4E85-B3CD-12FB40B8E7D5}"/>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30726" name="Picture 9">
            <a:extLst>
              <a:ext uri="{FF2B5EF4-FFF2-40B4-BE49-F238E27FC236}">
                <a16:creationId xmlns:a16="http://schemas.microsoft.com/office/drawing/2014/main" id="{D7CF957E-8520-2B40-885A-45AA77652A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8">
            <a:extLst>
              <a:ext uri="{FF2B5EF4-FFF2-40B4-BE49-F238E27FC236}">
                <a16:creationId xmlns:a16="http://schemas.microsoft.com/office/drawing/2014/main" id="{E8847615-4817-9A4A-9954-17D39BF87C01}"/>
              </a:ext>
            </a:extLst>
          </p:cNvPr>
          <p:cNvSpPr>
            <a:spLocks noGrp="1"/>
          </p:cNvSpPr>
          <p:nvPr>
            <p:ph type="title"/>
          </p:nvPr>
        </p:nvSpPr>
        <p:spPr/>
        <p:txBody>
          <a:bodyPr/>
          <a:lstStyle/>
          <a:p>
            <a:pPr eaLnBrk="1" hangingPunct="1"/>
            <a:r>
              <a:rPr lang="en-US" altLang="en-US" sz="4000">
                <a:ea typeface="ＭＳ Ｐゴシック" panose="020B0600070205080204" pitchFamily="34" charset="-128"/>
              </a:rPr>
              <a:t>Professional Development</a:t>
            </a:r>
          </a:p>
        </p:txBody>
      </p:sp>
      <p:sp>
        <p:nvSpPr>
          <p:cNvPr id="2051" name="Content Placeholder 10">
            <a:extLst>
              <a:ext uri="{FF2B5EF4-FFF2-40B4-BE49-F238E27FC236}">
                <a16:creationId xmlns:a16="http://schemas.microsoft.com/office/drawing/2014/main" id="{A1320D4A-00CF-4B8F-A622-F699E51C5F68}"/>
              </a:ext>
            </a:extLst>
          </p:cNvPr>
          <p:cNvSpPr>
            <a:spLocks noGrp="1"/>
          </p:cNvSpPr>
          <p:nvPr>
            <p:ph idx="1"/>
          </p:nvPr>
        </p:nvSpPr>
        <p:spPr/>
        <p:txBody>
          <a:bodyPr/>
          <a:lstStyle/>
          <a:p>
            <a:pPr marL="0" indent="0" algn="ctr" eaLnBrk="1" hangingPunct="1">
              <a:buFont typeface="Arial" charset="0"/>
              <a:buNone/>
              <a:defRPr/>
            </a:pPr>
            <a:r>
              <a:rPr lang="en-US" altLang="en-US" sz="4000" dirty="0"/>
              <a:t>GOSOSY Professional Development for OSY Instructors: </a:t>
            </a:r>
          </a:p>
          <a:p>
            <a:pPr marL="0" indent="0" algn="ctr" eaLnBrk="1" hangingPunct="1">
              <a:buFont typeface="Arial" charset="0"/>
              <a:buNone/>
              <a:defRPr/>
            </a:pPr>
            <a:r>
              <a:rPr lang="en-US" altLang="en-US" sz="4800" b="1" dirty="0">
                <a:solidFill>
                  <a:schemeClr val="accent3"/>
                </a:solidFill>
              </a:rPr>
              <a:t>Implementing the OSY Instructional Action Plan</a:t>
            </a:r>
          </a:p>
        </p:txBody>
      </p:sp>
      <p:sp>
        <p:nvSpPr>
          <p:cNvPr id="31748" name="Slide Number Placeholder 1">
            <a:extLst>
              <a:ext uri="{FF2B5EF4-FFF2-40B4-BE49-F238E27FC236}">
                <a16:creationId xmlns:a16="http://schemas.microsoft.com/office/drawing/2014/main" id="{37BE7DA1-E60B-1B41-A6EC-10892344C70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CE11BA80-4604-6646-8B1C-87DC50B6D313}" type="slidenum">
              <a:rPr lang="en-US" altLang="en-US" sz="1200">
                <a:solidFill>
                  <a:srgbClr val="898989"/>
                </a:solidFill>
              </a:rPr>
              <a:pPr>
                <a:spcBef>
                  <a:spcPct val="0"/>
                </a:spcBef>
                <a:buFontTx/>
                <a:buNone/>
              </a:pPr>
              <a:t>26</a:t>
            </a:fld>
            <a:endParaRPr lang="en-US" altLang="en-US" sz="1200">
              <a:solidFill>
                <a:srgbClr val="898989"/>
              </a:solidFill>
            </a:endParaRPr>
          </a:p>
        </p:txBody>
      </p:sp>
      <p:cxnSp>
        <p:nvCxnSpPr>
          <p:cNvPr id="10" name="Straight Connector 9">
            <a:extLst>
              <a:ext uri="{FF2B5EF4-FFF2-40B4-BE49-F238E27FC236}">
                <a16:creationId xmlns:a16="http://schemas.microsoft.com/office/drawing/2014/main" id="{1C658F73-86EC-4F95-B438-6BB54CE45CB3}"/>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8337FE7B-A226-481B-B4A6-F700E20A1CF3}"/>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pic>
        <p:nvPicPr>
          <p:cNvPr id="31751" name="Picture 9">
            <a:extLst>
              <a:ext uri="{FF2B5EF4-FFF2-40B4-BE49-F238E27FC236}">
                <a16:creationId xmlns:a16="http://schemas.microsoft.com/office/drawing/2014/main" id="{DBA627E8-0F9D-8E4A-ACD8-E8500A72B2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3" y="304800"/>
            <a:ext cx="915987"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8">
            <a:extLst>
              <a:ext uri="{FF2B5EF4-FFF2-40B4-BE49-F238E27FC236}">
                <a16:creationId xmlns:a16="http://schemas.microsoft.com/office/drawing/2014/main" id="{7937D477-86B7-2B4E-9580-CAF712DF85B2}"/>
              </a:ext>
            </a:extLst>
          </p:cNvPr>
          <p:cNvSpPr>
            <a:spLocks noGrp="1"/>
          </p:cNvSpPr>
          <p:nvPr>
            <p:ph type="title"/>
          </p:nvPr>
        </p:nvSpPr>
        <p:spPr/>
        <p:txBody>
          <a:bodyPr/>
          <a:lstStyle/>
          <a:p>
            <a:pPr eaLnBrk="1" hangingPunct="1"/>
            <a:r>
              <a:rPr lang="en-US" altLang="en-US" sz="5400">
                <a:ea typeface="ＭＳ Ｐゴシック" panose="020B0600070205080204" pitchFamily="34" charset="-128"/>
              </a:rPr>
              <a:t>Acknowledgements</a:t>
            </a:r>
          </a:p>
        </p:txBody>
      </p:sp>
      <p:sp>
        <p:nvSpPr>
          <p:cNvPr id="2051" name="Content Placeholder 10">
            <a:extLst>
              <a:ext uri="{FF2B5EF4-FFF2-40B4-BE49-F238E27FC236}">
                <a16:creationId xmlns:a16="http://schemas.microsoft.com/office/drawing/2014/main" id="{7BEB6D5C-2D32-400D-A3D0-7B8D34A79C23}"/>
              </a:ext>
            </a:extLst>
          </p:cNvPr>
          <p:cNvSpPr>
            <a:spLocks noGrp="1"/>
          </p:cNvSpPr>
          <p:nvPr>
            <p:ph idx="1"/>
          </p:nvPr>
        </p:nvSpPr>
        <p:spPr/>
        <p:txBody>
          <a:bodyPr>
            <a:normAutofit/>
          </a:bodyPr>
          <a:lstStyle/>
          <a:p>
            <a:pPr marL="0" indent="0" eaLnBrk="1" fontAlgn="auto" hangingPunct="1">
              <a:spcAft>
                <a:spcPts val="0"/>
              </a:spcAft>
              <a:buFont typeface="Arial" charset="0"/>
              <a:buNone/>
              <a:defRPr/>
            </a:pPr>
            <a:r>
              <a:rPr lang="en-US" sz="2400" dirty="0">
                <a:solidFill>
                  <a:prstClr val="black"/>
                </a:solidFill>
              </a:rPr>
              <a:t>GOSOSY Professional Development Group and Contributors</a:t>
            </a:r>
          </a:p>
          <a:p>
            <a:pPr eaLnBrk="1" fontAlgn="auto" hangingPunct="1">
              <a:spcAft>
                <a:spcPts val="0"/>
              </a:spcAft>
              <a:defRPr/>
            </a:pPr>
            <a:r>
              <a:rPr lang="en-US" sz="2400" dirty="0">
                <a:solidFill>
                  <a:prstClr val="black"/>
                </a:solidFill>
              </a:rPr>
              <a:t>Lysandra Alexander (PA); Susanna Bartee (KS); Joan </a:t>
            </a:r>
            <a:r>
              <a:rPr lang="en-US" sz="2400" dirty="0" err="1">
                <a:solidFill>
                  <a:prstClr val="black"/>
                </a:solidFill>
              </a:rPr>
              <a:t>Geraci</a:t>
            </a:r>
            <a:r>
              <a:rPr lang="en-US" sz="2400" dirty="0">
                <a:solidFill>
                  <a:prstClr val="black"/>
                </a:solidFill>
              </a:rPr>
              <a:t> (NJ); Lori Houck (KS); Lindsay Ickes (NE); Tracie </a:t>
            </a:r>
            <a:r>
              <a:rPr lang="en-US" sz="2400" dirty="0" err="1">
                <a:solidFill>
                  <a:prstClr val="black"/>
                </a:solidFill>
              </a:rPr>
              <a:t>Kalic</a:t>
            </a:r>
            <a:r>
              <a:rPr lang="en-US" sz="2400" dirty="0">
                <a:solidFill>
                  <a:prstClr val="black"/>
                </a:solidFill>
              </a:rPr>
              <a:t> (KS); Hillary </a:t>
            </a:r>
            <a:r>
              <a:rPr lang="en-US" sz="2400" dirty="0" err="1">
                <a:solidFill>
                  <a:prstClr val="black"/>
                </a:solidFill>
              </a:rPr>
              <a:t>Maitlen</a:t>
            </a:r>
            <a:r>
              <a:rPr lang="en-US" sz="2400" dirty="0">
                <a:solidFill>
                  <a:prstClr val="black"/>
                </a:solidFill>
              </a:rPr>
              <a:t> (TN); Sabrina Pineda (GA); Kiowa Rogers (NE), </a:t>
            </a:r>
            <a:r>
              <a:rPr lang="en-US" sz="2400" dirty="0" err="1">
                <a:solidFill>
                  <a:prstClr val="black"/>
                </a:solidFill>
              </a:rPr>
              <a:t>Odilia</a:t>
            </a:r>
            <a:r>
              <a:rPr lang="en-US" sz="2400" dirty="0">
                <a:solidFill>
                  <a:prstClr val="black"/>
                </a:solidFill>
              </a:rPr>
              <a:t> </a:t>
            </a:r>
            <a:r>
              <a:rPr lang="en-US" sz="2400" dirty="0" err="1">
                <a:solidFill>
                  <a:prstClr val="black"/>
                </a:solidFill>
              </a:rPr>
              <a:t>Coffta</a:t>
            </a:r>
            <a:r>
              <a:rPr lang="en-US" sz="2400" dirty="0">
                <a:solidFill>
                  <a:prstClr val="black"/>
                </a:solidFill>
              </a:rPr>
              <a:t> (NY)</a:t>
            </a:r>
          </a:p>
          <a:p>
            <a:pPr eaLnBrk="1" fontAlgn="auto" hangingPunct="1">
              <a:spcAft>
                <a:spcPts val="0"/>
              </a:spcAft>
              <a:defRPr/>
            </a:pPr>
            <a:endParaRPr lang="en-US" sz="2400" dirty="0">
              <a:solidFill>
                <a:prstClr val="black"/>
              </a:solidFill>
            </a:endParaRPr>
          </a:p>
          <a:p>
            <a:pPr eaLnBrk="1" fontAlgn="auto" hangingPunct="1">
              <a:spcAft>
                <a:spcPts val="0"/>
              </a:spcAft>
              <a:defRPr/>
            </a:pPr>
            <a:r>
              <a:rPr lang="en-US" sz="2400" dirty="0">
                <a:solidFill>
                  <a:prstClr val="black"/>
                </a:solidFill>
              </a:rPr>
              <a:t>Kansas MEP: John Farrell, Paige Inman and John Fink.</a:t>
            </a:r>
          </a:p>
          <a:p>
            <a:pPr eaLnBrk="1" fontAlgn="auto" hangingPunct="1">
              <a:spcAft>
                <a:spcPts val="0"/>
              </a:spcAft>
              <a:defRPr/>
            </a:pPr>
            <a:endParaRPr lang="en-US" sz="2400" dirty="0">
              <a:solidFill>
                <a:prstClr val="black"/>
              </a:solidFill>
            </a:endParaRPr>
          </a:p>
          <a:p>
            <a:pPr eaLnBrk="1" fontAlgn="auto" hangingPunct="1">
              <a:spcAft>
                <a:spcPts val="0"/>
              </a:spcAft>
              <a:defRPr/>
            </a:pPr>
            <a:r>
              <a:rPr lang="en-US" sz="2400" dirty="0">
                <a:solidFill>
                  <a:prstClr val="black"/>
                </a:solidFill>
              </a:rPr>
              <a:t>GOSOSY PD Reviewers and Technical Support Team members and the State Steering Team</a:t>
            </a:r>
            <a:endParaRPr lang="en-US" sz="3600" dirty="0"/>
          </a:p>
        </p:txBody>
      </p:sp>
      <p:sp>
        <p:nvSpPr>
          <p:cNvPr id="32772" name="Slide Number Placeholder 1">
            <a:extLst>
              <a:ext uri="{FF2B5EF4-FFF2-40B4-BE49-F238E27FC236}">
                <a16:creationId xmlns:a16="http://schemas.microsoft.com/office/drawing/2014/main" id="{8699F9EB-3E21-8441-BEB9-BCC46D20513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124BBC16-FBE8-1448-9A7C-7FFB0FE49EF9}" type="slidenum">
              <a:rPr lang="en-US" altLang="en-US" sz="1200">
                <a:solidFill>
                  <a:srgbClr val="898989"/>
                </a:solidFill>
              </a:rPr>
              <a:pPr>
                <a:spcBef>
                  <a:spcPct val="0"/>
                </a:spcBef>
                <a:buFontTx/>
                <a:buNone/>
              </a:pPr>
              <a:t>27</a:t>
            </a:fld>
            <a:endParaRPr lang="en-US" altLang="en-US" sz="1200">
              <a:solidFill>
                <a:srgbClr val="898989"/>
              </a:solidFill>
            </a:endParaRPr>
          </a:p>
        </p:txBody>
      </p:sp>
      <p:cxnSp>
        <p:nvCxnSpPr>
          <p:cNvPr id="10" name="Straight Connector 9">
            <a:extLst>
              <a:ext uri="{FF2B5EF4-FFF2-40B4-BE49-F238E27FC236}">
                <a16:creationId xmlns:a16="http://schemas.microsoft.com/office/drawing/2014/main" id="{C90357F9-752C-43FD-834A-66E8D5AA741B}"/>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4D151617-DD13-4833-A919-161F592A8BC7}"/>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pic>
        <p:nvPicPr>
          <p:cNvPr id="32775" name="Picture 9">
            <a:extLst>
              <a:ext uri="{FF2B5EF4-FFF2-40B4-BE49-F238E27FC236}">
                <a16:creationId xmlns:a16="http://schemas.microsoft.com/office/drawing/2014/main" id="{E999E7F6-982F-484B-BD0F-C3F086D4BF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3" y="304800"/>
            <a:ext cx="915987"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8">
            <a:extLst>
              <a:ext uri="{FF2B5EF4-FFF2-40B4-BE49-F238E27FC236}">
                <a16:creationId xmlns:a16="http://schemas.microsoft.com/office/drawing/2014/main" id="{1A7E59F8-710F-B74A-849D-6EBA4C766A11}"/>
              </a:ext>
            </a:extLst>
          </p:cNvPr>
          <p:cNvSpPr>
            <a:spLocks noGrp="1"/>
          </p:cNvSpPr>
          <p:nvPr>
            <p:ph type="title"/>
          </p:nvPr>
        </p:nvSpPr>
        <p:spPr/>
        <p:txBody>
          <a:bodyPr/>
          <a:lstStyle/>
          <a:p>
            <a:pPr eaLnBrk="1" hangingPunct="1"/>
            <a:r>
              <a:rPr lang="en-US" altLang="en-US" sz="4000">
                <a:ea typeface="ＭＳ Ｐゴシック" panose="020B0600070205080204" pitchFamily="34" charset="-128"/>
              </a:rPr>
              <a:t>Introduction to the </a:t>
            </a:r>
            <a:br>
              <a:rPr lang="en-US" altLang="en-US" sz="4000">
                <a:ea typeface="ＭＳ Ｐゴシック" panose="020B0600070205080204" pitchFamily="34" charset="-128"/>
              </a:rPr>
            </a:br>
            <a:r>
              <a:rPr lang="en-US" altLang="en-US" sz="4000">
                <a:ea typeface="ＭＳ Ｐゴシック" panose="020B0600070205080204" pitchFamily="34" charset="-128"/>
              </a:rPr>
              <a:t>OSY Instructional Action Plan</a:t>
            </a:r>
          </a:p>
        </p:txBody>
      </p:sp>
      <p:sp>
        <p:nvSpPr>
          <p:cNvPr id="33795" name="Slide Number Placeholder 1">
            <a:extLst>
              <a:ext uri="{FF2B5EF4-FFF2-40B4-BE49-F238E27FC236}">
                <a16:creationId xmlns:a16="http://schemas.microsoft.com/office/drawing/2014/main" id="{F71C5EDA-AAD6-0B4A-9A21-C7E6ABD65CA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511AFC81-D0CB-CD43-AB6D-5513C9CBAE34}" type="slidenum">
              <a:rPr lang="en-US" altLang="en-US" sz="1200">
                <a:solidFill>
                  <a:srgbClr val="898989"/>
                </a:solidFill>
              </a:rPr>
              <a:pPr>
                <a:spcBef>
                  <a:spcPct val="0"/>
                </a:spcBef>
                <a:buFontTx/>
                <a:buNone/>
              </a:pPr>
              <a:t>28</a:t>
            </a:fld>
            <a:endParaRPr lang="en-US" altLang="en-US" sz="1200">
              <a:solidFill>
                <a:srgbClr val="898989"/>
              </a:solidFill>
            </a:endParaRPr>
          </a:p>
        </p:txBody>
      </p:sp>
      <p:cxnSp>
        <p:nvCxnSpPr>
          <p:cNvPr id="10" name="Straight Connector 9">
            <a:extLst>
              <a:ext uri="{FF2B5EF4-FFF2-40B4-BE49-F238E27FC236}">
                <a16:creationId xmlns:a16="http://schemas.microsoft.com/office/drawing/2014/main" id="{A04B4FB8-2628-4EE3-8B48-316F83447354}"/>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41CDB2EC-5A1B-4DDD-9ACC-A049B6EC2FD7}"/>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33798" name="Picture 9">
            <a:extLst>
              <a:ext uri="{FF2B5EF4-FFF2-40B4-BE49-F238E27FC236}">
                <a16:creationId xmlns:a16="http://schemas.microsoft.com/office/drawing/2014/main" id="{013EE740-C2A8-3840-B507-FD5F9B061F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3" y="304800"/>
            <a:ext cx="915987"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1" descr="Screen Clipping">
            <a:extLst>
              <a:ext uri="{FF2B5EF4-FFF2-40B4-BE49-F238E27FC236}">
                <a16:creationId xmlns:a16="http://schemas.microsoft.com/office/drawing/2014/main" id="{11FDF000-FDC6-214C-B0B1-D98B84ABB3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530350"/>
            <a:ext cx="6337300"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8">
            <a:extLst>
              <a:ext uri="{FF2B5EF4-FFF2-40B4-BE49-F238E27FC236}">
                <a16:creationId xmlns:a16="http://schemas.microsoft.com/office/drawing/2014/main" id="{A6F24C74-9510-6E4D-A6DA-E04ED102CE3C}"/>
              </a:ext>
            </a:extLst>
          </p:cNvPr>
          <p:cNvSpPr>
            <a:spLocks noGrp="1"/>
          </p:cNvSpPr>
          <p:nvPr>
            <p:ph type="title"/>
          </p:nvPr>
        </p:nvSpPr>
        <p:spPr>
          <a:xfrm>
            <a:off x="457200" y="274638"/>
            <a:ext cx="8610600" cy="1143000"/>
          </a:xfrm>
        </p:spPr>
        <p:txBody>
          <a:bodyPr/>
          <a:lstStyle/>
          <a:p>
            <a:pPr eaLnBrk="1" hangingPunct="1"/>
            <a:r>
              <a:rPr lang="en-US" altLang="en-US" sz="3400">
                <a:ea typeface="ＭＳ Ｐゴシック" panose="020B0600070205080204" pitchFamily="34" charset="-128"/>
              </a:rPr>
              <a:t>Introduction to the </a:t>
            </a:r>
            <a:br>
              <a:rPr lang="en-US" altLang="en-US" sz="3400">
                <a:ea typeface="ＭＳ Ｐゴシック" panose="020B0600070205080204" pitchFamily="34" charset="-128"/>
              </a:rPr>
            </a:br>
            <a:r>
              <a:rPr lang="en-US" altLang="en-US" sz="3400">
                <a:ea typeface="ＭＳ Ｐゴシック" panose="020B0600070205080204" pitchFamily="34" charset="-128"/>
              </a:rPr>
              <a:t>OSY Instructional Action Plan Continued</a:t>
            </a:r>
          </a:p>
        </p:txBody>
      </p:sp>
      <p:sp>
        <p:nvSpPr>
          <p:cNvPr id="34819" name="Slide Number Placeholder 1">
            <a:extLst>
              <a:ext uri="{FF2B5EF4-FFF2-40B4-BE49-F238E27FC236}">
                <a16:creationId xmlns:a16="http://schemas.microsoft.com/office/drawing/2014/main" id="{9B02D1B1-6EA4-C647-A16B-CAD0D831816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95D9DE18-295C-174E-BD10-3BDDCE03650A}" type="slidenum">
              <a:rPr lang="en-US" altLang="en-US" sz="1200">
                <a:solidFill>
                  <a:srgbClr val="898989"/>
                </a:solidFill>
              </a:rPr>
              <a:pPr>
                <a:spcBef>
                  <a:spcPct val="0"/>
                </a:spcBef>
                <a:buFontTx/>
                <a:buNone/>
              </a:pPr>
              <a:t>29</a:t>
            </a:fld>
            <a:endParaRPr lang="en-US" altLang="en-US" sz="1200">
              <a:solidFill>
                <a:srgbClr val="898989"/>
              </a:solidFill>
            </a:endParaRPr>
          </a:p>
        </p:txBody>
      </p:sp>
      <p:cxnSp>
        <p:nvCxnSpPr>
          <p:cNvPr id="10" name="Straight Connector 9">
            <a:extLst>
              <a:ext uri="{FF2B5EF4-FFF2-40B4-BE49-F238E27FC236}">
                <a16:creationId xmlns:a16="http://schemas.microsoft.com/office/drawing/2014/main" id="{29BF1AE1-47CF-4B1E-AAD1-117CC02BDDB3}"/>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434EDF5A-A407-47B7-AD36-0C208E339695}"/>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5129" name="Picture 9" descr="https://lh4.googleusercontent.com/9oWgForTRuyFhJiLzPY1DzOMeWxGmEMzatSwX8JED7QLIGlgGmjJgVQ_EElbxddA2vzGfbKpmdOx59z7RDbfbKTjB4rggr-DYmpilIKX5r8ESUf1BBrvc_9ZD08tShTER6qGsi4Kp00">
            <a:extLst>
              <a:ext uri="{FF2B5EF4-FFF2-40B4-BE49-F238E27FC236}">
                <a16:creationId xmlns:a16="http://schemas.microsoft.com/office/drawing/2014/main" id="{CF5DE343-999B-45E7-ACE0-E92C8BDDA760}"/>
              </a:ext>
            </a:extLst>
          </p:cNvPr>
          <p:cNvPicPr>
            <a:picLocks noChangeAspect="1" noChangeArrowheads="1"/>
          </p:cNvPicPr>
          <p:nvPr/>
        </p:nvPicPr>
        <p:blipFill>
          <a:blip r:embed="rId2"/>
          <a:srcRect/>
          <a:stretch>
            <a:fillRect/>
          </a:stretch>
        </p:blipFill>
        <p:spPr bwMode="auto">
          <a:xfrm>
            <a:off x="1524000" y="1676400"/>
            <a:ext cx="5715000" cy="4219575"/>
          </a:xfrm>
          <a:prstGeom prst="rect">
            <a:avLst/>
          </a:prstGeom>
        </p:spPr>
        <p:style>
          <a:lnRef idx="2">
            <a:schemeClr val="accent3"/>
          </a:lnRef>
          <a:fillRef idx="1">
            <a:schemeClr val="lt1"/>
          </a:fillRef>
          <a:effectRef idx="0">
            <a:schemeClr val="accent3"/>
          </a:effectRef>
          <a:fontRef idx="minor">
            <a:schemeClr val="dk1"/>
          </a:fontRef>
        </p:style>
      </p:pic>
      <p:pic>
        <p:nvPicPr>
          <p:cNvPr id="34823" name="Picture 9">
            <a:extLst>
              <a:ext uri="{FF2B5EF4-FFF2-40B4-BE49-F238E27FC236}">
                <a16:creationId xmlns:a16="http://schemas.microsoft.com/office/drawing/2014/main" id="{737DF3F3-17ED-DD46-9466-2C38D0CC3F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163"/>
            <a:ext cx="915988"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8">
            <a:extLst>
              <a:ext uri="{FF2B5EF4-FFF2-40B4-BE49-F238E27FC236}">
                <a16:creationId xmlns:a16="http://schemas.microsoft.com/office/drawing/2014/main" id="{345393AB-A028-0B4F-A645-97C08661642B}"/>
              </a:ext>
            </a:extLst>
          </p:cNvPr>
          <p:cNvSpPr>
            <a:spLocks noGrp="1"/>
          </p:cNvSpPr>
          <p:nvPr>
            <p:ph type="title"/>
          </p:nvPr>
        </p:nvSpPr>
        <p:spPr/>
        <p:txBody>
          <a:bodyPr/>
          <a:lstStyle/>
          <a:p>
            <a:pPr eaLnBrk="1" hangingPunct="1"/>
            <a:r>
              <a:rPr lang="en-US" altLang="en-US">
                <a:ea typeface="ＭＳ Ｐゴシック" panose="020B0600070205080204" pitchFamily="34" charset="-128"/>
              </a:rPr>
              <a:t>	Welcome to State Directors</a:t>
            </a:r>
          </a:p>
        </p:txBody>
      </p:sp>
      <p:sp>
        <p:nvSpPr>
          <p:cNvPr id="6147" name="Content Placeholder 10">
            <a:extLst>
              <a:ext uri="{FF2B5EF4-FFF2-40B4-BE49-F238E27FC236}">
                <a16:creationId xmlns:a16="http://schemas.microsoft.com/office/drawing/2014/main" id="{72A563CF-82DF-8448-BDEE-ACC130425BCE}"/>
              </a:ext>
            </a:extLst>
          </p:cNvPr>
          <p:cNvSpPr>
            <a:spLocks noGrp="1"/>
          </p:cNvSpPr>
          <p:nvPr>
            <p:ph idx="1"/>
          </p:nvPr>
        </p:nvSpPr>
        <p:spPr/>
        <p:txBody>
          <a:bodyPr/>
          <a:lstStyle/>
          <a:p>
            <a:pPr eaLnBrk="1" hangingPunct="1"/>
            <a:r>
              <a:rPr lang="en-US" altLang="en-US" sz="4400">
                <a:ea typeface="ＭＳ Ｐゴシック" panose="020B0600070205080204" pitchFamily="34" charset="-128"/>
              </a:rPr>
              <a:t>Doug Boline, State MEP Director, Kansas</a:t>
            </a:r>
          </a:p>
          <a:p>
            <a:pPr eaLnBrk="1" hangingPunct="1"/>
            <a:r>
              <a:rPr lang="en-US" altLang="en-US" sz="4400">
                <a:ea typeface="ＭＳ Ｐゴシック" panose="020B0600070205080204" pitchFamily="34" charset="-128"/>
              </a:rPr>
              <a:t>Lindsay Booth, Program Office, OME</a:t>
            </a:r>
          </a:p>
        </p:txBody>
      </p:sp>
      <p:cxnSp>
        <p:nvCxnSpPr>
          <p:cNvPr id="10" name="Straight Connector 9">
            <a:extLst>
              <a:ext uri="{FF2B5EF4-FFF2-40B4-BE49-F238E27FC236}">
                <a16:creationId xmlns:a16="http://schemas.microsoft.com/office/drawing/2014/main" id="{CFDE436C-13BF-41FE-B0BE-3FFBDA592859}"/>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B9583076-EF09-4B63-831D-CBE5EAFC73E5}"/>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6150" name="Picture 9">
            <a:extLst>
              <a:ext uri="{FF2B5EF4-FFF2-40B4-BE49-F238E27FC236}">
                <a16:creationId xmlns:a16="http://schemas.microsoft.com/office/drawing/2014/main" id="{64FE38CC-2705-9B43-B3E0-6565588B2E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8">
            <a:extLst>
              <a:ext uri="{FF2B5EF4-FFF2-40B4-BE49-F238E27FC236}">
                <a16:creationId xmlns:a16="http://schemas.microsoft.com/office/drawing/2014/main" id="{4947D56A-783A-BE49-B5FC-2EE61C2CE706}"/>
              </a:ext>
            </a:extLst>
          </p:cNvPr>
          <p:cNvSpPr>
            <a:spLocks noGrp="1"/>
          </p:cNvSpPr>
          <p:nvPr>
            <p:ph type="title"/>
          </p:nvPr>
        </p:nvSpPr>
        <p:spPr/>
        <p:txBody>
          <a:bodyPr/>
          <a:lstStyle/>
          <a:p>
            <a:pPr eaLnBrk="1" hangingPunct="1"/>
            <a:r>
              <a:rPr lang="en-US" altLang="en-US" sz="2800">
                <a:ea typeface="ＭＳ Ｐゴシック" panose="020B0600070205080204" pitchFamily="34" charset="-128"/>
              </a:rPr>
              <a:t>Student Scenario: Introducing Paw</a:t>
            </a:r>
          </a:p>
        </p:txBody>
      </p:sp>
      <p:sp>
        <p:nvSpPr>
          <p:cNvPr id="35843" name="Slide Number Placeholder 1">
            <a:extLst>
              <a:ext uri="{FF2B5EF4-FFF2-40B4-BE49-F238E27FC236}">
                <a16:creationId xmlns:a16="http://schemas.microsoft.com/office/drawing/2014/main" id="{CF2E5B9D-0C8D-5941-951B-3C22B1D9A1A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10807EF1-BAEB-5247-A79C-A82D2C5B5BA5}" type="slidenum">
              <a:rPr lang="en-US" altLang="en-US" sz="1200">
                <a:solidFill>
                  <a:srgbClr val="898989"/>
                </a:solidFill>
              </a:rPr>
              <a:pPr>
                <a:spcBef>
                  <a:spcPct val="0"/>
                </a:spcBef>
                <a:buFontTx/>
                <a:buNone/>
              </a:pPr>
              <a:t>30</a:t>
            </a:fld>
            <a:endParaRPr lang="en-US" altLang="en-US" sz="1200">
              <a:solidFill>
                <a:srgbClr val="898989"/>
              </a:solidFill>
            </a:endParaRPr>
          </a:p>
        </p:txBody>
      </p:sp>
      <p:cxnSp>
        <p:nvCxnSpPr>
          <p:cNvPr id="10" name="Straight Connector 9">
            <a:extLst>
              <a:ext uri="{FF2B5EF4-FFF2-40B4-BE49-F238E27FC236}">
                <a16:creationId xmlns:a16="http://schemas.microsoft.com/office/drawing/2014/main" id="{6141EE87-5C15-419D-8153-A6DC94D59C51}"/>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10030EC6-5C41-4100-8CE6-355BB341993F}"/>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35846" name="Picture 9">
            <a:extLst>
              <a:ext uri="{FF2B5EF4-FFF2-40B4-BE49-F238E27FC236}">
                <a16:creationId xmlns:a16="http://schemas.microsoft.com/office/drawing/2014/main" id="{D8AF340C-BC5A-324B-888D-54D3AA5AB2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3" y="304800"/>
            <a:ext cx="915987"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TextBox 1">
            <a:extLst>
              <a:ext uri="{FF2B5EF4-FFF2-40B4-BE49-F238E27FC236}">
                <a16:creationId xmlns:a16="http://schemas.microsoft.com/office/drawing/2014/main" id="{A7FD3516-64C7-994A-B02D-B3EAB18A05D9}"/>
              </a:ext>
            </a:extLst>
          </p:cNvPr>
          <p:cNvSpPr txBox="1">
            <a:spLocks noChangeArrowheads="1"/>
          </p:cNvSpPr>
          <p:nvPr/>
        </p:nvSpPr>
        <p:spPr bwMode="auto">
          <a:xfrm>
            <a:off x="914400" y="1555750"/>
            <a:ext cx="708660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2400"/>
              <a:t>Paw is a 17-year-old OSY.  She moved here with her boyfriend who worked in a feedlot a year ago.  Not long after moving, she found out she was pregnant.  She and her boyfriend are no longer together and her family lives in a different state.  She completed her freshmen year of high school and then dropped out. Her English proficiency is Intermediate.  She is unfamiliar with the area and needs medical services during her pregnancy.  After her pregnancy, she will need childcare as she is planning on going back to her job in a dairy and has also expressed a desire in obtaining her GED.  </a:t>
            </a:r>
          </a:p>
          <a:p>
            <a:pPr>
              <a:spcBef>
                <a:spcPct val="0"/>
              </a:spcBef>
              <a:buFontTx/>
              <a:buNone/>
            </a:pPr>
            <a:endParaRPr lang="en-US" altLang="en-US" sz="1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8">
            <a:extLst>
              <a:ext uri="{FF2B5EF4-FFF2-40B4-BE49-F238E27FC236}">
                <a16:creationId xmlns:a16="http://schemas.microsoft.com/office/drawing/2014/main" id="{DA9F32EC-AC63-7949-8CD2-F494505721B4}"/>
              </a:ext>
            </a:extLst>
          </p:cNvPr>
          <p:cNvSpPr>
            <a:spLocks noGrp="1"/>
          </p:cNvSpPr>
          <p:nvPr>
            <p:ph type="title"/>
          </p:nvPr>
        </p:nvSpPr>
        <p:spPr/>
        <p:txBody>
          <a:bodyPr/>
          <a:lstStyle/>
          <a:p>
            <a:pPr eaLnBrk="1" hangingPunct="1"/>
            <a:r>
              <a:rPr lang="en-US" altLang="en-US" sz="2800">
                <a:ea typeface="ＭＳ Ｐゴシック" panose="020B0600070205080204" pitchFamily="34" charset="-128"/>
              </a:rPr>
              <a:t>Student Scenario: Introducing Yordano</a:t>
            </a:r>
          </a:p>
        </p:txBody>
      </p:sp>
      <p:sp>
        <p:nvSpPr>
          <p:cNvPr id="36867" name="Slide Number Placeholder 1">
            <a:extLst>
              <a:ext uri="{FF2B5EF4-FFF2-40B4-BE49-F238E27FC236}">
                <a16:creationId xmlns:a16="http://schemas.microsoft.com/office/drawing/2014/main" id="{79025899-B517-6242-93AD-9FE5BA02CF1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7E568722-3F64-9846-8F6C-DE2AE46B4348}" type="slidenum">
              <a:rPr lang="en-US" altLang="en-US" sz="1200">
                <a:solidFill>
                  <a:srgbClr val="898989"/>
                </a:solidFill>
              </a:rPr>
              <a:pPr>
                <a:spcBef>
                  <a:spcPct val="0"/>
                </a:spcBef>
                <a:buFontTx/>
                <a:buNone/>
              </a:pPr>
              <a:t>31</a:t>
            </a:fld>
            <a:endParaRPr lang="en-US" altLang="en-US" sz="1200">
              <a:solidFill>
                <a:srgbClr val="898989"/>
              </a:solidFill>
            </a:endParaRPr>
          </a:p>
        </p:txBody>
      </p:sp>
      <p:cxnSp>
        <p:nvCxnSpPr>
          <p:cNvPr id="10" name="Straight Connector 9">
            <a:extLst>
              <a:ext uri="{FF2B5EF4-FFF2-40B4-BE49-F238E27FC236}">
                <a16:creationId xmlns:a16="http://schemas.microsoft.com/office/drawing/2014/main" id="{A861455F-17E6-4568-8018-A91353334415}"/>
              </a:ext>
            </a:extLst>
          </p:cNvPr>
          <p:cNvCxnSpPr/>
          <p:nvPr/>
        </p:nvCxnSpPr>
        <p:spPr>
          <a:xfrm>
            <a:off x="533400" y="1417638"/>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EB0DC331-B12C-4C32-9692-5DF0F19D4EB9}"/>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36870" name="Picture 9">
            <a:extLst>
              <a:ext uri="{FF2B5EF4-FFF2-40B4-BE49-F238E27FC236}">
                <a16:creationId xmlns:a16="http://schemas.microsoft.com/office/drawing/2014/main" id="{F998A3F5-6388-3945-B570-0F6DBA2275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3" y="304800"/>
            <a:ext cx="915987"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Rectangle 2">
            <a:extLst>
              <a:ext uri="{FF2B5EF4-FFF2-40B4-BE49-F238E27FC236}">
                <a16:creationId xmlns:a16="http://schemas.microsoft.com/office/drawing/2014/main" id="{00F5676E-8502-DD4C-86B1-232D3A706B53}"/>
              </a:ext>
            </a:extLst>
          </p:cNvPr>
          <p:cNvSpPr>
            <a:spLocks noChangeArrowheads="1"/>
          </p:cNvSpPr>
          <p:nvPr/>
        </p:nvSpPr>
        <p:spPr bwMode="auto">
          <a:xfrm>
            <a:off x="1143000" y="1619250"/>
            <a:ext cx="6629400" cy="433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115000"/>
              </a:lnSpc>
              <a:spcBef>
                <a:spcPct val="0"/>
              </a:spcBef>
              <a:spcAft>
                <a:spcPts val="600"/>
              </a:spcAft>
              <a:buFontTx/>
              <a:buNone/>
            </a:pPr>
            <a:r>
              <a:rPr lang="en-US" altLang="en-US" sz="2400">
                <a:ea typeface="Calibri" panose="020F0502020204030204" pitchFamily="34" charset="0"/>
                <a:cs typeface="Times New Roman" panose="02020603050405020304" pitchFamily="18" charset="0"/>
              </a:rPr>
              <a:t>Yordano is an 18-year-old OSY.  He just recently moved out of his parents’ house and is working for a local farmer.  Money is very tight in his household and therefore he cannot afford a car.  He attended school all the way up to the first semester of 12</a:t>
            </a:r>
            <a:r>
              <a:rPr lang="en-US" altLang="en-US" sz="2400" baseline="30000">
                <a:ea typeface="Calibri" panose="020F0502020204030204" pitchFamily="34" charset="0"/>
                <a:cs typeface="Times New Roman" panose="02020603050405020304" pitchFamily="18" charset="0"/>
              </a:rPr>
              <a:t>th</a:t>
            </a:r>
            <a:r>
              <a:rPr lang="en-US" altLang="en-US" sz="2400">
                <a:ea typeface="Calibri" panose="020F0502020204030204" pitchFamily="34" charset="0"/>
                <a:cs typeface="Times New Roman" panose="02020603050405020304" pitchFamily="18" charset="0"/>
              </a:rPr>
              <a:t> grade.  He is proficient in English. He dropped out because he missed the state test and was not going to be on track to graduate.  Because of the lack of transportation, he is unable to have a stable means of transportation to get to and from a school.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8">
            <a:extLst>
              <a:ext uri="{FF2B5EF4-FFF2-40B4-BE49-F238E27FC236}">
                <a16:creationId xmlns:a16="http://schemas.microsoft.com/office/drawing/2014/main" id="{5331455E-F018-5641-90BA-078EA8AD822C}"/>
              </a:ext>
            </a:extLst>
          </p:cNvPr>
          <p:cNvSpPr>
            <a:spLocks noGrp="1"/>
          </p:cNvSpPr>
          <p:nvPr>
            <p:ph type="title"/>
          </p:nvPr>
        </p:nvSpPr>
        <p:spPr>
          <a:xfrm>
            <a:off x="685800" y="274638"/>
            <a:ext cx="8001000" cy="1143000"/>
          </a:xfrm>
        </p:spPr>
        <p:txBody>
          <a:bodyPr/>
          <a:lstStyle/>
          <a:p>
            <a:pPr eaLnBrk="1" hangingPunct="1"/>
            <a:r>
              <a:rPr lang="en-US" altLang="en-US" sz="4000">
                <a:ea typeface="ＭＳ Ｐゴシック" panose="020B0600070205080204" pitchFamily="34" charset="-128"/>
              </a:rPr>
              <a:t>Main Components </a:t>
            </a:r>
            <a:br>
              <a:rPr lang="en-US" altLang="en-US" sz="4000">
                <a:ea typeface="ＭＳ Ｐゴシック" panose="020B0600070205080204" pitchFamily="34" charset="-128"/>
              </a:rPr>
            </a:br>
            <a:r>
              <a:rPr lang="en-US" altLang="en-US" sz="3200">
                <a:ea typeface="ＭＳ Ｐゴシック" panose="020B0600070205080204" pitchFamily="34" charset="-128"/>
              </a:rPr>
              <a:t>OSY Instructional Action Plan</a:t>
            </a:r>
          </a:p>
        </p:txBody>
      </p:sp>
      <p:sp>
        <p:nvSpPr>
          <p:cNvPr id="37891" name="Slide Number Placeholder 1">
            <a:extLst>
              <a:ext uri="{FF2B5EF4-FFF2-40B4-BE49-F238E27FC236}">
                <a16:creationId xmlns:a16="http://schemas.microsoft.com/office/drawing/2014/main" id="{6EF180D8-148B-1141-BF86-000BBE95F2F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11CF13A1-A325-C741-80AD-8BCCB0132F9C}" type="slidenum">
              <a:rPr lang="en-US" altLang="en-US" sz="1200">
                <a:solidFill>
                  <a:srgbClr val="898989"/>
                </a:solidFill>
              </a:rPr>
              <a:pPr>
                <a:spcBef>
                  <a:spcPct val="0"/>
                </a:spcBef>
                <a:buFontTx/>
                <a:buNone/>
              </a:pPr>
              <a:t>32</a:t>
            </a:fld>
            <a:endParaRPr lang="en-US" altLang="en-US" sz="1200">
              <a:solidFill>
                <a:srgbClr val="898989"/>
              </a:solidFill>
            </a:endParaRPr>
          </a:p>
        </p:txBody>
      </p:sp>
      <p:cxnSp>
        <p:nvCxnSpPr>
          <p:cNvPr id="10" name="Straight Connector 9">
            <a:extLst>
              <a:ext uri="{FF2B5EF4-FFF2-40B4-BE49-F238E27FC236}">
                <a16:creationId xmlns:a16="http://schemas.microsoft.com/office/drawing/2014/main" id="{B403F49A-1135-496C-BFFC-D2BCB584099F}"/>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A178F922-ACB8-46BA-A15D-ACBA7ED3CC04}"/>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graphicFrame>
        <p:nvGraphicFramePr>
          <p:cNvPr id="2" name="Diagram 1">
            <a:extLst>
              <a:ext uri="{FF2B5EF4-FFF2-40B4-BE49-F238E27FC236}">
                <a16:creationId xmlns:a16="http://schemas.microsoft.com/office/drawing/2014/main" id="{76CBE01B-09AD-47C9-81B4-2E5A756347D8}"/>
              </a:ext>
            </a:extLst>
          </p:cNvPr>
          <p:cNvGraphicFramePr/>
          <p:nvPr/>
        </p:nvGraphicFramePr>
        <p:xfrm>
          <a:off x="152400" y="1673860"/>
          <a:ext cx="8610600" cy="4117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7895" name="Picture 9">
            <a:extLst>
              <a:ext uri="{FF2B5EF4-FFF2-40B4-BE49-F238E27FC236}">
                <a16:creationId xmlns:a16="http://schemas.microsoft.com/office/drawing/2014/main" id="{2555C1ED-E6FA-B147-AC13-6669FF92FB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7013" y="152400"/>
            <a:ext cx="915987"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8">
            <a:extLst>
              <a:ext uri="{FF2B5EF4-FFF2-40B4-BE49-F238E27FC236}">
                <a16:creationId xmlns:a16="http://schemas.microsoft.com/office/drawing/2014/main" id="{DBE43376-42EF-4D4B-AE21-5750ED8C4AC1}"/>
              </a:ext>
            </a:extLst>
          </p:cNvPr>
          <p:cNvSpPr>
            <a:spLocks noGrp="1"/>
          </p:cNvSpPr>
          <p:nvPr>
            <p:ph type="title"/>
          </p:nvPr>
        </p:nvSpPr>
        <p:spPr>
          <a:solidFill>
            <a:schemeClr val="accent3">
              <a:lumMod val="20000"/>
              <a:lumOff val="80000"/>
            </a:schemeClr>
          </a:solidFill>
        </p:spPr>
        <p:txBody>
          <a:bodyPr/>
          <a:lstStyle/>
          <a:p>
            <a:pPr eaLnBrk="1" hangingPunct="1">
              <a:defRPr/>
            </a:pPr>
            <a:r>
              <a:rPr lang="en-US" altLang="en-US" sz="4000" dirty="0"/>
              <a:t>Step 1</a:t>
            </a:r>
          </a:p>
        </p:txBody>
      </p:sp>
      <p:sp>
        <p:nvSpPr>
          <p:cNvPr id="38915" name="Slide Number Placeholder 1">
            <a:extLst>
              <a:ext uri="{FF2B5EF4-FFF2-40B4-BE49-F238E27FC236}">
                <a16:creationId xmlns:a16="http://schemas.microsoft.com/office/drawing/2014/main" id="{DDA84370-431F-3E4C-9254-1DD11898FD1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E135F1B1-1CAE-9344-A8B2-EEF4D1D573F1}" type="slidenum">
              <a:rPr lang="en-US" altLang="en-US" sz="1200">
                <a:solidFill>
                  <a:srgbClr val="898989"/>
                </a:solidFill>
              </a:rPr>
              <a:pPr>
                <a:spcBef>
                  <a:spcPct val="0"/>
                </a:spcBef>
                <a:buFontTx/>
                <a:buNone/>
              </a:pPr>
              <a:t>33</a:t>
            </a:fld>
            <a:endParaRPr lang="en-US" altLang="en-US" sz="1200">
              <a:solidFill>
                <a:srgbClr val="898989"/>
              </a:solidFill>
            </a:endParaRPr>
          </a:p>
        </p:txBody>
      </p:sp>
      <p:cxnSp>
        <p:nvCxnSpPr>
          <p:cNvPr id="10" name="Straight Connector 9">
            <a:extLst>
              <a:ext uri="{FF2B5EF4-FFF2-40B4-BE49-F238E27FC236}">
                <a16:creationId xmlns:a16="http://schemas.microsoft.com/office/drawing/2014/main" id="{553C4225-3E66-43C9-811B-0D7CF53AC187}"/>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C72FCE7B-CF1D-4762-A214-17846672D9CF}"/>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38918" name="Picture 9">
            <a:extLst>
              <a:ext uri="{FF2B5EF4-FFF2-40B4-BE49-F238E27FC236}">
                <a16:creationId xmlns:a16="http://schemas.microsoft.com/office/drawing/2014/main" id="{DB898758-4CCF-8445-9E72-9490526733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10" descr="Screen Clipping">
            <a:extLst>
              <a:ext uri="{FF2B5EF4-FFF2-40B4-BE49-F238E27FC236}">
                <a16:creationId xmlns:a16="http://schemas.microsoft.com/office/drawing/2014/main" id="{5AF1EF84-E9E7-5048-B9B1-EB9628EA8320}"/>
              </a:ext>
            </a:extLst>
          </p:cNvPr>
          <p:cNvPicPr>
            <a:picLocks noChangeAspect="1"/>
          </p:cNvPicPr>
          <p:nvPr/>
        </p:nvPicPr>
        <p:blipFill>
          <a:blip r:embed="rId4">
            <a:extLst>
              <a:ext uri="{28A0092B-C50C-407E-A947-70E740481C1C}">
                <a14:useLocalDpi xmlns:a14="http://schemas.microsoft.com/office/drawing/2010/main" val="0"/>
              </a:ext>
            </a:extLst>
          </a:blip>
          <a:srcRect l="4167" r="1666"/>
          <a:stretch>
            <a:fillRect/>
          </a:stretch>
        </p:blipFill>
        <p:spPr bwMode="auto">
          <a:xfrm>
            <a:off x="228600" y="1700213"/>
            <a:ext cx="8610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8931F562-6BE3-495A-8A2C-89597919B134}"/>
              </a:ext>
            </a:extLst>
          </p:cNvPr>
          <p:cNvSpPr/>
          <p:nvPr/>
        </p:nvSpPr>
        <p:spPr>
          <a:xfrm>
            <a:off x="423863" y="3657600"/>
            <a:ext cx="2014537" cy="2093913"/>
          </a:xfrm>
          <a:prstGeom prst="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en-US" altLang="en-US">
              <a:solidFill>
                <a:srgbClr val="FFFFFF"/>
              </a:solidFill>
              <a:latin typeface="Century Gothic" panose="020B0502020202020204" pitchFamily="34" charset="0"/>
            </a:endParaRPr>
          </a:p>
        </p:txBody>
      </p:sp>
      <p:sp>
        <p:nvSpPr>
          <p:cNvPr id="4" name="Down Arrow 3">
            <a:extLst>
              <a:ext uri="{FF2B5EF4-FFF2-40B4-BE49-F238E27FC236}">
                <a16:creationId xmlns:a16="http://schemas.microsoft.com/office/drawing/2014/main" id="{5F45E503-F5A1-49AF-AB94-629CBE6455C2}"/>
              </a:ext>
            </a:extLst>
          </p:cNvPr>
          <p:cNvSpPr/>
          <p:nvPr/>
        </p:nvSpPr>
        <p:spPr>
          <a:xfrm>
            <a:off x="1676400" y="2297113"/>
            <a:ext cx="762000" cy="1219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en-US" altLang="en-US">
              <a:solidFill>
                <a:srgbClr val="FFFFFF"/>
              </a:solidFill>
              <a:latin typeface="Century Gothic" panose="020B0502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1">
            <a:extLst>
              <a:ext uri="{FF2B5EF4-FFF2-40B4-BE49-F238E27FC236}">
                <a16:creationId xmlns:a16="http://schemas.microsoft.com/office/drawing/2014/main" id="{08CCD901-28B7-7B4F-92C8-93DD2DB2F99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0ECBFD9A-FB07-804B-9596-9BBF109039DA}" type="slidenum">
              <a:rPr lang="en-US" altLang="en-US" sz="1200">
                <a:solidFill>
                  <a:srgbClr val="898989"/>
                </a:solidFill>
              </a:rPr>
              <a:pPr>
                <a:spcBef>
                  <a:spcPct val="0"/>
                </a:spcBef>
                <a:buFontTx/>
                <a:buNone/>
              </a:pPr>
              <a:t>34</a:t>
            </a:fld>
            <a:endParaRPr lang="en-US" altLang="en-US" sz="1200">
              <a:solidFill>
                <a:srgbClr val="898989"/>
              </a:solidFill>
            </a:endParaRPr>
          </a:p>
        </p:txBody>
      </p:sp>
      <p:cxnSp>
        <p:nvCxnSpPr>
          <p:cNvPr id="10" name="Straight Connector 9">
            <a:extLst>
              <a:ext uri="{FF2B5EF4-FFF2-40B4-BE49-F238E27FC236}">
                <a16:creationId xmlns:a16="http://schemas.microsoft.com/office/drawing/2014/main" id="{E99102E2-D85A-4245-8647-8989C7FB3584}"/>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A3906403-6907-4386-93E2-8F6EB108290A}"/>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40965" name="Picture 9">
            <a:extLst>
              <a:ext uri="{FF2B5EF4-FFF2-40B4-BE49-F238E27FC236}">
                <a16:creationId xmlns:a16="http://schemas.microsoft.com/office/drawing/2014/main" id="{96772608-00E0-E647-89DC-C137379417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3" y="304800"/>
            <a:ext cx="915987"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a:extLst>
              <a:ext uri="{FF2B5EF4-FFF2-40B4-BE49-F238E27FC236}">
                <a16:creationId xmlns:a16="http://schemas.microsoft.com/office/drawing/2014/main" id="{7E739E94-ABAF-4B10-8046-DF3E24A65E22}"/>
              </a:ext>
            </a:extLst>
          </p:cNvPr>
          <p:cNvGraphicFramePr>
            <a:graphicFrameLocks noGrp="1"/>
          </p:cNvGraphicFramePr>
          <p:nvPr/>
        </p:nvGraphicFramePr>
        <p:xfrm>
          <a:off x="838200" y="1676400"/>
          <a:ext cx="7543800" cy="4130675"/>
        </p:xfrm>
        <a:graphic>
          <a:graphicData uri="http://schemas.openxmlformats.org/drawingml/2006/table">
            <a:tbl>
              <a:tblPr/>
              <a:tblGrid>
                <a:gridCol w="3581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518142">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FFFF"/>
                          </a:solidFill>
                          <a:effectLst/>
                          <a:latin typeface="Century Gothic" charset="0"/>
                          <a:ea typeface="ＭＳ Ｐゴシック" charset="-128"/>
                        </a:rPr>
                        <a:t>Guiding Questions:</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EAE00"/>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FFFF"/>
                          </a:solidFill>
                          <a:effectLst/>
                          <a:latin typeface="Century Gothic" charset="0"/>
                          <a:ea typeface="ＭＳ Ｐゴシック" charset="-128"/>
                        </a:rPr>
                        <a:t>Tips:</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EAE00"/>
                    </a:solidFill>
                  </a:tcPr>
                </a:tc>
                <a:extLst>
                  <a:ext uri="{0D108BD9-81ED-4DB2-BD59-A6C34878D82A}">
                    <a16:rowId xmlns:a16="http://schemas.microsoft.com/office/drawing/2014/main" val="10000"/>
                  </a:ext>
                </a:extLst>
              </a:tr>
              <a:tr h="3612533">
                <a:tc>
                  <a:txBody>
                    <a:bodyPr/>
                    <a:lstStyle>
                      <a:lvl1pPr marL="342900" indent="-342900">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342900" marR="0" lvl="0" indent="-342900" algn="l" defTabSz="914400" rtl="0" eaLnBrk="1" fontAlgn="base" latinLnBrk="0" hangingPunct="1">
                        <a:lnSpc>
                          <a:spcPct val="100000"/>
                        </a:lnSpc>
                        <a:spcBef>
                          <a:spcPct val="0"/>
                        </a:spcBef>
                        <a:spcAft>
                          <a:spcPts val="600"/>
                        </a:spcAft>
                        <a:buClrTx/>
                        <a:buSzTx/>
                        <a:buFont typeface="Wingdings" charset="2"/>
                        <a:buChar char="§"/>
                        <a:tabLst/>
                      </a:pPr>
                      <a:r>
                        <a:rPr kumimoji="0" lang="en-US" altLang="en-US" sz="2400" b="0" i="0" u="none" strike="noStrike" cap="none" normalizeH="0" baseline="0">
                          <a:ln>
                            <a:noFill/>
                          </a:ln>
                          <a:solidFill>
                            <a:srgbClr val="000000"/>
                          </a:solidFill>
                          <a:effectLst/>
                          <a:latin typeface="Century Gothic" charset="0"/>
                          <a:ea typeface="ＭＳ Ｐゴシック" charset="-128"/>
                        </a:rPr>
                        <a:t>Where may you conduct the lesson?</a:t>
                      </a:r>
                    </a:p>
                    <a:p>
                      <a:pPr marL="342900" marR="0" lvl="0" indent="-342900" algn="l" defTabSz="914400" rtl="0" eaLnBrk="1" fontAlgn="base" latinLnBrk="0" hangingPunct="1">
                        <a:lnSpc>
                          <a:spcPct val="100000"/>
                        </a:lnSpc>
                        <a:spcBef>
                          <a:spcPct val="0"/>
                        </a:spcBef>
                        <a:spcAft>
                          <a:spcPts val="600"/>
                        </a:spcAft>
                        <a:buClrTx/>
                        <a:buSzTx/>
                        <a:buFont typeface="Wingdings" charset="2"/>
                        <a:buChar char="§"/>
                        <a:tabLst/>
                      </a:pPr>
                      <a:r>
                        <a:rPr kumimoji="0" lang="en-US" altLang="en-US" sz="2400" b="0" i="0" u="none" strike="noStrike" cap="none" normalizeH="0" baseline="0">
                          <a:ln>
                            <a:noFill/>
                          </a:ln>
                          <a:solidFill>
                            <a:srgbClr val="000000"/>
                          </a:solidFill>
                          <a:effectLst/>
                          <a:latin typeface="Century Gothic" charset="0"/>
                          <a:ea typeface="ＭＳ Ｐゴシック" charset="-128"/>
                        </a:rPr>
                        <a:t>What distractions or challenges may you encounter?</a:t>
                      </a:r>
                    </a:p>
                    <a:p>
                      <a:pPr marL="342900" marR="0" lvl="0" indent="-342900" algn="l" defTabSz="914400" rtl="0" eaLnBrk="1" fontAlgn="base" latinLnBrk="0" hangingPunct="1">
                        <a:lnSpc>
                          <a:spcPct val="100000"/>
                        </a:lnSpc>
                        <a:spcBef>
                          <a:spcPct val="0"/>
                        </a:spcBef>
                        <a:spcAft>
                          <a:spcPct val="0"/>
                        </a:spcAft>
                        <a:buClrTx/>
                        <a:buSzTx/>
                        <a:buFont typeface="Wingdings" charset="2"/>
                        <a:buChar char="§"/>
                        <a:tabLst/>
                      </a:pPr>
                      <a:r>
                        <a:rPr kumimoji="0" lang="en-US" altLang="en-US" sz="2400" b="0" i="0" u="none" strike="noStrike" cap="none" normalizeH="0" baseline="0">
                          <a:ln>
                            <a:noFill/>
                          </a:ln>
                          <a:solidFill>
                            <a:srgbClr val="000000"/>
                          </a:solidFill>
                          <a:effectLst/>
                          <a:latin typeface="Century Gothic" charset="0"/>
                          <a:ea typeface="ＭＳ Ｐゴシック" charset="-128"/>
                        </a:rPr>
                        <a:t>How will you address these?</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a:ln>
                          <a:noFill/>
                        </a:ln>
                        <a:solidFill>
                          <a:srgbClr val="000000"/>
                        </a:solidFill>
                        <a:effectLst/>
                        <a:latin typeface="Century Gothic" charset="0"/>
                        <a:ea typeface="ＭＳ Ｐゴシック" charset="-128"/>
                      </a:endParaRP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3CB"/>
                    </a:solidFill>
                  </a:tcPr>
                </a:tc>
                <a:tc>
                  <a:txBody>
                    <a:bodyPr/>
                    <a:lstStyle>
                      <a:lvl1pPr marL="285750" indent="-285750">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285750" marR="0" lvl="0" indent="-285750" algn="l" defTabSz="914400" rtl="0" eaLnBrk="1" fontAlgn="base" latinLnBrk="0" hangingPunct="1">
                        <a:lnSpc>
                          <a:spcPct val="100000"/>
                        </a:lnSpc>
                        <a:spcBef>
                          <a:spcPct val="0"/>
                        </a:spcBef>
                        <a:spcAft>
                          <a:spcPts val="600"/>
                        </a:spcAft>
                        <a:buClrTx/>
                        <a:buSzTx/>
                        <a:buFont typeface="Wingdings" charset="2"/>
                        <a:buChar char="ü"/>
                        <a:tabLst/>
                      </a:pPr>
                      <a:r>
                        <a:rPr kumimoji="0" lang="en-US" altLang="en-US" sz="2400" b="0" i="0" u="none" strike="noStrike" cap="none" normalizeH="0" baseline="0">
                          <a:ln>
                            <a:noFill/>
                          </a:ln>
                          <a:solidFill>
                            <a:srgbClr val="000000"/>
                          </a:solidFill>
                          <a:effectLst/>
                          <a:latin typeface="Century Gothic" charset="0"/>
                          <a:ea typeface="ＭＳ Ｐゴシック" charset="-128"/>
                        </a:rPr>
                        <a:t>Find an effective location</a:t>
                      </a:r>
                    </a:p>
                    <a:p>
                      <a:pPr marL="285750" marR="0" lvl="0" indent="-285750" algn="l" defTabSz="914400" rtl="0" eaLnBrk="1" fontAlgn="base" latinLnBrk="0" hangingPunct="1">
                        <a:lnSpc>
                          <a:spcPct val="100000"/>
                        </a:lnSpc>
                        <a:spcBef>
                          <a:spcPct val="0"/>
                        </a:spcBef>
                        <a:spcAft>
                          <a:spcPts val="600"/>
                        </a:spcAft>
                        <a:buClrTx/>
                        <a:buSzTx/>
                        <a:buFont typeface="Wingdings" charset="2"/>
                        <a:buChar char="ü"/>
                        <a:tabLst/>
                      </a:pPr>
                      <a:r>
                        <a:rPr kumimoji="0" lang="en-US" altLang="en-US" sz="2400" b="0" i="0" u="none" strike="noStrike" cap="none" normalizeH="0" baseline="0">
                          <a:ln>
                            <a:noFill/>
                          </a:ln>
                          <a:solidFill>
                            <a:srgbClr val="000000"/>
                          </a:solidFill>
                          <a:effectLst/>
                          <a:latin typeface="Century Gothic" charset="0"/>
                          <a:ea typeface="ＭＳ Ｐゴシック" charset="-128"/>
                        </a:rPr>
                        <a:t>Minimize distractions (turn off TV, phones, radio, etc.)</a:t>
                      </a:r>
                    </a:p>
                    <a:p>
                      <a:pPr marL="285750" marR="0" lvl="0" indent="-285750" algn="l" defTabSz="914400" rtl="0" eaLnBrk="1" fontAlgn="base" latinLnBrk="0" hangingPunct="1">
                        <a:lnSpc>
                          <a:spcPct val="100000"/>
                        </a:lnSpc>
                        <a:spcBef>
                          <a:spcPct val="0"/>
                        </a:spcBef>
                        <a:spcAft>
                          <a:spcPts val="600"/>
                        </a:spcAft>
                        <a:buClrTx/>
                        <a:buSzTx/>
                        <a:buFont typeface="Wingdings" charset="2"/>
                        <a:buChar char="ü"/>
                        <a:tabLst/>
                      </a:pPr>
                      <a:r>
                        <a:rPr kumimoji="0" lang="en-US" altLang="en-US" sz="2400" b="0" i="0" u="none" strike="noStrike" cap="none" normalizeH="0" baseline="0">
                          <a:ln>
                            <a:noFill/>
                          </a:ln>
                          <a:solidFill>
                            <a:srgbClr val="000000"/>
                          </a:solidFill>
                          <a:effectLst/>
                          <a:latin typeface="Century Gothic" charset="0"/>
                          <a:ea typeface="ＭＳ Ｐゴシック" charset="-128"/>
                        </a:rPr>
                        <a:t>Have supplies readily available for use</a:t>
                      </a:r>
                    </a:p>
                    <a:p>
                      <a:pPr marL="285750" marR="0" lvl="0" indent="-285750" algn="l" defTabSz="914400" rtl="0" eaLnBrk="1" fontAlgn="base" latinLnBrk="0" hangingPunct="1">
                        <a:lnSpc>
                          <a:spcPct val="100000"/>
                        </a:lnSpc>
                        <a:spcBef>
                          <a:spcPct val="0"/>
                        </a:spcBef>
                        <a:spcAft>
                          <a:spcPct val="0"/>
                        </a:spcAft>
                        <a:buClrTx/>
                        <a:buSzTx/>
                        <a:buFont typeface="Wingdings" charset="2"/>
                        <a:buChar char="ü"/>
                        <a:tabLst/>
                      </a:pPr>
                      <a:r>
                        <a:rPr kumimoji="0" lang="en-US" altLang="en-US" sz="2400" b="0" i="0" u="none" strike="noStrike" cap="none" normalizeH="0" baseline="0">
                          <a:ln>
                            <a:noFill/>
                          </a:ln>
                          <a:solidFill>
                            <a:srgbClr val="000000"/>
                          </a:solidFill>
                          <a:effectLst/>
                          <a:latin typeface="Century Gothic" charset="0"/>
                          <a:ea typeface="ＭＳ Ｐゴシック" charset="-128"/>
                        </a:rPr>
                        <a:t>Ensure there is proper lighting</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3CB"/>
                    </a:solidFill>
                  </a:tcPr>
                </a:tc>
                <a:extLst>
                  <a:ext uri="{0D108BD9-81ED-4DB2-BD59-A6C34878D82A}">
                    <a16:rowId xmlns:a16="http://schemas.microsoft.com/office/drawing/2014/main" val="10001"/>
                  </a:ext>
                </a:extLst>
              </a:tr>
            </a:tbl>
          </a:graphicData>
        </a:graphic>
      </p:graphicFrame>
      <p:sp>
        <p:nvSpPr>
          <p:cNvPr id="40977" name="Title 8">
            <a:extLst>
              <a:ext uri="{FF2B5EF4-FFF2-40B4-BE49-F238E27FC236}">
                <a16:creationId xmlns:a16="http://schemas.microsoft.com/office/drawing/2014/main" id="{941CA7BE-7598-2548-98BF-993E3450A756}"/>
              </a:ext>
            </a:extLst>
          </p:cNvPr>
          <p:cNvSpPr txBox="1">
            <a:spLocks/>
          </p:cNvSpPr>
          <p:nvPr/>
        </p:nvSpPr>
        <p:spPr bwMode="auto">
          <a:xfrm>
            <a:off x="428625"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3600" b="1">
                <a:latin typeface="Century Gothic" panose="020B0502020202020204" pitchFamily="34" charset="0"/>
              </a:rPr>
              <a:t>Step 1: </a:t>
            </a:r>
            <a:r>
              <a:rPr lang="en-US" altLang="en-US" sz="3600">
                <a:latin typeface="Century Gothic" panose="020B0502020202020204" pitchFamily="34" charset="0"/>
              </a:rPr>
              <a:t>Creating an Effective</a:t>
            </a:r>
            <a:r>
              <a:rPr lang="en-US" altLang="en-US" sz="3600">
                <a:solidFill>
                  <a:srgbClr val="FF0000"/>
                </a:solidFill>
                <a:latin typeface="Century Gothic" panose="020B0502020202020204" pitchFamily="34" charset="0"/>
              </a:rPr>
              <a:t> </a:t>
            </a:r>
            <a:r>
              <a:rPr lang="en-US" altLang="en-US" sz="3600">
                <a:latin typeface="Century Gothic" panose="020B0502020202020204" pitchFamily="34" charset="0"/>
              </a:rPr>
              <a:t>Learning Environment</a:t>
            </a:r>
            <a:endParaRPr lang="en-US" altLang="en-US" sz="2400">
              <a:latin typeface="Century Gothic" panose="020B0502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8">
            <a:extLst>
              <a:ext uri="{FF2B5EF4-FFF2-40B4-BE49-F238E27FC236}">
                <a16:creationId xmlns:a16="http://schemas.microsoft.com/office/drawing/2014/main" id="{B8D12876-DB51-AE4A-A724-18BD8B45DFEA}"/>
              </a:ext>
            </a:extLst>
          </p:cNvPr>
          <p:cNvSpPr>
            <a:spLocks noGrp="1"/>
          </p:cNvSpPr>
          <p:nvPr>
            <p:ph type="title"/>
          </p:nvPr>
        </p:nvSpPr>
        <p:spPr>
          <a:xfrm>
            <a:off x="428625" y="304800"/>
            <a:ext cx="8229600" cy="1143000"/>
          </a:xfrm>
        </p:spPr>
        <p:txBody>
          <a:bodyPr/>
          <a:lstStyle/>
          <a:p>
            <a:pPr eaLnBrk="1" hangingPunct="1"/>
            <a:r>
              <a:rPr lang="en-US" altLang="en-US" sz="3600" b="1">
                <a:ea typeface="ＭＳ Ｐゴシック" panose="020B0600070205080204" pitchFamily="34" charset="-128"/>
              </a:rPr>
              <a:t>Step 1: </a:t>
            </a:r>
            <a:r>
              <a:rPr lang="en-US" altLang="en-US" sz="3600">
                <a:ea typeface="ＭＳ Ｐゴシック" panose="020B0600070205080204" pitchFamily="34" charset="-128"/>
              </a:rPr>
              <a:t>Creating an Effective</a:t>
            </a:r>
            <a:r>
              <a:rPr lang="en-US" altLang="en-US" sz="3600">
                <a:solidFill>
                  <a:srgbClr val="FF0000"/>
                </a:solidFill>
                <a:ea typeface="ＭＳ Ｐゴシック" panose="020B0600070205080204" pitchFamily="34" charset="-128"/>
              </a:rPr>
              <a:t> </a:t>
            </a:r>
            <a:r>
              <a:rPr lang="en-US" altLang="en-US" sz="3600">
                <a:ea typeface="ＭＳ Ｐゴシック" panose="020B0600070205080204" pitchFamily="34" charset="-128"/>
              </a:rPr>
              <a:t>Learning Environment </a:t>
            </a:r>
            <a:endParaRPr lang="en-US" altLang="en-US" sz="2400">
              <a:ea typeface="ＭＳ Ｐゴシック" panose="020B0600070205080204" pitchFamily="34" charset="-128"/>
            </a:endParaRPr>
          </a:p>
        </p:txBody>
      </p:sp>
      <p:sp>
        <p:nvSpPr>
          <p:cNvPr id="41987" name="Slide Number Placeholder 1">
            <a:extLst>
              <a:ext uri="{FF2B5EF4-FFF2-40B4-BE49-F238E27FC236}">
                <a16:creationId xmlns:a16="http://schemas.microsoft.com/office/drawing/2014/main" id="{A1B270AE-866F-7746-8CC9-E94FE55071A5}"/>
              </a:ext>
            </a:extLst>
          </p:cNvPr>
          <p:cNvSpPr>
            <a:spLocks noGrp="1"/>
          </p:cNvSpPr>
          <p:nvPr>
            <p:ph type="sldNum" sz="quarter" idx="12"/>
          </p:nvPr>
        </p:nvSpPr>
        <p:spPr bwMode="auto">
          <a:xfrm>
            <a:off x="6553200" y="64770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1E88B243-F095-0F48-ACA4-B70EE0202400}" type="slidenum">
              <a:rPr lang="en-US" altLang="en-US" sz="1200">
                <a:solidFill>
                  <a:srgbClr val="898989"/>
                </a:solidFill>
              </a:rPr>
              <a:pPr>
                <a:spcBef>
                  <a:spcPct val="0"/>
                </a:spcBef>
                <a:buFontTx/>
                <a:buNone/>
              </a:pPr>
              <a:t>35</a:t>
            </a:fld>
            <a:endParaRPr lang="en-US" altLang="en-US" sz="1200">
              <a:solidFill>
                <a:srgbClr val="898989"/>
              </a:solidFill>
            </a:endParaRPr>
          </a:p>
        </p:txBody>
      </p:sp>
      <p:cxnSp>
        <p:nvCxnSpPr>
          <p:cNvPr id="10" name="Straight Connector 9">
            <a:extLst>
              <a:ext uri="{FF2B5EF4-FFF2-40B4-BE49-F238E27FC236}">
                <a16:creationId xmlns:a16="http://schemas.microsoft.com/office/drawing/2014/main" id="{5D989540-B8D1-4CAD-A914-CB8DAF4839E8}"/>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A9E38481-5F2D-43C6-93C5-62F65712305A}"/>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49154" name="Picture 2">
            <a:extLst>
              <a:ext uri="{FF2B5EF4-FFF2-40B4-BE49-F238E27FC236}">
                <a16:creationId xmlns:a16="http://schemas.microsoft.com/office/drawing/2014/main" id="{46013D59-23C4-4B2D-91F9-60A85015F062}"/>
              </a:ext>
            </a:extLst>
          </p:cNvPr>
          <p:cNvPicPr>
            <a:picLocks noChangeAspect="1" noChangeArrowheads="1"/>
          </p:cNvPicPr>
          <p:nvPr/>
        </p:nvPicPr>
        <p:blipFill>
          <a:blip r:embed="rId3"/>
          <a:srcRect/>
          <a:stretch>
            <a:fillRect/>
          </a:stretch>
        </p:blipFill>
        <p:spPr bwMode="auto">
          <a:xfrm>
            <a:off x="2044700" y="1566863"/>
            <a:ext cx="5130800" cy="3970337"/>
          </a:xfrm>
          <a:prstGeom prst="rect">
            <a:avLst/>
          </a:prstGeom>
          <a:ln/>
        </p:spPr>
        <p:style>
          <a:lnRef idx="2">
            <a:schemeClr val="accent6"/>
          </a:lnRef>
          <a:fillRef idx="1">
            <a:schemeClr val="lt1"/>
          </a:fillRef>
          <a:effectRef idx="0">
            <a:schemeClr val="accent6"/>
          </a:effectRef>
          <a:fontRef idx="minor">
            <a:schemeClr val="dk1"/>
          </a:fontRef>
        </p:style>
      </p:pic>
      <p:sp>
        <p:nvSpPr>
          <p:cNvPr id="8201" name="TextBox 4">
            <a:extLst>
              <a:ext uri="{FF2B5EF4-FFF2-40B4-BE49-F238E27FC236}">
                <a16:creationId xmlns:a16="http://schemas.microsoft.com/office/drawing/2014/main" id="{17D4527D-6003-41C2-8E65-8F7D2BBBC2FF}"/>
              </a:ext>
            </a:extLst>
          </p:cNvPr>
          <p:cNvSpPr txBox="1">
            <a:spLocks noChangeArrowheads="1"/>
          </p:cNvSpPr>
          <p:nvPr/>
        </p:nvSpPr>
        <p:spPr bwMode="auto">
          <a:xfrm>
            <a:off x="150813" y="5610225"/>
            <a:ext cx="8232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defRPr/>
            </a:pPr>
            <a:r>
              <a:rPr lang="en-US" altLang="en-US" sz="1200" dirty="0">
                <a:latin typeface="+mj-lt"/>
                <a:ea typeface="+mn-ea"/>
              </a:rPr>
              <a:t>For the full document, see Strategies for Creating an Effective Learning Environment Resource Guide</a:t>
            </a:r>
          </a:p>
        </p:txBody>
      </p:sp>
      <p:pic>
        <p:nvPicPr>
          <p:cNvPr id="41992" name="Picture 9">
            <a:extLst>
              <a:ext uri="{FF2B5EF4-FFF2-40B4-BE49-F238E27FC236}">
                <a16:creationId xmlns:a16="http://schemas.microsoft.com/office/drawing/2014/main" id="{4B3281C9-5699-4C47-A5F0-5741B4A107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3" y="304800"/>
            <a:ext cx="915987"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Picture 11" descr="Image result for click icon">
            <a:extLst>
              <a:ext uri="{FF2B5EF4-FFF2-40B4-BE49-F238E27FC236}">
                <a16:creationId xmlns:a16="http://schemas.microsoft.com/office/drawing/2014/main" id="{AB6BBDE8-84B9-8449-B6F2-884F4A3FCF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6888" y="5570538"/>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a:extLst>
              <a:ext uri="{FF2B5EF4-FFF2-40B4-BE49-F238E27FC236}">
                <a16:creationId xmlns:a16="http://schemas.microsoft.com/office/drawing/2014/main" id="{E342D962-7FEB-7847-A427-9E3F9A555DB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D80EDB79-1138-164D-8BB4-FC7860A2562A}" type="slidenum">
              <a:rPr lang="en-US" altLang="en-US" sz="1200">
                <a:solidFill>
                  <a:srgbClr val="898989"/>
                </a:solidFill>
              </a:rPr>
              <a:pPr>
                <a:spcBef>
                  <a:spcPct val="0"/>
                </a:spcBef>
                <a:buFontTx/>
                <a:buNone/>
              </a:pPr>
              <a:t>36</a:t>
            </a:fld>
            <a:endParaRPr lang="en-US" altLang="en-US" sz="1200">
              <a:solidFill>
                <a:srgbClr val="898989"/>
              </a:solidFill>
            </a:endParaRPr>
          </a:p>
        </p:txBody>
      </p:sp>
      <p:pic>
        <p:nvPicPr>
          <p:cNvPr id="44035" name="Picture 2" descr="Screen Clipping">
            <a:extLst>
              <a:ext uri="{FF2B5EF4-FFF2-40B4-BE49-F238E27FC236}">
                <a16:creationId xmlns:a16="http://schemas.microsoft.com/office/drawing/2014/main" id="{2D29B59B-BDB9-B843-976C-F441713C630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25463"/>
            <a:ext cx="8458200" cy="585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8">
            <a:extLst>
              <a:ext uri="{FF2B5EF4-FFF2-40B4-BE49-F238E27FC236}">
                <a16:creationId xmlns:a16="http://schemas.microsoft.com/office/drawing/2014/main" id="{B2A4282D-21C4-424E-9445-69D7293ABC2F}"/>
              </a:ext>
            </a:extLst>
          </p:cNvPr>
          <p:cNvSpPr>
            <a:spLocks noGrp="1"/>
          </p:cNvSpPr>
          <p:nvPr>
            <p:ph type="title"/>
          </p:nvPr>
        </p:nvSpPr>
        <p:spPr>
          <a:solidFill>
            <a:schemeClr val="accent3">
              <a:lumMod val="20000"/>
              <a:lumOff val="80000"/>
            </a:schemeClr>
          </a:solidFill>
        </p:spPr>
        <p:txBody>
          <a:bodyPr/>
          <a:lstStyle/>
          <a:p>
            <a:pPr eaLnBrk="1" hangingPunct="1">
              <a:defRPr/>
            </a:pPr>
            <a:r>
              <a:rPr lang="en-US" altLang="en-US" dirty="0"/>
              <a:t>Stop-and-Do: Step 1</a:t>
            </a:r>
          </a:p>
        </p:txBody>
      </p:sp>
      <p:sp>
        <p:nvSpPr>
          <p:cNvPr id="45059" name="Content Placeholder 10">
            <a:extLst>
              <a:ext uri="{FF2B5EF4-FFF2-40B4-BE49-F238E27FC236}">
                <a16:creationId xmlns:a16="http://schemas.microsoft.com/office/drawing/2014/main" id="{92B94018-241F-5D47-8C73-CD35CEB3DA4A}"/>
              </a:ext>
            </a:extLst>
          </p:cNvPr>
          <p:cNvSpPr>
            <a:spLocks noGrp="1"/>
          </p:cNvSpPr>
          <p:nvPr>
            <p:ph idx="1"/>
          </p:nvPr>
        </p:nvSpPr>
        <p:spPr>
          <a:xfrm>
            <a:off x="457200" y="1477963"/>
            <a:ext cx="8229600" cy="4648200"/>
          </a:xfrm>
        </p:spPr>
        <p:txBody>
          <a:bodyPr/>
          <a:lstStyle/>
          <a:p>
            <a:pPr marL="0" indent="0" eaLnBrk="1" hangingPunct="1">
              <a:buFont typeface="Arial" panose="020B0604020202020204" pitchFamily="34" charset="0"/>
              <a:buNone/>
            </a:pPr>
            <a:r>
              <a:rPr lang="en-US" altLang="en-US" sz="2800">
                <a:ea typeface="ＭＳ Ｐゴシック" panose="020B0600070205080204" pitchFamily="34" charset="-128"/>
              </a:rPr>
              <a:t>Describe what you would do to create an effective learning environment for Yordano on the farm where he works and lives:</a:t>
            </a:r>
          </a:p>
        </p:txBody>
      </p:sp>
      <p:sp>
        <p:nvSpPr>
          <p:cNvPr id="45060" name="Slide Number Placeholder 1">
            <a:extLst>
              <a:ext uri="{FF2B5EF4-FFF2-40B4-BE49-F238E27FC236}">
                <a16:creationId xmlns:a16="http://schemas.microsoft.com/office/drawing/2014/main" id="{317E88F8-71C0-9F45-92A2-52D3F83F737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0DF7C054-EBFF-4C4A-A6CF-6DBCA3E6023E}" type="slidenum">
              <a:rPr lang="en-US" altLang="en-US" sz="1200">
                <a:solidFill>
                  <a:srgbClr val="898989"/>
                </a:solidFill>
              </a:rPr>
              <a:pPr>
                <a:spcBef>
                  <a:spcPct val="0"/>
                </a:spcBef>
                <a:buFontTx/>
                <a:buNone/>
              </a:pPr>
              <a:t>37</a:t>
            </a:fld>
            <a:endParaRPr lang="en-US" altLang="en-US" sz="1200">
              <a:solidFill>
                <a:srgbClr val="898989"/>
              </a:solidFill>
            </a:endParaRPr>
          </a:p>
        </p:txBody>
      </p:sp>
      <p:cxnSp>
        <p:nvCxnSpPr>
          <p:cNvPr id="10" name="Straight Connector 9">
            <a:extLst>
              <a:ext uri="{FF2B5EF4-FFF2-40B4-BE49-F238E27FC236}">
                <a16:creationId xmlns:a16="http://schemas.microsoft.com/office/drawing/2014/main" id="{1D088B41-168D-4B00-A3DD-4DA3C5C99D03}"/>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63F4ABB6-4493-4231-80DC-D9A5812E1C80}"/>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45063" name="Picture 9">
            <a:extLst>
              <a:ext uri="{FF2B5EF4-FFF2-40B4-BE49-F238E27FC236}">
                <a16:creationId xmlns:a16="http://schemas.microsoft.com/office/drawing/2014/main" id="{89F6BD4C-D657-DC40-9651-2A1581ABCC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903C6D2A-70B2-461A-B1DA-D1399B1B2013}"/>
              </a:ext>
            </a:extLst>
          </p:cNvPr>
          <p:cNvSpPr txBox="1"/>
          <p:nvPr/>
        </p:nvSpPr>
        <p:spPr>
          <a:xfrm>
            <a:off x="2066925" y="3214688"/>
            <a:ext cx="6705600" cy="255428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342900" indent="-342900">
              <a:buFont typeface="Arial" panose="020B0604020202020204" pitchFamily="34" charset="0"/>
              <a:buChar char="•"/>
              <a:defRPr/>
            </a:pPr>
            <a:r>
              <a:rPr lang="en-US" sz="3200" dirty="0"/>
              <a:t>Where may you conduct the lesson?</a:t>
            </a:r>
          </a:p>
          <a:p>
            <a:pPr marL="285750" indent="-285750">
              <a:buFont typeface="Arial" panose="020B0604020202020204" pitchFamily="34" charset="0"/>
              <a:buChar char="•"/>
              <a:defRPr/>
            </a:pPr>
            <a:r>
              <a:rPr lang="en-US" sz="3200" dirty="0"/>
              <a:t>What distractions or challenges may you encounter?</a:t>
            </a:r>
          </a:p>
          <a:p>
            <a:pPr marL="285750" indent="-285750">
              <a:buFont typeface="Arial" panose="020B0604020202020204" pitchFamily="34" charset="0"/>
              <a:buChar char="•"/>
              <a:defRPr/>
            </a:pPr>
            <a:r>
              <a:rPr lang="en-US" sz="3200" dirty="0"/>
              <a:t>How will you address these?</a:t>
            </a:r>
          </a:p>
        </p:txBody>
      </p:sp>
      <p:pic>
        <p:nvPicPr>
          <p:cNvPr id="45065" name="Picture 11" descr="Image result for pencil icon">
            <a:extLst>
              <a:ext uri="{FF2B5EF4-FFF2-40B4-BE49-F238E27FC236}">
                <a16:creationId xmlns:a16="http://schemas.microsoft.com/office/drawing/2014/main" id="{749FD05D-F3EF-EC40-8DE7-3B90E9F46B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640138"/>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8A4D843F-CE75-BF4E-9988-D8DC659E6C9B}"/>
              </a:ext>
            </a:extLst>
          </p:cNvPr>
          <p:cNvSpPr>
            <a:spLocks noGrp="1"/>
          </p:cNvSpPr>
          <p:nvPr>
            <p:ph type="title"/>
          </p:nvPr>
        </p:nvSpPr>
        <p:spPr>
          <a:xfrm>
            <a:off x="534988" y="139700"/>
            <a:ext cx="9144000" cy="1358900"/>
          </a:xfrm>
        </p:spPr>
        <p:txBody>
          <a:bodyPr/>
          <a:lstStyle/>
          <a:p>
            <a:r>
              <a:rPr lang="en-US" altLang="en-US" sz="3600">
                <a:ea typeface="ＭＳ Ｐゴシック" panose="020B0600070205080204" pitchFamily="34" charset="-128"/>
              </a:rPr>
              <a:t>Effective Learning Environment</a:t>
            </a:r>
            <a:br>
              <a:rPr lang="en-US" altLang="en-US" sz="3600">
                <a:ea typeface="ＭＳ Ｐゴシック" panose="020B0600070205080204" pitchFamily="34" charset="-128"/>
              </a:rPr>
            </a:br>
            <a:r>
              <a:rPr lang="en-US" altLang="en-US" sz="3600">
                <a:ea typeface="ＭＳ Ｐゴシック" panose="020B0600070205080204" pitchFamily="34" charset="-128"/>
              </a:rPr>
              <a:t>In Summary…</a:t>
            </a:r>
          </a:p>
        </p:txBody>
      </p:sp>
      <p:sp>
        <p:nvSpPr>
          <p:cNvPr id="47107" name="Slide Number Placeholder 3">
            <a:extLst>
              <a:ext uri="{FF2B5EF4-FFF2-40B4-BE49-F238E27FC236}">
                <a16:creationId xmlns:a16="http://schemas.microsoft.com/office/drawing/2014/main" id="{79B03EEB-953F-4D4A-AE1F-D9E4ED27DA3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0054710C-646E-4747-B76B-54712FA8BF73}" type="slidenum">
              <a:rPr lang="en-US" altLang="en-US" sz="1200">
                <a:solidFill>
                  <a:srgbClr val="898989"/>
                </a:solidFill>
              </a:rPr>
              <a:pPr>
                <a:spcBef>
                  <a:spcPct val="0"/>
                </a:spcBef>
                <a:buFontTx/>
                <a:buNone/>
              </a:pPr>
              <a:t>38</a:t>
            </a:fld>
            <a:endParaRPr lang="en-US" altLang="en-US" sz="1200">
              <a:solidFill>
                <a:srgbClr val="898989"/>
              </a:solidFill>
            </a:endParaRPr>
          </a:p>
        </p:txBody>
      </p:sp>
      <p:pic>
        <p:nvPicPr>
          <p:cNvPr id="47108" name="Picture 2" descr="Chaos, Clutter, A Mess, Things, Stuff, Table">
            <a:extLst>
              <a:ext uri="{FF2B5EF4-FFF2-40B4-BE49-F238E27FC236}">
                <a16:creationId xmlns:a16="http://schemas.microsoft.com/office/drawing/2014/main" id="{B1E40190-C512-EA46-B205-0048B0F4D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28194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CF41109E-6BBD-467C-9CDF-254669B73E89}"/>
              </a:ext>
            </a:extLst>
          </p:cNvPr>
          <p:cNvSpPr txBox="1"/>
          <p:nvPr/>
        </p:nvSpPr>
        <p:spPr>
          <a:xfrm>
            <a:off x="914400" y="3506788"/>
            <a:ext cx="1981200" cy="379412"/>
          </a:xfrm>
          <a:prstGeom prst="rect">
            <a:avLst/>
          </a:prstGeom>
          <a:noFill/>
        </p:spPr>
        <p:txBody>
          <a:bodyPr>
            <a:spAutoFit/>
          </a:bodyPr>
          <a:lstStyle/>
          <a:p>
            <a:pPr>
              <a:defRPr/>
            </a:pPr>
            <a:r>
              <a:rPr lang="en-US" dirty="0">
                <a:latin typeface="+mj-lt"/>
                <a:ea typeface="+mn-ea"/>
                <a:cs typeface="Arial" panose="020B0604020202020204" pitchFamily="34" charset="0"/>
              </a:rPr>
              <a:t>Minimize Clutter</a:t>
            </a:r>
          </a:p>
        </p:txBody>
      </p:sp>
      <p:pic>
        <p:nvPicPr>
          <p:cNvPr id="47110" name="Picture 6">
            <a:extLst>
              <a:ext uri="{FF2B5EF4-FFF2-40B4-BE49-F238E27FC236}">
                <a16:creationId xmlns:a16="http://schemas.microsoft.com/office/drawing/2014/main" id="{CCE085F8-83D0-B74E-B9D8-81861298C3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1600200"/>
            <a:ext cx="2247900"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TextBox 8">
            <a:extLst>
              <a:ext uri="{FF2B5EF4-FFF2-40B4-BE49-F238E27FC236}">
                <a16:creationId xmlns:a16="http://schemas.microsoft.com/office/drawing/2014/main" id="{A54936B5-7320-E947-94F6-BB10DE1931BB}"/>
              </a:ext>
            </a:extLst>
          </p:cNvPr>
          <p:cNvSpPr txBox="1">
            <a:spLocks noChangeArrowheads="1"/>
          </p:cNvSpPr>
          <p:nvPr/>
        </p:nvSpPr>
        <p:spPr bwMode="auto">
          <a:xfrm>
            <a:off x="-2698750" y="11915775"/>
            <a:ext cx="8286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a:latin typeface="Arial" panose="020B0604020202020204" pitchFamily="34" charset="0"/>
              </a:rPr>
              <a:t>Ensure Proper Lighting</a:t>
            </a:r>
          </a:p>
        </p:txBody>
      </p:sp>
      <p:sp>
        <p:nvSpPr>
          <p:cNvPr id="10" name="TextBox 9">
            <a:extLst>
              <a:ext uri="{FF2B5EF4-FFF2-40B4-BE49-F238E27FC236}">
                <a16:creationId xmlns:a16="http://schemas.microsoft.com/office/drawing/2014/main" id="{502269DB-CBDF-48BE-B6E5-DECAAA9665EB}"/>
              </a:ext>
            </a:extLst>
          </p:cNvPr>
          <p:cNvSpPr txBox="1"/>
          <p:nvPr/>
        </p:nvSpPr>
        <p:spPr>
          <a:xfrm>
            <a:off x="5910263" y="3522663"/>
            <a:ext cx="2500312" cy="369887"/>
          </a:xfrm>
          <a:prstGeom prst="rect">
            <a:avLst/>
          </a:prstGeom>
          <a:noFill/>
        </p:spPr>
        <p:txBody>
          <a:bodyPr>
            <a:spAutoFit/>
          </a:bodyPr>
          <a:lstStyle/>
          <a:p>
            <a:pPr>
              <a:defRPr/>
            </a:pPr>
            <a:r>
              <a:rPr lang="en-US" dirty="0">
                <a:latin typeface="+mj-lt"/>
                <a:ea typeface="+mn-ea"/>
                <a:cs typeface="Arial" panose="020B0604020202020204" pitchFamily="34" charset="0"/>
              </a:rPr>
              <a:t>Minimize Distractions</a:t>
            </a:r>
          </a:p>
        </p:txBody>
      </p:sp>
      <p:sp>
        <p:nvSpPr>
          <p:cNvPr id="47113" name="TextBox 11">
            <a:extLst>
              <a:ext uri="{FF2B5EF4-FFF2-40B4-BE49-F238E27FC236}">
                <a16:creationId xmlns:a16="http://schemas.microsoft.com/office/drawing/2014/main" id="{ADD9F4CE-B4A3-7947-A173-D59B5BB78ABD}"/>
              </a:ext>
            </a:extLst>
          </p:cNvPr>
          <p:cNvSpPr txBox="1">
            <a:spLocks noChangeArrowheads="1"/>
          </p:cNvSpPr>
          <p:nvPr/>
        </p:nvSpPr>
        <p:spPr bwMode="auto">
          <a:xfrm>
            <a:off x="6400800" y="4806950"/>
            <a:ext cx="3871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a:latin typeface="Century Gothic" panose="020B0502020202020204" pitchFamily="34" charset="0"/>
              </a:rPr>
              <a:t>Ensure Proper Lighting</a:t>
            </a:r>
          </a:p>
          <a:p>
            <a:pPr>
              <a:spcBef>
                <a:spcPct val="0"/>
              </a:spcBef>
              <a:buFontTx/>
              <a:buNone/>
            </a:pPr>
            <a:endParaRPr lang="en-US" altLang="en-US" sz="1800">
              <a:latin typeface="Century Gothic" panose="020B0502020202020204" pitchFamily="34" charset="0"/>
            </a:endParaRPr>
          </a:p>
          <a:p>
            <a:pPr>
              <a:spcBef>
                <a:spcPct val="0"/>
              </a:spcBef>
              <a:buFontTx/>
              <a:buNone/>
            </a:pPr>
            <a:r>
              <a:rPr lang="en-US" altLang="en-US" sz="1800">
                <a:latin typeface="Century Gothic" panose="020B0502020202020204" pitchFamily="34" charset="0"/>
              </a:rPr>
              <a:t>Utilize Technology</a:t>
            </a:r>
          </a:p>
          <a:p>
            <a:pPr>
              <a:spcBef>
                <a:spcPct val="0"/>
              </a:spcBef>
              <a:buFontTx/>
              <a:buNone/>
            </a:pPr>
            <a:endParaRPr lang="en-US" altLang="en-US" sz="1800">
              <a:latin typeface="Century Gothic" panose="020B0502020202020204" pitchFamily="34" charset="0"/>
            </a:endParaRPr>
          </a:p>
        </p:txBody>
      </p:sp>
      <p:pic>
        <p:nvPicPr>
          <p:cNvPr id="47114" name="Picture 2" descr="Office, Desk, Wood, Stationary, Pencils, Pens, Lamp">
            <a:extLst>
              <a:ext uri="{FF2B5EF4-FFF2-40B4-BE49-F238E27FC236}">
                <a16:creationId xmlns:a16="http://schemas.microsoft.com/office/drawing/2014/main" id="{62C2E368-DC02-3B4F-82BA-FC0E83146E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7973" b="-7973"/>
          <a:stretch>
            <a:fillRect/>
          </a:stretch>
        </p:blipFill>
        <p:spPr bwMode="auto">
          <a:xfrm>
            <a:off x="2981325" y="4054475"/>
            <a:ext cx="318135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5" name="Picture 9">
            <a:extLst>
              <a:ext uri="{FF2B5EF4-FFF2-40B4-BE49-F238E27FC236}">
                <a16:creationId xmlns:a16="http://schemas.microsoft.com/office/drawing/2014/main" id="{6A618A31-2E66-AE48-ABC7-AC78300FB3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A56718DD-EFCA-415B-A449-13D94BD530BA}"/>
              </a:ext>
            </a:extLst>
          </p:cNvPr>
          <p:cNvSpPr txBox="1"/>
          <p:nvPr/>
        </p:nvSpPr>
        <p:spPr>
          <a:xfrm>
            <a:off x="457200" y="6442075"/>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sp>
        <p:nvSpPr>
          <p:cNvPr id="13" name="Rectangle 12">
            <a:extLst>
              <a:ext uri="{FF2B5EF4-FFF2-40B4-BE49-F238E27FC236}">
                <a16:creationId xmlns:a16="http://schemas.microsoft.com/office/drawing/2014/main" id="{6C0406FF-4FCA-46A7-B58A-BC6464B4D072}"/>
              </a:ext>
            </a:extLst>
          </p:cNvPr>
          <p:cNvSpPr/>
          <p:nvPr/>
        </p:nvSpPr>
        <p:spPr>
          <a:xfrm>
            <a:off x="557213" y="4806950"/>
            <a:ext cx="1811337" cy="646113"/>
          </a:xfrm>
          <a:prstGeom prst="rect">
            <a:avLst/>
          </a:prstGeom>
        </p:spPr>
        <p:txBody>
          <a:bodyPr wrap="none">
            <a:spAutoFit/>
          </a:bodyPr>
          <a:lstStyle/>
          <a:p>
            <a:pPr>
              <a:defRPr/>
            </a:pPr>
            <a:r>
              <a:rPr lang="en-US" dirty="0">
                <a:latin typeface="+mj-lt"/>
                <a:ea typeface="+mn-ea"/>
                <a:cs typeface="Arial" panose="020B0604020202020204" pitchFamily="34" charset="0"/>
              </a:rPr>
              <a:t>Have Supplies </a:t>
            </a:r>
          </a:p>
          <a:p>
            <a:pPr>
              <a:defRPr/>
            </a:pPr>
            <a:r>
              <a:rPr lang="en-US" dirty="0">
                <a:latin typeface="+mj-lt"/>
                <a:ea typeface="+mn-ea"/>
                <a:cs typeface="Arial" panose="020B0604020202020204" pitchFamily="34" charset="0"/>
              </a:rPr>
              <a:t>Ready for Use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8">
            <a:extLst>
              <a:ext uri="{FF2B5EF4-FFF2-40B4-BE49-F238E27FC236}">
                <a16:creationId xmlns:a16="http://schemas.microsoft.com/office/drawing/2014/main" id="{B5460199-B2EA-434B-96B8-478E89737196}"/>
              </a:ext>
            </a:extLst>
          </p:cNvPr>
          <p:cNvSpPr>
            <a:spLocks noGrp="1"/>
          </p:cNvSpPr>
          <p:nvPr>
            <p:ph type="title"/>
          </p:nvPr>
        </p:nvSpPr>
        <p:spPr>
          <a:solidFill>
            <a:schemeClr val="accent3">
              <a:lumMod val="20000"/>
              <a:lumOff val="80000"/>
            </a:schemeClr>
          </a:solidFill>
        </p:spPr>
        <p:txBody>
          <a:bodyPr/>
          <a:lstStyle/>
          <a:p>
            <a:pPr eaLnBrk="1" hangingPunct="1">
              <a:defRPr/>
            </a:pPr>
            <a:r>
              <a:rPr lang="en-US" altLang="en-US" dirty="0"/>
              <a:t>Step 2</a:t>
            </a:r>
          </a:p>
        </p:txBody>
      </p:sp>
      <p:sp>
        <p:nvSpPr>
          <p:cNvPr id="48131" name="Slide Number Placeholder 1">
            <a:extLst>
              <a:ext uri="{FF2B5EF4-FFF2-40B4-BE49-F238E27FC236}">
                <a16:creationId xmlns:a16="http://schemas.microsoft.com/office/drawing/2014/main" id="{E96235B0-F30A-EE41-9FFB-88202DF885A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30167623-E281-C146-BA35-293147BAC96A}" type="slidenum">
              <a:rPr lang="en-US" altLang="en-US" sz="1200">
                <a:solidFill>
                  <a:srgbClr val="898989"/>
                </a:solidFill>
              </a:rPr>
              <a:pPr>
                <a:spcBef>
                  <a:spcPct val="0"/>
                </a:spcBef>
                <a:buFontTx/>
                <a:buNone/>
              </a:pPr>
              <a:t>39</a:t>
            </a:fld>
            <a:endParaRPr lang="en-US" altLang="en-US" sz="1200">
              <a:solidFill>
                <a:srgbClr val="898989"/>
              </a:solidFill>
            </a:endParaRPr>
          </a:p>
        </p:txBody>
      </p:sp>
      <p:cxnSp>
        <p:nvCxnSpPr>
          <p:cNvPr id="10" name="Straight Connector 9">
            <a:extLst>
              <a:ext uri="{FF2B5EF4-FFF2-40B4-BE49-F238E27FC236}">
                <a16:creationId xmlns:a16="http://schemas.microsoft.com/office/drawing/2014/main" id="{3A37F23D-1610-484F-BC32-99863096EBFA}"/>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474B8192-3C56-4C5F-95F8-21546C108FC5}"/>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48134" name="Picture 9">
            <a:extLst>
              <a:ext uri="{FF2B5EF4-FFF2-40B4-BE49-F238E27FC236}">
                <a16:creationId xmlns:a16="http://schemas.microsoft.com/office/drawing/2014/main" id="{7F014E0C-58ED-484C-BF25-22815805BA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11" descr="Screen Clipping">
            <a:extLst>
              <a:ext uri="{FF2B5EF4-FFF2-40B4-BE49-F238E27FC236}">
                <a16:creationId xmlns:a16="http://schemas.microsoft.com/office/drawing/2014/main" id="{B63356A6-0BF6-7849-A3A4-73622AE743E2}"/>
              </a:ext>
            </a:extLst>
          </p:cNvPr>
          <p:cNvPicPr>
            <a:picLocks noChangeAspect="1"/>
          </p:cNvPicPr>
          <p:nvPr/>
        </p:nvPicPr>
        <p:blipFill>
          <a:blip r:embed="rId4">
            <a:extLst>
              <a:ext uri="{28A0092B-C50C-407E-A947-70E740481C1C}">
                <a14:useLocalDpi xmlns:a14="http://schemas.microsoft.com/office/drawing/2010/main" val="0"/>
              </a:ext>
            </a:extLst>
          </a:blip>
          <a:srcRect r="2466"/>
          <a:stretch>
            <a:fillRect/>
          </a:stretch>
        </p:blipFill>
        <p:spPr bwMode="auto">
          <a:xfrm>
            <a:off x="-3175" y="1677988"/>
            <a:ext cx="89185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CAFFD4BC-2305-41D4-827C-8C272D21DD72}"/>
              </a:ext>
            </a:extLst>
          </p:cNvPr>
          <p:cNvSpPr/>
          <p:nvPr/>
        </p:nvSpPr>
        <p:spPr>
          <a:xfrm>
            <a:off x="2590800" y="3657600"/>
            <a:ext cx="2057400" cy="2057400"/>
          </a:xfrm>
          <a:prstGeom prst="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en-US" altLang="en-US">
              <a:solidFill>
                <a:srgbClr val="FFFFFF"/>
              </a:solidFill>
              <a:latin typeface="Century Gothic" panose="020B0502020202020204" pitchFamily="34" charset="0"/>
            </a:endParaRPr>
          </a:p>
        </p:txBody>
      </p:sp>
      <p:sp>
        <p:nvSpPr>
          <p:cNvPr id="4" name="Down Arrow 3">
            <a:extLst>
              <a:ext uri="{FF2B5EF4-FFF2-40B4-BE49-F238E27FC236}">
                <a16:creationId xmlns:a16="http://schemas.microsoft.com/office/drawing/2014/main" id="{4E6045EC-5732-46BE-B87B-7641B019994E}"/>
              </a:ext>
            </a:extLst>
          </p:cNvPr>
          <p:cNvSpPr/>
          <p:nvPr/>
        </p:nvSpPr>
        <p:spPr>
          <a:xfrm>
            <a:off x="3429000" y="2503488"/>
            <a:ext cx="762000" cy="1079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en-US" altLang="en-US">
              <a:solidFill>
                <a:srgbClr val="FFFFFF"/>
              </a:solidFill>
              <a:latin typeface="Century Gothic" panose="020B0502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2">
            <a:extLst>
              <a:ext uri="{FF2B5EF4-FFF2-40B4-BE49-F238E27FC236}">
                <a16:creationId xmlns:a16="http://schemas.microsoft.com/office/drawing/2014/main" id="{4192435F-D291-924E-9DB9-02B1FD1A6D01}"/>
              </a:ext>
            </a:extLst>
          </p:cNvPr>
          <p:cNvSpPr>
            <a:spLocks noGrp="1"/>
          </p:cNvSpPr>
          <p:nvPr>
            <p:ph type="title"/>
          </p:nvPr>
        </p:nvSpPr>
        <p:spPr/>
        <p:txBody>
          <a:bodyPr/>
          <a:lstStyle/>
          <a:p>
            <a:pPr eaLnBrk="1" hangingPunct="1"/>
            <a:r>
              <a:rPr lang="en-US" altLang="en-US">
                <a:ea typeface="ＭＳ Ｐゴシック" panose="020B0600070205080204" pitchFamily="34" charset="-128"/>
              </a:rPr>
              <a:t>Member States</a:t>
            </a:r>
          </a:p>
        </p:txBody>
      </p:sp>
      <p:sp>
        <p:nvSpPr>
          <p:cNvPr id="7171" name="Content Placeholder 24">
            <a:extLst>
              <a:ext uri="{FF2B5EF4-FFF2-40B4-BE49-F238E27FC236}">
                <a16:creationId xmlns:a16="http://schemas.microsoft.com/office/drawing/2014/main" id="{B45CF06D-6C6E-7F40-8F50-E5A789887518}"/>
              </a:ext>
            </a:extLst>
          </p:cNvPr>
          <p:cNvSpPr>
            <a:spLocks noGrp="1"/>
          </p:cNvSpPr>
          <p:nvPr>
            <p:ph sz="half" idx="2"/>
          </p:nvPr>
        </p:nvSpPr>
        <p:spPr>
          <a:xfrm>
            <a:off x="457200" y="1646238"/>
            <a:ext cx="4040188" cy="4373562"/>
          </a:xfrm>
        </p:spPr>
        <p:txBody>
          <a:bodyPr/>
          <a:lstStyle/>
          <a:p>
            <a:pPr eaLnBrk="1" hangingPunct="1"/>
            <a:r>
              <a:rPr lang="en-US" altLang="en-US">
                <a:ea typeface="ＭＳ Ｐゴシック" panose="020B0600070205080204" pitchFamily="34" charset="-128"/>
              </a:rPr>
              <a:t>Alabama</a:t>
            </a:r>
          </a:p>
          <a:p>
            <a:pPr eaLnBrk="1" hangingPunct="1"/>
            <a:r>
              <a:rPr lang="en-US" altLang="en-US">
                <a:ea typeface="ＭＳ Ｐゴシック" panose="020B0600070205080204" pitchFamily="34" charset="-128"/>
              </a:rPr>
              <a:t>Florida</a:t>
            </a:r>
          </a:p>
          <a:p>
            <a:pPr eaLnBrk="1" hangingPunct="1"/>
            <a:r>
              <a:rPr lang="en-US" altLang="en-US">
                <a:ea typeface="ＭＳ Ｐゴシック" panose="020B0600070205080204" pitchFamily="34" charset="-128"/>
              </a:rPr>
              <a:t>Georgia</a:t>
            </a:r>
          </a:p>
          <a:p>
            <a:pPr eaLnBrk="1" hangingPunct="1"/>
            <a:r>
              <a:rPr lang="en-US" altLang="en-US">
                <a:ea typeface="ＭＳ Ｐゴシック" panose="020B0600070205080204" pitchFamily="34" charset="-128"/>
              </a:rPr>
              <a:t>Illinois</a:t>
            </a:r>
          </a:p>
          <a:p>
            <a:pPr eaLnBrk="1" hangingPunct="1"/>
            <a:r>
              <a:rPr lang="en-US" altLang="en-US">
                <a:ea typeface="ＭＳ Ｐゴシック" panose="020B0600070205080204" pitchFamily="34" charset="-128"/>
              </a:rPr>
              <a:t>Iowa</a:t>
            </a:r>
          </a:p>
          <a:p>
            <a:pPr eaLnBrk="1" hangingPunct="1"/>
            <a:r>
              <a:rPr lang="en-US" altLang="en-US">
                <a:ea typeface="ＭＳ Ｐゴシック" panose="020B0600070205080204" pitchFamily="34" charset="-128"/>
              </a:rPr>
              <a:t>Kansas</a:t>
            </a:r>
          </a:p>
          <a:p>
            <a:pPr eaLnBrk="1" hangingPunct="1"/>
            <a:r>
              <a:rPr lang="en-US" altLang="en-US">
                <a:ea typeface="ＭＳ Ｐゴシック" panose="020B0600070205080204" pitchFamily="34" charset="-128"/>
              </a:rPr>
              <a:t>Kentucky</a:t>
            </a:r>
          </a:p>
          <a:p>
            <a:pPr eaLnBrk="1" hangingPunct="1"/>
            <a:r>
              <a:rPr lang="en-US" altLang="en-US">
                <a:ea typeface="ＭＳ Ｐゴシック" panose="020B0600070205080204" pitchFamily="34" charset="-128"/>
              </a:rPr>
              <a:t>Massachusetts</a:t>
            </a:r>
          </a:p>
          <a:p>
            <a:pPr eaLnBrk="1" hangingPunct="1"/>
            <a:r>
              <a:rPr lang="en-US" altLang="en-US">
                <a:ea typeface="ＭＳ Ｐゴシック" panose="020B0600070205080204" pitchFamily="34" charset="-128"/>
              </a:rPr>
              <a:t>Mississippi</a:t>
            </a:r>
          </a:p>
        </p:txBody>
      </p:sp>
      <p:sp>
        <p:nvSpPr>
          <p:cNvPr id="7172" name="Content Placeholder 26">
            <a:extLst>
              <a:ext uri="{FF2B5EF4-FFF2-40B4-BE49-F238E27FC236}">
                <a16:creationId xmlns:a16="http://schemas.microsoft.com/office/drawing/2014/main" id="{46287EB5-789B-3F40-A3AE-61001CA43FC6}"/>
              </a:ext>
            </a:extLst>
          </p:cNvPr>
          <p:cNvSpPr>
            <a:spLocks noGrp="1"/>
          </p:cNvSpPr>
          <p:nvPr>
            <p:ph sz="quarter" idx="4"/>
          </p:nvPr>
        </p:nvSpPr>
        <p:spPr>
          <a:xfrm>
            <a:off x="4643438" y="1608138"/>
            <a:ext cx="4041775" cy="4449762"/>
          </a:xfrm>
        </p:spPr>
        <p:txBody>
          <a:bodyPr/>
          <a:lstStyle/>
          <a:p>
            <a:pPr eaLnBrk="1" hangingPunct="1"/>
            <a:r>
              <a:rPr lang="en-US" altLang="en-US">
                <a:ea typeface="ＭＳ Ｐゴシック" panose="020B0600070205080204" pitchFamily="34" charset="-128"/>
              </a:rPr>
              <a:t>Nebraska</a:t>
            </a:r>
          </a:p>
          <a:p>
            <a:pPr eaLnBrk="1" hangingPunct="1"/>
            <a:r>
              <a:rPr lang="en-US" altLang="en-US">
                <a:ea typeface="ＭＳ Ｐゴシック" panose="020B0600070205080204" pitchFamily="34" charset="-128"/>
              </a:rPr>
              <a:t>New Hampshire</a:t>
            </a:r>
          </a:p>
          <a:p>
            <a:pPr eaLnBrk="1" hangingPunct="1"/>
            <a:r>
              <a:rPr lang="en-US" altLang="en-US">
                <a:ea typeface="ＭＳ Ｐゴシック" panose="020B0600070205080204" pitchFamily="34" charset="-128"/>
              </a:rPr>
              <a:t>New Jersey</a:t>
            </a:r>
          </a:p>
          <a:p>
            <a:pPr eaLnBrk="1" hangingPunct="1"/>
            <a:r>
              <a:rPr lang="en-US" altLang="en-US">
                <a:ea typeface="ＭＳ Ｐゴシック" panose="020B0600070205080204" pitchFamily="34" charset="-128"/>
              </a:rPr>
              <a:t>New York</a:t>
            </a:r>
          </a:p>
          <a:p>
            <a:pPr eaLnBrk="1" hangingPunct="1"/>
            <a:r>
              <a:rPr lang="en-US" altLang="en-US">
                <a:ea typeface="ＭＳ Ｐゴシック" panose="020B0600070205080204" pitchFamily="34" charset="-128"/>
              </a:rPr>
              <a:t>North Carolina</a:t>
            </a:r>
          </a:p>
          <a:p>
            <a:pPr eaLnBrk="1" hangingPunct="1"/>
            <a:r>
              <a:rPr lang="en-US" altLang="en-US">
                <a:ea typeface="ＭＳ Ｐゴシック" panose="020B0600070205080204" pitchFamily="34" charset="-128"/>
              </a:rPr>
              <a:t>Pennsylvania</a:t>
            </a:r>
          </a:p>
          <a:p>
            <a:pPr eaLnBrk="1" hangingPunct="1"/>
            <a:r>
              <a:rPr lang="en-US" altLang="en-US">
                <a:ea typeface="ＭＳ Ｐゴシック" panose="020B0600070205080204" pitchFamily="34" charset="-128"/>
              </a:rPr>
              <a:t>South Carolina</a:t>
            </a:r>
          </a:p>
          <a:p>
            <a:pPr eaLnBrk="1" hangingPunct="1"/>
            <a:r>
              <a:rPr lang="en-US" altLang="en-US">
                <a:ea typeface="ＭＳ Ｐゴシック" panose="020B0600070205080204" pitchFamily="34" charset="-128"/>
              </a:rPr>
              <a:t>Tennessee</a:t>
            </a:r>
          </a:p>
          <a:p>
            <a:pPr eaLnBrk="1" hangingPunct="1"/>
            <a:r>
              <a:rPr lang="en-US" altLang="en-US">
                <a:ea typeface="ＭＳ Ｐゴシック" panose="020B0600070205080204" pitchFamily="34" charset="-128"/>
              </a:rPr>
              <a:t>Vermont</a:t>
            </a:r>
          </a:p>
          <a:p>
            <a:pPr eaLnBrk="1" hangingPunct="1"/>
            <a:endParaRPr lang="en-US" altLang="en-US">
              <a:ea typeface="ＭＳ Ｐゴシック" panose="020B0600070205080204" pitchFamily="34" charset="-128"/>
            </a:endParaRPr>
          </a:p>
        </p:txBody>
      </p:sp>
      <p:cxnSp>
        <p:nvCxnSpPr>
          <p:cNvPr id="10" name="Straight Connector 9">
            <a:extLst>
              <a:ext uri="{FF2B5EF4-FFF2-40B4-BE49-F238E27FC236}">
                <a16:creationId xmlns:a16="http://schemas.microsoft.com/office/drawing/2014/main" id="{0168172B-1408-4509-928B-8173BAA44BAD}"/>
              </a:ext>
            </a:extLst>
          </p:cNvPr>
          <p:cNvCxnSpPr/>
          <p:nvPr/>
        </p:nvCxnSpPr>
        <p:spPr>
          <a:xfrm>
            <a:off x="457200" y="1447800"/>
            <a:ext cx="8229600" cy="0"/>
          </a:xfrm>
          <a:prstGeom prst="line">
            <a:avLst/>
          </a:prstGeom>
          <a:ln w="57150"/>
        </p:spPr>
        <p:style>
          <a:lnRef idx="1">
            <a:schemeClr val="accent3"/>
          </a:lnRef>
          <a:fillRef idx="0">
            <a:schemeClr val="accent3"/>
          </a:fillRef>
          <a:effectRef idx="0">
            <a:schemeClr val="accent3"/>
          </a:effectRef>
          <a:fontRef idx="minor">
            <a:schemeClr val="tx1"/>
          </a:fontRef>
        </p:style>
      </p:cxnSp>
      <p:cxnSp>
        <p:nvCxnSpPr>
          <p:cNvPr id="13" name="Straight Connector 12">
            <a:extLst>
              <a:ext uri="{FF2B5EF4-FFF2-40B4-BE49-F238E27FC236}">
                <a16:creationId xmlns:a16="http://schemas.microsoft.com/office/drawing/2014/main" id="{16F941B4-3A1A-45D4-A892-1DA65C7950C8}"/>
              </a:ext>
            </a:extLst>
          </p:cNvPr>
          <p:cNvCxnSpPr/>
          <p:nvPr/>
        </p:nvCxnSpPr>
        <p:spPr>
          <a:xfrm>
            <a:off x="4572000" y="1524000"/>
            <a:ext cx="0" cy="472440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F6B902E0-4021-4B31-9356-D787C5E81BCC}"/>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7176" name="Picture 9">
            <a:extLst>
              <a:ext uri="{FF2B5EF4-FFF2-40B4-BE49-F238E27FC236}">
                <a16:creationId xmlns:a16="http://schemas.microsoft.com/office/drawing/2014/main" id="{2C502F92-5C93-6A44-B3F8-CEF5A770D9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88938"/>
            <a:ext cx="9255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DB07CD7-E3EA-4094-80FC-ABFBEC395B00}"/>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8981019C-CC5A-4AA2-BD7B-744204DB5BF9}"/>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50180" name="Picture 9">
            <a:extLst>
              <a:ext uri="{FF2B5EF4-FFF2-40B4-BE49-F238E27FC236}">
                <a16:creationId xmlns:a16="http://schemas.microsoft.com/office/drawing/2014/main" id="{37AAFBC2-7EDA-1941-A9AF-3A1A36A3A7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itle 8">
            <a:extLst>
              <a:ext uri="{FF2B5EF4-FFF2-40B4-BE49-F238E27FC236}">
                <a16:creationId xmlns:a16="http://schemas.microsoft.com/office/drawing/2014/main" id="{268E0826-6D44-C14D-B2B6-57F695EE3E12}"/>
              </a:ext>
            </a:extLst>
          </p:cNvPr>
          <p:cNvSpPr txBox="1">
            <a:spLocks/>
          </p:cNvSpPr>
          <p:nvPr/>
        </p:nvSpPr>
        <p:spPr bwMode="auto">
          <a:xfrm>
            <a:off x="457200" y="2825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3600" b="1">
                <a:latin typeface="Century Gothic" panose="020B0502020202020204" pitchFamily="34" charset="0"/>
              </a:rPr>
              <a:t>Step 2: </a:t>
            </a:r>
            <a:r>
              <a:rPr lang="en-US" altLang="en-US" sz="3600">
                <a:latin typeface="Century Gothic" panose="020B0502020202020204" pitchFamily="34" charset="0"/>
              </a:rPr>
              <a:t>Building Rapport</a:t>
            </a:r>
            <a:endParaRPr lang="en-US" altLang="en-US" sz="2400">
              <a:latin typeface="Century Gothic" panose="020B0502020202020204" pitchFamily="34" charset="0"/>
            </a:endParaRPr>
          </a:p>
        </p:txBody>
      </p:sp>
      <p:graphicFrame>
        <p:nvGraphicFramePr>
          <p:cNvPr id="12" name="Table 11">
            <a:extLst>
              <a:ext uri="{FF2B5EF4-FFF2-40B4-BE49-F238E27FC236}">
                <a16:creationId xmlns:a16="http://schemas.microsoft.com/office/drawing/2014/main" id="{5EAA4620-3C4D-46CA-9C9D-C6E1FF70BF52}"/>
              </a:ext>
            </a:extLst>
          </p:cNvPr>
          <p:cNvGraphicFramePr>
            <a:graphicFrameLocks noGrp="1"/>
          </p:cNvGraphicFramePr>
          <p:nvPr/>
        </p:nvGraphicFramePr>
        <p:xfrm>
          <a:off x="800100" y="1676400"/>
          <a:ext cx="7543800" cy="4144963"/>
        </p:xfrm>
        <a:graphic>
          <a:graphicData uri="http://schemas.openxmlformats.org/drawingml/2006/table">
            <a:tbl>
              <a:tblPr/>
              <a:tblGrid>
                <a:gridCol w="3619500">
                  <a:extLst>
                    <a:ext uri="{9D8B030D-6E8A-4147-A177-3AD203B41FA5}">
                      <a16:colId xmlns:a16="http://schemas.microsoft.com/office/drawing/2014/main" val="20000"/>
                    </a:ext>
                  </a:extLst>
                </a:gridCol>
                <a:gridCol w="3924300">
                  <a:extLst>
                    <a:ext uri="{9D8B030D-6E8A-4147-A177-3AD203B41FA5}">
                      <a16:colId xmlns:a16="http://schemas.microsoft.com/office/drawing/2014/main" val="20001"/>
                    </a:ext>
                  </a:extLst>
                </a:gridCol>
              </a:tblGrid>
              <a:tr h="518033">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FFFF"/>
                          </a:solidFill>
                          <a:effectLst/>
                          <a:latin typeface="Century Gothic" charset="0"/>
                          <a:ea typeface="ＭＳ Ｐゴシック" charset="-128"/>
                        </a:rPr>
                        <a:t>Guiding Questions:</a:t>
                      </a: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EAE00"/>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FFFF"/>
                          </a:solidFill>
                          <a:effectLst/>
                          <a:latin typeface="Century Gothic" charset="0"/>
                          <a:ea typeface="ＭＳ Ｐゴシック" charset="-128"/>
                        </a:rPr>
                        <a:t>Tips:</a:t>
                      </a: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EAE00"/>
                    </a:solidFill>
                  </a:tcPr>
                </a:tc>
                <a:extLst>
                  <a:ext uri="{0D108BD9-81ED-4DB2-BD59-A6C34878D82A}">
                    <a16:rowId xmlns:a16="http://schemas.microsoft.com/office/drawing/2014/main" val="10000"/>
                  </a:ext>
                </a:extLst>
              </a:tr>
              <a:tr h="3626930">
                <a:tc>
                  <a:txBody>
                    <a:bodyPr/>
                    <a:lstStyle>
                      <a:lvl1pPr marL="342900" indent="-342900">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342900" marR="0" lvl="0" indent="-342900" algn="l" defTabSz="914400" rtl="0" eaLnBrk="1" fontAlgn="base" latinLnBrk="0" hangingPunct="1">
                        <a:lnSpc>
                          <a:spcPct val="100000"/>
                        </a:lnSpc>
                        <a:spcBef>
                          <a:spcPct val="20000"/>
                        </a:spcBef>
                        <a:spcAft>
                          <a:spcPct val="0"/>
                        </a:spcAft>
                        <a:buClrTx/>
                        <a:buSzTx/>
                        <a:buFont typeface="Wingdings" charset="2"/>
                        <a:buChar char="§"/>
                        <a:tabLst/>
                      </a:pPr>
                      <a:r>
                        <a:rPr kumimoji="0" lang="en-US" altLang="en-US" sz="2000" b="0" i="0" u="none" strike="noStrike" cap="none" normalizeH="0" baseline="0">
                          <a:ln>
                            <a:noFill/>
                          </a:ln>
                          <a:solidFill>
                            <a:srgbClr val="000000"/>
                          </a:solidFill>
                          <a:effectLst/>
                          <a:latin typeface="Century Gothic" charset="0"/>
                          <a:ea typeface="ＭＳ Ｐゴシック" charset="-128"/>
                        </a:rPr>
                        <a:t>What conversation starters/questions will you use to build rapport with OSY?</a:t>
                      </a:r>
                    </a:p>
                    <a:p>
                      <a:pPr marL="342900" marR="0" lvl="0" indent="-342900" algn="l" defTabSz="914400" rtl="0" eaLnBrk="1" fontAlgn="base" latinLnBrk="0" hangingPunct="1">
                        <a:lnSpc>
                          <a:spcPct val="100000"/>
                        </a:lnSpc>
                        <a:spcBef>
                          <a:spcPct val="20000"/>
                        </a:spcBef>
                        <a:spcAft>
                          <a:spcPct val="0"/>
                        </a:spcAft>
                        <a:buClrTx/>
                        <a:buSzTx/>
                        <a:buFont typeface="Wingdings" charset="2"/>
                        <a:buChar char="§"/>
                        <a:tabLst/>
                      </a:pPr>
                      <a:r>
                        <a:rPr kumimoji="0" lang="en-US" altLang="en-US" sz="2000" b="0" i="0" u="none" strike="noStrike" cap="none" normalizeH="0" baseline="0">
                          <a:ln>
                            <a:noFill/>
                          </a:ln>
                          <a:solidFill>
                            <a:srgbClr val="000000"/>
                          </a:solidFill>
                          <a:effectLst/>
                          <a:latin typeface="Century Gothic" charset="0"/>
                          <a:ea typeface="ＭＳ Ｐゴシック" charset="-128"/>
                        </a:rPr>
                        <a:t>What are specific lessons that would be helpful/applicable for the OSY?</a:t>
                      </a:r>
                    </a:p>
                    <a:p>
                      <a:pPr marL="914400" marR="0" lvl="2" indent="0" algn="l" defTabSz="914400" rtl="0" eaLnBrk="1" fontAlgn="base" latinLnBrk="0" hangingPunct="1">
                        <a:lnSpc>
                          <a:spcPct val="100000"/>
                        </a:lnSpc>
                        <a:spcBef>
                          <a:spcPct val="20000"/>
                        </a:spcBef>
                        <a:spcAft>
                          <a:spcPct val="0"/>
                        </a:spcAft>
                        <a:buClrTx/>
                        <a:buSzTx/>
                        <a:buFont typeface="Arial" charset="0"/>
                        <a:buNone/>
                        <a:tabLst/>
                      </a:pPr>
                      <a:endParaRPr kumimoji="0" lang="en-US" altLang="en-US" sz="2000" b="0" i="0" u="none" strike="noStrike" cap="none" normalizeH="0" baseline="0">
                        <a:ln>
                          <a:noFill/>
                        </a:ln>
                        <a:solidFill>
                          <a:srgbClr val="000000"/>
                        </a:solidFill>
                        <a:effectLst/>
                        <a:latin typeface="Century Gothic" charset="0"/>
                        <a:ea typeface="ＭＳ Ｐゴシック" charset="-128"/>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a:ln>
                          <a:noFill/>
                        </a:ln>
                        <a:solidFill>
                          <a:srgbClr val="000000"/>
                        </a:solidFill>
                        <a:effectLst/>
                        <a:latin typeface="Century Gothic" charset="0"/>
                        <a:ea typeface="ＭＳ Ｐゴシック" charset="-128"/>
                      </a:endParaRP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3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altLang="en-US" sz="2000" b="0" i="0" u="none" strike="noStrike" cap="none" normalizeH="0" baseline="0">
                          <a:ln>
                            <a:noFill/>
                          </a:ln>
                          <a:solidFill>
                            <a:srgbClr val="000000"/>
                          </a:solidFill>
                          <a:effectLst/>
                          <a:latin typeface="Century Gothic" charset="0"/>
                          <a:ea typeface="ＭＳ Ｐゴシック" charset="-128"/>
                        </a:rPr>
                        <a:t>Ask student(s): </a:t>
                      </a:r>
                    </a:p>
                    <a:p>
                      <a:pPr marL="0" marR="0" lvl="0" indent="0" algn="l" defTabSz="914400" rtl="0" eaLnBrk="0" fontAlgn="base" latinLnBrk="0" hangingPunct="0">
                        <a:lnSpc>
                          <a:spcPct val="100000"/>
                        </a:lnSpc>
                        <a:spcBef>
                          <a:spcPct val="20000"/>
                        </a:spcBef>
                        <a:spcAft>
                          <a:spcPct val="0"/>
                        </a:spcAft>
                        <a:buClrTx/>
                        <a:buSzTx/>
                        <a:buFont typeface="Wingdings" charset="2"/>
                        <a:buChar char="ü"/>
                        <a:tabLst/>
                      </a:pPr>
                      <a:r>
                        <a:rPr kumimoji="0" lang="en-US" altLang="en-US" sz="2000" b="0" i="0" u="none" strike="noStrike" cap="none" normalizeH="0" baseline="0">
                          <a:ln>
                            <a:noFill/>
                          </a:ln>
                          <a:solidFill>
                            <a:srgbClr val="000000"/>
                          </a:solidFill>
                          <a:effectLst/>
                          <a:latin typeface="Century Gothic" charset="0"/>
                          <a:ea typeface="ＭＳ Ｐゴシック" charset="-128"/>
                        </a:rPr>
                        <a:t>What is something you would like to learn more about? Why?</a:t>
                      </a:r>
                    </a:p>
                    <a:p>
                      <a:pPr marL="0" marR="0" lvl="0" indent="0" algn="l" defTabSz="914400" rtl="0" eaLnBrk="0" fontAlgn="base" latinLnBrk="0" hangingPunct="0">
                        <a:lnSpc>
                          <a:spcPct val="100000"/>
                        </a:lnSpc>
                        <a:spcBef>
                          <a:spcPct val="20000"/>
                        </a:spcBef>
                        <a:spcAft>
                          <a:spcPct val="0"/>
                        </a:spcAft>
                        <a:buClrTx/>
                        <a:buSzTx/>
                        <a:buFont typeface="Wingdings" charset="2"/>
                        <a:buChar char="ü"/>
                        <a:tabLst/>
                      </a:pPr>
                      <a:r>
                        <a:rPr kumimoji="0" lang="en-US" altLang="en-US" sz="2000" b="0" i="0" u="none" strike="noStrike" cap="none" normalizeH="0" baseline="0">
                          <a:ln>
                            <a:noFill/>
                          </a:ln>
                          <a:solidFill>
                            <a:srgbClr val="000000"/>
                          </a:solidFill>
                          <a:effectLst/>
                          <a:latin typeface="Century Gothic" charset="0"/>
                          <a:ea typeface="ＭＳ Ｐゴシック" charset="-128"/>
                        </a:rPr>
                        <a:t>What is an activity or subject that you never get tired of talking about?  </a:t>
                      </a:r>
                    </a:p>
                    <a:p>
                      <a:pPr marL="0" marR="0" lvl="0" indent="0" algn="l" defTabSz="914400" rtl="0" eaLnBrk="0" fontAlgn="base" latinLnBrk="0" hangingPunct="0">
                        <a:lnSpc>
                          <a:spcPct val="100000"/>
                        </a:lnSpc>
                        <a:spcBef>
                          <a:spcPct val="20000"/>
                        </a:spcBef>
                        <a:spcAft>
                          <a:spcPct val="0"/>
                        </a:spcAft>
                        <a:buClrTx/>
                        <a:buSzTx/>
                        <a:buFont typeface="Wingdings" charset="2"/>
                        <a:buChar char="ü"/>
                        <a:tabLst/>
                      </a:pPr>
                      <a:r>
                        <a:rPr kumimoji="0" lang="en-US" altLang="en-US" sz="2000" b="0" i="0" u="none" strike="noStrike" cap="none" normalizeH="0" baseline="0">
                          <a:ln>
                            <a:noFill/>
                          </a:ln>
                          <a:solidFill>
                            <a:srgbClr val="000000"/>
                          </a:solidFill>
                          <a:effectLst/>
                          <a:latin typeface="Century Gothic" charset="0"/>
                          <a:ea typeface="ＭＳ Ｐゴシック" charset="-128"/>
                        </a:rPr>
                        <a:t>If you have time and resources to achieve your dreams, what would your dreams be? </a:t>
                      </a:r>
                    </a:p>
                  </a:txBody>
                  <a:tcPr marT="45661" marB="4566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3CB"/>
                    </a:solidFill>
                  </a:tcPr>
                </a:tc>
                <a:extLst>
                  <a:ext uri="{0D108BD9-81ED-4DB2-BD59-A6C34878D82A}">
                    <a16:rowId xmlns:a16="http://schemas.microsoft.com/office/drawing/2014/main" val="10001"/>
                  </a:ext>
                </a:extLst>
              </a:tr>
            </a:tbl>
          </a:graphicData>
        </a:graphic>
      </p:graphicFrame>
      <p:sp>
        <p:nvSpPr>
          <p:cNvPr id="50193" name="Slide Number Placeholder 4">
            <a:extLst>
              <a:ext uri="{FF2B5EF4-FFF2-40B4-BE49-F238E27FC236}">
                <a16:creationId xmlns:a16="http://schemas.microsoft.com/office/drawing/2014/main" id="{B1734A2E-4341-814C-8E6E-77EC45AAB43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44516B37-8ACF-554A-8E9B-78496267EA00}" type="slidenum">
              <a:rPr lang="en-US" altLang="en-US" sz="1200">
                <a:solidFill>
                  <a:srgbClr val="898989"/>
                </a:solidFill>
              </a:rPr>
              <a:pPr>
                <a:spcBef>
                  <a:spcPct val="0"/>
                </a:spcBef>
                <a:buFontTx/>
                <a:buNone/>
              </a:pPr>
              <a:t>40</a:t>
            </a:fld>
            <a:endParaRPr lang="en-US" altLang="en-US" sz="1200">
              <a:solidFill>
                <a:srgbClr val="898989"/>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1">
            <a:extLst>
              <a:ext uri="{FF2B5EF4-FFF2-40B4-BE49-F238E27FC236}">
                <a16:creationId xmlns:a16="http://schemas.microsoft.com/office/drawing/2014/main" id="{31860B37-90C4-734C-A6D5-EC07945FC0D3}"/>
              </a:ext>
            </a:extLst>
          </p:cNvPr>
          <p:cNvSpPr>
            <a:spLocks noGrp="1"/>
          </p:cNvSpPr>
          <p:nvPr>
            <p:ph type="sldNum" sz="quarter" idx="12"/>
          </p:nvPr>
        </p:nvSpPr>
        <p:spPr bwMode="auto">
          <a:xfrm>
            <a:off x="6564313" y="64468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95383CF5-D15D-3B4F-B72C-F05EB8EF3597}" type="slidenum">
              <a:rPr lang="en-US" altLang="en-US" sz="1200">
                <a:solidFill>
                  <a:srgbClr val="898989"/>
                </a:solidFill>
              </a:rPr>
              <a:pPr>
                <a:spcBef>
                  <a:spcPct val="0"/>
                </a:spcBef>
                <a:buFontTx/>
                <a:buNone/>
              </a:pPr>
              <a:t>41</a:t>
            </a:fld>
            <a:endParaRPr lang="en-US" altLang="en-US" sz="1200">
              <a:solidFill>
                <a:srgbClr val="898989"/>
              </a:solidFill>
            </a:endParaRPr>
          </a:p>
        </p:txBody>
      </p:sp>
      <p:cxnSp>
        <p:nvCxnSpPr>
          <p:cNvPr id="10" name="Straight Connector 9">
            <a:extLst>
              <a:ext uri="{FF2B5EF4-FFF2-40B4-BE49-F238E27FC236}">
                <a16:creationId xmlns:a16="http://schemas.microsoft.com/office/drawing/2014/main" id="{7C2EAAF9-26A4-4849-8F22-6AD7E76F893C}"/>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21275EB0-63BE-45DE-A2ED-8827AF5C58C1}"/>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sp>
        <p:nvSpPr>
          <p:cNvPr id="11" name="TextBox 4">
            <a:extLst>
              <a:ext uri="{FF2B5EF4-FFF2-40B4-BE49-F238E27FC236}">
                <a16:creationId xmlns:a16="http://schemas.microsoft.com/office/drawing/2014/main" id="{C25020E1-D4EB-485A-BFE0-D4793EF2813E}"/>
              </a:ext>
            </a:extLst>
          </p:cNvPr>
          <p:cNvSpPr txBox="1">
            <a:spLocks noChangeArrowheads="1"/>
          </p:cNvSpPr>
          <p:nvPr/>
        </p:nvSpPr>
        <p:spPr bwMode="auto">
          <a:xfrm>
            <a:off x="0" y="5629275"/>
            <a:ext cx="8215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defRPr/>
            </a:pPr>
            <a:r>
              <a:rPr lang="en-US" altLang="en-US" sz="1200" dirty="0">
                <a:latin typeface="+mj-lt"/>
                <a:ea typeface="+mn-ea"/>
              </a:rPr>
              <a:t>For more information, see </a:t>
            </a:r>
            <a:r>
              <a:rPr lang="en-US" sz="1200" dirty="0">
                <a:solidFill>
                  <a:prstClr val="black"/>
                </a:solidFill>
                <a:latin typeface="Century Gothic"/>
                <a:ea typeface="+mn-ea"/>
                <a:cs typeface="+mn-cs"/>
              </a:rPr>
              <a:t>OSY Conversation Starters/Bridges to Academic Instruction </a:t>
            </a:r>
            <a:r>
              <a:rPr lang="en-US" altLang="en-US" sz="1200" dirty="0">
                <a:latin typeface="+mj-lt"/>
                <a:ea typeface="+mn-ea"/>
              </a:rPr>
              <a:t>Resource Guide</a:t>
            </a:r>
          </a:p>
        </p:txBody>
      </p:sp>
      <p:pic>
        <p:nvPicPr>
          <p:cNvPr id="52230" name="Picture 11" descr="Image result for click icon">
            <a:extLst>
              <a:ext uri="{FF2B5EF4-FFF2-40B4-BE49-F238E27FC236}">
                <a16:creationId xmlns:a16="http://schemas.microsoft.com/office/drawing/2014/main" id="{66BD6002-20B9-E449-9520-72C584B97C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6888" y="5570538"/>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9">
            <a:extLst>
              <a:ext uri="{FF2B5EF4-FFF2-40B4-BE49-F238E27FC236}">
                <a16:creationId xmlns:a16="http://schemas.microsoft.com/office/drawing/2014/main" id="{6F56C999-C954-E346-8CD6-B16D7F370D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3" y="304800"/>
            <a:ext cx="915987"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2" name="Title 8">
            <a:extLst>
              <a:ext uri="{FF2B5EF4-FFF2-40B4-BE49-F238E27FC236}">
                <a16:creationId xmlns:a16="http://schemas.microsoft.com/office/drawing/2014/main" id="{544CDAE9-6906-E64E-8422-FCE543225054}"/>
              </a:ext>
            </a:extLst>
          </p:cNvPr>
          <p:cNvSpPr txBox="1">
            <a:spLocks/>
          </p:cNvSpPr>
          <p:nvPr/>
        </p:nvSpPr>
        <p:spPr bwMode="auto">
          <a:xfrm>
            <a:off x="457200" y="2825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3600" b="1">
                <a:latin typeface="Century Gothic" panose="020B0502020202020204" pitchFamily="34" charset="0"/>
              </a:rPr>
              <a:t>Step 2: </a:t>
            </a:r>
            <a:r>
              <a:rPr lang="en-US" altLang="en-US" sz="3600">
                <a:latin typeface="Century Gothic" panose="020B0502020202020204" pitchFamily="34" charset="0"/>
              </a:rPr>
              <a:t>Building Rapport</a:t>
            </a:r>
            <a:endParaRPr lang="en-US" altLang="en-US" sz="2400">
              <a:latin typeface="Century Gothic" panose="020B0502020202020204" pitchFamily="34" charset="0"/>
            </a:endParaRPr>
          </a:p>
        </p:txBody>
      </p:sp>
      <p:pic>
        <p:nvPicPr>
          <p:cNvPr id="12" name="Picture 11">
            <a:extLst>
              <a:ext uri="{FF2B5EF4-FFF2-40B4-BE49-F238E27FC236}">
                <a16:creationId xmlns:a16="http://schemas.microsoft.com/office/drawing/2014/main" id="{15054FDC-EB04-40B9-8DAE-6782AA418967}"/>
              </a:ext>
            </a:extLst>
          </p:cNvPr>
          <p:cNvPicPr>
            <a:picLocks noChangeAspect="1"/>
          </p:cNvPicPr>
          <p:nvPr/>
        </p:nvPicPr>
        <p:blipFill>
          <a:blip r:embed="rId5"/>
          <a:stretch>
            <a:fillRect/>
          </a:stretch>
        </p:blipFill>
        <p:spPr>
          <a:xfrm>
            <a:off x="1676400" y="1600200"/>
            <a:ext cx="5475288" cy="3994150"/>
          </a:xfrm>
          <a:prstGeom prst="rect">
            <a:avLst/>
          </a:prstGeom>
        </p:spPr>
        <p:style>
          <a:lnRef idx="2">
            <a:schemeClr val="dk1"/>
          </a:lnRef>
          <a:fillRef idx="1">
            <a:schemeClr val="lt1"/>
          </a:fillRef>
          <a:effectRef idx="0">
            <a:schemeClr val="dk1"/>
          </a:effectRef>
          <a:fontRef idx="minor">
            <a:schemeClr val="dk1"/>
          </a:fontRef>
        </p:style>
      </p:pic>
      <p:sp>
        <p:nvSpPr>
          <p:cNvPr id="14" name="Rectangle 13">
            <a:extLst>
              <a:ext uri="{FF2B5EF4-FFF2-40B4-BE49-F238E27FC236}">
                <a16:creationId xmlns:a16="http://schemas.microsoft.com/office/drawing/2014/main" id="{DD062AA2-BEFA-4B47-B4CE-ECC9D8562D98}"/>
              </a:ext>
            </a:extLst>
          </p:cNvPr>
          <p:cNvSpPr/>
          <p:nvPr/>
        </p:nvSpPr>
        <p:spPr>
          <a:xfrm>
            <a:off x="1905000" y="3200400"/>
            <a:ext cx="1066800" cy="2238375"/>
          </a:xfrm>
          <a:prstGeom prst="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en-US" altLang="en-US">
              <a:solidFill>
                <a:srgbClr val="FFFFFF"/>
              </a:solidFill>
              <a:latin typeface="Century Gothic" panose="020B0502020202020204" pitchFamily="34" charset="0"/>
            </a:endParaRPr>
          </a:p>
        </p:txBody>
      </p:sp>
      <p:sp>
        <p:nvSpPr>
          <p:cNvPr id="15" name="Down Arrow 14">
            <a:extLst>
              <a:ext uri="{FF2B5EF4-FFF2-40B4-BE49-F238E27FC236}">
                <a16:creationId xmlns:a16="http://schemas.microsoft.com/office/drawing/2014/main" id="{0BDD2505-3929-406C-86F4-5C18D3648946}"/>
              </a:ext>
            </a:extLst>
          </p:cNvPr>
          <p:cNvSpPr/>
          <p:nvPr/>
        </p:nvSpPr>
        <p:spPr>
          <a:xfrm>
            <a:off x="2590800" y="2438400"/>
            <a:ext cx="381000" cy="7127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en-US" altLang="en-US">
              <a:solidFill>
                <a:srgbClr val="FFFFFF"/>
              </a:solidFill>
              <a:latin typeface="Century Gothic" panose="020B0502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a:extLst>
              <a:ext uri="{FF2B5EF4-FFF2-40B4-BE49-F238E27FC236}">
                <a16:creationId xmlns:a16="http://schemas.microsoft.com/office/drawing/2014/main" id="{2042AF05-0E06-E644-82B7-A4ED27F92C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1CA62DF7-9D64-E048-8D27-A859A1DF2EA4}" type="slidenum">
              <a:rPr lang="en-US" altLang="en-US" sz="1200">
                <a:solidFill>
                  <a:srgbClr val="898989"/>
                </a:solidFill>
              </a:rPr>
              <a:pPr>
                <a:spcBef>
                  <a:spcPct val="0"/>
                </a:spcBef>
                <a:buFontTx/>
                <a:buNone/>
              </a:pPr>
              <a:t>42</a:t>
            </a:fld>
            <a:endParaRPr lang="en-US" altLang="en-US" sz="1200">
              <a:solidFill>
                <a:srgbClr val="898989"/>
              </a:solidFill>
            </a:endParaRPr>
          </a:p>
        </p:txBody>
      </p:sp>
      <p:pic>
        <p:nvPicPr>
          <p:cNvPr id="54275" name="Picture 1" descr="Screen Clipping">
            <a:extLst>
              <a:ext uri="{FF2B5EF4-FFF2-40B4-BE49-F238E27FC236}">
                <a16:creationId xmlns:a16="http://schemas.microsoft.com/office/drawing/2014/main" id="{C0F78902-B279-B048-B2F1-B621FFAE3C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8562975" cy="602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8">
            <a:extLst>
              <a:ext uri="{FF2B5EF4-FFF2-40B4-BE49-F238E27FC236}">
                <a16:creationId xmlns:a16="http://schemas.microsoft.com/office/drawing/2014/main" id="{CD69D519-69D2-44DA-852E-0024AEC9F1E0}"/>
              </a:ext>
            </a:extLst>
          </p:cNvPr>
          <p:cNvSpPr>
            <a:spLocks noGrp="1"/>
          </p:cNvSpPr>
          <p:nvPr>
            <p:ph type="title"/>
          </p:nvPr>
        </p:nvSpPr>
        <p:spPr>
          <a:solidFill>
            <a:schemeClr val="accent3">
              <a:lumMod val="20000"/>
              <a:lumOff val="80000"/>
            </a:schemeClr>
          </a:solidFill>
        </p:spPr>
        <p:txBody>
          <a:bodyPr/>
          <a:lstStyle/>
          <a:p>
            <a:pPr eaLnBrk="1" hangingPunct="1">
              <a:defRPr/>
            </a:pPr>
            <a:r>
              <a:rPr lang="en-US" altLang="en-US" dirty="0"/>
              <a:t>Stop and Do: Step 2</a:t>
            </a:r>
          </a:p>
        </p:txBody>
      </p:sp>
      <p:sp>
        <p:nvSpPr>
          <p:cNvPr id="55299" name="Content Placeholder 10">
            <a:extLst>
              <a:ext uri="{FF2B5EF4-FFF2-40B4-BE49-F238E27FC236}">
                <a16:creationId xmlns:a16="http://schemas.microsoft.com/office/drawing/2014/main" id="{4A469C10-81B0-6943-9E7C-3EF47DCAC935}"/>
              </a:ext>
            </a:extLst>
          </p:cNvPr>
          <p:cNvSpPr>
            <a:spLocks noGrp="1"/>
          </p:cNvSpPr>
          <p:nvPr>
            <p:ph idx="1"/>
          </p:nvPr>
        </p:nvSpPr>
        <p:spPr>
          <a:xfrm>
            <a:off x="457200" y="1550988"/>
            <a:ext cx="8229600" cy="1752600"/>
          </a:xfrm>
        </p:spPr>
        <p:txBody>
          <a:bodyPr/>
          <a:lstStyle/>
          <a:p>
            <a:pPr marL="0" indent="0" eaLnBrk="1" hangingPunct="1">
              <a:buFont typeface="Arial" panose="020B0604020202020204" pitchFamily="34" charset="0"/>
              <a:buNone/>
            </a:pPr>
            <a:r>
              <a:rPr lang="en-US" altLang="en-US" sz="2400">
                <a:ea typeface="ＭＳ Ｐゴシック" panose="020B0600070205080204" pitchFamily="34" charset="-128"/>
              </a:rPr>
              <a:t>Describe what you would do to build rapport with Yordano prior to instruction, knowing that he has limited availability in his schedule:</a:t>
            </a:r>
          </a:p>
        </p:txBody>
      </p:sp>
      <p:sp>
        <p:nvSpPr>
          <p:cNvPr id="55300" name="Slide Number Placeholder 1">
            <a:extLst>
              <a:ext uri="{FF2B5EF4-FFF2-40B4-BE49-F238E27FC236}">
                <a16:creationId xmlns:a16="http://schemas.microsoft.com/office/drawing/2014/main" id="{B11FEA03-AB74-DA41-864C-962835AF436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7E3AFAAA-D3A6-FB4B-9514-08490D82C33C}" type="slidenum">
              <a:rPr lang="en-US" altLang="en-US" sz="1200">
                <a:solidFill>
                  <a:srgbClr val="898989"/>
                </a:solidFill>
              </a:rPr>
              <a:pPr>
                <a:spcBef>
                  <a:spcPct val="0"/>
                </a:spcBef>
                <a:buFontTx/>
                <a:buNone/>
              </a:pPr>
              <a:t>43</a:t>
            </a:fld>
            <a:endParaRPr lang="en-US" altLang="en-US" sz="1200">
              <a:solidFill>
                <a:srgbClr val="898989"/>
              </a:solidFill>
            </a:endParaRPr>
          </a:p>
        </p:txBody>
      </p:sp>
      <p:cxnSp>
        <p:nvCxnSpPr>
          <p:cNvPr id="10" name="Straight Connector 9">
            <a:extLst>
              <a:ext uri="{FF2B5EF4-FFF2-40B4-BE49-F238E27FC236}">
                <a16:creationId xmlns:a16="http://schemas.microsoft.com/office/drawing/2014/main" id="{42C98306-D8BE-460D-844C-11648A3820DC}"/>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4ACDFD3C-FBFD-42C8-9BE7-029E6502D364}"/>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55303" name="Picture 9">
            <a:extLst>
              <a:ext uri="{FF2B5EF4-FFF2-40B4-BE49-F238E27FC236}">
                <a16:creationId xmlns:a16="http://schemas.microsoft.com/office/drawing/2014/main" id="{BF75B529-FA5C-7446-8B40-4A65413CF8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F46F5C3D-DBA5-4C18-AFD6-9098ABF38C74}"/>
              </a:ext>
            </a:extLst>
          </p:cNvPr>
          <p:cNvSpPr txBox="1"/>
          <p:nvPr/>
        </p:nvSpPr>
        <p:spPr>
          <a:xfrm>
            <a:off x="2133600" y="3352800"/>
            <a:ext cx="6705600" cy="267811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342900" indent="-342900">
              <a:buFont typeface="Arial" panose="020B0604020202020204" pitchFamily="34" charset="0"/>
              <a:buChar char="•"/>
              <a:defRPr/>
            </a:pPr>
            <a:r>
              <a:rPr lang="en-US" sz="2800" dirty="0"/>
              <a:t>What conversation starters/questions will you use to build rapport with OSY?</a:t>
            </a:r>
          </a:p>
          <a:p>
            <a:pPr marL="342900" indent="-342900">
              <a:buFont typeface="Arial" panose="020B0604020202020204" pitchFamily="34" charset="0"/>
              <a:buChar char="•"/>
              <a:defRPr/>
            </a:pPr>
            <a:r>
              <a:rPr lang="en-US" sz="2800" dirty="0"/>
              <a:t>Use this time to determine if there are specific lessons that would be helpful/applicable.</a:t>
            </a:r>
          </a:p>
        </p:txBody>
      </p:sp>
      <p:pic>
        <p:nvPicPr>
          <p:cNvPr id="55305" name="Picture 11" descr="Image result for pencil icon">
            <a:extLst>
              <a:ext uri="{FF2B5EF4-FFF2-40B4-BE49-F238E27FC236}">
                <a16:creationId xmlns:a16="http://schemas.microsoft.com/office/drawing/2014/main" id="{F5659369-FDA1-B342-B307-BD50E356E1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021138"/>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descr="Woman, Girl, Balloon, Thought Bubble, Think, Thoughts">
            <a:extLst>
              <a:ext uri="{FF2B5EF4-FFF2-40B4-BE49-F238E27FC236}">
                <a16:creationId xmlns:a16="http://schemas.microsoft.com/office/drawing/2014/main" id="{C314915A-F601-D540-B46C-F706A4DCB2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243138"/>
            <a:ext cx="5624513"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itle 1">
            <a:extLst>
              <a:ext uri="{FF2B5EF4-FFF2-40B4-BE49-F238E27FC236}">
                <a16:creationId xmlns:a16="http://schemas.microsoft.com/office/drawing/2014/main" id="{192617FC-E854-0C49-BAB9-67B3A9E3ADA8}"/>
              </a:ext>
            </a:extLst>
          </p:cNvPr>
          <p:cNvSpPr>
            <a:spLocks noGrp="1"/>
          </p:cNvSpPr>
          <p:nvPr>
            <p:ph type="title"/>
          </p:nvPr>
        </p:nvSpPr>
        <p:spPr/>
        <p:txBody>
          <a:bodyPr/>
          <a:lstStyle/>
          <a:p>
            <a:r>
              <a:rPr lang="en-US" altLang="en-US">
                <a:ea typeface="ＭＳ Ｐゴシック" panose="020B0600070205080204" pitchFamily="34" charset="-128"/>
              </a:rPr>
              <a:t>Building Rapport </a:t>
            </a:r>
            <a:br>
              <a:rPr lang="en-US" altLang="en-US">
                <a:ea typeface="ＭＳ Ｐゴシック" panose="020B0600070205080204" pitchFamily="34" charset="-128"/>
              </a:rPr>
            </a:br>
            <a:r>
              <a:rPr lang="en-US" altLang="en-US">
                <a:ea typeface="ＭＳ Ｐゴシック" panose="020B0600070205080204" pitchFamily="34" charset="-128"/>
              </a:rPr>
              <a:t>In Summary…</a:t>
            </a:r>
          </a:p>
        </p:txBody>
      </p:sp>
      <p:sp>
        <p:nvSpPr>
          <p:cNvPr id="56324" name="Slide Number Placeholder 3">
            <a:extLst>
              <a:ext uri="{FF2B5EF4-FFF2-40B4-BE49-F238E27FC236}">
                <a16:creationId xmlns:a16="http://schemas.microsoft.com/office/drawing/2014/main" id="{AF26A93E-374F-3F4B-A67C-D46D0AB104B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82DC7156-F2D1-6842-84F6-D12492D803CA}" type="slidenum">
              <a:rPr lang="en-US" altLang="en-US" sz="1200">
                <a:solidFill>
                  <a:srgbClr val="898989"/>
                </a:solidFill>
              </a:rPr>
              <a:pPr>
                <a:spcBef>
                  <a:spcPct val="0"/>
                </a:spcBef>
                <a:buFontTx/>
                <a:buNone/>
              </a:pPr>
              <a:t>44</a:t>
            </a:fld>
            <a:endParaRPr lang="en-US" altLang="en-US" sz="1200">
              <a:solidFill>
                <a:srgbClr val="898989"/>
              </a:solidFill>
            </a:endParaRPr>
          </a:p>
        </p:txBody>
      </p:sp>
      <p:sp>
        <p:nvSpPr>
          <p:cNvPr id="56325" name="TextBox 8">
            <a:extLst>
              <a:ext uri="{FF2B5EF4-FFF2-40B4-BE49-F238E27FC236}">
                <a16:creationId xmlns:a16="http://schemas.microsoft.com/office/drawing/2014/main" id="{ED15C276-4C14-344E-A9F3-6960C3EC8528}"/>
              </a:ext>
            </a:extLst>
          </p:cNvPr>
          <p:cNvSpPr txBox="1">
            <a:spLocks noChangeArrowheads="1"/>
          </p:cNvSpPr>
          <p:nvPr/>
        </p:nvSpPr>
        <p:spPr bwMode="auto">
          <a:xfrm>
            <a:off x="-2698750" y="11915775"/>
            <a:ext cx="8286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a:latin typeface="Arial" panose="020B0604020202020204" pitchFamily="34" charset="0"/>
              </a:rPr>
              <a:t>Ensure Proper Lighting</a:t>
            </a:r>
          </a:p>
        </p:txBody>
      </p:sp>
      <p:pic>
        <p:nvPicPr>
          <p:cNvPr id="56326" name="Picture 9">
            <a:extLst>
              <a:ext uri="{FF2B5EF4-FFF2-40B4-BE49-F238E27FC236}">
                <a16:creationId xmlns:a16="http://schemas.microsoft.com/office/drawing/2014/main" id="{C39292C8-FBD8-C749-8C0D-646285A2D0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9C37DDF5-80A9-4567-92F1-3716E4BEB7CF}"/>
              </a:ext>
            </a:extLst>
          </p:cNvPr>
          <p:cNvSpPr txBox="1"/>
          <p:nvPr/>
        </p:nvSpPr>
        <p:spPr>
          <a:xfrm>
            <a:off x="457200" y="6442075"/>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grpSp>
        <p:nvGrpSpPr>
          <p:cNvPr id="56328" name="Group 7">
            <a:extLst>
              <a:ext uri="{FF2B5EF4-FFF2-40B4-BE49-F238E27FC236}">
                <a16:creationId xmlns:a16="http://schemas.microsoft.com/office/drawing/2014/main" id="{4900FEA6-271B-F747-90C8-ABEA414CE6C0}"/>
              </a:ext>
            </a:extLst>
          </p:cNvPr>
          <p:cNvGrpSpPr>
            <a:grpSpLocks/>
          </p:cNvGrpSpPr>
          <p:nvPr/>
        </p:nvGrpSpPr>
        <p:grpSpPr bwMode="auto">
          <a:xfrm>
            <a:off x="234950" y="1738313"/>
            <a:ext cx="2497138" cy="1868487"/>
            <a:chOff x="156459" y="1988191"/>
            <a:chExt cx="2496070" cy="1868146"/>
          </a:xfrm>
        </p:grpSpPr>
        <p:sp>
          <p:nvSpPr>
            <p:cNvPr id="6" name="TextBox 5">
              <a:extLst>
                <a:ext uri="{FF2B5EF4-FFF2-40B4-BE49-F238E27FC236}">
                  <a16:creationId xmlns:a16="http://schemas.microsoft.com/office/drawing/2014/main" id="{224F7845-42D1-4C7F-81D9-91EA9C13E347}"/>
                </a:ext>
              </a:extLst>
            </p:cNvPr>
            <p:cNvSpPr txBox="1"/>
            <p:nvPr/>
          </p:nvSpPr>
          <p:spPr>
            <a:xfrm>
              <a:off x="508733" y="2423087"/>
              <a:ext cx="2143796" cy="923756"/>
            </a:xfrm>
            <a:prstGeom prst="rect">
              <a:avLst/>
            </a:prstGeom>
            <a:noFill/>
          </p:spPr>
          <p:txBody>
            <a:bodyPr>
              <a:spAutoFit/>
            </a:bodyPr>
            <a:lstStyle/>
            <a:p>
              <a:pPr>
                <a:defRPr/>
              </a:pPr>
              <a:r>
                <a:rPr lang="en-US" dirty="0">
                  <a:latin typeface="+mj-lt"/>
                  <a:ea typeface="+mn-ea"/>
                  <a:cs typeface="Arial" panose="020B0604020202020204" pitchFamily="34" charset="0"/>
                </a:rPr>
                <a:t>What are your dreams for the future?</a:t>
              </a:r>
            </a:p>
          </p:txBody>
        </p:sp>
        <p:sp>
          <p:nvSpPr>
            <p:cNvPr id="3" name="Cloud 2">
              <a:extLst>
                <a:ext uri="{FF2B5EF4-FFF2-40B4-BE49-F238E27FC236}">
                  <a16:creationId xmlns:a16="http://schemas.microsoft.com/office/drawing/2014/main" id="{730FFD5B-DDB6-4456-8010-5D4B916D3A6D}"/>
                </a:ext>
              </a:extLst>
            </p:cNvPr>
            <p:cNvSpPr/>
            <p:nvPr/>
          </p:nvSpPr>
          <p:spPr>
            <a:xfrm>
              <a:off x="156459" y="1988191"/>
              <a:ext cx="2450052" cy="1868146"/>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6329" name="Group 12">
            <a:extLst>
              <a:ext uri="{FF2B5EF4-FFF2-40B4-BE49-F238E27FC236}">
                <a16:creationId xmlns:a16="http://schemas.microsoft.com/office/drawing/2014/main" id="{4B54ACB0-08CC-D343-A299-7684C713A6A2}"/>
              </a:ext>
            </a:extLst>
          </p:cNvPr>
          <p:cNvGrpSpPr>
            <a:grpSpLocks/>
          </p:cNvGrpSpPr>
          <p:nvPr/>
        </p:nvGrpSpPr>
        <p:grpSpPr bwMode="auto">
          <a:xfrm>
            <a:off x="6602413" y="838200"/>
            <a:ext cx="2541587" cy="1868488"/>
            <a:chOff x="6602123" y="838200"/>
            <a:chExt cx="2541877" cy="1868146"/>
          </a:xfrm>
        </p:grpSpPr>
        <p:sp>
          <p:nvSpPr>
            <p:cNvPr id="16" name="TextBox 15">
              <a:extLst>
                <a:ext uri="{FF2B5EF4-FFF2-40B4-BE49-F238E27FC236}">
                  <a16:creationId xmlns:a16="http://schemas.microsoft.com/office/drawing/2014/main" id="{0D022BE2-0E05-4082-ADCB-D41AD3F2E4C3}"/>
                </a:ext>
              </a:extLst>
            </p:cNvPr>
            <p:cNvSpPr txBox="1"/>
            <p:nvPr/>
          </p:nvSpPr>
          <p:spPr>
            <a:xfrm>
              <a:off x="6999043" y="1171514"/>
              <a:ext cx="2144957" cy="1201518"/>
            </a:xfrm>
            <a:prstGeom prst="rect">
              <a:avLst/>
            </a:prstGeom>
            <a:noFill/>
          </p:spPr>
          <p:txBody>
            <a:bodyPr>
              <a:spAutoFit/>
            </a:bodyPr>
            <a:lstStyle/>
            <a:p>
              <a:pPr>
                <a:defRPr/>
              </a:pPr>
              <a:r>
                <a:rPr lang="en-US" dirty="0">
                  <a:latin typeface="+mj-lt"/>
                  <a:ea typeface="+mn-ea"/>
                  <a:cs typeface="Arial" panose="020B0604020202020204" pitchFamily="34" charset="0"/>
                </a:rPr>
                <a:t>What is something you would like to learn about?</a:t>
              </a:r>
            </a:p>
          </p:txBody>
        </p:sp>
        <p:sp>
          <p:nvSpPr>
            <p:cNvPr id="17" name="Cloud 16">
              <a:extLst>
                <a:ext uri="{FF2B5EF4-FFF2-40B4-BE49-F238E27FC236}">
                  <a16:creationId xmlns:a16="http://schemas.microsoft.com/office/drawing/2014/main" id="{239154B6-4513-4D08-9988-4926F0BFC59A}"/>
                </a:ext>
              </a:extLst>
            </p:cNvPr>
            <p:cNvSpPr/>
            <p:nvPr/>
          </p:nvSpPr>
          <p:spPr>
            <a:xfrm>
              <a:off x="6602123" y="838200"/>
              <a:ext cx="2449791" cy="1868146"/>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6330" name="Group 10">
            <a:extLst>
              <a:ext uri="{FF2B5EF4-FFF2-40B4-BE49-F238E27FC236}">
                <a16:creationId xmlns:a16="http://schemas.microsoft.com/office/drawing/2014/main" id="{CB45D3A8-636E-734B-BA8B-22955C1F440B}"/>
              </a:ext>
            </a:extLst>
          </p:cNvPr>
          <p:cNvGrpSpPr>
            <a:grpSpLocks/>
          </p:cNvGrpSpPr>
          <p:nvPr/>
        </p:nvGrpSpPr>
        <p:grpSpPr bwMode="auto">
          <a:xfrm>
            <a:off x="534988" y="4484688"/>
            <a:ext cx="2441575" cy="1724025"/>
            <a:chOff x="534988" y="4484378"/>
            <a:chExt cx="2441069" cy="1725105"/>
          </a:xfrm>
        </p:grpSpPr>
        <p:sp>
          <p:nvSpPr>
            <p:cNvPr id="18" name="Cloud 17">
              <a:extLst>
                <a:ext uri="{FF2B5EF4-FFF2-40B4-BE49-F238E27FC236}">
                  <a16:creationId xmlns:a16="http://schemas.microsoft.com/office/drawing/2014/main" id="{4A737495-A345-4B70-A3A3-31AFD886D83F}"/>
                </a:ext>
              </a:extLst>
            </p:cNvPr>
            <p:cNvSpPr/>
            <p:nvPr/>
          </p:nvSpPr>
          <p:spPr>
            <a:xfrm>
              <a:off x="534988" y="4484378"/>
              <a:ext cx="2250608" cy="1725105"/>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TextBox 18">
              <a:extLst>
                <a:ext uri="{FF2B5EF4-FFF2-40B4-BE49-F238E27FC236}">
                  <a16:creationId xmlns:a16="http://schemas.microsoft.com/office/drawing/2014/main" id="{AD5FA3B3-72C4-4A91-BB18-DB408582C4C9}"/>
                </a:ext>
              </a:extLst>
            </p:cNvPr>
            <p:cNvSpPr txBox="1"/>
            <p:nvPr/>
          </p:nvSpPr>
          <p:spPr>
            <a:xfrm>
              <a:off x="830202" y="4970457"/>
              <a:ext cx="2145855" cy="646517"/>
            </a:xfrm>
            <a:prstGeom prst="rect">
              <a:avLst/>
            </a:prstGeom>
            <a:noFill/>
          </p:spPr>
          <p:txBody>
            <a:bodyPr>
              <a:spAutoFit/>
            </a:bodyPr>
            <a:lstStyle/>
            <a:p>
              <a:pPr>
                <a:defRPr/>
              </a:pPr>
              <a:r>
                <a:rPr lang="en-US" dirty="0">
                  <a:latin typeface="+mj-lt"/>
                  <a:ea typeface="+mn-ea"/>
                  <a:cs typeface="Arial" panose="020B0604020202020204" pitchFamily="34" charset="0"/>
                </a:rPr>
                <a:t>What interests you?</a:t>
              </a:r>
            </a:p>
          </p:txBody>
        </p:sp>
      </p:grpSp>
      <p:sp>
        <p:nvSpPr>
          <p:cNvPr id="56331" name="TextBox 19">
            <a:extLst>
              <a:ext uri="{FF2B5EF4-FFF2-40B4-BE49-F238E27FC236}">
                <a16:creationId xmlns:a16="http://schemas.microsoft.com/office/drawing/2014/main" id="{04C71852-AC77-9F4A-8D32-6A213BC46B14}"/>
              </a:ext>
            </a:extLst>
          </p:cNvPr>
          <p:cNvSpPr txBox="1">
            <a:spLocks noChangeArrowheads="1"/>
          </p:cNvSpPr>
          <p:nvPr/>
        </p:nvSpPr>
        <p:spPr bwMode="auto">
          <a:xfrm>
            <a:off x="5181600" y="2794000"/>
            <a:ext cx="3270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a:latin typeface="Arial" panose="020B0604020202020204" pitchFamily="34" charset="0"/>
              </a:rPr>
              <a:t>?</a:t>
            </a:r>
          </a:p>
        </p:txBody>
      </p:sp>
      <p:sp>
        <p:nvSpPr>
          <p:cNvPr id="56332" name="TextBox 23">
            <a:extLst>
              <a:ext uri="{FF2B5EF4-FFF2-40B4-BE49-F238E27FC236}">
                <a16:creationId xmlns:a16="http://schemas.microsoft.com/office/drawing/2014/main" id="{158D430D-A64E-F041-9AF8-0C6427FB281B}"/>
              </a:ext>
            </a:extLst>
          </p:cNvPr>
          <p:cNvSpPr txBox="1">
            <a:spLocks noChangeArrowheads="1"/>
          </p:cNvSpPr>
          <p:nvPr/>
        </p:nvSpPr>
        <p:spPr bwMode="auto">
          <a:xfrm>
            <a:off x="6438900" y="3468688"/>
            <a:ext cx="3270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a:latin typeface="Arial" panose="020B0604020202020204" pitchFamily="34" charset="0"/>
              </a:rPr>
              <a:t>?</a:t>
            </a:r>
          </a:p>
        </p:txBody>
      </p:sp>
      <p:sp>
        <p:nvSpPr>
          <p:cNvPr id="56333" name="TextBox 24">
            <a:extLst>
              <a:ext uri="{FF2B5EF4-FFF2-40B4-BE49-F238E27FC236}">
                <a16:creationId xmlns:a16="http://schemas.microsoft.com/office/drawing/2014/main" id="{540AD97B-CCBB-8845-BCA2-C606ABE22A2C}"/>
              </a:ext>
            </a:extLst>
          </p:cNvPr>
          <p:cNvSpPr txBox="1">
            <a:spLocks noChangeArrowheads="1"/>
          </p:cNvSpPr>
          <p:nvPr/>
        </p:nvSpPr>
        <p:spPr bwMode="auto">
          <a:xfrm>
            <a:off x="3035300" y="4035425"/>
            <a:ext cx="3270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a:latin typeface="Arial" panose="020B0604020202020204" pitchFamily="34" charset="0"/>
              </a:rPr>
              <a: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1" descr="Screen Clipping">
            <a:extLst>
              <a:ext uri="{FF2B5EF4-FFF2-40B4-BE49-F238E27FC236}">
                <a16:creationId xmlns:a16="http://schemas.microsoft.com/office/drawing/2014/main" id="{F4C42596-2A01-EF49-B41C-C10F95E05BC6}"/>
              </a:ext>
            </a:extLst>
          </p:cNvPr>
          <p:cNvPicPr>
            <a:picLocks noChangeAspect="1"/>
          </p:cNvPicPr>
          <p:nvPr/>
        </p:nvPicPr>
        <p:blipFill>
          <a:blip r:embed="rId3">
            <a:extLst>
              <a:ext uri="{28A0092B-C50C-407E-A947-70E740481C1C}">
                <a14:useLocalDpi xmlns:a14="http://schemas.microsoft.com/office/drawing/2010/main" val="0"/>
              </a:ext>
            </a:extLst>
          </a:blip>
          <a:srcRect r="1666"/>
          <a:stretch>
            <a:fillRect/>
          </a:stretch>
        </p:blipFill>
        <p:spPr bwMode="auto">
          <a:xfrm>
            <a:off x="0" y="1622425"/>
            <a:ext cx="8991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Title 8">
            <a:extLst>
              <a:ext uri="{FF2B5EF4-FFF2-40B4-BE49-F238E27FC236}">
                <a16:creationId xmlns:a16="http://schemas.microsoft.com/office/drawing/2014/main" id="{A143A7EE-75B9-46E8-A66C-45FD23282876}"/>
              </a:ext>
            </a:extLst>
          </p:cNvPr>
          <p:cNvSpPr>
            <a:spLocks noGrp="1"/>
          </p:cNvSpPr>
          <p:nvPr>
            <p:ph type="title"/>
          </p:nvPr>
        </p:nvSpPr>
        <p:spPr>
          <a:solidFill>
            <a:schemeClr val="accent3">
              <a:lumMod val="20000"/>
              <a:lumOff val="80000"/>
            </a:schemeClr>
          </a:solidFill>
        </p:spPr>
        <p:txBody>
          <a:bodyPr/>
          <a:lstStyle/>
          <a:p>
            <a:pPr eaLnBrk="1" hangingPunct="1">
              <a:defRPr/>
            </a:pPr>
            <a:r>
              <a:rPr lang="en-US" altLang="en-US" dirty="0"/>
              <a:t>Step 3</a:t>
            </a:r>
          </a:p>
        </p:txBody>
      </p:sp>
      <p:sp>
        <p:nvSpPr>
          <p:cNvPr id="57348" name="Slide Number Placeholder 1">
            <a:extLst>
              <a:ext uri="{FF2B5EF4-FFF2-40B4-BE49-F238E27FC236}">
                <a16:creationId xmlns:a16="http://schemas.microsoft.com/office/drawing/2014/main" id="{0128BC74-1DBF-6943-9DD7-AFF6AD99DB9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97A88DBE-1920-A540-948D-E4EB569F5A9F}" type="slidenum">
              <a:rPr lang="en-US" altLang="en-US" sz="1200">
                <a:solidFill>
                  <a:srgbClr val="898989"/>
                </a:solidFill>
              </a:rPr>
              <a:pPr>
                <a:spcBef>
                  <a:spcPct val="0"/>
                </a:spcBef>
                <a:buFontTx/>
                <a:buNone/>
              </a:pPr>
              <a:t>45</a:t>
            </a:fld>
            <a:endParaRPr lang="en-US" altLang="en-US" sz="1200">
              <a:solidFill>
                <a:srgbClr val="898989"/>
              </a:solidFill>
            </a:endParaRPr>
          </a:p>
        </p:txBody>
      </p:sp>
      <p:cxnSp>
        <p:nvCxnSpPr>
          <p:cNvPr id="10" name="Straight Connector 9">
            <a:extLst>
              <a:ext uri="{FF2B5EF4-FFF2-40B4-BE49-F238E27FC236}">
                <a16:creationId xmlns:a16="http://schemas.microsoft.com/office/drawing/2014/main" id="{F110A0FE-67CB-42C1-BC87-0F882F90B75A}"/>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669E3733-391B-4E85-8F3F-A614D17735A4}"/>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57351" name="Picture 9">
            <a:extLst>
              <a:ext uri="{FF2B5EF4-FFF2-40B4-BE49-F238E27FC236}">
                <a16:creationId xmlns:a16="http://schemas.microsoft.com/office/drawing/2014/main" id="{8FED56B2-C9A9-0647-A3DE-072EF1D718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786AD5BC-405D-4CA3-A8BA-8905253DE24D}"/>
              </a:ext>
            </a:extLst>
          </p:cNvPr>
          <p:cNvSpPr/>
          <p:nvPr/>
        </p:nvSpPr>
        <p:spPr>
          <a:xfrm>
            <a:off x="4648200" y="3603625"/>
            <a:ext cx="2057400" cy="2035175"/>
          </a:xfrm>
          <a:prstGeom prst="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en-US" altLang="en-US">
              <a:solidFill>
                <a:srgbClr val="FFFFFF"/>
              </a:solidFill>
              <a:latin typeface="Century Gothic" panose="020B0502020202020204" pitchFamily="34" charset="0"/>
            </a:endParaRPr>
          </a:p>
        </p:txBody>
      </p:sp>
      <p:sp>
        <p:nvSpPr>
          <p:cNvPr id="4" name="Down Arrow 3">
            <a:extLst>
              <a:ext uri="{FF2B5EF4-FFF2-40B4-BE49-F238E27FC236}">
                <a16:creationId xmlns:a16="http://schemas.microsoft.com/office/drawing/2014/main" id="{26E020BD-B212-4DDB-980D-ADE0542B73AE}"/>
              </a:ext>
            </a:extLst>
          </p:cNvPr>
          <p:cNvSpPr/>
          <p:nvPr/>
        </p:nvSpPr>
        <p:spPr>
          <a:xfrm>
            <a:off x="5257800" y="2492375"/>
            <a:ext cx="762000" cy="11001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en-US" altLang="en-US">
              <a:solidFill>
                <a:srgbClr val="FFFFFF"/>
              </a:solidFill>
              <a:latin typeface="Century Gothic" panose="020B05020202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8">
            <a:extLst>
              <a:ext uri="{FF2B5EF4-FFF2-40B4-BE49-F238E27FC236}">
                <a16:creationId xmlns:a16="http://schemas.microsoft.com/office/drawing/2014/main" id="{DA3F27E2-CD9C-D946-BBEA-D19C02D0E2F9}"/>
              </a:ext>
            </a:extLst>
          </p:cNvPr>
          <p:cNvSpPr>
            <a:spLocks noGrp="1"/>
          </p:cNvSpPr>
          <p:nvPr>
            <p:ph type="title"/>
          </p:nvPr>
        </p:nvSpPr>
        <p:spPr/>
        <p:txBody>
          <a:bodyPr/>
          <a:lstStyle/>
          <a:p>
            <a:pPr eaLnBrk="1" hangingPunct="1"/>
            <a:r>
              <a:rPr lang="en-US" altLang="en-US" sz="3600" b="1">
                <a:ea typeface="ＭＳ Ｐゴシック" panose="020B0600070205080204" pitchFamily="34" charset="-128"/>
              </a:rPr>
              <a:t>Step 3: </a:t>
            </a:r>
            <a:r>
              <a:rPr lang="en-US" altLang="en-US" sz="3600">
                <a:ea typeface="ＭＳ Ｐゴシック" panose="020B0600070205080204" pitchFamily="34" charset="-128"/>
              </a:rPr>
              <a:t>Transition to Instruction</a:t>
            </a:r>
          </a:p>
        </p:txBody>
      </p:sp>
      <p:sp>
        <p:nvSpPr>
          <p:cNvPr id="59395" name="Slide Number Placeholder 1">
            <a:extLst>
              <a:ext uri="{FF2B5EF4-FFF2-40B4-BE49-F238E27FC236}">
                <a16:creationId xmlns:a16="http://schemas.microsoft.com/office/drawing/2014/main" id="{6EF5FD4E-9D90-2941-ACAD-5997E6CC420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0B498EF2-1F5C-C642-BB89-60AE62019F1A}" type="slidenum">
              <a:rPr lang="en-US" altLang="en-US" sz="1200">
                <a:solidFill>
                  <a:srgbClr val="898989"/>
                </a:solidFill>
              </a:rPr>
              <a:pPr>
                <a:spcBef>
                  <a:spcPct val="0"/>
                </a:spcBef>
                <a:buFontTx/>
                <a:buNone/>
              </a:pPr>
              <a:t>46</a:t>
            </a:fld>
            <a:endParaRPr lang="en-US" altLang="en-US" sz="1200">
              <a:solidFill>
                <a:srgbClr val="898989"/>
              </a:solidFill>
            </a:endParaRPr>
          </a:p>
        </p:txBody>
      </p:sp>
      <p:cxnSp>
        <p:nvCxnSpPr>
          <p:cNvPr id="10" name="Straight Connector 9">
            <a:extLst>
              <a:ext uri="{FF2B5EF4-FFF2-40B4-BE49-F238E27FC236}">
                <a16:creationId xmlns:a16="http://schemas.microsoft.com/office/drawing/2014/main" id="{274267F7-6E13-419F-BF3D-4FDFF71765ED}"/>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8BD6B685-F3B8-46EE-9EFB-5B3EB32FC3AD}"/>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59398" name="Picture 9">
            <a:extLst>
              <a:ext uri="{FF2B5EF4-FFF2-40B4-BE49-F238E27FC236}">
                <a16:creationId xmlns:a16="http://schemas.microsoft.com/office/drawing/2014/main" id="{8B514FE1-B2B5-2B4B-9887-A06B62EFB5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3" y="304800"/>
            <a:ext cx="915987"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Table 10">
            <a:extLst>
              <a:ext uri="{FF2B5EF4-FFF2-40B4-BE49-F238E27FC236}">
                <a16:creationId xmlns:a16="http://schemas.microsoft.com/office/drawing/2014/main" id="{7E687325-6A83-44CC-84B1-4DB3D3BEABDA}"/>
              </a:ext>
            </a:extLst>
          </p:cNvPr>
          <p:cNvGraphicFramePr>
            <a:graphicFrameLocks noGrp="1"/>
          </p:cNvGraphicFramePr>
          <p:nvPr/>
        </p:nvGraphicFramePr>
        <p:xfrm>
          <a:off x="647700" y="1600200"/>
          <a:ext cx="7810500" cy="3770313"/>
        </p:xfrm>
        <a:graphic>
          <a:graphicData uri="http://schemas.openxmlformats.org/drawingml/2006/table">
            <a:tbl>
              <a:tblPr/>
              <a:tblGrid>
                <a:gridCol w="3748088">
                  <a:extLst>
                    <a:ext uri="{9D8B030D-6E8A-4147-A177-3AD203B41FA5}">
                      <a16:colId xmlns:a16="http://schemas.microsoft.com/office/drawing/2014/main" val="20000"/>
                    </a:ext>
                  </a:extLst>
                </a:gridCol>
                <a:gridCol w="4062412">
                  <a:extLst>
                    <a:ext uri="{9D8B030D-6E8A-4147-A177-3AD203B41FA5}">
                      <a16:colId xmlns:a16="http://schemas.microsoft.com/office/drawing/2014/main" val="20001"/>
                    </a:ext>
                  </a:extLst>
                </a:gridCol>
              </a:tblGrid>
              <a:tr h="518110">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FFFF"/>
                          </a:solidFill>
                          <a:effectLst/>
                          <a:latin typeface="Century Gothic" charset="0"/>
                          <a:ea typeface="ＭＳ Ｐゴシック" charset="-128"/>
                        </a:rPr>
                        <a:t>Guiding Questions:</a:t>
                      </a:r>
                    </a:p>
                  </a:txBody>
                  <a:tcPr marL="91432" marR="91432" marT="45695" marB="456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EAE00"/>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FFFF"/>
                          </a:solidFill>
                          <a:effectLst/>
                          <a:latin typeface="Century Gothic" charset="0"/>
                          <a:ea typeface="ＭＳ Ｐゴシック" charset="-128"/>
                        </a:rPr>
                        <a:t>Tips:</a:t>
                      </a:r>
                    </a:p>
                  </a:txBody>
                  <a:tcPr marL="91432" marR="91432" marT="45695" marB="456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EAE00"/>
                    </a:solidFill>
                  </a:tcPr>
                </a:tc>
                <a:extLst>
                  <a:ext uri="{0D108BD9-81ED-4DB2-BD59-A6C34878D82A}">
                    <a16:rowId xmlns:a16="http://schemas.microsoft.com/office/drawing/2014/main" val="10000"/>
                  </a:ext>
                </a:extLst>
              </a:tr>
              <a:tr h="3252203">
                <a:tc>
                  <a:txBody>
                    <a:bodyPr/>
                    <a:lstStyle>
                      <a:lvl1pPr marL="285750" indent="-285750">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285750" marR="0" lvl="0" indent="-285750" algn="l" defTabSz="914400" rtl="0" eaLnBrk="1" fontAlgn="base" latinLnBrk="0" hangingPunct="1">
                        <a:lnSpc>
                          <a:spcPct val="100000"/>
                        </a:lnSpc>
                        <a:spcBef>
                          <a:spcPct val="0"/>
                        </a:spcBef>
                        <a:spcAft>
                          <a:spcPct val="0"/>
                        </a:spcAft>
                        <a:buClrTx/>
                        <a:buSzTx/>
                        <a:buFont typeface="Wingdings" charset="2"/>
                        <a:buChar char="§"/>
                        <a:tabLst/>
                      </a:pPr>
                      <a:r>
                        <a:rPr kumimoji="0" lang="en-US" altLang="en-US" sz="2400" b="0" i="0" u="none" strike="noStrike" cap="none" normalizeH="0" baseline="0">
                          <a:ln>
                            <a:noFill/>
                          </a:ln>
                          <a:solidFill>
                            <a:srgbClr val="000000"/>
                          </a:solidFill>
                          <a:effectLst/>
                          <a:latin typeface="Century Gothic" charset="0"/>
                          <a:ea typeface="ＭＳ Ｐゴシック" charset="-128"/>
                        </a:rPr>
                        <a:t>How will you transition from the rapport building to the instructional lesson?  </a:t>
                      </a:r>
                    </a:p>
                    <a:p>
                      <a:pPr marL="914400" marR="0" lvl="2" indent="0" algn="l" defTabSz="914400" rtl="0" eaLnBrk="1" fontAlgn="base" latinLnBrk="0" hangingPunct="1">
                        <a:lnSpc>
                          <a:spcPct val="100000"/>
                        </a:lnSpc>
                        <a:spcBef>
                          <a:spcPct val="20000"/>
                        </a:spcBef>
                        <a:spcAft>
                          <a:spcPct val="0"/>
                        </a:spcAft>
                        <a:buClrTx/>
                        <a:buSzTx/>
                        <a:buFont typeface="Arial" charset="0"/>
                        <a:buNone/>
                        <a:tabLst/>
                      </a:pPr>
                      <a:endParaRPr kumimoji="0" lang="en-US" altLang="en-US" sz="2400" b="0" i="0" u="none" strike="noStrike" cap="none" normalizeH="0" baseline="0">
                        <a:ln>
                          <a:noFill/>
                        </a:ln>
                        <a:solidFill>
                          <a:srgbClr val="000000"/>
                        </a:solidFill>
                        <a:effectLst/>
                        <a:latin typeface="Century Gothic" charset="0"/>
                        <a:ea typeface="ＭＳ Ｐゴシック" charset="-128"/>
                      </a:endParaRPr>
                    </a:p>
                    <a:p>
                      <a:pPr marL="285750" marR="0" lvl="0" indent="-285750" algn="l"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a:ln>
                          <a:noFill/>
                        </a:ln>
                        <a:solidFill>
                          <a:srgbClr val="000000"/>
                        </a:solidFill>
                        <a:effectLst/>
                        <a:latin typeface="Century Gothic" charset="0"/>
                        <a:ea typeface="ＭＳ Ｐゴシック" charset="-128"/>
                      </a:endParaRPr>
                    </a:p>
                  </a:txBody>
                  <a:tcPr marL="91432" marR="91432" marT="45695" marB="456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3CB"/>
                    </a:solidFill>
                  </a:tcPr>
                </a:tc>
                <a:tc>
                  <a:txBody>
                    <a:bodyPr/>
                    <a:lstStyle>
                      <a:lvl1pPr marL="285750" indent="-285750">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285750" marR="0" lvl="0" indent="-285750" algn="l" defTabSz="914400" rtl="0" eaLnBrk="1" fontAlgn="base" latinLnBrk="0" hangingPunct="1">
                        <a:lnSpc>
                          <a:spcPct val="100000"/>
                        </a:lnSpc>
                        <a:spcBef>
                          <a:spcPct val="0"/>
                        </a:spcBef>
                        <a:spcAft>
                          <a:spcPts val="600"/>
                        </a:spcAft>
                        <a:buClrTx/>
                        <a:buSzTx/>
                        <a:buFont typeface="Wingdings" charset="2"/>
                        <a:buChar char="ü"/>
                        <a:tabLst/>
                      </a:pPr>
                      <a:r>
                        <a:rPr kumimoji="0" lang="en-US" altLang="en-US" sz="2400" b="0" i="0" u="none" strike="noStrike" cap="none" normalizeH="0" baseline="0">
                          <a:ln>
                            <a:noFill/>
                          </a:ln>
                          <a:solidFill>
                            <a:srgbClr val="000000"/>
                          </a:solidFill>
                          <a:effectLst/>
                          <a:latin typeface="Century Gothic" charset="0"/>
                          <a:ea typeface="ＭＳ Ｐゴシック" charset="-128"/>
                        </a:rPr>
                        <a:t>Review material from previous lesson</a:t>
                      </a:r>
                    </a:p>
                    <a:p>
                      <a:pPr marL="285750" marR="0" lvl="0" indent="-285750" algn="l" defTabSz="914400" rtl="0" eaLnBrk="1" fontAlgn="base" latinLnBrk="0" hangingPunct="1">
                        <a:lnSpc>
                          <a:spcPct val="100000"/>
                        </a:lnSpc>
                        <a:spcBef>
                          <a:spcPct val="0"/>
                        </a:spcBef>
                        <a:spcAft>
                          <a:spcPts val="600"/>
                        </a:spcAft>
                        <a:buClrTx/>
                        <a:buSzTx/>
                        <a:buFont typeface="Wingdings" charset="2"/>
                        <a:buChar char="ü"/>
                        <a:tabLst/>
                      </a:pPr>
                      <a:r>
                        <a:rPr kumimoji="0" lang="en-US" altLang="en-US" sz="2400" b="0" i="0" u="none" strike="noStrike" cap="none" normalizeH="0" baseline="0">
                          <a:ln>
                            <a:noFill/>
                          </a:ln>
                          <a:solidFill>
                            <a:srgbClr val="000000"/>
                          </a:solidFill>
                          <a:effectLst/>
                          <a:latin typeface="Century Gothic" charset="0"/>
                          <a:ea typeface="ＭＳ Ｐゴシック" charset="-128"/>
                        </a:rPr>
                        <a:t>Relate lesson to the interest expressed in previous conversations</a:t>
                      </a:r>
                    </a:p>
                    <a:p>
                      <a:pPr marL="285750" marR="0" lvl="0" indent="-285750" algn="l" defTabSz="914400" rtl="0" eaLnBrk="1" fontAlgn="base" latinLnBrk="0" hangingPunct="1">
                        <a:lnSpc>
                          <a:spcPct val="100000"/>
                        </a:lnSpc>
                        <a:spcBef>
                          <a:spcPct val="0"/>
                        </a:spcBef>
                        <a:spcAft>
                          <a:spcPct val="0"/>
                        </a:spcAft>
                        <a:buClrTx/>
                        <a:buSzTx/>
                        <a:buFont typeface="Wingdings" charset="2"/>
                        <a:buChar char="ü"/>
                        <a:tabLst/>
                      </a:pPr>
                      <a:r>
                        <a:rPr kumimoji="0" lang="en-US" altLang="en-US" sz="2400" b="0" i="0" u="none" strike="noStrike" cap="none" normalizeH="0" baseline="0">
                          <a:ln>
                            <a:noFill/>
                          </a:ln>
                          <a:solidFill>
                            <a:srgbClr val="000000"/>
                          </a:solidFill>
                          <a:effectLst/>
                          <a:latin typeface="Century Gothic" charset="0"/>
                          <a:ea typeface="ＭＳ Ｐゴシック" charset="-128"/>
                        </a:rPr>
                        <a:t>Create interest and enthusiasm in the topic you’re about to present</a:t>
                      </a:r>
                    </a:p>
                  </a:txBody>
                  <a:tcPr marL="91432" marR="91432" marT="45695" marB="456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3CB"/>
                    </a:solidFill>
                  </a:tcPr>
                </a:tc>
                <a:extLst>
                  <a:ext uri="{0D108BD9-81ED-4DB2-BD59-A6C34878D82A}">
                    <a16:rowId xmlns:a16="http://schemas.microsoft.com/office/drawing/2014/main" val="10001"/>
                  </a:ext>
                </a:extLst>
              </a:tr>
            </a:tbl>
          </a:graphicData>
        </a:graphic>
      </p:graphicFrame>
      <p:sp>
        <p:nvSpPr>
          <p:cNvPr id="13" name="TextBox 4">
            <a:extLst>
              <a:ext uri="{FF2B5EF4-FFF2-40B4-BE49-F238E27FC236}">
                <a16:creationId xmlns:a16="http://schemas.microsoft.com/office/drawing/2014/main" id="{78D86F94-9FFC-429D-9E37-C87985DD181C}"/>
              </a:ext>
            </a:extLst>
          </p:cNvPr>
          <p:cNvSpPr txBox="1">
            <a:spLocks noChangeArrowheads="1"/>
          </p:cNvSpPr>
          <p:nvPr/>
        </p:nvSpPr>
        <p:spPr bwMode="auto">
          <a:xfrm>
            <a:off x="0" y="5629275"/>
            <a:ext cx="82534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defRPr/>
            </a:pPr>
            <a:r>
              <a:rPr lang="en-US" altLang="en-US" sz="1200" dirty="0">
                <a:latin typeface="+mj-lt"/>
                <a:ea typeface="+mn-ea"/>
              </a:rPr>
              <a:t>For more information, see </a:t>
            </a:r>
            <a:r>
              <a:rPr lang="en-US" sz="1200" dirty="0">
                <a:solidFill>
                  <a:prstClr val="black"/>
                </a:solidFill>
                <a:latin typeface="Century Gothic"/>
                <a:ea typeface="+mn-ea"/>
                <a:cs typeface="+mn-cs"/>
              </a:rPr>
              <a:t>OSY Conversation Starters/Bridges to Academic Instruction </a:t>
            </a:r>
            <a:r>
              <a:rPr lang="en-US" altLang="en-US" sz="1200" dirty="0">
                <a:latin typeface="+mj-lt"/>
                <a:ea typeface="+mn-ea"/>
              </a:rPr>
              <a:t>Resource Guide</a:t>
            </a:r>
          </a:p>
        </p:txBody>
      </p:sp>
      <p:pic>
        <p:nvPicPr>
          <p:cNvPr id="59411" name="Picture 13" descr="Image result for click icon">
            <a:extLst>
              <a:ext uri="{FF2B5EF4-FFF2-40B4-BE49-F238E27FC236}">
                <a16:creationId xmlns:a16="http://schemas.microsoft.com/office/drawing/2014/main" id="{9090B259-88F8-E44E-9FFA-DFCA6C28EF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5570538"/>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1">
            <a:extLst>
              <a:ext uri="{FF2B5EF4-FFF2-40B4-BE49-F238E27FC236}">
                <a16:creationId xmlns:a16="http://schemas.microsoft.com/office/drawing/2014/main" id="{680FFB72-E8CF-9742-A094-D31A58B30BD5}"/>
              </a:ext>
            </a:extLst>
          </p:cNvPr>
          <p:cNvSpPr>
            <a:spLocks noGrp="1"/>
          </p:cNvSpPr>
          <p:nvPr>
            <p:ph type="sldNum" sz="quarter" idx="12"/>
          </p:nvPr>
        </p:nvSpPr>
        <p:spPr bwMode="auto">
          <a:xfrm>
            <a:off x="6564313" y="64468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BB54762C-489B-3C43-B7B2-36F25EBCFC8E}" type="slidenum">
              <a:rPr lang="en-US" altLang="en-US" sz="1200">
                <a:solidFill>
                  <a:srgbClr val="898989"/>
                </a:solidFill>
              </a:rPr>
              <a:pPr>
                <a:spcBef>
                  <a:spcPct val="0"/>
                </a:spcBef>
                <a:buFontTx/>
                <a:buNone/>
              </a:pPr>
              <a:t>47</a:t>
            </a:fld>
            <a:endParaRPr lang="en-US" altLang="en-US" sz="1200">
              <a:solidFill>
                <a:srgbClr val="898989"/>
              </a:solidFill>
            </a:endParaRPr>
          </a:p>
        </p:txBody>
      </p:sp>
      <p:cxnSp>
        <p:nvCxnSpPr>
          <p:cNvPr id="10" name="Straight Connector 9">
            <a:extLst>
              <a:ext uri="{FF2B5EF4-FFF2-40B4-BE49-F238E27FC236}">
                <a16:creationId xmlns:a16="http://schemas.microsoft.com/office/drawing/2014/main" id="{8E39CCAD-0136-4B73-B2BC-77A42CAC1CB5}"/>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1757EDF3-F95F-48BC-828F-8B17737F59C3}"/>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sp>
        <p:nvSpPr>
          <p:cNvPr id="11" name="TextBox 4">
            <a:extLst>
              <a:ext uri="{FF2B5EF4-FFF2-40B4-BE49-F238E27FC236}">
                <a16:creationId xmlns:a16="http://schemas.microsoft.com/office/drawing/2014/main" id="{7F7BFA40-E65A-4361-B7BF-E6B7564A6D16}"/>
              </a:ext>
            </a:extLst>
          </p:cNvPr>
          <p:cNvSpPr txBox="1">
            <a:spLocks noChangeArrowheads="1"/>
          </p:cNvSpPr>
          <p:nvPr/>
        </p:nvSpPr>
        <p:spPr bwMode="auto">
          <a:xfrm>
            <a:off x="0" y="5629275"/>
            <a:ext cx="8215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defRPr/>
            </a:pPr>
            <a:r>
              <a:rPr lang="en-US" altLang="en-US" sz="1200" dirty="0">
                <a:latin typeface="+mj-lt"/>
                <a:ea typeface="+mn-ea"/>
              </a:rPr>
              <a:t>For more information, see </a:t>
            </a:r>
            <a:r>
              <a:rPr lang="en-US" sz="1200" dirty="0">
                <a:solidFill>
                  <a:prstClr val="black"/>
                </a:solidFill>
                <a:latin typeface="Century Gothic"/>
                <a:ea typeface="+mn-ea"/>
                <a:cs typeface="+mn-cs"/>
              </a:rPr>
              <a:t>OSY Conversation Starters/Bridges to Academic Instruction </a:t>
            </a:r>
            <a:r>
              <a:rPr lang="en-US" altLang="en-US" sz="1200" dirty="0">
                <a:latin typeface="+mj-lt"/>
                <a:ea typeface="+mn-ea"/>
              </a:rPr>
              <a:t>Resource Guide</a:t>
            </a:r>
          </a:p>
        </p:txBody>
      </p:sp>
      <p:pic>
        <p:nvPicPr>
          <p:cNvPr id="60422" name="Picture 11" descr="Image result for click icon">
            <a:extLst>
              <a:ext uri="{FF2B5EF4-FFF2-40B4-BE49-F238E27FC236}">
                <a16:creationId xmlns:a16="http://schemas.microsoft.com/office/drawing/2014/main" id="{35F90E21-7086-324F-89EF-652A060859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6888" y="5570538"/>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9">
            <a:extLst>
              <a:ext uri="{FF2B5EF4-FFF2-40B4-BE49-F238E27FC236}">
                <a16:creationId xmlns:a16="http://schemas.microsoft.com/office/drawing/2014/main" id="{EAAD9D7C-34F1-AC4E-B28E-4F0C274D89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3" y="304800"/>
            <a:ext cx="915987"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4" name="Title 8">
            <a:extLst>
              <a:ext uri="{FF2B5EF4-FFF2-40B4-BE49-F238E27FC236}">
                <a16:creationId xmlns:a16="http://schemas.microsoft.com/office/drawing/2014/main" id="{77EEEABD-97EE-B24F-81E0-32732DE37928}"/>
              </a:ext>
            </a:extLst>
          </p:cNvPr>
          <p:cNvSpPr txBox="1">
            <a:spLocks/>
          </p:cNvSpPr>
          <p:nvPr/>
        </p:nvSpPr>
        <p:spPr bwMode="auto">
          <a:xfrm>
            <a:off x="457200" y="2825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3600" b="1">
                <a:latin typeface="Century Gothic" panose="020B0502020202020204" pitchFamily="34" charset="0"/>
              </a:rPr>
              <a:t>Step 3: </a:t>
            </a:r>
            <a:r>
              <a:rPr lang="en-US" altLang="en-US" sz="3600">
                <a:latin typeface="Century Gothic" panose="020B0502020202020204" pitchFamily="34" charset="0"/>
              </a:rPr>
              <a:t>Transition to Instruction</a:t>
            </a:r>
            <a:endParaRPr lang="en-US" altLang="en-US" sz="2400">
              <a:latin typeface="Century Gothic" panose="020B0502020202020204" pitchFamily="34" charset="0"/>
            </a:endParaRPr>
          </a:p>
        </p:txBody>
      </p:sp>
      <p:pic>
        <p:nvPicPr>
          <p:cNvPr id="14" name="Picture 13">
            <a:extLst>
              <a:ext uri="{FF2B5EF4-FFF2-40B4-BE49-F238E27FC236}">
                <a16:creationId xmlns:a16="http://schemas.microsoft.com/office/drawing/2014/main" id="{2E8BB7A4-14CE-4BE2-A1C6-65F2A53D4770}"/>
              </a:ext>
            </a:extLst>
          </p:cNvPr>
          <p:cNvPicPr>
            <a:picLocks noChangeAspect="1"/>
          </p:cNvPicPr>
          <p:nvPr/>
        </p:nvPicPr>
        <p:blipFill>
          <a:blip r:embed="rId5"/>
          <a:stretch>
            <a:fillRect/>
          </a:stretch>
        </p:blipFill>
        <p:spPr>
          <a:xfrm>
            <a:off x="1676400" y="1539875"/>
            <a:ext cx="5475288" cy="3994150"/>
          </a:xfrm>
          <a:prstGeom prst="rect">
            <a:avLst/>
          </a:prstGeom>
        </p:spPr>
        <p:style>
          <a:lnRef idx="2">
            <a:schemeClr val="dk1"/>
          </a:lnRef>
          <a:fillRef idx="1">
            <a:schemeClr val="lt1"/>
          </a:fillRef>
          <a:effectRef idx="0">
            <a:schemeClr val="dk1"/>
          </a:effectRef>
          <a:fontRef idx="minor">
            <a:schemeClr val="dk1"/>
          </a:fontRef>
        </p:style>
      </p:pic>
      <p:sp>
        <p:nvSpPr>
          <p:cNvPr id="12" name="Rectangle 11">
            <a:extLst>
              <a:ext uri="{FF2B5EF4-FFF2-40B4-BE49-F238E27FC236}">
                <a16:creationId xmlns:a16="http://schemas.microsoft.com/office/drawing/2014/main" id="{482CBB60-6C12-4FB9-8F8E-8AB03FC531A9}"/>
              </a:ext>
            </a:extLst>
          </p:cNvPr>
          <p:cNvSpPr/>
          <p:nvPr/>
        </p:nvSpPr>
        <p:spPr>
          <a:xfrm>
            <a:off x="3581400" y="3124200"/>
            <a:ext cx="1277938" cy="2409825"/>
          </a:xfrm>
          <a:prstGeom prst="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en-US" altLang="en-US">
              <a:solidFill>
                <a:srgbClr val="FFFFFF"/>
              </a:solidFill>
              <a:latin typeface="Century Gothic" panose="020B0502020202020204" pitchFamily="34" charset="0"/>
            </a:endParaRPr>
          </a:p>
        </p:txBody>
      </p:sp>
      <p:sp>
        <p:nvSpPr>
          <p:cNvPr id="13" name="Down Arrow 12">
            <a:extLst>
              <a:ext uri="{FF2B5EF4-FFF2-40B4-BE49-F238E27FC236}">
                <a16:creationId xmlns:a16="http://schemas.microsoft.com/office/drawing/2014/main" id="{4F7A793C-CF98-4B38-B606-A2505C4A94B5}"/>
              </a:ext>
            </a:extLst>
          </p:cNvPr>
          <p:cNvSpPr/>
          <p:nvPr/>
        </p:nvSpPr>
        <p:spPr>
          <a:xfrm>
            <a:off x="4248150" y="2351088"/>
            <a:ext cx="381000" cy="7127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en-US" altLang="en-US">
              <a:solidFill>
                <a:srgbClr val="FFFFFF"/>
              </a:solidFill>
              <a:latin typeface="Century Gothic" panose="020B0502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a:extLst>
              <a:ext uri="{FF2B5EF4-FFF2-40B4-BE49-F238E27FC236}">
                <a16:creationId xmlns:a16="http://schemas.microsoft.com/office/drawing/2014/main" id="{64059DEB-BBB2-0642-A899-A923DF1BA6B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FB440F4B-00DB-9540-963A-3B133DBE296C}" type="slidenum">
              <a:rPr lang="en-US" altLang="en-US" sz="1200">
                <a:solidFill>
                  <a:srgbClr val="898989"/>
                </a:solidFill>
              </a:rPr>
              <a:pPr>
                <a:spcBef>
                  <a:spcPct val="0"/>
                </a:spcBef>
                <a:buFontTx/>
                <a:buNone/>
              </a:pPr>
              <a:t>48</a:t>
            </a:fld>
            <a:endParaRPr lang="en-US" altLang="en-US" sz="1200">
              <a:solidFill>
                <a:srgbClr val="898989"/>
              </a:solidFill>
            </a:endParaRPr>
          </a:p>
        </p:txBody>
      </p:sp>
      <p:pic>
        <p:nvPicPr>
          <p:cNvPr id="62467" name="Picture 1" descr="Screen Clipping">
            <a:extLst>
              <a:ext uri="{FF2B5EF4-FFF2-40B4-BE49-F238E27FC236}">
                <a16:creationId xmlns:a16="http://schemas.microsoft.com/office/drawing/2014/main" id="{64537E22-7FEC-F241-8F66-2B54200EEF0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52425"/>
            <a:ext cx="8382000"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8">
            <a:extLst>
              <a:ext uri="{FF2B5EF4-FFF2-40B4-BE49-F238E27FC236}">
                <a16:creationId xmlns:a16="http://schemas.microsoft.com/office/drawing/2014/main" id="{57FF8327-072E-45F9-B640-59A91B1375F1}"/>
              </a:ext>
            </a:extLst>
          </p:cNvPr>
          <p:cNvSpPr>
            <a:spLocks noGrp="1"/>
          </p:cNvSpPr>
          <p:nvPr>
            <p:ph type="title"/>
          </p:nvPr>
        </p:nvSpPr>
        <p:spPr>
          <a:solidFill>
            <a:schemeClr val="accent3">
              <a:lumMod val="20000"/>
              <a:lumOff val="80000"/>
            </a:schemeClr>
          </a:solidFill>
        </p:spPr>
        <p:txBody>
          <a:bodyPr/>
          <a:lstStyle/>
          <a:p>
            <a:pPr eaLnBrk="1" hangingPunct="1">
              <a:defRPr/>
            </a:pPr>
            <a:r>
              <a:rPr lang="en-US" altLang="en-US" dirty="0"/>
              <a:t>Stop-and-Do: Step 3</a:t>
            </a:r>
          </a:p>
        </p:txBody>
      </p:sp>
      <p:sp>
        <p:nvSpPr>
          <p:cNvPr id="63491" name="Content Placeholder 10">
            <a:extLst>
              <a:ext uri="{FF2B5EF4-FFF2-40B4-BE49-F238E27FC236}">
                <a16:creationId xmlns:a16="http://schemas.microsoft.com/office/drawing/2014/main" id="{453D11EA-0CEC-CD4E-B305-FB3D0D9C7D38}"/>
              </a:ext>
            </a:extLst>
          </p:cNvPr>
          <p:cNvSpPr>
            <a:spLocks noGrp="1"/>
          </p:cNvSpPr>
          <p:nvPr>
            <p:ph idx="1"/>
          </p:nvPr>
        </p:nvSpPr>
        <p:spPr/>
        <p:txBody>
          <a:bodyPr/>
          <a:lstStyle/>
          <a:p>
            <a:pPr marL="0" indent="0" eaLnBrk="1" hangingPunct="1">
              <a:buFont typeface="Arial" panose="020B0604020202020204" pitchFamily="34" charset="0"/>
              <a:buNone/>
            </a:pPr>
            <a:r>
              <a:rPr lang="en-US" altLang="en-US" sz="2800">
                <a:ea typeface="ＭＳ Ｐゴシック" panose="020B0600070205080204" pitchFamily="34" charset="-128"/>
              </a:rPr>
              <a:t>Describe what you would do to transition from building rapport to instruction with Yordano, knowing that his goal is to complete high school and that he was very close to doing so:</a:t>
            </a:r>
          </a:p>
        </p:txBody>
      </p:sp>
      <p:sp>
        <p:nvSpPr>
          <p:cNvPr id="63492" name="Slide Number Placeholder 1">
            <a:extLst>
              <a:ext uri="{FF2B5EF4-FFF2-40B4-BE49-F238E27FC236}">
                <a16:creationId xmlns:a16="http://schemas.microsoft.com/office/drawing/2014/main" id="{6A03B356-5045-8642-94F1-B4BB57492F1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AD4701AA-C863-D94C-B11F-785DB9623E29}" type="slidenum">
              <a:rPr lang="en-US" altLang="en-US" sz="1200">
                <a:solidFill>
                  <a:srgbClr val="898989"/>
                </a:solidFill>
              </a:rPr>
              <a:pPr>
                <a:spcBef>
                  <a:spcPct val="0"/>
                </a:spcBef>
                <a:buFontTx/>
                <a:buNone/>
              </a:pPr>
              <a:t>49</a:t>
            </a:fld>
            <a:endParaRPr lang="en-US" altLang="en-US" sz="1200">
              <a:solidFill>
                <a:srgbClr val="898989"/>
              </a:solidFill>
            </a:endParaRPr>
          </a:p>
        </p:txBody>
      </p:sp>
      <p:cxnSp>
        <p:nvCxnSpPr>
          <p:cNvPr id="10" name="Straight Connector 9">
            <a:extLst>
              <a:ext uri="{FF2B5EF4-FFF2-40B4-BE49-F238E27FC236}">
                <a16:creationId xmlns:a16="http://schemas.microsoft.com/office/drawing/2014/main" id="{6B84C39F-EA8B-4357-A86D-D9ECBBB73B20}"/>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6A4E99AC-D4A3-49E3-AA2E-D63763FE88CC}"/>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63495" name="Picture 9">
            <a:extLst>
              <a:ext uri="{FF2B5EF4-FFF2-40B4-BE49-F238E27FC236}">
                <a16:creationId xmlns:a16="http://schemas.microsoft.com/office/drawing/2014/main" id="{699CB16C-7A3E-2C46-85E0-B647E34DED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E676CC17-3913-45C8-BA19-1D0588C5640B}"/>
              </a:ext>
            </a:extLst>
          </p:cNvPr>
          <p:cNvSpPr txBox="1"/>
          <p:nvPr/>
        </p:nvSpPr>
        <p:spPr>
          <a:xfrm>
            <a:off x="2133600" y="4021138"/>
            <a:ext cx="6705600" cy="13843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342900" indent="-342900">
              <a:buFont typeface="Arial" panose="020B0604020202020204" pitchFamily="34" charset="0"/>
              <a:buChar char="•"/>
              <a:defRPr/>
            </a:pPr>
            <a:r>
              <a:rPr lang="en-US" sz="2800" dirty="0"/>
              <a:t>How will you redirect the conversation from being informal to introduce and begin your lesson?</a:t>
            </a:r>
          </a:p>
        </p:txBody>
      </p:sp>
      <p:pic>
        <p:nvPicPr>
          <p:cNvPr id="63497" name="Picture 11" descr="Image result for pencil icon">
            <a:extLst>
              <a:ext uri="{FF2B5EF4-FFF2-40B4-BE49-F238E27FC236}">
                <a16:creationId xmlns:a16="http://schemas.microsoft.com/office/drawing/2014/main" id="{28B9AB4C-F2CD-0446-B2F9-396AF17371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021138"/>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8">
            <a:extLst>
              <a:ext uri="{FF2B5EF4-FFF2-40B4-BE49-F238E27FC236}">
                <a16:creationId xmlns:a16="http://schemas.microsoft.com/office/drawing/2014/main" id="{DC106978-E87C-0E43-A4B0-E2FB4DA13C23}"/>
              </a:ext>
            </a:extLst>
          </p:cNvPr>
          <p:cNvSpPr>
            <a:spLocks noGrp="1"/>
          </p:cNvSpPr>
          <p:nvPr>
            <p:ph type="title"/>
          </p:nvPr>
        </p:nvSpPr>
        <p:spPr/>
        <p:txBody>
          <a:bodyPr/>
          <a:lstStyle/>
          <a:p>
            <a:pPr eaLnBrk="1" hangingPunct="1"/>
            <a:r>
              <a:rPr lang="en-US" altLang="en-US">
                <a:ea typeface="ＭＳ Ｐゴシック" panose="020B0600070205080204" pitchFamily="34" charset="-128"/>
              </a:rPr>
              <a:t>Partner States</a:t>
            </a:r>
          </a:p>
        </p:txBody>
      </p:sp>
      <p:sp>
        <p:nvSpPr>
          <p:cNvPr id="9219" name="Content Placeholder 1">
            <a:extLst>
              <a:ext uri="{FF2B5EF4-FFF2-40B4-BE49-F238E27FC236}">
                <a16:creationId xmlns:a16="http://schemas.microsoft.com/office/drawing/2014/main" id="{42FC9B21-D743-EE43-9430-0AF081088C05}"/>
              </a:ext>
            </a:extLst>
          </p:cNvPr>
          <p:cNvSpPr>
            <a:spLocks noGrp="1"/>
          </p:cNvSpPr>
          <p:nvPr>
            <p:ph sz="half" idx="1"/>
          </p:nvPr>
        </p:nvSpPr>
        <p:spPr/>
        <p:txBody>
          <a:bodyPr/>
          <a:lstStyle/>
          <a:p>
            <a:r>
              <a:rPr lang="en-US" altLang="en-US">
                <a:ea typeface="ＭＳ Ｐゴシック" panose="020B0600070205080204" pitchFamily="34" charset="-128"/>
              </a:rPr>
              <a:t>Alaska</a:t>
            </a:r>
          </a:p>
          <a:p>
            <a:r>
              <a:rPr lang="en-US" altLang="en-US">
                <a:ea typeface="ＭＳ Ｐゴシック" panose="020B0600070205080204" pitchFamily="34" charset="-128"/>
              </a:rPr>
              <a:t>Arkansas</a:t>
            </a:r>
          </a:p>
          <a:p>
            <a:r>
              <a:rPr lang="en-US" altLang="en-US">
                <a:ea typeface="ＭＳ Ｐゴシック" panose="020B0600070205080204" pitchFamily="34" charset="-128"/>
              </a:rPr>
              <a:t>California</a:t>
            </a:r>
          </a:p>
          <a:p>
            <a:r>
              <a:rPr lang="en-US" altLang="en-US">
                <a:ea typeface="ＭＳ Ｐゴシック" panose="020B0600070205080204" pitchFamily="34" charset="-128"/>
              </a:rPr>
              <a:t>Colorado</a:t>
            </a:r>
          </a:p>
          <a:p>
            <a:r>
              <a:rPr lang="en-US" altLang="en-US">
                <a:ea typeface="ＭＳ Ｐゴシック" panose="020B0600070205080204" pitchFamily="34" charset="-128"/>
              </a:rPr>
              <a:t>Idaho</a:t>
            </a:r>
          </a:p>
          <a:p>
            <a:r>
              <a:rPr lang="en-US" altLang="en-US">
                <a:ea typeface="ＭＳ Ｐゴシック" panose="020B0600070205080204" pitchFamily="34" charset="-128"/>
              </a:rPr>
              <a:t>Maryland</a:t>
            </a:r>
          </a:p>
        </p:txBody>
      </p:sp>
      <p:sp>
        <p:nvSpPr>
          <p:cNvPr id="9220" name="Content Placeholder 2">
            <a:extLst>
              <a:ext uri="{FF2B5EF4-FFF2-40B4-BE49-F238E27FC236}">
                <a16:creationId xmlns:a16="http://schemas.microsoft.com/office/drawing/2014/main" id="{88740C59-2ABC-4648-8B56-7006B8DF8C31}"/>
              </a:ext>
            </a:extLst>
          </p:cNvPr>
          <p:cNvSpPr>
            <a:spLocks noGrp="1"/>
          </p:cNvSpPr>
          <p:nvPr>
            <p:ph sz="half" idx="2"/>
          </p:nvPr>
        </p:nvSpPr>
        <p:spPr/>
        <p:txBody>
          <a:bodyPr/>
          <a:lstStyle/>
          <a:p>
            <a:r>
              <a:rPr lang="en-US" altLang="en-US">
                <a:ea typeface="ＭＳ Ｐゴシック" panose="020B0600070205080204" pitchFamily="34" charset="-128"/>
              </a:rPr>
              <a:t>Minnesota</a:t>
            </a:r>
          </a:p>
          <a:p>
            <a:r>
              <a:rPr lang="en-US" altLang="en-US">
                <a:ea typeface="ＭＳ Ｐゴシック" panose="020B0600070205080204" pitchFamily="34" charset="-128"/>
              </a:rPr>
              <a:t>Missouri</a:t>
            </a:r>
          </a:p>
          <a:p>
            <a:r>
              <a:rPr lang="en-US" altLang="en-US">
                <a:ea typeface="ＭＳ Ｐゴシック" panose="020B0600070205080204" pitchFamily="34" charset="-128"/>
              </a:rPr>
              <a:t>Montana</a:t>
            </a:r>
          </a:p>
          <a:p>
            <a:r>
              <a:rPr lang="en-US" altLang="en-US">
                <a:ea typeface="ＭＳ Ｐゴシック" panose="020B0600070205080204" pitchFamily="34" charset="-128"/>
              </a:rPr>
              <a:t>Oregon</a:t>
            </a:r>
          </a:p>
          <a:p>
            <a:r>
              <a:rPr lang="en-US" altLang="en-US">
                <a:ea typeface="ＭＳ Ｐゴシック" panose="020B0600070205080204" pitchFamily="34" charset="-128"/>
              </a:rPr>
              <a:t>Washington</a:t>
            </a:r>
          </a:p>
          <a:p>
            <a:r>
              <a:rPr lang="en-US" altLang="en-US">
                <a:ea typeface="ＭＳ Ｐゴシック" panose="020B0600070205080204" pitchFamily="34" charset="-128"/>
              </a:rPr>
              <a:t>Wisconsin</a:t>
            </a:r>
          </a:p>
        </p:txBody>
      </p:sp>
      <p:cxnSp>
        <p:nvCxnSpPr>
          <p:cNvPr id="10" name="Straight Connector 9">
            <a:extLst>
              <a:ext uri="{FF2B5EF4-FFF2-40B4-BE49-F238E27FC236}">
                <a16:creationId xmlns:a16="http://schemas.microsoft.com/office/drawing/2014/main" id="{C13196E3-EA87-4FD5-B10D-C4D09D469FCC}"/>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914223B5-2C4D-4E38-8A02-5E60F04F617D}"/>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9223" name="Picture 9">
            <a:extLst>
              <a:ext uri="{FF2B5EF4-FFF2-40B4-BE49-F238E27FC236}">
                <a16:creationId xmlns:a16="http://schemas.microsoft.com/office/drawing/2014/main" id="{C2673175-5747-0748-9C24-359DBD6DDA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68A6070D-FFBD-9D49-AC2A-61560AD86612}"/>
              </a:ext>
            </a:extLst>
          </p:cNvPr>
          <p:cNvSpPr>
            <a:spLocks noGrp="1"/>
          </p:cNvSpPr>
          <p:nvPr>
            <p:ph type="title"/>
          </p:nvPr>
        </p:nvSpPr>
        <p:spPr>
          <a:xfrm>
            <a:off x="376238" y="287338"/>
            <a:ext cx="8229600" cy="1143000"/>
          </a:xfrm>
        </p:spPr>
        <p:txBody>
          <a:bodyPr/>
          <a:lstStyle/>
          <a:p>
            <a:r>
              <a:rPr lang="en-US" altLang="en-US">
                <a:ea typeface="ＭＳ Ｐゴシック" panose="020B0600070205080204" pitchFamily="34" charset="-128"/>
              </a:rPr>
              <a:t>Transition to Instruction</a:t>
            </a:r>
            <a:br>
              <a:rPr lang="en-US" altLang="en-US">
                <a:ea typeface="ＭＳ Ｐゴシック" panose="020B0600070205080204" pitchFamily="34" charset="-128"/>
              </a:rPr>
            </a:br>
            <a:r>
              <a:rPr lang="en-US" altLang="en-US">
                <a:ea typeface="ＭＳ Ｐゴシック" panose="020B0600070205080204" pitchFamily="34" charset="-128"/>
              </a:rPr>
              <a:t>In Summary…</a:t>
            </a:r>
          </a:p>
        </p:txBody>
      </p:sp>
      <p:sp>
        <p:nvSpPr>
          <p:cNvPr id="64515" name="Slide Number Placeholder 3">
            <a:extLst>
              <a:ext uri="{FF2B5EF4-FFF2-40B4-BE49-F238E27FC236}">
                <a16:creationId xmlns:a16="http://schemas.microsoft.com/office/drawing/2014/main" id="{785A7C97-E911-D743-8BD4-8331C62763D7}"/>
              </a:ext>
            </a:extLst>
          </p:cNvPr>
          <p:cNvSpPr>
            <a:spLocks noGrp="1"/>
          </p:cNvSpPr>
          <p:nvPr>
            <p:ph type="sldNum" sz="quarter" idx="12"/>
          </p:nvPr>
        </p:nvSpPr>
        <p:spPr bwMode="auto">
          <a:xfrm>
            <a:off x="6472238" y="63690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2F4BB034-408F-5949-B640-F2A9D4164EBA}" type="slidenum">
              <a:rPr lang="en-US" altLang="en-US" sz="1200">
                <a:solidFill>
                  <a:srgbClr val="898989"/>
                </a:solidFill>
              </a:rPr>
              <a:pPr>
                <a:spcBef>
                  <a:spcPct val="0"/>
                </a:spcBef>
                <a:buFontTx/>
                <a:buNone/>
              </a:pPr>
              <a:t>50</a:t>
            </a:fld>
            <a:endParaRPr lang="en-US" altLang="en-US" sz="1200">
              <a:solidFill>
                <a:srgbClr val="898989"/>
              </a:solidFill>
            </a:endParaRPr>
          </a:p>
        </p:txBody>
      </p:sp>
      <p:sp>
        <p:nvSpPr>
          <p:cNvPr id="64516" name="TextBox 8">
            <a:extLst>
              <a:ext uri="{FF2B5EF4-FFF2-40B4-BE49-F238E27FC236}">
                <a16:creationId xmlns:a16="http://schemas.microsoft.com/office/drawing/2014/main" id="{12C2546F-99FE-7144-A92D-C0F12A918EBA}"/>
              </a:ext>
            </a:extLst>
          </p:cNvPr>
          <p:cNvSpPr txBox="1">
            <a:spLocks noChangeArrowheads="1"/>
          </p:cNvSpPr>
          <p:nvPr/>
        </p:nvSpPr>
        <p:spPr bwMode="auto">
          <a:xfrm>
            <a:off x="-2779713" y="11928475"/>
            <a:ext cx="8286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a:latin typeface="Arial" panose="020B0604020202020204" pitchFamily="34" charset="0"/>
              </a:rPr>
              <a:t>Ensure Proper Lighting</a:t>
            </a:r>
          </a:p>
        </p:txBody>
      </p:sp>
      <p:pic>
        <p:nvPicPr>
          <p:cNvPr id="64517" name="Picture 9">
            <a:extLst>
              <a:ext uri="{FF2B5EF4-FFF2-40B4-BE49-F238E27FC236}">
                <a16:creationId xmlns:a16="http://schemas.microsoft.com/office/drawing/2014/main" id="{7FE6B428-A763-5043-86C0-53A15DC0C8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025" y="393700"/>
            <a:ext cx="9255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A8EB4531-69DB-447D-A8A6-E43AE0C2D80C}"/>
              </a:ext>
            </a:extLst>
          </p:cNvPr>
          <p:cNvSpPr txBox="1"/>
          <p:nvPr/>
        </p:nvSpPr>
        <p:spPr>
          <a:xfrm>
            <a:off x="454025" y="6456363"/>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64519" name="Picture 2" descr="Stairs, Gap, Crack">
            <a:extLst>
              <a:ext uri="{FF2B5EF4-FFF2-40B4-BE49-F238E27FC236}">
                <a16:creationId xmlns:a16="http://schemas.microsoft.com/office/drawing/2014/main" id="{86D42D3E-BBCF-1A42-8568-61257D532A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970088"/>
            <a:ext cx="5784850" cy="325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5227C164-8504-4F8C-AEED-B5FBDC15E787}"/>
              </a:ext>
            </a:extLst>
          </p:cNvPr>
          <p:cNvSpPr txBox="1"/>
          <p:nvPr/>
        </p:nvSpPr>
        <p:spPr>
          <a:xfrm>
            <a:off x="2054225" y="3670300"/>
            <a:ext cx="2514600" cy="646113"/>
          </a:xfrm>
          <a:prstGeom prst="rect">
            <a:avLst/>
          </a:prstGeom>
          <a:noFill/>
        </p:spPr>
        <p:txBody>
          <a:bodyPr>
            <a:spAutoFit/>
          </a:bodyPr>
          <a:lstStyle/>
          <a:p>
            <a:pPr>
              <a:defRPr/>
            </a:pPr>
            <a:r>
              <a:rPr lang="en-US" sz="3600" b="1" dirty="0">
                <a:solidFill>
                  <a:schemeClr val="bg1"/>
                </a:solidFill>
                <a:latin typeface="+mj-lt"/>
                <a:ea typeface="+mn-ea"/>
                <a:cs typeface="Arial" panose="020B0604020202020204" pitchFamily="34" charset="0"/>
              </a:rPr>
              <a:t>interests</a:t>
            </a:r>
          </a:p>
        </p:txBody>
      </p:sp>
      <p:sp>
        <p:nvSpPr>
          <p:cNvPr id="26" name="TextBox 25">
            <a:extLst>
              <a:ext uri="{FF2B5EF4-FFF2-40B4-BE49-F238E27FC236}">
                <a16:creationId xmlns:a16="http://schemas.microsoft.com/office/drawing/2014/main" id="{1C016AE1-155E-4CA5-A446-97B34664069C}"/>
              </a:ext>
            </a:extLst>
          </p:cNvPr>
          <p:cNvSpPr txBox="1"/>
          <p:nvPr/>
        </p:nvSpPr>
        <p:spPr>
          <a:xfrm>
            <a:off x="5211763" y="2270125"/>
            <a:ext cx="2338387" cy="614363"/>
          </a:xfrm>
          <a:prstGeom prst="rect">
            <a:avLst/>
          </a:prstGeom>
          <a:noFill/>
        </p:spPr>
        <p:txBody>
          <a:bodyPr>
            <a:spAutoFit/>
          </a:bodyPr>
          <a:lstStyle/>
          <a:p>
            <a:pPr>
              <a:defRPr/>
            </a:pPr>
            <a:r>
              <a:rPr lang="en-US" sz="3400" b="1" dirty="0">
                <a:solidFill>
                  <a:schemeClr val="bg1"/>
                </a:solidFill>
                <a:latin typeface="+mj-lt"/>
                <a:ea typeface="+mn-ea"/>
                <a:cs typeface="Arial" panose="020B0604020202020204" pitchFamily="34" charset="0"/>
              </a:rPr>
              <a:t>instruction</a:t>
            </a:r>
          </a:p>
        </p:txBody>
      </p:sp>
      <p:sp>
        <p:nvSpPr>
          <p:cNvPr id="64522" name="TextBox 1">
            <a:extLst>
              <a:ext uri="{FF2B5EF4-FFF2-40B4-BE49-F238E27FC236}">
                <a16:creationId xmlns:a16="http://schemas.microsoft.com/office/drawing/2014/main" id="{D4F0D4C5-0744-1140-8C08-56AC79CB66CD}"/>
              </a:ext>
            </a:extLst>
          </p:cNvPr>
          <p:cNvSpPr txBox="1">
            <a:spLocks noChangeArrowheads="1"/>
          </p:cNvSpPr>
          <p:nvPr/>
        </p:nvSpPr>
        <p:spPr bwMode="auto">
          <a:xfrm>
            <a:off x="7713663" y="2884488"/>
            <a:ext cx="990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a:latin typeface="Arial" panose="020B0604020202020204" pitchFamily="34" charset="0"/>
              </a:rPr>
              <a:t>Review content</a:t>
            </a:r>
          </a:p>
        </p:txBody>
      </p:sp>
      <p:sp>
        <p:nvSpPr>
          <p:cNvPr id="64523" name="TextBox 10">
            <a:extLst>
              <a:ext uri="{FF2B5EF4-FFF2-40B4-BE49-F238E27FC236}">
                <a16:creationId xmlns:a16="http://schemas.microsoft.com/office/drawing/2014/main" id="{D19962AB-04DD-F144-B0FD-3BECD7BA78E6}"/>
              </a:ext>
            </a:extLst>
          </p:cNvPr>
          <p:cNvSpPr txBox="1">
            <a:spLocks noChangeArrowheads="1"/>
          </p:cNvSpPr>
          <p:nvPr/>
        </p:nvSpPr>
        <p:spPr bwMode="auto">
          <a:xfrm>
            <a:off x="106363" y="2884488"/>
            <a:ext cx="1412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a:latin typeface="Arial" panose="020B0604020202020204" pitchFamily="34" charset="0"/>
              </a:rPr>
              <a:t>Create interest and enthusiasm</a:t>
            </a:r>
          </a:p>
        </p:txBody>
      </p:sp>
      <p:sp>
        <p:nvSpPr>
          <p:cNvPr id="64524" name="TextBox 11">
            <a:extLst>
              <a:ext uri="{FF2B5EF4-FFF2-40B4-BE49-F238E27FC236}">
                <a16:creationId xmlns:a16="http://schemas.microsoft.com/office/drawing/2014/main" id="{8776D000-1AAE-8743-AFCC-7C972626CB28}"/>
              </a:ext>
            </a:extLst>
          </p:cNvPr>
          <p:cNvSpPr txBox="1">
            <a:spLocks noChangeArrowheads="1"/>
          </p:cNvSpPr>
          <p:nvPr/>
        </p:nvSpPr>
        <p:spPr bwMode="auto">
          <a:xfrm>
            <a:off x="3911600" y="5475288"/>
            <a:ext cx="11604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a:latin typeface="Arial" panose="020B0604020202020204" pitchFamily="34" charset="0"/>
              </a:rPr>
              <a:t>Relate to interests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10" descr="Screen Clipping">
            <a:extLst>
              <a:ext uri="{FF2B5EF4-FFF2-40B4-BE49-F238E27FC236}">
                <a16:creationId xmlns:a16="http://schemas.microsoft.com/office/drawing/2014/main" id="{4DD34B0A-C0BB-E947-917E-71EA1AAF3A69}"/>
              </a:ext>
            </a:extLst>
          </p:cNvPr>
          <p:cNvPicPr>
            <a:picLocks noChangeAspect="1"/>
          </p:cNvPicPr>
          <p:nvPr/>
        </p:nvPicPr>
        <p:blipFill>
          <a:blip r:embed="rId3">
            <a:extLst>
              <a:ext uri="{28A0092B-C50C-407E-A947-70E740481C1C}">
                <a14:useLocalDpi xmlns:a14="http://schemas.microsoft.com/office/drawing/2010/main" val="0"/>
              </a:ext>
            </a:extLst>
          </a:blip>
          <a:srcRect r="2499"/>
          <a:stretch>
            <a:fillRect/>
          </a:stretch>
        </p:blipFill>
        <p:spPr bwMode="auto">
          <a:xfrm>
            <a:off x="0" y="1943100"/>
            <a:ext cx="8915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Title 8">
            <a:extLst>
              <a:ext uri="{FF2B5EF4-FFF2-40B4-BE49-F238E27FC236}">
                <a16:creationId xmlns:a16="http://schemas.microsoft.com/office/drawing/2014/main" id="{0A99905C-87F2-4756-8EB2-EDC24AA2F08F}"/>
              </a:ext>
            </a:extLst>
          </p:cNvPr>
          <p:cNvSpPr>
            <a:spLocks noGrp="1"/>
          </p:cNvSpPr>
          <p:nvPr>
            <p:ph type="title"/>
          </p:nvPr>
        </p:nvSpPr>
        <p:spPr>
          <a:solidFill>
            <a:schemeClr val="accent3">
              <a:lumMod val="20000"/>
              <a:lumOff val="80000"/>
            </a:schemeClr>
          </a:solidFill>
        </p:spPr>
        <p:txBody>
          <a:bodyPr/>
          <a:lstStyle/>
          <a:p>
            <a:pPr eaLnBrk="1" hangingPunct="1">
              <a:defRPr/>
            </a:pPr>
            <a:r>
              <a:rPr lang="en-US" altLang="en-US" dirty="0"/>
              <a:t>Step 4</a:t>
            </a:r>
          </a:p>
        </p:txBody>
      </p:sp>
      <p:sp>
        <p:nvSpPr>
          <p:cNvPr id="65540" name="Slide Number Placeholder 1">
            <a:extLst>
              <a:ext uri="{FF2B5EF4-FFF2-40B4-BE49-F238E27FC236}">
                <a16:creationId xmlns:a16="http://schemas.microsoft.com/office/drawing/2014/main" id="{01A841B1-B705-3043-BB30-7171EED5430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3B2FCA90-E4B3-544A-8DE7-41DDC14F4A0B}" type="slidenum">
              <a:rPr lang="en-US" altLang="en-US" sz="1200">
                <a:solidFill>
                  <a:srgbClr val="898989"/>
                </a:solidFill>
              </a:rPr>
              <a:pPr>
                <a:spcBef>
                  <a:spcPct val="0"/>
                </a:spcBef>
                <a:buFontTx/>
                <a:buNone/>
              </a:pPr>
              <a:t>51</a:t>
            </a:fld>
            <a:endParaRPr lang="en-US" altLang="en-US" sz="1200">
              <a:solidFill>
                <a:srgbClr val="898989"/>
              </a:solidFill>
            </a:endParaRPr>
          </a:p>
        </p:txBody>
      </p:sp>
      <p:cxnSp>
        <p:nvCxnSpPr>
          <p:cNvPr id="10" name="Straight Connector 9">
            <a:extLst>
              <a:ext uri="{FF2B5EF4-FFF2-40B4-BE49-F238E27FC236}">
                <a16:creationId xmlns:a16="http://schemas.microsoft.com/office/drawing/2014/main" id="{F434E815-53B8-4BCE-9E85-1B4CF5E59592}"/>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B95307A8-BCC4-494A-99FA-941845ACFFCE}"/>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65543" name="Picture 9">
            <a:extLst>
              <a:ext uri="{FF2B5EF4-FFF2-40B4-BE49-F238E27FC236}">
                <a16:creationId xmlns:a16="http://schemas.microsoft.com/office/drawing/2014/main" id="{6B43D3B5-9055-8E4C-B74F-BBD628A18D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F22BC07D-6AC4-4F1A-8198-2C9170A68454}"/>
              </a:ext>
            </a:extLst>
          </p:cNvPr>
          <p:cNvSpPr/>
          <p:nvPr/>
        </p:nvSpPr>
        <p:spPr>
          <a:xfrm>
            <a:off x="6700838" y="3886200"/>
            <a:ext cx="2062162" cy="2019300"/>
          </a:xfrm>
          <a:prstGeom prst="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en-US" altLang="en-US">
              <a:solidFill>
                <a:srgbClr val="FFFFFF"/>
              </a:solidFill>
              <a:latin typeface="Century Gothic" panose="020B0502020202020204" pitchFamily="34" charset="0"/>
            </a:endParaRPr>
          </a:p>
        </p:txBody>
      </p:sp>
      <p:sp>
        <p:nvSpPr>
          <p:cNvPr id="4" name="Down Arrow 3">
            <a:extLst>
              <a:ext uri="{FF2B5EF4-FFF2-40B4-BE49-F238E27FC236}">
                <a16:creationId xmlns:a16="http://schemas.microsoft.com/office/drawing/2014/main" id="{E96D2466-81CA-426D-8DE0-54B9C5268A9D}"/>
              </a:ext>
            </a:extLst>
          </p:cNvPr>
          <p:cNvSpPr/>
          <p:nvPr/>
        </p:nvSpPr>
        <p:spPr>
          <a:xfrm>
            <a:off x="7086600" y="2571750"/>
            <a:ext cx="762000" cy="1219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en-US" altLang="en-US">
              <a:solidFill>
                <a:srgbClr val="FFFFFF"/>
              </a:solidFill>
              <a:latin typeface="Century Gothic" panose="020B0502020202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5">
            <a:extLst>
              <a:ext uri="{FF2B5EF4-FFF2-40B4-BE49-F238E27FC236}">
                <a16:creationId xmlns:a16="http://schemas.microsoft.com/office/drawing/2014/main" id="{CD54E0E3-C8E6-DE49-8F4F-3FB80BB7F4B3}"/>
              </a:ext>
            </a:extLst>
          </p:cNvPr>
          <p:cNvSpPr>
            <a:spLocks noGrp="1"/>
          </p:cNvSpPr>
          <p:nvPr>
            <p:ph type="title"/>
          </p:nvPr>
        </p:nvSpPr>
        <p:spPr>
          <a:xfrm>
            <a:off x="1066800" y="304800"/>
            <a:ext cx="8077200" cy="1020763"/>
          </a:xfrm>
        </p:spPr>
        <p:txBody>
          <a:bodyPr/>
          <a:lstStyle/>
          <a:p>
            <a:pPr eaLnBrk="1" hangingPunct="1"/>
            <a:r>
              <a:rPr lang="en-US" altLang="en-US" sz="3200" b="1">
                <a:ea typeface="ＭＳ Ｐゴシック" panose="020B0600070205080204" pitchFamily="34" charset="-128"/>
              </a:rPr>
              <a:t>Step 4: </a:t>
            </a:r>
            <a:r>
              <a:rPr lang="en-US" altLang="en-US" sz="3200">
                <a:ea typeface="ＭＳ Ｐゴシック" panose="020B0600070205080204" pitchFamily="34" charset="-128"/>
              </a:rPr>
              <a:t>Young Adult Learning Strategies</a:t>
            </a:r>
          </a:p>
        </p:txBody>
      </p:sp>
      <p:sp>
        <p:nvSpPr>
          <p:cNvPr id="67587" name="Slide Number Placeholder 1">
            <a:extLst>
              <a:ext uri="{FF2B5EF4-FFF2-40B4-BE49-F238E27FC236}">
                <a16:creationId xmlns:a16="http://schemas.microsoft.com/office/drawing/2014/main" id="{949161DE-C877-9045-A6FE-89CAD1A332B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B08D1D86-4522-6344-8793-8D61D5763AA4}" type="slidenum">
              <a:rPr lang="en-US" altLang="en-US" sz="1200">
                <a:solidFill>
                  <a:srgbClr val="898989"/>
                </a:solidFill>
              </a:rPr>
              <a:pPr>
                <a:spcBef>
                  <a:spcPct val="0"/>
                </a:spcBef>
                <a:buFontTx/>
                <a:buNone/>
              </a:pPr>
              <a:t>52</a:t>
            </a:fld>
            <a:endParaRPr lang="en-US" altLang="en-US" sz="1200">
              <a:solidFill>
                <a:srgbClr val="898989"/>
              </a:solidFill>
            </a:endParaRPr>
          </a:p>
        </p:txBody>
      </p:sp>
      <p:cxnSp>
        <p:nvCxnSpPr>
          <p:cNvPr id="10" name="Straight Connector 9">
            <a:extLst>
              <a:ext uri="{FF2B5EF4-FFF2-40B4-BE49-F238E27FC236}">
                <a16:creationId xmlns:a16="http://schemas.microsoft.com/office/drawing/2014/main" id="{105CC256-17E2-42A8-8CB5-35A4A60C622B}"/>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BD122981-B84E-446D-B571-CEAA3E293C8A}"/>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67590" name="Picture 9">
            <a:extLst>
              <a:ext uri="{FF2B5EF4-FFF2-40B4-BE49-F238E27FC236}">
                <a16:creationId xmlns:a16="http://schemas.microsoft.com/office/drawing/2014/main" id="{05DD12BF-A9A1-464B-8FD5-9E183EB738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3" y="304800"/>
            <a:ext cx="915987"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Table 13">
            <a:extLst>
              <a:ext uri="{FF2B5EF4-FFF2-40B4-BE49-F238E27FC236}">
                <a16:creationId xmlns:a16="http://schemas.microsoft.com/office/drawing/2014/main" id="{D2440EC3-A2DE-4973-8940-6DCA3D65E17C}"/>
              </a:ext>
            </a:extLst>
          </p:cNvPr>
          <p:cNvGraphicFramePr>
            <a:graphicFrameLocks noGrp="1"/>
          </p:cNvGraphicFramePr>
          <p:nvPr/>
        </p:nvGraphicFramePr>
        <p:xfrm>
          <a:off x="457200" y="1524000"/>
          <a:ext cx="8458200" cy="4130675"/>
        </p:xfrm>
        <a:graphic>
          <a:graphicData uri="http://schemas.openxmlformats.org/drawingml/2006/table">
            <a:tbl>
              <a:tblPr/>
              <a:tblGrid>
                <a:gridCol w="4291013">
                  <a:extLst>
                    <a:ext uri="{9D8B030D-6E8A-4147-A177-3AD203B41FA5}">
                      <a16:colId xmlns:a16="http://schemas.microsoft.com/office/drawing/2014/main" val="20000"/>
                    </a:ext>
                  </a:extLst>
                </a:gridCol>
                <a:gridCol w="4167187">
                  <a:extLst>
                    <a:ext uri="{9D8B030D-6E8A-4147-A177-3AD203B41FA5}">
                      <a16:colId xmlns:a16="http://schemas.microsoft.com/office/drawing/2014/main" val="20001"/>
                    </a:ext>
                  </a:extLst>
                </a:gridCol>
              </a:tblGrid>
              <a:tr h="518142">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FFFF"/>
                          </a:solidFill>
                          <a:effectLst/>
                          <a:latin typeface="Century Gothic" charset="0"/>
                          <a:ea typeface="ＭＳ Ｐゴシック" charset="-128"/>
                        </a:rPr>
                        <a:t>Young Adults Learn:</a:t>
                      </a:r>
                    </a:p>
                  </a:txBody>
                  <a:tcPr marL="91432" marR="91432"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EAE00"/>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FFFF"/>
                          </a:solidFill>
                          <a:effectLst/>
                          <a:latin typeface="Century Gothic" charset="0"/>
                          <a:ea typeface="ＭＳ Ｐゴシック" charset="-128"/>
                        </a:rPr>
                        <a:t>Tips:</a:t>
                      </a:r>
                    </a:p>
                  </a:txBody>
                  <a:tcPr marL="91432" marR="91432"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EAE00"/>
                    </a:solidFill>
                  </a:tcPr>
                </a:tc>
                <a:extLst>
                  <a:ext uri="{0D108BD9-81ED-4DB2-BD59-A6C34878D82A}">
                    <a16:rowId xmlns:a16="http://schemas.microsoft.com/office/drawing/2014/main" val="10000"/>
                  </a:ext>
                </a:extLst>
              </a:tr>
              <a:tr h="3612533">
                <a:tc>
                  <a:txBody>
                    <a:bodyPr/>
                    <a:lstStyle>
                      <a:lvl1pPr marL="285750" indent="-285750">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285750" marR="0" lvl="0" indent="-285750" algn="l" defTabSz="914400" rtl="0" eaLnBrk="1" fontAlgn="base" latinLnBrk="0" hangingPunct="1">
                        <a:lnSpc>
                          <a:spcPct val="100000"/>
                        </a:lnSpc>
                        <a:spcBef>
                          <a:spcPct val="0"/>
                        </a:spcBef>
                        <a:spcAft>
                          <a:spcPts val="600"/>
                        </a:spcAft>
                        <a:buClrTx/>
                        <a:buSzTx/>
                        <a:buFont typeface="Wingdings" charset="2"/>
                        <a:buChar char="§"/>
                        <a:tabLst/>
                      </a:pPr>
                      <a:r>
                        <a:rPr kumimoji="0" lang="en-US" altLang="en-US" sz="2400" b="0" i="0" u="none" strike="noStrike" cap="none" normalizeH="0" baseline="0">
                          <a:ln>
                            <a:noFill/>
                          </a:ln>
                          <a:solidFill>
                            <a:srgbClr val="000000"/>
                          </a:solidFill>
                          <a:effectLst/>
                          <a:latin typeface="Century Gothic" charset="0"/>
                          <a:ea typeface="ＭＳ Ｐゴシック" charset="-128"/>
                        </a:rPr>
                        <a:t>When they want to or feel a need to learn</a:t>
                      </a:r>
                    </a:p>
                    <a:p>
                      <a:pPr marL="285750" marR="0" lvl="0" indent="-285750" algn="l" defTabSz="914400" rtl="0" eaLnBrk="1" fontAlgn="base" latinLnBrk="0" hangingPunct="1">
                        <a:lnSpc>
                          <a:spcPct val="100000"/>
                        </a:lnSpc>
                        <a:spcBef>
                          <a:spcPct val="0"/>
                        </a:spcBef>
                        <a:spcAft>
                          <a:spcPts val="600"/>
                        </a:spcAft>
                        <a:buClrTx/>
                        <a:buSzTx/>
                        <a:buFont typeface="Wingdings" charset="2"/>
                        <a:buChar char="§"/>
                        <a:tabLst/>
                      </a:pPr>
                      <a:r>
                        <a:rPr kumimoji="0" lang="en-US" altLang="en-US" sz="2400" b="0" i="0" u="none" strike="noStrike" cap="none" normalizeH="0" baseline="0">
                          <a:ln>
                            <a:noFill/>
                          </a:ln>
                          <a:solidFill>
                            <a:srgbClr val="000000"/>
                          </a:solidFill>
                          <a:effectLst/>
                          <a:latin typeface="Century Gothic" charset="0"/>
                          <a:ea typeface="ＭＳ Ｐゴシック" charset="-128"/>
                        </a:rPr>
                        <a:t>When learning is practical and related to real life</a:t>
                      </a:r>
                    </a:p>
                    <a:p>
                      <a:pPr marL="285750" marR="0" lvl="0" indent="-285750" algn="l" defTabSz="914400" rtl="0" eaLnBrk="1" fontAlgn="base" latinLnBrk="0" hangingPunct="1">
                        <a:lnSpc>
                          <a:spcPct val="100000"/>
                        </a:lnSpc>
                        <a:spcBef>
                          <a:spcPct val="0"/>
                        </a:spcBef>
                        <a:spcAft>
                          <a:spcPts val="600"/>
                        </a:spcAft>
                        <a:buClrTx/>
                        <a:buSzTx/>
                        <a:buFont typeface="Wingdings" charset="2"/>
                        <a:buChar char="§"/>
                        <a:tabLst/>
                      </a:pPr>
                      <a:r>
                        <a:rPr kumimoji="0" lang="en-US" altLang="en-US" sz="2400" b="0" i="0" u="none" strike="noStrike" cap="none" normalizeH="0" baseline="0">
                          <a:ln>
                            <a:noFill/>
                          </a:ln>
                          <a:solidFill>
                            <a:srgbClr val="000000"/>
                          </a:solidFill>
                          <a:effectLst/>
                          <a:latin typeface="Century Gothic" charset="0"/>
                          <a:ea typeface="ＭＳ Ｐゴシック" charset="-128"/>
                        </a:rPr>
                        <a:t>By doing/experiencing</a:t>
                      </a:r>
                    </a:p>
                    <a:p>
                      <a:pPr marL="285750" marR="0" lvl="0" indent="-285750" algn="l" defTabSz="914400" rtl="0" eaLnBrk="1" fontAlgn="base" latinLnBrk="0" hangingPunct="1">
                        <a:lnSpc>
                          <a:spcPct val="100000"/>
                        </a:lnSpc>
                        <a:spcBef>
                          <a:spcPct val="0"/>
                        </a:spcBef>
                        <a:spcAft>
                          <a:spcPts val="600"/>
                        </a:spcAft>
                        <a:buClrTx/>
                        <a:buSzTx/>
                        <a:buFont typeface="Wingdings" charset="2"/>
                        <a:buChar char="§"/>
                        <a:tabLst/>
                      </a:pPr>
                      <a:r>
                        <a:rPr kumimoji="0" lang="en-US" altLang="en-US" sz="2400" b="0" i="0" u="none" strike="noStrike" cap="none" normalizeH="0" baseline="0">
                          <a:ln>
                            <a:noFill/>
                          </a:ln>
                          <a:solidFill>
                            <a:srgbClr val="000000"/>
                          </a:solidFill>
                          <a:effectLst/>
                          <a:latin typeface="Century Gothic" charset="0"/>
                          <a:ea typeface="ＭＳ Ｐゴシック" charset="-128"/>
                        </a:rPr>
                        <a:t>In a variety of ways</a:t>
                      </a:r>
                    </a:p>
                  </a:txBody>
                  <a:tcPr marL="91432" marR="91432"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3CB"/>
                    </a:solidFill>
                  </a:tcPr>
                </a:tc>
                <a:tc>
                  <a:txBody>
                    <a:bodyPr/>
                    <a:lstStyle>
                      <a:lvl1pPr marL="285750" indent="-285750">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285750" marR="0" lvl="0" indent="-285750" algn="l" defTabSz="914400" rtl="0" eaLnBrk="1" fontAlgn="base" latinLnBrk="0" hangingPunct="1">
                        <a:lnSpc>
                          <a:spcPct val="100000"/>
                        </a:lnSpc>
                        <a:spcBef>
                          <a:spcPct val="0"/>
                        </a:spcBef>
                        <a:spcAft>
                          <a:spcPts val="600"/>
                        </a:spcAft>
                        <a:buClrTx/>
                        <a:buSzTx/>
                        <a:buFont typeface="Wingdings" charset="2"/>
                        <a:buChar char="ü"/>
                        <a:tabLst/>
                      </a:pPr>
                      <a:r>
                        <a:rPr kumimoji="0" lang="en-US" altLang="en-US" sz="2400" b="0" i="0" u="none" strike="noStrike" cap="none" normalizeH="0" baseline="0">
                          <a:ln>
                            <a:noFill/>
                          </a:ln>
                          <a:solidFill>
                            <a:srgbClr val="000000"/>
                          </a:solidFill>
                          <a:effectLst/>
                          <a:latin typeface="Century Gothic" charset="0"/>
                          <a:ea typeface="ＭＳ Ｐゴシック" charset="-128"/>
                        </a:rPr>
                        <a:t>Make sure the lesson is relevant and useful to the student </a:t>
                      </a:r>
                      <a:endParaRPr kumimoji="0" lang="en-US" altLang="en-US" sz="2400" b="0" i="0" u="sng" strike="noStrike" cap="none" normalizeH="0" baseline="0">
                        <a:ln>
                          <a:noFill/>
                        </a:ln>
                        <a:solidFill>
                          <a:srgbClr val="000000"/>
                        </a:solidFill>
                        <a:effectLst/>
                        <a:latin typeface="Century Gothic" charset="0"/>
                        <a:ea typeface="ＭＳ Ｐゴシック" charset="-128"/>
                      </a:endParaRPr>
                    </a:p>
                    <a:p>
                      <a:pPr marL="285750" marR="0" lvl="0" indent="-285750" algn="l" defTabSz="914400" rtl="0" eaLnBrk="1" fontAlgn="base" latinLnBrk="0" hangingPunct="1">
                        <a:lnSpc>
                          <a:spcPct val="100000"/>
                        </a:lnSpc>
                        <a:spcBef>
                          <a:spcPct val="0"/>
                        </a:spcBef>
                        <a:spcAft>
                          <a:spcPts val="600"/>
                        </a:spcAft>
                        <a:buClrTx/>
                        <a:buSzTx/>
                        <a:buFont typeface="Wingdings" charset="2"/>
                        <a:buChar char="ü"/>
                        <a:tabLst/>
                      </a:pPr>
                      <a:r>
                        <a:rPr kumimoji="0" lang="en-US" altLang="en-US" sz="2400" b="0" i="0" u="none" strike="noStrike" cap="none" normalizeH="0" baseline="0">
                          <a:ln>
                            <a:noFill/>
                          </a:ln>
                          <a:solidFill>
                            <a:srgbClr val="000000"/>
                          </a:solidFill>
                          <a:effectLst/>
                          <a:latin typeface="Century Gothic" charset="0"/>
                          <a:ea typeface="ＭＳ Ｐゴシック" charset="-128"/>
                        </a:rPr>
                        <a:t>Provide immediate practice and feedback</a:t>
                      </a:r>
                    </a:p>
                    <a:p>
                      <a:pPr marL="285750" marR="0" lvl="0" indent="-285750" algn="l" defTabSz="914400" rtl="0" eaLnBrk="1" fontAlgn="base" latinLnBrk="0" hangingPunct="1">
                        <a:lnSpc>
                          <a:spcPct val="100000"/>
                        </a:lnSpc>
                        <a:spcBef>
                          <a:spcPct val="0"/>
                        </a:spcBef>
                        <a:spcAft>
                          <a:spcPts val="600"/>
                        </a:spcAft>
                        <a:buClrTx/>
                        <a:buSzTx/>
                        <a:buFont typeface="Wingdings" charset="2"/>
                        <a:buChar char="ü"/>
                        <a:tabLst/>
                      </a:pPr>
                      <a:r>
                        <a:rPr kumimoji="0" lang="en-US" altLang="en-US" sz="2400" b="0" i="0" u="none" strike="noStrike" cap="none" normalizeH="0" baseline="0">
                          <a:ln>
                            <a:noFill/>
                          </a:ln>
                          <a:solidFill>
                            <a:srgbClr val="000000"/>
                          </a:solidFill>
                          <a:effectLst/>
                          <a:latin typeface="Century Gothic" charset="0"/>
                          <a:ea typeface="ＭＳ Ｐゴシック" charset="-128"/>
                        </a:rPr>
                        <a:t>Adjust learning to the student’s needs/level</a:t>
                      </a:r>
                    </a:p>
                    <a:p>
                      <a:pPr marL="285750" marR="0" lvl="0" indent="-285750" algn="l" defTabSz="914400" rtl="0" eaLnBrk="1" fontAlgn="base" latinLnBrk="0" hangingPunct="1">
                        <a:lnSpc>
                          <a:spcPct val="100000"/>
                        </a:lnSpc>
                        <a:spcBef>
                          <a:spcPct val="0"/>
                        </a:spcBef>
                        <a:spcAft>
                          <a:spcPts val="600"/>
                        </a:spcAft>
                        <a:buClrTx/>
                        <a:buSzTx/>
                        <a:buFont typeface="Wingdings" charset="2"/>
                        <a:buChar char="ü"/>
                        <a:tabLst/>
                      </a:pPr>
                      <a:r>
                        <a:rPr kumimoji="0" lang="en-US" altLang="en-US" sz="2400" b="0" i="0" u="none" strike="noStrike" cap="none" normalizeH="0" baseline="0">
                          <a:ln>
                            <a:noFill/>
                          </a:ln>
                          <a:solidFill>
                            <a:srgbClr val="000000"/>
                          </a:solidFill>
                          <a:effectLst/>
                          <a:latin typeface="Century Gothic" charset="0"/>
                          <a:ea typeface="ＭＳ Ｐゴシック" charset="-128"/>
                        </a:rPr>
                        <a:t>Incorporate as many senses as possible</a:t>
                      </a:r>
                    </a:p>
                  </a:txBody>
                  <a:tcPr marL="91432" marR="91432"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E3CB"/>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1">
            <a:extLst>
              <a:ext uri="{FF2B5EF4-FFF2-40B4-BE49-F238E27FC236}">
                <a16:creationId xmlns:a16="http://schemas.microsoft.com/office/drawing/2014/main" id="{B423EFD8-764F-CA42-9FFF-36405A1D2AC7}"/>
              </a:ext>
            </a:extLst>
          </p:cNvPr>
          <p:cNvSpPr>
            <a:spLocks noGrp="1"/>
          </p:cNvSpPr>
          <p:nvPr>
            <p:ph type="sldNum" sz="quarter" idx="12"/>
          </p:nvPr>
        </p:nvSpPr>
        <p:spPr bwMode="auto">
          <a:xfrm>
            <a:off x="6564313" y="64468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D5745773-FBDA-EA49-9AB7-EF8A8D0F2E51}" type="slidenum">
              <a:rPr lang="en-US" altLang="en-US" sz="1200">
                <a:solidFill>
                  <a:srgbClr val="898989"/>
                </a:solidFill>
              </a:rPr>
              <a:pPr>
                <a:spcBef>
                  <a:spcPct val="0"/>
                </a:spcBef>
                <a:buFontTx/>
                <a:buNone/>
              </a:pPr>
              <a:t>53</a:t>
            </a:fld>
            <a:endParaRPr lang="en-US" altLang="en-US" sz="1200">
              <a:solidFill>
                <a:srgbClr val="898989"/>
              </a:solidFill>
            </a:endParaRPr>
          </a:p>
        </p:txBody>
      </p:sp>
      <p:cxnSp>
        <p:nvCxnSpPr>
          <p:cNvPr id="10" name="Straight Connector 9">
            <a:extLst>
              <a:ext uri="{FF2B5EF4-FFF2-40B4-BE49-F238E27FC236}">
                <a16:creationId xmlns:a16="http://schemas.microsoft.com/office/drawing/2014/main" id="{1B01A4F7-F393-4F3B-BC1D-3A2733E07BF5}"/>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2237A616-BDF9-476F-8571-B29956C2D974}"/>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sp>
        <p:nvSpPr>
          <p:cNvPr id="69637" name="Title 8">
            <a:extLst>
              <a:ext uri="{FF2B5EF4-FFF2-40B4-BE49-F238E27FC236}">
                <a16:creationId xmlns:a16="http://schemas.microsoft.com/office/drawing/2014/main" id="{A161B26D-95C4-8E48-98C9-1180CECFF8D3}"/>
              </a:ext>
            </a:extLst>
          </p:cNvPr>
          <p:cNvSpPr txBox="1">
            <a:spLocks/>
          </p:cNvSpPr>
          <p:nvPr/>
        </p:nvSpPr>
        <p:spPr bwMode="auto">
          <a:xfrm>
            <a:off x="457200" y="282575"/>
            <a:ext cx="868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3600" b="1">
                <a:latin typeface="Century Gothic" panose="020B0502020202020204" pitchFamily="34" charset="0"/>
              </a:rPr>
              <a:t>Step 4: </a:t>
            </a:r>
            <a:r>
              <a:rPr lang="en-US" altLang="en-US" sz="3600">
                <a:latin typeface="Century Gothic" panose="020B0502020202020204" pitchFamily="34" charset="0"/>
              </a:rPr>
              <a:t>Young Adult Learning Resource Guide</a:t>
            </a:r>
            <a:endParaRPr lang="en-US" altLang="en-US" sz="2400">
              <a:latin typeface="Century Gothic" panose="020B0502020202020204" pitchFamily="34" charset="0"/>
            </a:endParaRPr>
          </a:p>
        </p:txBody>
      </p:sp>
      <p:pic>
        <p:nvPicPr>
          <p:cNvPr id="69638" name="Picture 9">
            <a:extLst>
              <a:ext uri="{FF2B5EF4-FFF2-40B4-BE49-F238E27FC236}">
                <a16:creationId xmlns:a16="http://schemas.microsoft.com/office/drawing/2014/main" id="{2181D659-34DA-084C-8292-469901324F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3" y="304800"/>
            <a:ext cx="915987"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4">
            <a:extLst>
              <a:ext uri="{FF2B5EF4-FFF2-40B4-BE49-F238E27FC236}">
                <a16:creationId xmlns:a16="http://schemas.microsoft.com/office/drawing/2014/main" id="{A0E50085-A559-4E66-BAD0-44A12E7ADE70}"/>
              </a:ext>
            </a:extLst>
          </p:cNvPr>
          <p:cNvSpPr txBox="1">
            <a:spLocks noChangeArrowheads="1"/>
          </p:cNvSpPr>
          <p:nvPr/>
        </p:nvSpPr>
        <p:spPr bwMode="auto">
          <a:xfrm>
            <a:off x="468313" y="5724525"/>
            <a:ext cx="72374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lgn="ctr">
              <a:defRPr/>
            </a:pPr>
            <a:r>
              <a:rPr lang="en-US" altLang="en-US" sz="1200" dirty="0">
                <a:latin typeface="+mj-lt"/>
                <a:ea typeface="+mn-ea"/>
              </a:rPr>
              <a:t>For the full document, see </a:t>
            </a:r>
            <a:r>
              <a:rPr lang="en-US" sz="1200" dirty="0">
                <a:solidFill>
                  <a:prstClr val="black"/>
                </a:solidFill>
                <a:latin typeface="Century Gothic"/>
                <a:ea typeface="+mn-ea"/>
                <a:cs typeface="+mn-cs"/>
              </a:rPr>
              <a:t>Young Adult Learning </a:t>
            </a:r>
            <a:r>
              <a:rPr lang="en-US" altLang="en-US" sz="1200" dirty="0">
                <a:latin typeface="+mj-lt"/>
                <a:ea typeface="+mn-ea"/>
              </a:rPr>
              <a:t>Resource Guide</a:t>
            </a:r>
          </a:p>
        </p:txBody>
      </p:sp>
      <p:pic>
        <p:nvPicPr>
          <p:cNvPr id="69640" name="Picture 16" descr="Image result for click icon">
            <a:extLst>
              <a:ext uri="{FF2B5EF4-FFF2-40B4-BE49-F238E27FC236}">
                <a16:creationId xmlns:a16="http://schemas.microsoft.com/office/drawing/2014/main" id="{5CF4B86B-E859-AF40-8A60-622A46D0A5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56388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1" name="Picture 3" descr="Screen Clipping">
            <a:extLst>
              <a:ext uri="{FF2B5EF4-FFF2-40B4-BE49-F238E27FC236}">
                <a16:creationId xmlns:a16="http://schemas.microsoft.com/office/drawing/2014/main" id="{7FF85439-D0DB-904A-B040-44D7BCE6720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66913" y="1519238"/>
            <a:ext cx="5210175"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Content Placeholder 4" descr="Screen Clipping">
            <a:extLst>
              <a:ext uri="{FF2B5EF4-FFF2-40B4-BE49-F238E27FC236}">
                <a16:creationId xmlns:a16="http://schemas.microsoft.com/office/drawing/2014/main" id="{F51C306F-AD1D-8544-9FD1-FB5AED6EAD3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02150" y="3789363"/>
            <a:ext cx="139700" cy="147637"/>
          </a:xfrm>
        </p:spPr>
      </p:pic>
      <p:sp>
        <p:nvSpPr>
          <p:cNvPr id="71683" name="Slide Number Placeholder 3">
            <a:extLst>
              <a:ext uri="{FF2B5EF4-FFF2-40B4-BE49-F238E27FC236}">
                <a16:creationId xmlns:a16="http://schemas.microsoft.com/office/drawing/2014/main" id="{DEEBBD24-F68C-E44B-8888-F8A6864761F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6607264B-B582-6546-90F7-BDE61605AA1D}" type="slidenum">
              <a:rPr lang="en-US" altLang="en-US" sz="1200">
                <a:solidFill>
                  <a:srgbClr val="898989"/>
                </a:solidFill>
              </a:rPr>
              <a:pPr>
                <a:spcBef>
                  <a:spcPct val="0"/>
                </a:spcBef>
                <a:buFontTx/>
                <a:buNone/>
              </a:pPr>
              <a:t>54</a:t>
            </a:fld>
            <a:endParaRPr lang="en-US" altLang="en-US" sz="1200">
              <a:solidFill>
                <a:srgbClr val="898989"/>
              </a:solidFill>
            </a:endParaRPr>
          </a:p>
        </p:txBody>
      </p:sp>
      <p:pic>
        <p:nvPicPr>
          <p:cNvPr id="71684" name="Picture 1" descr="Screen Clipping">
            <a:extLst>
              <a:ext uri="{FF2B5EF4-FFF2-40B4-BE49-F238E27FC236}">
                <a16:creationId xmlns:a16="http://schemas.microsoft.com/office/drawing/2014/main" id="{36A14EF3-9B6D-5B46-83CC-81F0D2B023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613" y="457200"/>
            <a:ext cx="8675687" cy="589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8">
            <a:extLst>
              <a:ext uri="{FF2B5EF4-FFF2-40B4-BE49-F238E27FC236}">
                <a16:creationId xmlns:a16="http://schemas.microsoft.com/office/drawing/2014/main" id="{B96011CE-E785-4C28-9278-2B4AEBE84A97}"/>
              </a:ext>
            </a:extLst>
          </p:cNvPr>
          <p:cNvSpPr>
            <a:spLocks noGrp="1"/>
          </p:cNvSpPr>
          <p:nvPr>
            <p:ph type="title"/>
          </p:nvPr>
        </p:nvSpPr>
        <p:spPr>
          <a:solidFill>
            <a:schemeClr val="accent3">
              <a:lumMod val="20000"/>
              <a:lumOff val="80000"/>
            </a:schemeClr>
          </a:solidFill>
        </p:spPr>
        <p:txBody>
          <a:bodyPr/>
          <a:lstStyle/>
          <a:p>
            <a:pPr eaLnBrk="1" hangingPunct="1">
              <a:defRPr/>
            </a:pPr>
            <a:r>
              <a:rPr lang="en-US" altLang="en-US" dirty="0"/>
              <a:t>Stop-and-Do: Step 4</a:t>
            </a:r>
          </a:p>
        </p:txBody>
      </p:sp>
      <p:sp>
        <p:nvSpPr>
          <p:cNvPr id="72707" name="Content Placeholder 10">
            <a:extLst>
              <a:ext uri="{FF2B5EF4-FFF2-40B4-BE49-F238E27FC236}">
                <a16:creationId xmlns:a16="http://schemas.microsoft.com/office/drawing/2014/main" id="{A13DA5FB-0BA9-1143-BA50-47DD3396CF0C}"/>
              </a:ext>
            </a:extLst>
          </p:cNvPr>
          <p:cNvSpPr>
            <a:spLocks noGrp="1"/>
          </p:cNvSpPr>
          <p:nvPr>
            <p:ph idx="1"/>
          </p:nvPr>
        </p:nvSpPr>
        <p:spPr/>
        <p:txBody>
          <a:bodyPr/>
          <a:lstStyle/>
          <a:p>
            <a:pPr marL="0" indent="0" eaLnBrk="1" hangingPunct="1">
              <a:buFont typeface="Arial" panose="020B0604020202020204" pitchFamily="34" charset="0"/>
              <a:buNone/>
            </a:pPr>
            <a:r>
              <a:rPr lang="en-US" altLang="en-US">
                <a:ea typeface="ＭＳ Ｐゴシック" panose="020B0600070205080204" pitchFamily="34" charset="-128"/>
              </a:rPr>
              <a:t>Describe what young adult learning strategies you would use with Yordano, knowing obtaining his diploma may lead to better opportunities:</a:t>
            </a:r>
          </a:p>
        </p:txBody>
      </p:sp>
      <p:sp>
        <p:nvSpPr>
          <p:cNvPr id="72708" name="Slide Number Placeholder 1">
            <a:extLst>
              <a:ext uri="{FF2B5EF4-FFF2-40B4-BE49-F238E27FC236}">
                <a16:creationId xmlns:a16="http://schemas.microsoft.com/office/drawing/2014/main" id="{3E99B0E6-93C9-234C-8B7C-9F2A8F2B12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8B7C799D-20FB-AE45-99F2-D825C95A7FBB}" type="slidenum">
              <a:rPr lang="en-US" altLang="en-US" sz="1200">
                <a:solidFill>
                  <a:srgbClr val="898989"/>
                </a:solidFill>
              </a:rPr>
              <a:pPr>
                <a:spcBef>
                  <a:spcPct val="0"/>
                </a:spcBef>
                <a:buFontTx/>
                <a:buNone/>
              </a:pPr>
              <a:t>55</a:t>
            </a:fld>
            <a:endParaRPr lang="en-US" altLang="en-US" sz="1200">
              <a:solidFill>
                <a:srgbClr val="898989"/>
              </a:solidFill>
            </a:endParaRPr>
          </a:p>
        </p:txBody>
      </p:sp>
      <p:cxnSp>
        <p:nvCxnSpPr>
          <p:cNvPr id="10" name="Straight Connector 9">
            <a:extLst>
              <a:ext uri="{FF2B5EF4-FFF2-40B4-BE49-F238E27FC236}">
                <a16:creationId xmlns:a16="http://schemas.microsoft.com/office/drawing/2014/main" id="{10B0E1A3-8126-4EF8-99A6-7232195C4A23}"/>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A194DF81-6D34-4373-A47F-B232AA59E0EE}"/>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72711" name="Picture 9">
            <a:extLst>
              <a:ext uri="{FF2B5EF4-FFF2-40B4-BE49-F238E27FC236}">
                <a16:creationId xmlns:a16="http://schemas.microsoft.com/office/drawing/2014/main" id="{77E76B44-5D2A-1145-BBD7-9A6F9E5BF6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3ECAEA18-3914-4764-BA43-E0D636D6A4A0}"/>
              </a:ext>
            </a:extLst>
          </p:cNvPr>
          <p:cNvSpPr txBox="1"/>
          <p:nvPr/>
        </p:nvSpPr>
        <p:spPr>
          <a:xfrm>
            <a:off x="2133600" y="4021138"/>
            <a:ext cx="6705600" cy="1814512"/>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342900" indent="-342900">
              <a:buFont typeface="Arial" panose="020B0604020202020204" pitchFamily="34" charset="0"/>
              <a:buChar char="•"/>
              <a:defRPr/>
            </a:pPr>
            <a:r>
              <a:rPr lang="en-US" sz="2800" dirty="0"/>
              <a:t>Identify the specific learning strategies you plan to use.</a:t>
            </a:r>
          </a:p>
          <a:p>
            <a:pPr marL="342900" indent="-342900">
              <a:buFont typeface="Arial" panose="020B0604020202020204" pitchFamily="34" charset="0"/>
              <a:buChar char="•"/>
              <a:defRPr/>
            </a:pPr>
            <a:r>
              <a:rPr lang="en-US" sz="2800" dirty="0"/>
              <a:t>Where and how will you implement these strategies?</a:t>
            </a:r>
          </a:p>
        </p:txBody>
      </p:sp>
      <p:pic>
        <p:nvPicPr>
          <p:cNvPr id="72713" name="Picture 11" descr="Image result for pencil icon">
            <a:extLst>
              <a:ext uri="{FF2B5EF4-FFF2-40B4-BE49-F238E27FC236}">
                <a16:creationId xmlns:a16="http://schemas.microsoft.com/office/drawing/2014/main" id="{061CC2F9-043E-9346-9B2E-CE1D6FEE59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021138"/>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CE056804-17D3-5041-94D4-C4C2F5B58A67}"/>
              </a:ext>
            </a:extLst>
          </p:cNvPr>
          <p:cNvSpPr>
            <a:spLocks noGrp="1"/>
          </p:cNvSpPr>
          <p:nvPr>
            <p:ph type="title"/>
          </p:nvPr>
        </p:nvSpPr>
        <p:spPr/>
        <p:txBody>
          <a:bodyPr/>
          <a:lstStyle/>
          <a:p>
            <a:r>
              <a:rPr lang="en-US" altLang="en-US">
                <a:ea typeface="ＭＳ Ｐゴシック" panose="020B0600070205080204" pitchFamily="34" charset="-128"/>
              </a:rPr>
              <a:t>Learning Strategies</a:t>
            </a:r>
            <a:br>
              <a:rPr lang="en-US" altLang="en-US">
                <a:ea typeface="ＭＳ Ｐゴシック" panose="020B0600070205080204" pitchFamily="34" charset="-128"/>
              </a:rPr>
            </a:br>
            <a:r>
              <a:rPr lang="en-US" altLang="en-US">
                <a:ea typeface="ＭＳ Ｐゴシック" panose="020B0600070205080204" pitchFamily="34" charset="-128"/>
              </a:rPr>
              <a:t>In Summary…</a:t>
            </a:r>
          </a:p>
        </p:txBody>
      </p:sp>
      <p:sp>
        <p:nvSpPr>
          <p:cNvPr id="73731" name="Slide Number Placeholder 3">
            <a:extLst>
              <a:ext uri="{FF2B5EF4-FFF2-40B4-BE49-F238E27FC236}">
                <a16:creationId xmlns:a16="http://schemas.microsoft.com/office/drawing/2014/main" id="{D0BB701B-EA44-404A-A8B3-843C4278D81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74757A75-61AD-0F4E-AC11-24172A28C118}" type="slidenum">
              <a:rPr lang="en-US" altLang="en-US" sz="1200">
                <a:solidFill>
                  <a:srgbClr val="898989"/>
                </a:solidFill>
              </a:rPr>
              <a:pPr>
                <a:spcBef>
                  <a:spcPct val="0"/>
                </a:spcBef>
                <a:buFontTx/>
                <a:buNone/>
              </a:pPr>
              <a:t>56</a:t>
            </a:fld>
            <a:endParaRPr lang="en-US" altLang="en-US" sz="1200">
              <a:solidFill>
                <a:srgbClr val="898989"/>
              </a:solidFill>
            </a:endParaRPr>
          </a:p>
        </p:txBody>
      </p:sp>
      <p:sp>
        <p:nvSpPr>
          <p:cNvPr id="73732" name="TextBox 8">
            <a:extLst>
              <a:ext uri="{FF2B5EF4-FFF2-40B4-BE49-F238E27FC236}">
                <a16:creationId xmlns:a16="http://schemas.microsoft.com/office/drawing/2014/main" id="{AE46D2E5-7845-F046-B7C9-798A697F2996}"/>
              </a:ext>
            </a:extLst>
          </p:cNvPr>
          <p:cNvSpPr txBox="1">
            <a:spLocks noChangeArrowheads="1"/>
          </p:cNvSpPr>
          <p:nvPr/>
        </p:nvSpPr>
        <p:spPr bwMode="auto">
          <a:xfrm>
            <a:off x="-2698750" y="11915775"/>
            <a:ext cx="8286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a:latin typeface="Arial" panose="020B0604020202020204" pitchFamily="34" charset="0"/>
              </a:rPr>
              <a:t>Ensure Proper Lighting</a:t>
            </a:r>
          </a:p>
        </p:txBody>
      </p:sp>
      <p:pic>
        <p:nvPicPr>
          <p:cNvPr id="73733" name="Picture 9">
            <a:extLst>
              <a:ext uri="{FF2B5EF4-FFF2-40B4-BE49-F238E27FC236}">
                <a16:creationId xmlns:a16="http://schemas.microsoft.com/office/drawing/2014/main" id="{DA448407-6D88-4F42-A3EB-8DD4DAA7EE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8030DD6C-C6CE-4FAF-8C58-A1A8557E31DE}"/>
              </a:ext>
            </a:extLst>
          </p:cNvPr>
          <p:cNvSpPr txBox="1"/>
          <p:nvPr/>
        </p:nvSpPr>
        <p:spPr>
          <a:xfrm>
            <a:off x="534988" y="6443663"/>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sp>
        <p:nvSpPr>
          <p:cNvPr id="5" name="TextBox 4">
            <a:extLst>
              <a:ext uri="{FF2B5EF4-FFF2-40B4-BE49-F238E27FC236}">
                <a16:creationId xmlns:a16="http://schemas.microsoft.com/office/drawing/2014/main" id="{4E23E077-54AB-4413-A8B3-789FCFD56819}"/>
              </a:ext>
            </a:extLst>
          </p:cNvPr>
          <p:cNvSpPr txBox="1"/>
          <p:nvPr/>
        </p:nvSpPr>
        <p:spPr>
          <a:xfrm rot="19144085">
            <a:off x="2227263" y="4405313"/>
            <a:ext cx="2514600" cy="646112"/>
          </a:xfrm>
          <a:prstGeom prst="rect">
            <a:avLst/>
          </a:prstGeom>
          <a:noFill/>
        </p:spPr>
        <p:txBody>
          <a:bodyPr>
            <a:spAutoFit/>
          </a:bodyPr>
          <a:lstStyle/>
          <a:p>
            <a:pPr>
              <a:defRPr/>
            </a:pPr>
            <a:r>
              <a:rPr lang="en-US" sz="3600" b="1" dirty="0">
                <a:solidFill>
                  <a:schemeClr val="bg1"/>
                </a:solidFill>
                <a:latin typeface="+mj-lt"/>
                <a:ea typeface="+mn-ea"/>
                <a:cs typeface="Arial" panose="020B0604020202020204" pitchFamily="34" charset="0"/>
              </a:rPr>
              <a:t>interests</a:t>
            </a:r>
          </a:p>
        </p:txBody>
      </p:sp>
      <p:sp>
        <p:nvSpPr>
          <p:cNvPr id="26" name="TextBox 25">
            <a:extLst>
              <a:ext uri="{FF2B5EF4-FFF2-40B4-BE49-F238E27FC236}">
                <a16:creationId xmlns:a16="http://schemas.microsoft.com/office/drawing/2014/main" id="{E2B85829-2D0C-43BB-A5B1-2F1B25EA559F}"/>
              </a:ext>
            </a:extLst>
          </p:cNvPr>
          <p:cNvSpPr txBox="1"/>
          <p:nvPr/>
        </p:nvSpPr>
        <p:spPr>
          <a:xfrm>
            <a:off x="5486400" y="2667000"/>
            <a:ext cx="2514600" cy="646113"/>
          </a:xfrm>
          <a:prstGeom prst="rect">
            <a:avLst/>
          </a:prstGeom>
          <a:noFill/>
        </p:spPr>
        <p:txBody>
          <a:bodyPr>
            <a:spAutoFit/>
          </a:bodyPr>
          <a:lstStyle/>
          <a:p>
            <a:pPr>
              <a:defRPr/>
            </a:pPr>
            <a:r>
              <a:rPr lang="en-US" sz="3600" b="1" dirty="0">
                <a:solidFill>
                  <a:schemeClr val="bg1"/>
                </a:solidFill>
                <a:latin typeface="+mj-lt"/>
                <a:ea typeface="+mn-ea"/>
                <a:cs typeface="Arial" panose="020B0604020202020204" pitchFamily="34" charset="0"/>
              </a:rPr>
              <a:t>instruction</a:t>
            </a:r>
          </a:p>
        </p:txBody>
      </p:sp>
      <p:sp>
        <p:nvSpPr>
          <p:cNvPr id="73737" name="AutoShape 11" descr="https://exchange10.esu13.org/owa/attachment.ashx?id=RgAAAAA%2bYV9o%2bEBVS7B1KwX7eIWrBwBq3bbDSYc6R68Gbb6Jd47IAAl9%2fRQFAADLcp1bc6BJSJsbT6YIjHpbAABUZRsnAAAJ&amp;attcnt=1&amp;attid0=BAAAAAAA&amp;attcid0=image001.jpg%4001D235A6.D03A7160">
            <a:extLst>
              <a:ext uri="{FF2B5EF4-FFF2-40B4-BE49-F238E27FC236}">
                <a16:creationId xmlns:a16="http://schemas.microsoft.com/office/drawing/2014/main" id="{7F692ECE-CD0B-4041-BEEE-38204D8DF28E}"/>
              </a:ext>
            </a:extLst>
          </p:cNvPr>
          <p:cNvSpPr>
            <a:spLocks noChangeAspect="1" noChangeArrowheads="1"/>
          </p:cNvSpPr>
          <p:nvPr/>
        </p:nvSpPr>
        <p:spPr bwMode="auto">
          <a:xfrm>
            <a:off x="63500" y="-136525"/>
            <a:ext cx="47244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pic>
        <p:nvPicPr>
          <p:cNvPr id="73738" name="Picture 3">
            <a:extLst>
              <a:ext uri="{FF2B5EF4-FFF2-40B4-BE49-F238E27FC236}">
                <a16:creationId xmlns:a16="http://schemas.microsoft.com/office/drawing/2014/main" id="{EEF49A07-2CC8-2C4C-B8C9-3BC7795800E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820863"/>
            <a:ext cx="47244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9" name="TextBox 5">
            <a:extLst>
              <a:ext uri="{FF2B5EF4-FFF2-40B4-BE49-F238E27FC236}">
                <a16:creationId xmlns:a16="http://schemas.microsoft.com/office/drawing/2014/main" id="{2101E852-F117-104A-9356-5351B3E0DAD7}"/>
              </a:ext>
            </a:extLst>
          </p:cNvPr>
          <p:cNvSpPr txBox="1">
            <a:spLocks noChangeArrowheads="1"/>
          </p:cNvSpPr>
          <p:nvPr/>
        </p:nvSpPr>
        <p:spPr bwMode="auto">
          <a:xfrm>
            <a:off x="409575" y="2171700"/>
            <a:ext cx="152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a:latin typeface="Arial" panose="020B0604020202020204" pitchFamily="34" charset="0"/>
              </a:rPr>
              <a:t>Relevant and Useful</a:t>
            </a:r>
          </a:p>
        </p:txBody>
      </p:sp>
      <p:sp>
        <p:nvSpPr>
          <p:cNvPr id="73740" name="TextBox 13">
            <a:extLst>
              <a:ext uri="{FF2B5EF4-FFF2-40B4-BE49-F238E27FC236}">
                <a16:creationId xmlns:a16="http://schemas.microsoft.com/office/drawing/2014/main" id="{7C46047C-01E1-F24D-AA4D-CB6AD64D6321}"/>
              </a:ext>
            </a:extLst>
          </p:cNvPr>
          <p:cNvSpPr txBox="1">
            <a:spLocks noChangeArrowheads="1"/>
          </p:cNvSpPr>
          <p:nvPr/>
        </p:nvSpPr>
        <p:spPr bwMode="auto">
          <a:xfrm>
            <a:off x="400050" y="3832225"/>
            <a:ext cx="1533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a:latin typeface="Arial" panose="020B0604020202020204" pitchFamily="34" charset="0"/>
              </a:rPr>
              <a:t>Practice and Feedback</a:t>
            </a:r>
          </a:p>
        </p:txBody>
      </p:sp>
      <p:sp>
        <p:nvSpPr>
          <p:cNvPr id="73741" name="TextBox 15">
            <a:extLst>
              <a:ext uri="{FF2B5EF4-FFF2-40B4-BE49-F238E27FC236}">
                <a16:creationId xmlns:a16="http://schemas.microsoft.com/office/drawing/2014/main" id="{E6D8B7DB-2737-884D-BBDB-C2B842D75CE9}"/>
              </a:ext>
            </a:extLst>
          </p:cNvPr>
          <p:cNvSpPr txBox="1">
            <a:spLocks noChangeArrowheads="1"/>
          </p:cNvSpPr>
          <p:nvPr/>
        </p:nvSpPr>
        <p:spPr bwMode="auto">
          <a:xfrm>
            <a:off x="7315200" y="2171700"/>
            <a:ext cx="1535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a:latin typeface="Arial" panose="020B0604020202020204" pitchFamily="34" charset="0"/>
              </a:rPr>
              <a:t>Adjust to meet needs</a:t>
            </a:r>
          </a:p>
        </p:txBody>
      </p:sp>
      <p:sp>
        <p:nvSpPr>
          <p:cNvPr id="73742" name="TextBox 16">
            <a:extLst>
              <a:ext uri="{FF2B5EF4-FFF2-40B4-BE49-F238E27FC236}">
                <a16:creationId xmlns:a16="http://schemas.microsoft.com/office/drawing/2014/main" id="{7629FC89-80A0-BD43-9378-8F6E2A0A9EC0}"/>
              </a:ext>
            </a:extLst>
          </p:cNvPr>
          <p:cNvSpPr txBox="1">
            <a:spLocks noChangeArrowheads="1"/>
          </p:cNvSpPr>
          <p:nvPr/>
        </p:nvSpPr>
        <p:spPr bwMode="auto">
          <a:xfrm>
            <a:off x="7239000" y="3636963"/>
            <a:ext cx="15351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800">
                <a:latin typeface="Arial" panose="020B0604020202020204" pitchFamily="34" charset="0"/>
              </a:rPr>
              <a:t>Incorporate many senses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8">
            <a:extLst>
              <a:ext uri="{FF2B5EF4-FFF2-40B4-BE49-F238E27FC236}">
                <a16:creationId xmlns:a16="http://schemas.microsoft.com/office/drawing/2014/main" id="{9C75D7E6-AC2C-8049-8C15-6C59459FBAF4}"/>
              </a:ext>
            </a:extLst>
          </p:cNvPr>
          <p:cNvSpPr>
            <a:spLocks noGrp="1"/>
          </p:cNvSpPr>
          <p:nvPr>
            <p:ph type="title"/>
          </p:nvPr>
        </p:nvSpPr>
        <p:spPr>
          <a:xfrm>
            <a:off x="990600" y="274638"/>
            <a:ext cx="7696200" cy="1143000"/>
          </a:xfrm>
        </p:spPr>
        <p:txBody>
          <a:bodyPr/>
          <a:lstStyle/>
          <a:p>
            <a:pPr eaLnBrk="1" hangingPunct="1"/>
            <a:r>
              <a:rPr lang="en-US" altLang="en-US" sz="4000">
                <a:ea typeface="ＭＳ Ｐゴシック" panose="020B0600070205080204" pitchFamily="34" charset="-128"/>
              </a:rPr>
              <a:t>OSY Instructional Action Plan</a:t>
            </a:r>
            <a:br>
              <a:rPr lang="en-US" altLang="en-US" sz="4000">
                <a:ea typeface="ＭＳ Ｐゴシック" panose="020B0600070205080204" pitchFamily="34" charset="-128"/>
              </a:rPr>
            </a:br>
            <a:r>
              <a:rPr lang="en-US" altLang="en-US" sz="4000">
                <a:ea typeface="ＭＳ Ｐゴシック" panose="020B0600070205080204" pitchFamily="34" charset="-128"/>
              </a:rPr>
              <a:t>Reflection</a:t>
            </a:r>
          </a:p>
        </p:txBody>
      </p:sp>
      <p:sp>
        <p:nvSpPr>
          <p:cNvPr id="75779" name="Slide Number Placeholder 1">
            <a:extLst>
              <a:ext uri="{FF2B5EF4-FFF2-40B4-BE49-F238E27FC236}">
                <a16:creationId xmlns:a16="http://schemas.microsoft.com/office/drawing/2014/main" id="{7D1EE849-8D22-4D44-8ED2-EA7001F4493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E225DC9C-1B52-2F4F-9ACD-A63C3A6B2E07}" type="slidenum">
              <a:rPr lang="en-US" altLang="en-US" sz="1200">
                <a:solidFill>
                  <a:srgbClr val="898989"/>
                </a:solidFill>
              </a:rPr>
              <a:pPr>
                <a:spcBef>
                  <a:spcPct val="0"/>
                </a:spcBef>
                <a:buFontTx/>
                <a:buNone/>
              </a:pPr>
              <a:t>57</a:t>
            </a:fld>
            <a:endParaRPr lang="en-US" altLang="en-US" sz="1200">
              <a:solidFill>
                <a:srgbClr val="898989"/>
              </a:solidFill>
            </a:endParaRPr>
          </a:p>
        </p:txBody>
      </p:sp>
      <p:cxnSp>
        <p:nvCxnSpPr>
          <p:cNvPr id="10" name="Straight Connector 9">
            <a:extLst>
              <a:ext uri="{FF2B5EF4-FFF2-40B4-BE49-F238E27FC236}">
                <a16:creationId xmlns:a16="http://schemas.microsoft.com/office/drawing/2014/main" id="{F4FB1346-4652-4A4B-A58D-91D452809250}"/>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DB4D3B49-24DB-4345-A334-E4C212FB1549}"/>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20489" name="Picture 9">
            <a:extLst>
              <a:ext uri="{FF2B5EF4-FFF2-40B4-BE49-F238E27FC236}">
                <a16:creationId xmlns:a16="http://schemas.microsoft.com/office/drawing/2014/main" id="{C0BBDEB4-73C3-4CB3-928B-371BD3D45481}"/>
              </a:ext>
            </a:extLst>
          </p:cNvPr>
          <p:cNvPicPr>
            <a:picLocks noChangeAspect="1" noChangeArrowheads="1"/>
          </p:cNvPicPr>
          <p:nvPr/>
        </p:nvPicPr>
        <p:blipFill>
          <a:blip r:embed="rId2"/>
          <a:srcRect/>
          <a:stretch>
            <a:fillRect/>
          </a:stretch>
        </p:blipFill>
        <p:spPr bwMode="auto">
          <a:xfrm>
            <a:off x="1968500" y="3071813"/>
            <a:ext cx="5281613" cy="2811462"/>
          </a:xfrm>
          <a:prstGeom prst="rect">
            <a:avLst/>
          </a:prstGeom>
          <a:ln/>
        </p:spPr>
        <p:style>
          <a:lnRef idx="2">
            <a:schemeClr val="dk1"/>
          </a:lnRef>
          <a:fillRef idx="1">
            <a:schemeClr val="lt1"/>
          </a:fillRef>
          <a:effectRef idx="0">
            <a:schemeClr val="dk1"/>
          </a:effectRef>
          <a:fontRef idx="minor">
            <a:schemeClr val="dk1"/>
          </a:fontRef>
        </p:style>
      </p:pic>
      <p:sp>
        <p:nvSpPr>
          <p:cNvPr id="75783" name="Content Placeholder 10">
            <a:extLst>
              <a:ext uri="{FF2B5EF4-FFF2-40B4-BE49-F238E27FC236}">
                <a16:creationId xmlns:a16="http://schemas.microsoft.com/office/drawing/2014/main" id="{3A2B2B8C-45B8-B34A-9580-5408566F2028}"/>
              </a:ext>
            </a:extLst>
          </p:cNvPr>
          <p:cNvSpPr>
            <a:spLocks noGrp="1"/>
          </p:cNvSpPr>
          <p:nvPr>
            <p:ph sz="half" idx="1"/>
          </p:nvPr>
        </p:nvSpPr>
        <p:spPr>
          <a:xfrm>
            <a:off x="457200" y="1600200"/>
            <a:ext cx="8305800" cy="1219200"/>
          </a:xfrm>
        </p:spPr>
        <p:txBody>
          <a:bodyPr/>
          <a:lstStyle/>
          <a:p>
            <a:pPr marL="0" indent="0" eaLnBrk="1" hangingPunct="1">
              <a:buFont typeface="Arial" panose="020B0604020202020204" pitchFamily="34" charset="0"/>
              <a:buNone/>
            </a:pPr>
            <a:r>
              <a:rPr lang="en-US" altLang="en-US">
                <a:ea typeface="ＭＳ Ｐゴシック" panose="020B0600070205080204" pitchFamily="34" charset="-128"/>
              </a:rPr>
              <a:t>Review the questions in the reflection section to evaluate the success of your lesson and determine future modifications.</a:t>
            </a:r>
          </a:p>
        </p:txBody>
      </p:sp>
      <p:pic>
        <p:nvPicPr>
          <p:cNvPr id="75784" name="Picture 9">
            <a:extLst>
              <a:ext uri="{FF2B5EF4-FFF2-40B4-BE49-F238E27FC236}">
                <a16:creationId xmlns:a16="http://schemas.microsoft.com/office/drawing/2014/main" id="{EF381673-70B5-D646-B2E2-5BC08923C2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10033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8">
            <a:extLst>
              <a:ext uri="{FF2B5EF4-FFF2-40B4-BE49-F238E27FC236}">
                <a16:creationId xmlns:a16="http://schemas.microsoft.com/office/drawing/2014/main" id="{C0A509DC-9C71-5441-A1EF-627AF53E0091}"/>
              </a:ext>
            </a:extLst>
          </p:cNvPr>
          <p:cNvSpPr>
            <a:spLocks noGrp="1"/>
          </p:cNvSpPr>
          <p:nvPr>
            <p:ph type="title"/>
          </p:nvPr>
        </p:nvSpPr>
        <p:spPr>
          <a:xfrm>
            <a:off x="990600" y="274638"/>
            <a:ext cx="7696200" cy="1143000"/>
          </a:xfrm>
        </p:spPr>
        <p:txBody>
          <a:bodyPr/>
          <a:lstStyle/>
          <a:p>
            <a:pPr eaLnBrk="1" hangingPunct="1"/>
            <a:r>
              <a:rPr lang="en-US" altLang="en-US" sz="2400">
                <a:ea typeface="ＭＳ Ｐゴシック" panose="020B0600070205080204" pitchFamily="34" charset="-128"/>
              </a:rPr>
              <a:t>Sample OSY Instructional Action Plan: Paw</a:t>
            </a:r>
          </a:p>
        </p:txBody>
      </p:sp>
      <p:sp>
        <p:nvSpPr>
          <p:cNvPr id="76803" name="Slide Number Placeholder 1">
            <a:extLst>
              <a:ext uri="{FF2B5EF4-FFF2-40B4-BE49-F238E27FC236}">
                <a16:creationId xmlns:a16="http://schemas.microsoft.com/office/drawing/2014/main" id="{3403080A-E8C8-DC42-B2DA-81ED8EE5121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5ED749B9-B5D2-4240-8A4E-09DB7496654B}" type="slidenum">
              <a:rPr lang="en-US" altLang="en-US" sz="1200">
                <a:solidFill>
                  <a:srgbClr val="898989"/>
                </a:solidFill>
              </a:rPr>
              <a:pPr>
                <a:spcBef>
                  <a:spcPct val="0"/>
                </a:spcBef>
                <a:buFontTx/>
                <a:buNone/>
              </a:pPr>
              <a:t>58</a:t>
            </a:fld>
            <a:endParaRPr lang="en-US" altLang="en-US" sz="1200">
              <a:solidFill>
                <a:srgbClr val="898989"/>
              </a:solidFill>
            </a:endParaRPr>
          </a:p>
        </p:txBody>
      </p:sp>
      <p:cxnSp>
        <p:nvCxnSpPr>
          <p:cNvPr id="10" name="Straight Connector 9">
            <a:extLst>
              <a:ext uri="{FF2B5EF4-FFF2-40B4-BE49-F238E27FC236}">
                <a16:creationId xmlns:a16="http://schemas.microsoft.com/office/drawing/2014/main" id="{19208433-EE73-428E-A9C1-15967C3F1919}"/>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3347C8A9-AB92-4FF0-94B5-E604AF3C6E98}"/>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76806" name="Picture 9">
            <a:extLst>
              <a:ext uri="{FF2B5EF4-FFF2-40B4-BE49-F238E27FC236}">
                <a16:creationId xmlns:a16="http://schemas.microsoft.com/office/drawing/2014/main" id="{A84DBE91-BB35-F64A-B35D-4DE8837296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10033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7" name="Picture 2" descr="Screen Clipping">
            <a:extLst>
              <a:ext uri="{FF2B5EF4-FFF2-40B4-BE49-F238E27FC236}">
                <a16:creationId xmlns:a16="http://schemas.microsoft.com/office/drawing/2014/main" id="{BB5C8BF0-28BA-E94E-887A-E58A4FF0BF25}"/>
              </a:ext>
            </a:extLst>
          </p:cNvPr>
          <p:cNvPicPr>
            <a:picLocks noChangeAspect="1"/>
          </p:cNvPicPr>
          <p:nvPr/>
        </p:nvPicPr>
        <p:blipFill>
          <a:blip r:embed="rId3">
            <a:extLst>
              <a:ext uri="{28A0092B-C50C-407E-A947-70E740481C1C}">
                <a14:useLocalDpi xmlns:a14="http://schemas.microsoft.com/office/drawing/2010/main" val="0"/>
              </a:ext>
            </a:extLst>
          </a:blip>
          <a:srcRect l="2103" t="668" r="1813" b="1521"/>
          <a:stretch>
            <a:fillRect/>
          </a:stretch>
        </p:blipFill>
        <p:spPr bwMode="auto">
          <a:xfrm>
            <a:off x="533400" y="1600200"/>
            <a:ext cx="8077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8">
            <a:extLst>
              <a:ext uri="{FF2B5EF4-FFF2-40B4-BE49-F238E27FC236}">
                <a16:creationId xmlns:a16="http://schemas.microsoft.com/office/drawing/2014/main" id="{2B7BCBE2-8562-4BD8-B847-B66BC0A31C05}"/>
              </a:ext>
            </a:extLst>
          </p:cNvPr>
          <p:cNvSpPr>
            <a:spLocks noGrp="1"/>
          </p:cNvSpPr>
          <p:nvPr>
            <p:ph type="title"/>
          </p:nvPr>
        </p:nvSpPr>
        <p:spPr>
          <a:solidFill>
            <a:schemeClr val="accent3">
              <a:lumMod val="20000"/>
              <a:lumOff val="80000"/>
            </a:schemeClr>
          </a:solidFill>
        </p:spPr>
        <p:txBody>
          <a:bodyPr/>
          <a:lstStyle/>
          <a:p>
            <a:pPr eaLnBrk="1" hangingPunct="1">
              <a:defRPr/>
            </a:pPr>
            <a:r>
              <a:rPr lang="en-US" altLang="en-US" sz="4000" dirty="0"/>
              <a:t>Stop-and-Do: Reflection</a:t>
            </a:r>
          </a:p>
        </p:txBody>
      </p:sp>
      <p:sp>
        <p:nvSpPr>
          <p:cNvPr id="77827" name="Slide Number Placeholder 1">
            <a:extLst>
              <a:ext uri="{FF2B5EF4-FFF2-40B4-BE49-F238E27FC236}">
                <a16:creationId xmlns:a16="http://schemas.microsoft.com/office/drawing/2014/main" id="{479B6647-10F6-5C4B-B888-AAFD0FF804D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E608B7DC-1355-E44B-AE46-5275F20F1EA2}" type="slidenum">
              <a:rPr lang="en-US" altLang="en-US" sz="1200">
                <a:solidFill>
                  <a:srgbClr val="898989"/>
                </a:solidFill>
              </a:rPr>
              <a:pPr>
                <a:spcBef>
                  <a:spcPct val="0"/>
                </a:spcBef>
                <a:buFontTx/>
                <a:buNone/>
              </a:pPr>
              <a:t>59</a:t>
            </a:fld>
            <a:endParaRPr lang="en-US" altLang="en-US" sz="1200">
              <a:solidFill>
                <a:srgbClr val="898989"/>
              </a:solidFill>
            </a:endParaRPr>
          </a:p>
        </p:txBody>
      </p:sp>
      <p:cxnSp>
        <p:nvCxnSpPr>
          <p:cNvPr id="10" name="Straight Connector 9">
            <a:extLst>
              <a:ext uri="{FF2B5EF4-FFF2-40B4-BE49-F238E27FC236}">
                <a16:creationId xmlns:a16="http://schemas.microsoft.com/office/drawing/2014/main" id="{14E95326-D109-4BC9-B4D1-C39CA7EEE54D}"/>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287DAD72-4ACC-459E-895E-47E15B3A3D01}"/>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77830" name="Picture 9">
            <a:extLst>
              <a:ext uri="{FF2B5EF4-FFF2-40B4-BE49-F238E27FC236}">
                <a16:creationId xmlns:a16="http://schemas.microsoft.com/office/drawing/2014/main" id="{26269F33-0A23-DC45-9F79-A7BD346FC5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1" name="Picture 11" descr="Image result for pencil icon">
            <a:extLst>
              <a:ext uri="{FF2B5EF4-FFF2-40B4-BE49-F238E27FC236}">
                <a16:creationId xmlns:a16="http://schemas.microsoft.com/office/drawing/2014/main" id="{4BBE38FC-39B8-CF44-8818-11DA913A13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021138"/>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2" name="Content Placeholder 10">
            <a:extLst>
              <a:ext uri="{FF2B5EF4-FFF2-40B4-BE49-F238E27FC236}">
                <a16:creationId xmlns:a16="http://schemas.microsoft.com/office/drawing/2014/main" id="{FC5AA86C-8BBF-5C4A-B3E3-C39373077BF2}"/>
              </a:ext>
            </a:extLst>
          </p:cNvPr>
          <p:cNvSpPr>
            <a:spLocks noGrp="1"/>
          </p:cNvSpPr>
          <p:nvPr>
            <p:ph idx="1"/>
          </p:nvPr>
        </p:nvSpPr>
        <p:spPr/>
        <p:txBody>
          <a:bodyPr/>
          <a:lstStyle/>
          <a:p>
            <a:pPr marL="0" indent="0" eaLnBrk="1" hangingPunct="1">
              <a:buFont typeface="Arial" panose="020B0604020202020204" pitchFamily="34" charset="0"/>
              <a:buNone/>
            </a:pPr>
            <a:r>
              <a:rPr lang="en-US" altLang="en-US" sz="2400">
                <a:ea typeface="ＭＳ Ｐゴシック" panose="020B0600070205080204" pitchFamily="34" charset="-128"/>
              </a:rPr>
              <a:t>Take a few moments to consider these components of reflection:</a:t>
            </a:r>
          </a:p>
        </p:txBody>
      </p:sp>
      <p:sp>
        <p:nvSpPr>
          <p:cNvPr id="13" name="TextBox 12">
            <a:extLst>
              <a:ext uri="{FF2B5EF4-FFF2-40B4-BE49-F238E27FC236}">
                <a16:creationId xmlns:a16="http://schemas.microsoft.com/office/drawing/2014/main" id="{F905FEF3-BAFF-4DFF-B158-CC28263E3BE9}"/>
              </a:ext>
            </a:extLst>
          </p:cNvPr>
          <p:cNvSpPr txBox="1"/>
          <p:nvPr/>
        </p:nvSpPr>
        <p:spPr>
          <a:xfrm>
            <a:off x="2078038" y="2373313"/>
            <a:ext cx="6684962" cy="3478212"/>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342900" indent="-342900">
              <a:spcAft>
                <a:spcPts val="600"/>
              </a:spcAft>
              <a:buFont typeface="Arial" panose="020B0604020202020204" pitchFamily="34" charset="0"/>
              <a:buChar char="•"/>
              <a:defRPr/>
            </a:pPr>
            <a:r>
              <a:rPr lang="en-US" sz="2000" dirty="0"/>
              <a:t>Reflection is critical. It enables you to construct valuable future lessons.</a:t>
            </a:r>
          </a:p>
          <a:p>
            <a:pPr marL="342900" indent="-342900">
              <a:spcAft>
                <a:spcPts val="600"/>
              </a:spcAft>
              <a:buFont typeface="Arial" panose="020B0604020202020204" pitchFamily="34" charset="0"/>
              <a:buChar char="•"/>
              <a:defRPr/>
            </a:pPr>
            <a:r>
              <a:rPr lang="en-US" sz="2000" dirty="0"/>
              <a:t>Use your reflection to set goals for yourself.</a:t>
            </a:r>
          </a:p>
          <a:p>
            <a:pPr marL="342900" indent="-342900">
              <a:spcAft>
                <a:spcPts val="600"/>
              </a:spcAft>
              <a:buFont typeface="Arial" panose="020B0604020202020204" pitchFamily="34" charset="0"/>
              <a:buChar char="•"/>
              <a:defRPr/>
            </a:pPr>
            <a:r>
              <a:rPr lang="en-US" sz="2000" dirty="0"/>
              <a:t>Reach out for help from a supervisor, trusted colleague, or utilize community resources.</a:t>
            </a:r>
          </a:p>
          <a:p>
            <a:pPr marL="342900" indent="-342900">
              <a:spcAft>
                <a:spcPts val="600"/>
              </a:spcAft>
              <a:buFont typeface="Arial" panose="020B0604020202020204" pitchFamily="34" charset="0"/>
              <a:buChar char="•"/>
              <a:defRPr/>
            </a:pPr>
            <a:r>
              <a:rPr lang="en-US" sz="2000" dirty="0"/>
              <a:t>Be flexible - don’t hesitate to change your future lesson plan based on the OSY’s response.</a:t>
            </a:r>
          </a:p>
          <a:p>
            <a:pPr marL="342900" indent="-342900">
              <a:spcAft>
                <a:spcPts val="600"/>
              </a:spcAft>
              <a:buFont typeface="Arial" panose="020B0604020202020204" pitchFamily="34" charset="0"/>
              <a:buChar char="•"/>
              <a:defRPr/>
            </a:pPr>
            <a:r>
              <a:rPr lang="en-US" sz="2000" dirty="0"/>
              <a:t>Reflection is vital to your rapport with the OSY, as it enables you to stay in tune with their changing needs.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8">
            <a:extLst>
              <a:ext uri="{FF2B5EF4-FFF2-40B4-BE49-F238E27FC236}">
                <a16:creationId xmlns:a16="http://schemas.microsoft.com/office/drawing/2014/main" id="{5C608239-2094-EC41-81A8-5B974C1F016D}"/>
              </a:ext>
            </a:extLst>
          </p:cNvPr>
          <p:cNvSpPr>
            <a:spLocks noGrp="1"/>
          </p:cNvSpPr>
          <p:nvPr>
            <p:ph type="title"/>
          </p:nvPr>
        </p:nvSpPr>
        <p:spPr/>
        <p:txBody>
          <a:bodyPr/>
          <a:lstStyle/>
          <a:p>
            <a:pPr eaLnBrk="1" hangingPunct="1"/>
            <a:r>
              <a:rPr lang="en-US" altLang="en-US">
                <a:ea typeface="ＭＳ Ｐゴシック" panose="020B0600070205080204" pitchFamily="34" charset="-128"/>
              </a:rPr>
              <a:t>GOSOSY Updates	</a:t>
            </a:r>
          </a:p>
        </p:txBody>
      </p:sp>
      <p:sp>
        <p:nvSpPr>
          <p:cNvPr id="10243" name="Content Placeholder 10">
            <a:extLst>
              <a:ext uri="{FF2B5EF4-FFF2-40B4-BE49-F238E27FC236}">
                <a16:creationId xmlns:a16="http://schemas.microsoft.com/office/drawing/2014/main" id="{D77E7B28-700C-2645-A918-7E8DF4786BC4}"/>
              </a:ext>
            </a:extLst>
          </p:cNvPr>
          <p:cNvSpPr>
            <a:spLocks noGrp="1"/>
          </p:cNvSpPr>
          <p:nvPr>
            <p:ph idx="1"/>
          </p:nvPr>
        </p:nvSpPr>
        <p:spPr>
          <a:xfrm>
            <a:off x="342900" y="1512888"/>
            <a:ext cx="8458200" cy="4572000"/>
          </a:xfrm>
        </p:spPr>
        <p:txBody>
          <a:bodyPr/>
          <a:lstStyle/>
          <a:p>
            <a:pPr eaLnBrk="1" hangingPunct="1"/>
            <a:r>
              <a:rPr lang="en-US" altLang="en-US" sz="3600">
                <a:ea typeface="ＭＳ Ｐゴシック" panose="020B0600070205080204" pitchFamily="34" charset="-128"/>
              </a:rPr>
              <a:t>ACReS Lessons in French</a:t>
            </a:r>
            <a:r>
              <a:rPr lang="mr-IN" altLang="en-US" sz="3600">
                <a:ea typeface="ＭＳ Ｐゴシック" panose="020B0600070205080204" pitchFamily="34" charset="-128"/>
              </a:rPr>
              <a:t>–</a:t>
            </a:r>
            <a:r>
              <a:rPr lang="en-US" altLang="en-US" sz="3600">
                <a:ea typeface="ＭＳ Ｐゴシック" panose="020B0600070205080204" pitchFamily="34" charset="-128"/>
              </a:rPr>
              <a:t> Thank you to Illinois!</a:t>
            </a:r>
          </a:p>
          <a:p>
            <a:r>
              <a:rPr lang="en-US" altLang="en-US" sz="2800">
                <a:ea typeface="ＭＳ Ｐゴシック" panose="020B0600070205080204" pitchFamily="34" charset="-128"/>
              </a:rPr>
              <a:t>OME Monitoring</a:t>
            </a:r>
            <a:r>
              <a:rPr lang="mr-IN" altLang="en-US" sz="2800">
                <a:ea typeface="ＭＳ Ｐゴシック" panose="020B0600070205080204" pitchFamily="34" charset="-128"/>
              </a:rPr>
              <a:t>–</a:t>
            </a:r>
            <a:r>
              <a:rPr lang="en-US" altLang="en-US" sz="2800">
                <a:ea typeface="ＭＳ Ｐゴシック" panose="020B0600070205080204" pitchFamily="34" charset="-128"/>
              </a:rPr>
              <a:t> February 14, 2017</a:t>
            </a:r>
          </a:p>
          <a:p>
            <a:r>
              <a:rPr lang="en-US" altLang="en-US" sz="2800">
                <a:ea typeface="ＭＳ Ｐゴシック" panose="020B0600070205080204" pitchFamily="34" charset="-128"/>
              </a:rPr>
              <a:t>ADM Participation </a:t>
            </a:r>
          </a:p>
          <a:p>
            <a:r>
              <a:rPr lang="en-US" altLang="en-US" sz="2800">
                <a:ea typeface="ＭＳ Ｐゴシック" panose="020B0600070205080204" pitchFamily="34" charset="-128"/>
              </a:rPr>
              <a:t>NASDME presentations </a:t>
            </a:r>
          </a:p>
          <a:p>
            <a:r>
              <a:rPr lang="en-US" altLang="en-US" sz="2800">
                <a:ea typeface="ＭＳ Ｐゴシック" panose="020B0600070205080204" pitchFamily="34" charset="-128"/>
              </a:rPr>
              <a:t>GOSOSY Website Updates </a:t>
            </a:r>
          </a:p>
          <a:p>
            <a:pPr lvl="1"/>
            <a:r>
              <a:rPr lang="en-US" altLang="en-US" sz="2400">
                <a:ea typeface="ＭＳ Ｐゴシック" panose="020B0600070205080204" pitchFamily="34" charset="-128"/>
              </a:rPr>
              <a:t>Google Analytics </a:t>
            </a:r>
          </a:p>
          <a:p>
            <a:pPr lvl="1"/>
            <a:r>
              <a:rPr lang="en-US" altLang="en-US" sz="2400">
                <a:ea typeface="ＭＳ Ｐゴシック" panose="020B0600070205080204" pitchFamily="34" charset="-128"/>
              </a:rPr>
              <a:t>Discussion of student site </a:t>
            </a:r>
          </a:p>
          <a:p>
            <a:pPr eaLnBrk="1" hangingPunct="1"/>
            <a:endParaRPr lang="en-US" altLang="en-US" sz="3600">
              <a:ea typeface="ＭＳ Ｐゴシック" panose="020B0600070205080204" pitchFamily="34" charset="-128"/>
            </a:endParaRPr>
          </a:p>
        </p:txBody>
      </p:sp>
      <p:cxnSp>
        <p:nvCxnSpPr>
          <p:cNvPr id="10" name="Straight Connector 9">
            <a:extLst>
              <a:ext uri="{FF2B5EF4-FFF2-40B4-BE49-F238E27FC236}">
                <a16:creationId xmlns:a16="http://schemas.microsoft.com/office/drawing/2014/main" id="{C5FE0CB2-5BC3-44CE-8778-966D5FE9BBA4}"/>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68182F26-34C8-4183-88BA-4CEE22AB1BD8}"/>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10246" name="Picture 9">
            <a:extLst>
              <a:ext uri="{FF2B5EF4-FFF2-40B4-BE49-F238E27FC236}">
                <a16:creationId xmlns:a16="http://schemas.microsoft.com/office/drawing/2014/main" id="{2F1C9C4F-6A26-DD46-A825-689CB874E1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8">
            <a:extLst>
              <a:ext uri="{FF2B5EF4-FFF2-40B4-BE49-F238E27FC236}">
                <a16:creationId xmlns:a16="http://schemas.microsoft.com/office/drawing/2014/main" id="{108DC255-3557-4366-B5FC-70747A5D5945}"/>
              </a:ext>
            </a:extLst>
          </p:cNvPr>
          <p:cNvSpPr>
            <a:spLocks noGrp="1"/>
          </p:cNvSpPr>
          <p:nvPr>
            <p:ph type="title"/>
          </p:nvPr>
        </p:nvSpPr>
        <p:spPr>
          <a:solidFill>
            <a:schemeClr val="accent3">
              <a:lumMod val="20000"/>
              <a:lumOff val="80000"/>
            </a:schemeClr>
          </a:solidFill>
        </p:spPr>
        <p:txBody>
          <a:bodyPr/>
          <a:lstStyle/>
          <a:p>
            <a:pPr eaLnBrk="1" hangingPunct="1">
              <a:defRPr/>
            </a:pPr>
            <a:r>
              <a:rPr lang="en-US" altLang="en-US" sz="4000" dirty="0"/>
              <a:t>Stop-and-Do: Reflection</a:t>
            </a:r>
          </a:p>
        </p:txBody>
      </p:sp>
      <p:sp>
        <p:nvSpPr>
          <p:cNvPr id="78851" name="Slide Number Placeholder 1">
            <a:extLst>
              <a:ext uri="{FF2B5EF4-FFF2-40B4-BE49-F238E27FC236}">
                <a16:creationId xmlns:a16="http://schemas.microsoft.com/office/drawing/2014/main" id="{B927F667-C46B-EC4C-BCB4-2365A8FE014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07C56700-EAB1-CF43-931E-F419A4A0E94C}" type="slidenum">
              <a:rPr lang="en-US" altLang="en-US" sz="1200">
                <a:solidFill>
                  <a:srgbClr val="898989"/>
                </a:solidFill>
              </a:rPr>
              <a:pPr>
                <a:spcBef>
                  <a:spcPct val="0"/>
                </a:spcBef>
                <a:buFontTx/>
                <a:buNone/>
              </a:pPr>
              <a:t>60</a:t>
            </a:fld>
            <a:endParaRPr lang="en-US" altLang="en-US" sz="1200">
              <a:solidFill>
                <a:srgbClr val="898989"/>
              </a:solidFill>
            </a:endParaRPr>
          </a:p>
        </p:txBody>
      </p:sp>
      <p:cxnSp>
        <p:nvCxnSpPr>
          <p:cNvPr id="10" name="Straight Connector 9">
            <a:extLst>
              <a:ext uri="{FF2B5EF4-FFF2-40B4-BE49-F238E27FC236}">
                <a16:creationId xmlns:a16="http://schemas.microsoft.com/office/drawing/2014/main" id="{1B7459BF-3FCD-4995-86C4-B85F1FF322A5}"/>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E9778A32-16B3-4B36-9ADA-73A4EFDD64D2}"/>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78854" name="Picture 9">
            <a:extLst>
              <a:ext uri="{FF2B5EF4-FFF2-40B4-BE49-F238E27FC236}">
                <a16:creationId xmlns:a16="http://schemas.microsoft.com/office/drawing/2014/main" id="{A7998F26-1C19-E945-9E1E-4CAED064DD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5" name="Picture 11" descr="Image result for pencil icon">
            <a:extLst>
              <a:ext uri="{FF2B5EF4-FFF2-40B4-BE49-F238E27FC236}">
                <a16:creationId xmlns:a16="http://schemas.microsoft.com/office/drawing/2014/main" id="{DE118F8F-F94C-7E45-BA01-8D795E78AC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021138"/>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6" name="Content Placeholder 10">
            <a:extLst>
              <a:ext uri="{FF2B5EF4-FFF2-40B4-BE49-F238E27FC236}">
                <a16:creationId xmlns:a16="http://schemas.microsoft.com/office/drawing/2014/main" id="{1B670EF1-92A2-8442-B0CB-B2080382C042}"/>
              </a:ext>
            </a:extLst>
          </p:cNvPr>
          <p:cNvSpPr>
            <a:spLocks noGrp="1"/>
          </p:cNvSpPr>
          <p:nvPr>
            <p:ph idx="1"/>
          </p:nvPr>
        </p:nvSpPr>
        <p:spPr/>
        <p:txBody>
          <a:bodyPr/>
          <a:lstStyle/>
          <a:p>
            <a:pPr marL="0" indent="0" eaLnBrk="1" hangingPunct="1">
              <a:buFont typeface="Arial" panose="020B0604020202020204" pitchFamily="34" charset="0"/>
              <a:buNone/>
            </a:pPr>
            <a:r>
              <a:rPr lang="en-US" altLang="en-US" sz="2400">
                <a:ea typeface="ＭＳ Ｐゴシック" panose="020B0600070205080204" pitchFamily="34" charset="-128"/>
              </a:rPr>
              <a:t>Now take a moment to note these components on Paw’s Learning Plan Reflection:</a:t>
            </a:r>
          </a:p>
        </p:txBody>
      </p:sp>
      <p:pic>
        <p:nvPicPr>
          <p:cNvPr id="78857" name="Picture 1" descr="Screen Clipping">
            <a:extLst>
              <a:ext uri="{FF2B5EF4-FFF2-40B4-BE49-F238E27FC236}">
                <a16:creationId xmlns:a16="http://schemas.microsoft.com/office/drawing/2014/main" id="{FEC9FDAE-7132-4A43-BC5D-353D0CD6127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68500" y="2408238"/>
            <a:ext cx="6705600" cy="368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8">
            <a:extLst>
              <a:ext uri="{FF2B5EF4-FFF2-40B4-BE49-F238E27FC236}">
                <a16:creationId xmlns:a16="http://schemas.microsoft.com/office/drawing/2014/main" id="{F9F96816-CC31-3E42-9CC3-85B94360B95F}"/>
              </a:ext>
            </a:extLst>
          </p:cNvPr>
          <p:cNvSpPr>
            <a:spLocks noGrp="1"/>
          </p:cNvSpPr>
          <p:nvPr>
            <p:ph type="title"/>
          </p:nvPr>
        </p:nvSpPr>
        <p:spPr/>
        <p:txBody>
          <a:bodyPr/>
          <a:lstStyle/>
          <a:p>
            <a:pPr eaLnBrk="1" hangingPunct="1"/>
            <a:r>
              <a:rPr lang="en-US" altLang="en-US" sz="4000">
                <a:ea typeface="ＭＳ Ｐゴシック" panose="020B0600070205080204" pitchFamily="34" charset="-128"/>
              </a:rPr>
              <a:t>OSY Instructional Action Plan</a:t>
            </a:r>
            <a:br>
              <a:rPr lang="en-US" altLang="en-US" sz="4000">
                <a:ea typeface="ＭＳ Ｐゴシック" panose="020B0600070205080204" pitchFamily="34" charset="-128"/>
              </a:rPr>
            </a:br>
            <a:r>
              <a:rPr lang="en-US" altLang="en-US" sz="4000">
                <a:ea typeface="ＭＳ Ｐゴシック" panose="020B0600070205080204" pitchFamily="34" charset="-128"/>
              </a:rPr>
              <a:t>Evaluation</a:t>
            </a:r>
          </a:p>
        </p:txBody>
      </p:sp>
      <p:sp>
        <p:nvSpPr>
          <p:cNvPr id="5123" name="Content Placeholder 10">
            <a:extLst>
              <a:ext uri="{FF2B5EF4-FFF2-40B4-BE49-F238E27FC236}">
                <a16:creationId xmlns:a16="http://schemas.microsoft.com/office/drawing/2014/main" id="{1C543015-4D2A-4432-806A-503CAD5D1390}"/>
              </a:ext>
            </a:extLst>
          </p:cNvPr>
          <p:cNvSpPr>
            <a:spLocks noGrp="1"/>
          </p:cNvSpPr>
          <p:nvPr>
            <p:ph sz="half" idx="1"/>
          </p:nvPr>
        </p:nvSpPr>
        <p:spPr>
          <a:xfrm>
            <a:off x="152400" y="1577975"/>
            <a:ext cx="3200400" cy="4525963"/>
          </a:xfrm>
        </p:spPr>
        <p:txBody>
          <a:bodyPr/>
          <a:lstStyle/>
          <a:p>
            <a:pPr marL="0" indent="0" eaLnBrk="1" hangingPunct="1">
              <a:buFont typeface="Arial" charset="0"/>
              <a:buNone/>
              <a:defRPr/>
            </a:pPr>
            <a:r>
              <a:rPr lang="en-US" altLang="en-US" dirty="0"/>
              <a:t>Self Evaluation: </a:t>
            </a:r>
          </a:p>
          <a:p>
            <a:pPr eaLnBrk="1" hangingPunct="1">
              <a:buFont typeface="Arial" charset="0"/>
              <a:buChar char="•"/>
              <a:defRPr/>
            </a:pPr>
            <a:r>
              <a:rPr lang="en-US" altLang="en-US" dirty="0"/>
              <a:t>On a scale of 1-5, how would you rate your ability to…</a:t>
            </a:r>
          </a:p>
          <a:p>
            <a:pPr marL="457200" lvl="1" indent="0" eaLnBrk="1" hangingPunct="1">
              <a:buFont typeface="Arial" charset="0"/>
              <a:buNone/>
              <a:defRPr/>
            </a:pPr>
            <a:endParaRPr lang="en-US" altLang="en-US" dirty="0"/>
          </a:p>
          <a:p>
            <a:pPr lvl="1" eaLnBrk="1" hangingPunct="1">
              <a:buFont typeface="Arial" charset="0"/>
              <a:buChar char="–"/>
              <a:defRPr/>
            </a:pPr>
            <a:endParaRPr lang="en-US" altLang="en-US" dirty="0"/>
          </a:p>
          <a:p>
            <a:pPr marL="914400" lvl="2" indent="0" eaLnBrk="1" hangingPunct="1">
              <a:buFont typeface="Arial" charset="0"/>
              <a:buNone/>
              <a:defRPr/>
            </a:pPr>
            <a:endParaRPr lang="en-US" altLang="en-US" dirty="0"/>
          </a:p>
        </p:txBody>
      </p:sp>
      <p:sp>
        <p:nvSpPr>
          <p:cNvPr id="79876" name="Slide Number Placeholder 1">
            <a:extLst>
              <a:ext uri="{FF2B5EF4-FFF2-40B4-BE49-F238E27FC236}">
                <a16:creationId xmlns:a16="http://schemas.microsoft.com/office/drawing/2014/main" id="{DBC131C3-B05B-7F4F-8040-8AE9E46FD94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B01EF44E-59F3-0F4D-A010-1E8DC9CB2F64}" type="slidenum">
              <a:rPr lang="en-US" altLang="en-US" sz="1200">
                <a:solidFill>
                  <a:srgbClr val="898989"/>
                </a:solidFill>
              </a:rPr>
              <a:pPr>
                <a:spcBef>
                  <a:spcPct val="0"/>
                </a:spcBef>
                <a:buFontTx/>
                <a:buNone/>
              </a:pPr>
              <a:t>61</a:t>
            </a:fld>
            <a:endParaRPr lang="en-US" altLang="en-US" sz="1200">
              <a:solidFill>
                <a:srgbClr val="898989"/>
              </a:solidFill>
            </a:endParaRPr>
          </a:p>
        </p:txBody>
      </p:sp>
      <p:cxnSp>
        <p:nvCxnSpPr>
          <p:cNvPr id="10" name="Straight Connector 9">
            <a:extLst>
              <a:ext uri="{FF2B5EF4-FFF2-40B4-BE49-F238E27FC236}">
                <a16:creationId xmlns:a16="http://schemas.microsoft.com/office/drawing/2014/main" id="{5DA41E78-FFDD-4AA3-889B-FCB06EC40FB1}"/>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60E24F33-6C9E-4B15-B684-053CAEE32297}"/>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79879" name="Picture 9">
            <a:extLst>
              <a:ext uri="{FF2B5EF4-FFF2-40B4-BE49-F238E27FC236}">
                <a16:creationId xmlns:a16="http://schemas.microsoft.com/office/drawing/2014/main" id="{39A2D9D9-6E7E-5549-848D-D2F6E4A4A8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 y="381000"/>
            <a:ext cx="9255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 2">
            <a:extLst>
              <a:ext uri="{FF2B5EF4-FFF2-40B4-BE49-F238E27FC236}">
                <a16:creationId xmlns:a16="http://schemas.microsoft.com/office/drawing/2014/main" id="{7921C629-A3D8-4996-B8F1-FF9EC4CD4B65}"/>
              </a:ext>
            </a:extLst>
          </p:cNvPr>
          <p:cNvGraphicFramePr/>
          <p:nvPr/>
        </p:nvGraphicFramePr>
        <p:xfrm>
          <a:off x="3505200" y="1828800"/>
          <a:ext cx="5410200" cy="3733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10">
            <a:extLst>
              <a:ext uri="{FF2B5EF4-FFF2-40B4-BE49-F238E27FC236}">
                <a16:creationId xmlns:a16="http://schemas.microsoft.com/office/drawing/2014/main" id="{11445E47-2035-49F6-8A0E-084ED548B47D}"/>
              </a:ext>
            </a:extLst>
          </p:cNvPr>
          <p:cNvPicPr>
            <a:picLocks noChangeAspect="1"/>
          </p:cNvPicPr>
          <p:nvPr/>
        </p:nvPicPr>
        <p:blipFill>
          <a:blip r:embed="rId9"/>
          <a:stretch>
            <a:fillRect/>
          </a:stretch>
        </p:blipFill>
        <p:spPr>
          <a:xfrm>
            <a:off x="804863" y="4229100"/>
            <a:ext cx="1895475" cy="1304925"/>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8">
            <a:extLst>
              <a:ext uri="{FF2B5EF4-FFF2-40B4-BE49-F238E27FC236}">
                <a16:creationId xmlns:a16="http://schemas.microsoft.com/office/drawing/2014/main" id="{FCE11697-8F52-A745-BF22-F1A52B9F4A9A}"/>
              </a:ext>
            </a:extLst>
          </p:cNvPr>
          <p:cNvSpPr>
            <a:spLocks noGrp="1"/>
          </p:cNvSpPr>
          <p:nvPr>
            <p:ph type="title"/>
          </p:nvPr>
        </p:nvSpPr>
        <p:spPr>
          <a:xfrm>
            <a:off x="457200" y="274638"/>
            <a:ext cx="8610600" cy="1143000"/>
          </a:xfrm>
        </p:spPr>
        <p:txBody>
          <a:bodyPr/>
          <a:lstStyle/>
          <a:p>
            <a:pPr eaLnBrk="1" hangingPunct="1"/>
            <a:r>
              <a:rPr lang="en-US" altLang="en-US" sz="2800">
                <a:ea typeface="ＭＳ Ｐゴシック" panose="020B0600070205080204" pitchFamily="34" charset="-128"/>
              </a:rPr>
              <a:t>Sample OSY Instructional Action Plan</a:t>
            </a:r>
            <a:br>
              <a:rPr lang="en-US" altLang="en-US" sz="2800">
                <a:ea typeface="ＭＳ Ｐゴシック" panose="020B0600070205080204" pitchFamily="34" charset="-128"/>
              </a:rPr>
            </a:br>
            <a:r>
              <a:rPr lang="en-US" altLang="en-US" sz="2800">
                <a:ea typeface="ＭＳ Ｐゴシック" panose="020B0600070205080204" pitchFamily="34" charset="-128"/>
              </a:rPr>
              <a:t>Evaluation: Paw</a:t>
            </a:r>
          </a:p>
        </p:txBody>
      </p:sp>
      <p:sp>
        <p:nvSpPr>
          <p:cNvPr id="81923" name="Slide Number Placeholder 1">
            <a:extLst>
              <a:ext uri="{FF2B5EF4-FFF2-40B4-BE49-F238E27FC236}">
                <a16:creationId xmlns:a16="http://schemas.microsoft.com/office/drawing/2014/main" id="{DEBBB070-FD61-A54B-961E-7CC0A96901E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11E9DCAB-4515-AD4B-8C39-D94D87AFA614}" type="slidenum">
              <a:rPr lang="en-US" altLang="en-US" sz="1200">
                <a:solidFill>
                  <a:srgbClr val="898989"/>
                </a:solidFill>
              </a:rPr>
              <a:pPr>
                <a:spcBef>
                  <a:spcPct val="0"/>
                </a:spcBef>
                <a:buFontTx/>
                <a:buNone/>
              </a:pPr>
              <a:t>62</a:t>
            </a:fld>
            <a:endParaRPr lang="en-US" altLang="en-US" sz="1200">
              <a:solidFill>
                <a:srgbClr val="898989"/>
              </a:solidFill>
            </a:endParaRPr>
          </a:p>
        </p:txBody>
      </p:sp>
      <p:cxnSp>
        <p:nvCxnSpPr>
          <p:cNvPr id="10" name="Straight Connector 9">
            <a:extLst>
              <a:ext uri="{FF2B5EF4-FFF2-40B4-BE49-F238E27FC236}">
                <a16:creationId xmlns:a16="http://schemas.microsoft.com/office/drawing/2014/main" id="{27D31941-D96E-4F3E-9A9B-4631EF27C4B9}"/>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FE57A2B1-8ADA-4890-9EC0-9A5A52FDBD70}"/>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81926" name="Picture 9">
            <a:extLst>
              <a:ext uri="{FF2B5EF4-FFF2-40B4-BE49-F238E27FC236}">
                <a16:creationId xmlns:a16="http://schemas.microsoft.com/office/drawing/2014/main" id="{5AFD3234-D57E-5048-92FF-B2EF7FACF2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 y="381000"/>
            <a:ext cx="9255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E33E74A4-F5BE-42BB-9C8A-B75D14CD4D75}"/>
              </a:ext>
            </a:extLst>
          </p:cNvPr>
          <p:cNvSpPr txBox="1"/>
          <p:nvPr/>
        </p:nvSpPr>
        <p:spPr>
          <a:xfrm>
            <a:off x="914400" y="1752600"/>
            <a:ext cx="7315200" cy="830263"/>
          </a:xfrm>
          <a:prstGeom prst="rect">
            <a:avLst/>
          </a:prstGeom>
          <a:noFill/>
        </p:spPr>
        <p:txBody>
          <a:bodyPr>
            <a:spAutoFit/>
          </a:bodyPr>
          <a:lstStyle/>
          <a:p>
            <a:pPr algn="ctr">
              <a:defRPr/>
            </a:pPr>
            <a:r>
              <a:rPr lang="en-US" sz="2400" dirty="0">
                <a:latin typeface="+mn-lt"/>
                <a:ea typeface="+mn-ea"/>
                <a:cs typeface="Arial" panose="020B0604020202020204" pitchFamily="34" charset="0"/>
              </a:rPr>
              <a:t>Be honest in the evaluation process; learn from what didn’t work and build on what worked!</a:t>
            </a:r>
          </a:p>
        </p:txBody>
      </p:sp>
      <p:grpSp>
        <p:nvGrpSpPr>
          <p:cNvPr id="81928" name="Group 11">
            <a:extLst>
              <a:ext uri="{FF2B5EF4-FFF2-40B4-BE49-F238E27FC236}">
                <a16:creationId xmlns:a16="http://schemas.microsoft.com/office/drawing/2014/main" id="{4438B4BF-BF82-344F-B526-7C6D1A98907D}"/>
              </a:ext>
            </a:extLst>
          </p:cNvPr>
          <p:cNvGrpSpPr>
            <a:grpSpLocks/>
          </p:cNvGrpSpPr>
          <p:nvPr/>
        </p:nvGrpSpPr>
        <p:grpSpPr bwMode="auto">
          <a:xfrm>
            <a:off x="85725" y="2690813"/>
            <a:ext cx="2209800" cy="833437"/>
            <a:chOff x="609600" y="5198233"/>
            <a:chExt cx="2209800" cy="834628"/>
          </a:xfrm>
        </p:grpSpPr>
        <p:sp>
          <p:nvSpPr>
            <p:cNvPr id="5" name="Oval Callout 4">
              <a:extLst>
                <a:ext uri="{FF2B5EF4-FFF2-40B4-BE49-F238E27FC236}">
                  <a16:creationId xmlns:a16="http://schemas.microsoft.com/office/drawing/2014/main" id="{6EF64A4E-D30C-4422-B672-CB3CCA3942BD}"/>
                </a:ext>
              </a:extLst>
            </p:cNvPr>
            <p:cNvSpPr/>
            <p:nvPr/>
          </p:nvSpPr>
          <p:spPr>
            <a:xfrm>
              <a:off x="609600" y="5198233"/>
              <a:ext cx="2209800" cy="83462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940" name="TextBox 6">
              <a:extLst>
                <a:ext uri="{FF2B5EF4-FFF2-40B4-BE49-F238E27FC236}">
                  <a16:creationId xmlns:a16="http://schemas.microsoft.com/office/drawing/2014/main" id="{730B756D-232C-B14A-91BB-C10428A815CF}"/>
                </a:ext>
              </a:extLst>
            </p:cNvPr>
            <p:cNvSpPr txBox="1">
              <a:spLocks noChangeArrowheads="1"/>
            </p:cNvSpPr>
            <p:nvPr/>
          </p:nvSpPr>
          <p:spPr bwMode="auto">
            <a:xfrm>
              <a:off x="800100" y="5375292"/>
              <a:ext cx="1828800" cy="530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900">
                  <a:latin typeface="Arial" panose="020B0604020202020204" pitchFamily="34" charset="0"/>
                </a:rPr>
                <a:t>While working at the library was great in theory, Paw did not feel comfortable there.</a:t>
              </a:r>
            </a:p>
          </p:txBody>
        </p:sp>
      </p:grpSp>
      <p:grpSp>
        <p:nvGrpSpPr>
          <p:cNvPr id="81929" name="Group 12">
            <a:extLst>
              <a:ext uri="{FF2B5EF4-FFF2-40B4-BE49-F238E27FC236}">
                <a16:creationId xmlns:a16="http://schemas.microsoft.com/office/drawing/2014/main" id="{113792BD-0835-2345-A0A1-6F09A9EF6782}"/>
              </a:ext>
            </a:extLst>
          </p:cNvPr>
          <p:cNvGrpSpPr>
            <a:grpSpLocks/>
          </p:cNvGrpSpPr>
          <p:nvPr/>
        </p:nvGrpSpPr>
        <p:grpSpPr bwMode="auto">
          <a:xfrm>
            <a:off x="2346325" y="2713038"/>
            <a:ext cx="2209800" cy="835025"/>
            <a:chOff x="2550432" y="2562720"/>
            <a:chExt cx="2209800" cy="834628"/>
          </a:xfrm>
        </p:grpSpPr>
        <p:sp>
          <p:nvSpPr>
            <p:cNvPr id="19" name="Oval Callout 18">
              <a:extLst>
                <a:ext uri="{FF2B5EF4-FFF2-40B4-BE49-F238E27FC236}">
                  <a16:creationId xmlns:a16="http://schemas.microsoft.com/office/drawing/2014/main" id="{5B0AE698-B7E1-4089-AFCD-D0B4236B2868}"/>
                </a:ext>
              </a:extLst>
            </p:cNvPr>
            <p:cNvSpPr/>
            <p:nvPr/>
          </p:nvSpPr>
          <p:spPr>
            <a:xfrm>
              <a:off x="2550432" y="2562720"/>
              <a:ext cx="2209800" cy="83462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938" name="TextBox 19">
              <a:extLst>
                <a:ext uri="{FF2B5EF4-FFF2-40B4-BE49-F238E27FC236}">
                  <a16:creationId xmlns:a16="http://schemas.microsoft.com/office/drawing/2014/main" id="{D6A17444-5505-F34C-AB28-A63339381AB1}"/>
                </a:ext>
              </a:extLst>
            </p:cNvPr>
            <p:cNvSpPr txBox="1">
              <a:spLocks noChangeArrowheads="1"/>
            </p:cNvSpPr>
            <p:nvPr/>
          </p:nvSpPr>
          <p:spPr bwMode="auto">
            <a:xfrm>
              <a:off x="2781300" y="2665937"/>
              <a:ext cx="1828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900">
                  <a:latin typeface="Arial" panose="020B0604020202020204" pitchFamily="34" charset="0"/>
                </a:rPr>
                <a:t>Incorporating my personal story really helped put Paw at ease with me and open up about her own family situation.</a:t>
              </a:r>
            </a:p>
          </p:txBody>
        </p:sp>
      </p:grpSp>
      <p:grpSp>
        <p:nvGrpSpPr>
          <p:cNvPr id="81930" name="Group 20">
            <a:extLst>
              <a:ext uri="{FF2B5EF4-FFF2-40B4-BE49-F238E27FC236}">
                <a16:creationId xmlns:a16="http://schemas.microsoft.com/office/drawing/2014/main" id="{B71E8AAD-8F02-C34A-83E7-65A7A57200AC}"/>
              </a:ext>
            </a:extLst>
          </p:cNvPr>
          <p:cNvGrpSpPr>
            <a:grpSpLocks/>
          </p:cNvGrpSpPr>
          <p:nvPr/>
        </p:nvGrpSpPr>
        <p:grpSpPr bwMode="auto">
          <a:xfrm>
            <a:off x="4646613" y="2697163"/>
            <a:ext cx="2209800" cy="835025"/>
            <a:chOff x="2550432" y="2562720"/>
            <a:chExt cx="2209800" cy="834628"/>
          </a:xfrm>
        </p:grpSpPr>
        <p:sp>
          <p:nvSpPr>
            <p:cNvPr id="22" name="Oval Callout 21">
              <a:extLst>
                <a:ext uri="{FF2B5EF4-FFF2-40B4-BE49-F238E27FC236}">
                  <a16:creationId xmlns:a16="http://schemas.microsoft.com/office/drawing/2014/main" id="{6405D35C-39B7-498E-BF92-5110C25BE08C}"/>
                </a:ext>
              </a:extLst>
            </p:cNvPr>
            <p:cNvSpPr/>
            <p:nvPr/>
          </p:nvSpPr>
          <p:spPr>
            <a:xfrm>
              <a:off x="2550432" y="2562720"/>
              <a:ext cx="2209800" cy="83462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936" name="TextBox 22">
              <a:extLst>
                <a:ext uri="{FF2B5EF4-FFF2-40B4-BE49-F238E27FC236}">
                  <a16:creationId xmlns:a16="http://schemas.microsoft.com/office/drawing/2014/main" id="{DC528E86-D895-DD4D-9F11-A86B799A38E5}"/>
                </a:ext>
              </a:extLst>
            </p:cNvPr>
            <p:cNvSpPr txBox="1">
              <a:spLocks noChangeArrowheads="1"/>
            </p:cNvSpPr>
            <p:nvPr/>
          </p:nvSpPr>
          <p:spPr bwMode="auto">
            <a:xfrm>
              <a:off x="2781300" y="2665937"/>
              <a:ext cx="1828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900">
                  <a:latin typeface="Arial" panose="020B0604020202020204" pitchFamily="34" charset="0"/>
                </a:rPr>
                <a:t>I was able to easily transition into the lesson I had planned since we had such a great conversation about her needs.</a:t>
              </a:r>
            </a:p>
          </p:txBody>
        </p:sp>
      </p:grpSp>
      <p:grpSp>
        <p:nvGrpSpPr>
          <p:cNvPr id="81931" name="Group 27">
            <a:extLst>
              <a:ext uri="{FF2B5EF4-FFF2-40B4-BE49-F238E27FC236}">
                <a16:creationId xmlns:a16="http://schemas.microsoft.com/office/drawing/2014/main" id="{70DA200E-6CE5-5244-8393-F6EBCDE0F65E}"/>
              </a:ext>
            </a:extLst>
          </p:cNvPr>
          <p:cNvGrpSpPr>
            <a:grpSpLocks/>
          </p:cNvGrpSpPr>
          <p:nvPr/>
        </p:nvGrpSpPr>
        <p:grpSpPr bwMode="auto">
          <a:xfrm>
            <a:off x="6905625" y="2690813"/>
            <a:ext cx="2162175" cy="833437"/>
            <a:chOff x="2550432" y="2562720"/>
            <a:chExt cx="2209800" cy="834628"/>
          </a:xfrm>
        </p:grpSpPr>
        <p:sp>
          <p:nvSpPr>
            <p:cNvPr id="29" name="Oval Callout 28">
              <a:extLst>
                <a:ext uri="{FF2B5EF4-FFF2-40B4-BE49-F238E27FC236}">
                  <a16:creationId xmlns:a16="http://schemas.microsoft.com/office/drawing/2014/main" id="{D0D400DD-CFAC-440C-875F-6C5C8B40A1CC}"/>
                </a:ext>
              </a:extLst>
            </p:cNvPr>
            <p:cNvSpPr/>
            <p:nvPr/>
          </p:nvSpPr>
          <p:spPr>
            <a:xfrm>
              <a:off x="2550432" y="2562720"/>
              <a:ext cx="2209800" cy="83462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934" name="TextBox 29">
              <a:extLst>
                <a:ext uri="{FF2B5EF4-FFF2-40B4-BE49-F238E27FC236}">
                  <a16:creationId xmlns:a16="http://schemas.microsoft.com/office/drawing/2014/main" id="{A8DC44CC-0039-3D49-98FA-8D8F20C48976}"/>
                </a:ext>
              </a:extLst>
            </p:cNvPr>
            <p:cNvSpPr txBox="1">
              <a:spLocks noChangeArrowheads="1"/>
            </p:cNvSpPr>
            <p:nvPr/>
          </p:nvSpPr>
          <p:spPr bwMode="auto">
            <a:xfrm>
              <a:off x="2781300" y="2665937"/>
              <a:ext cx="1828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900">
                  <a:latin typeface="Arial" panose="020B0604020202020204" pitchFamily="34" charset="0"/>
                </a:rPr>
                <a:t>I planned too many strategies for this particular lesson. I will need to revisit the second strategy at a later time.</a:t>
              </a:r>
            </a:p>
          </p:txBody>
        </p:sp>
      </p:grpSp>
      <p:pic>
        <p:nvPicPr>
          <p:cNvPr id="81932" name="Picture 16" descr="Screen Clipping">
            <a:extLst>
              <a:ext uri="{FF2B5EF4-FFF2-40B4-BE49-F238E27FC236}">
                <a16:creationId xmlns:a16="http://schemas.microsoft.com/office/drawing/2014/main" id="{4193F441-B439-2246-B791-F830A25E7CC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8" y="3667125"/>
            <a:ext cx="9117012"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8">
            <a:extLst>
              <a:ext uri="{FF2B5EF4-FFF2-40B4-BE49-F238E27FC236}">
                <a16:creationId xmlns:a16="http://schemas.microsoft.com/office/drawing/2014/main" id="{51AC1387-7C24-F340-81E8-7220E47C7C1E}"/>
              </a:ext>
            </a:extLst>
          </p:cNvPr>
          <p:cNvSpPr>
            <a:spLocks noGrp="1"/>
          </p:cNvSpPr>
          <p:nvPr>
            <p:ph type="title"/>
          </p:nvPr>
        </p:nvSpPr>
        <p:spPr>
          <a:xfrm>
            <a:off x="457200" y="161925"/>
            <a:ext cx="8229600" cy="1143000"/>
          </a:xfrm>
          <a:solidFill>
            <a:schemeClr val="bg1"/>
          </a:solidFill>
          <a:ln>
            <a:solidFill>
              <a:schemeClr val="bg1"/>
            </a:solidFill>
            <a:miter lim="800000"/>
            <a:headEnd/>
            <a:tailEnd/>
          </a:ln>
        </p:spPr>
        <p:txBody>
          <a:bodyPr/>
          <a:lstStyle/>
          <a:p>
            <a:pPr eaLnBrk="1" hangingPunct="1"/>
            <a:r>
              <a:rPr lang="en-US" altLang="en-US">
                <a:ea typeface="ＭＳ Ｐゴシック" panose="020B0600070205080204" pitchFamily="34" charset="-128"/>
              </a:rPr>
              <a:t>Closing: OSY Instructional</a:t>
            </a:r>
            <a:br>
              <a:rPr lang="en-US" altLang="en-US">
                <a:ea typeface="ＭＳ Ｐゴシック" panose="020B0600070205080204" pitchFamily="34" charset="-128"/>
              </a:rPr>
            </a:br>
            <a:r>
              <a:rPr lang="en-US" altLang="en-US">
                <a:ea typeface="ＭＳ Ｐゴシック" panose="020B0600070205080204" pitchFamily="34" charset="-128"/>
              </a:rPr>
              <a:t>Action Plan</a:t>
            </a:r>
          </a:p>
        </p:txBody>
      </p:sp>
      <p:sp>
        <p:nvSpPr>
          <p:cNvPr id="83971" name="Slide Number Placeholder 1">
            <a:extLst>
              <a:ext uri="{FF2B5EF4-FFF2-40B4-BE49-F238E27FC236}">
                <a16:creationId xmlns:a16="http://schemas.microsoft.com/office/drawing/2014/main" id="{FA319FA1-E71D-584E-B920-BDAF392D542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CE8E057D-C01F-2E4D-8AB2-80E37219C7CC}" type="slidenum">
              <a:rPr lang="en-US" altLang="en-US" sz="1200">
                <a:solidFill>
                  <a:srgbClr val="898989"/>
                </a:solidFill>
              </a:rPr>
              <a:pPr>
                <a:spcBef>
                  <a:spcPct val="0"/>
                </a:spcBef>
                <a:buFontTx/>
                <a:buNone/>
              </a:pPr>
              <a:t>63</a:t>
            </a:fld>
            <a:endParaRPr lang="en-US" altLang="en-US" sz="1200">
              <a:solidFill>
                <a:srgbClr val="898989"/>
              </a:solidFill>
            </a:endParaRPr>
          </a:p>
        </p:txBody>
      </p:sp>
      <p:cxnSp>
        <p:nvCxnSpPr>
          <p:cNvPr id="10" name="Straight Connector 9">
            <a:extLst>
              <a:ext uri="{FF2B5EF4-FFF2-40B4-BE49-F238E27FC236}">
                <a16:creationId xmlns:a16="http://schemas.microsoft.com/office/drawing/2014/main" id="{9B0BBC4A-5DD4-456C-8A1B-DD9B78D43709}"/>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46C31A73-D6FE-4BB4-8D1C-AD179B76704E}"/>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83974" name="Picture 9">
            <a:extLst>
              <a:ext uri="{FF2B5EF4-FFF2-40B4-BE49-F238E27FC236}">
                <a16:creationId xmlns:a16="http://schemas.microsoft.com/office/drawing/2014/main" id="{134A7F53-724B-894D-A66B-67C7DFC30F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8" y="2286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5" name="TextBox 4">
            <a:extLst>
              <a:ext uri="{FF2B5EF4-FFF2-40B4-BE49-F238E27FC236}">
                <a16:creationId xmlns:a16="http://schemas.microsoft.com/office/drawing/2014/main" id="{A339C67F-63B6-9345-B8B1-414E7F18D1B6}"/>
              </a:ext>
            </a:extLst>
          </p:cNvPr>
          <p:cNvSpPr txBox="1">
            <a:spLocks noChangeArrowheads="1"/>
          </p:cNvSpPr>
          <p:nvPr/>
        </p:nvSpPr>
        <p:spPr bwMode="auto">
          <a:xfrm>
            <a:off x="534988" y="5695950"/>
            <a:ext cx="72374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lvl="1" algn="ctr">
              <a:spcBef>
                <a:spcPct val="0"/>
              </a:spcBef>
              <a:buFontTx/>
              <a:buNone/>
            </a:pPr>
            <a:r>
              <a:rPr lang="en-US" altLang="en-US" sz="1200">
                <a:latin typeface="Century Gothic" panose="020B0502020202020204" pitchFamily="34" charset="0"/>
              </a:rPr>
              <a:t>For more information, see </a:t>
            </a:r>
            <a:r>
              <a:rPr lang="en-US" altLang="en-US" sz="1200">
                <a:solidFill>
                  <a:srgbClr val="000000"/>
                </a:solidFill>
                <a:latin typeface="Century Gothic" panose="020B0502020202020204" pitchFamily="34" charset="0"/>
              </a:rPr>
              <a:t>Sample OSY Action Plan </a:t>
            </a:r>
            <a:endParaRPr lang="en-US" altLang="en-US" sz="1200">
              <a:latin typeface="Century Gothic" panose="020B0502020202020204" pitchFamily="34" charset="0"/>
            </a:endParaRPr>
          </a:p>
        </p:txBody>
      </p:sp>
      <p:pic>
        <p:nvPicPr>
          <p:cNvPr id="83976" name="Picture 16" descr="Image result for click icon">
            <a:extLst>
              <a:ext uri="{FF2B5EF4-FFF2-40B4-BE49-F238E27FC236}">
                <a16:creationId xmlns:a16="http://schemas.microsoft.com/office/drawing/2014/main" id="{2F39A894-DAD6-1C45-8009-789A70D8AB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56388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 descr="Screen Clipping">
            <a:extLst>
              <a:ext uri="{FF2B5EF4-FFF2-40B4-BE49-F238E27FC236}">
                <a16:creationId xmlns:a16="http://schemas.microsoft.com/office/drawing/2014/main" id="{387B42B0-6AE6-43A1-AFDC-4179684C985E}"/>
              </a:ext>
            </a:extLst>
          </p:cNvPr>
          <p:cNvPicPr>
            <a:picLocks noChangeAspect="1"/>
          </p:cNvPicPr>
          <p:nvPr/>
        </p:nvPicPr>
        <p:blipFill>
          <a:blip r:embed="rId5"/>
          <a:srcRect/>
          <a:stretch>
            <a:fillRect/>
          </a:stretch>
        </p:blipFill>
        <p:spPr bwMode="auto">
          <a:xfrm rot="20317499">
            <a:off x="685800" y="2282825"/>
            <a:ext cx="4030663" cy="2851150"/>
          </a:xfrm>
          <a:prstGeom prst="rect">
            <a:avLst/>
          </a:prstGeom>
          <a:noFill/>
          <a:ln w="31750">
            <a:solidFill>
              <a:schemeClr val="accent3"/>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9" descr="https://lh4.googleusercontent.com/9oWgForTRuyFhJiLzPY1DzOMeWxGmEMzatSwX8JED7QLIGlgGmjJgVQ_EElbxddA2vzGfbKpmdOx59z7RDbfbKTjB4rggr-DYmpilIKX5r8ESUf1BBrvc_9ZD08tShTER6qGsi4Kp00">
            <a:extLst>
              <a:ext uri="{FF2B5EF4-FFF2-40B4-BE49-F238E27FC236}">
                <a16:creationId xmlns:a16="http://schemas.microsoft.com/office/drawing/2014/main" id="{18037451-8708-404A-B2DA-E78F5D112618}"/>
              </a:ext>
            </a:extLst>
          </p:cNvPr>
          <p:cNvPicPr>
            <a:picLocks noChangeAspect="1" noChangeArrowheads="1"/>
          </p:cNvPicPr>
          <p:nvPr/>
        </p:nvPicPr>
        <p:blipFill>
          <a:blip r:embed="rId6"/>
          <a:srcRect/>
          <a:stretch>
            <a:fillRect/>
          </a:stretch>
        </p:blipFill>
        <p:spPr bwMode="auto">
          <a:xfrm rot="890564">
            <a:off x="4725988" y="2317750"/>
            <a:ext cx="3943350" cy="2911475"/>
          </a:xfrm>
          <a:prstGeom prst="rect">
            <a:avLst/>
          </a:prstGeom>
        </p:spPr>
        <p:style>
          <a:lnRef idx="2">
            <a:schemeClr val="accent3"/>
          </a:lnRef>
          <a:fillRef idx="1">
            <a:schemeClr val="lt1"/>
          </a:fillRef>
          <a:effectRef idx="0">
            <a:schemeClr val="accent3"/>
          </a:effectRef>
          <a:fontRef idx="minor">
            <a:schemeClr val="dk1"/>
          </a:fontRef>
        </p:style>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32130D66-939C-1D4B-998D-7A9F6172BF0D}"/>
              </a:ext>
            </a:extLst>
          </p:cNvPr>
          <p:cNvSpPr>
            <a:spLocks noGrp="1"/>
          </p:cNvSpPr>
          <p:nvPr>
            <p:ph type="title"/>
          </p:nvPr>
        </p:nvSpPr>
        <p:spPr/>
        <p:txBody>
          <a:bodyPr/>
          <a:lstStyle/>
          <a:p>
            <a:r>
              <a:rPr lang="en-US" altLang="en-US">
                <a:ea typeface="ＭＳ Ｐゴシック" panose="020B0600070205080204" pitchFamily="34" charset="-128"/>
              </a:rPr>
              <a:t>Success in Action</a:t>
            </a:r>
            <a:br>
              <a:rPr lang="en-US" altLang="en-US">
                <a:ea typeface="ＭＳ Ｐゴシック" panose="020B0600070205080204" pitchFamily="34" charset="-128"/>
              </a:rPr>
            </a:br>
            <a:endParaRPr lang="en-US" altLang="en-US" sz="1800">
              <a:ea typeface="ＭＳ Ｐゴシック" panose="020B0600070205080204" pitchFamily="34" charset="-128"/>
            </a:endParaRPr>
          </a:p>
        </p:txBody>
      </p:sp>
      <p:sp>
        <p:nvSpPr>
          <p:cNvPr id="86019" name="Slide Number Placeholder 3">
            <a:extLst>
              <a:ext uri="{FF2B5EF4-FFF2-40B4-BE49-F238E27FC236}">
                <a16:creationId xmlns:a16="http://schemas.microsoft.com/office/drawing/2014/main" id="{8D853140-7A15-3442-9256-0242DF64DE5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21B9EAAE-4A13-2348-A1B8-F024A2016015}" type="slidenum">
              <a:rPr lang="en-US" altLang="en-US" sz="1200">
                <a:solidFill>
                  <a:srgbClr val="898989"/>
                </a:solidFill>
              </a:rPr>
              <a:pPr>
                <a:spcBef>
                  <a:spcPct val="0"/>
                </a:spcBef>
                <a:buFontTx/>
                <a:buNone/>
              </a:pPr>
              <a:t>64</a:t>
            </a:fld>
            <a:endParaRPr lang="en-US" altLang="en-US" sz="1200">
              <a:solidFill>
                <a:srgbClr val="898989"/>
              </a:solidFill>
            </a:endParaRPr>
          </a:p>
        </p:txBody>
      </p:sp>
      <p:pic>
        <p:nvPicPr>
          <p:cNvPr id="86020" name="Picture 4">
            <a:extLst>
              <a:ext uri="{FF2B5EF4-FFF2-40B4-BE49-F238E27FC236}">
                <a16:creationId xmlns:a16="http://schemas.microsoft.com/office/drawing/2014/main" id="{EF3828A2-AACB-5649-9796-29543C70B118}"/>
              </a:ext>
            </a:extLst>
          </p:cNvPr>
          <p:cNvPicPr>
            <a:picLocks noChangeAspect="1"/>
          </p:cNvPicPr>
          <p:nvPr/>
        </p:nvPicPr>
        <p:blipFill>
          <a:blip r:embed="rId2">
            <a:extLst>
              <a:ext uri="{28A0092B-C50C-407E-A947-70E740481C1C}">
                <a14:useLocalDpi xmlns:a14="http://schemas.microsoft.com/office/drawing/2010/main" val="0"/>
              </a:ext>
            </a:extLst>
          </a:blip>
          <a:srcRect l="10811" r="24324"/>
          <a:stretch>
            <a:fillRect/>
          </a:stretch>
        </p:blipFill>
        <p:spPr bwMode="auto">
          <a:xfrm>
            <a:off x="2514600" y="1371600"/>
            <a:ext cx="36576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1" name="Picture 9">
            <a:extLst>
              <a:ext uri="{FF2B5EF4-FFF2-40B4-BE49-F238E27FC236}">
                <a16:creationId xmlns:a16="http://schemas.microsoft.com/office/drawing/2014/main" id="{C6F41371-2E69-5C4C-889B-89A14198FA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8" y="2286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E980E7CB-8DE7-4BD6-888B-A0B523658734}"/>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sp>
        <p:nvSpPr>
          <p:cNvPr id="86023" name="TextBox 7">
            <a:extLst>
              <a:ext uri="{FF2B5EF4-FFF2-40B4-BE49-F238E27FC236}">
                <a16:creationId xmlns:a16="http://schemas.microsoft.com/office/drawing/2014/main" id="{5865D2F5-1B47-EA4B-AEF1-CBD9CFA7EE2C}"/>
              </a:ext>
            </a:extLst>
          </p:cNvPr>
          <p:cNvSpPr txBox="1">
            <a:spLocks noChangeArrowheads="1"/>
          </p:cNvSpPr>
          <p:nvPr/>
        </p:nvSpPr>
        <p:spPr bwMode="auto">
          <a:xfrm>
            <a:off x="-152400" y="4802188"/>
            <a:ext cx="94488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3000">
                <a:latin typeface="Arial" panose="020B0604020202020204" pitchFamily="34" charset="0"/>
              </a:rPr>
              <a:t>“Every new lesson offers another step to success”</a:t>
            </a:r>
          </a:p>
          <a:p>
            <a:pPr algn="ctr">
              <a:spcBef>
                <a:spcPct val="0"/>
              </a:spcBef>
              <a:buFontTx/>
              <a:buNone/>
            </a:pPr>
            <a:r>
              <a:rPr lang="en-US" altLang="en-US" sz="2000">
                <a:latin typeface="Arial" panose="020B0604020202020204" pitchFamily="34" charset="0"/>
              </a:rPr>
              <a:t>- Terry Mark</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8">
            <a:extLst>
              <a:ext uri="{FF2B5EF4-FFF2-40B4-BE49-F238E27FC236}">
                <a16:creationId xmlns:a16="http://schemas.microsoft.com/office/drawing/2014/main" id="{A17F13AC-F3D9-2D46-B675-69C5DA7AA5CD}"/>
              </a:ext>
            </a:extLst>
          </p:cNvPr>
          <p:cNvSpPr>
            <a:spLocks noGrp="1"/>
          </p:cNvSpPr>
          <p:nvPr>
            <p:ph type="title"/>
          </p:nvPr>
        </p:nvSpPr>
        <p:spPr/>
        <p:txBody>
          <a:bodyPr/>
          <a:lstStyle/>
          <a:p>
            <a:pPr eaLnBrk="1" hangingPunct="1"/>
            <a:r>
              <a:rPr lang="en-US" altLang="en-US">
                <a:ea typeface="ＭＳ Ｐゴシック" panose="020B0600070205080204" pitchFamily="34" charset="-128"/>
              </a:rPr>
              <a:t>TST Work Groups</a:t>
            </a:r>
          </a:p>
        </p:txBody>
      </p:sp>
      <p:sp>
        <p:nvSpPr>
          <p:cNvPr id="87043" name="Content Placeholder 10">
            <a:extLst>
              <a:ext uri="{FF2B5EF4-FFF2-40B4-BE49-F238E27FC236}">
                <a16:creationId xmlns:a16="http://schemas.microsoft.com/office/drawing/2014/main" id="{D87C3BA7-4ABA-ED4C-AC4F-3F22B2EF1BE9}"/>
              </a:ext>
            </a:extLst>
          </p:cNvPr>
          <p:cNvSpPr>
            <a:spLocks noGrp="1"/>
          </p:cNvSpPr>
          <p:nvPr>
            <p:ph idx="1"/>
          </p:nvPr>
        </p:nvSpPr>
        <p:spPr/>
        <p:txBody>
          <a:bodyPr/>
          <a:lstStyle/>
          <a:p>
            <a:pPr marL="0" indent="0" algn="ctr" eaLnBrk="1" hangingPunct="1">
              <a:buFont typeface="Arial" panose="020B0604020202020204" pitchFamily="34" charset="0"/>
              <a:buNone/>
            </a:pPr>
            <a:r>
              <a:rPr lang="en-US" altLang="en-US" sz="4800" u="sng">
                <a:ea typeface="ＭＳ Ｐゴシック" panose="020B0600070205080204" pitchFamily="34" charset="-128"/>
              </a:rPr>
              <a:t>OSY Learning Plan</a:t>
            </a:r>
          </a:p>
          <a:p>
            <a:pPr marL="0" indent="0" algn="ctr" eaLnBrk="1" hangingPunct="1">
              <a:buFont typeface="Arial" panose="020B0604020202020204" pitchFamily="34" charset="0"/>
              <a:buNone/>
            </a:pPr>
            <a:r>
              <a:rPr lang="en-US" altLang="en-US" sz="2000">
                <a:ea typeface="ＭＳ Ｐゴシック" panose="020B0600070205080204" pitchFamily="34" charset="-128"/>
              </a:rPr>
              <a:t>Tasked with designing, piloting, and implementing the </a:t>
            </a:r>
            <a:r>
              <a:rPr lang="en-US" altLang="en-US" sz="2000" i="1">
                <a:ea typeface="ＭＳ Ｐゴシック" panose="020B0600070205080204" pitchFamily="34" charset="-128"/>
              </a:rPr>
              <a:t>OSY Student Learning Plan</a:t>
            </a:r>
            <a:r>
              <a:rPr lang="en-US" altLang="en-US" sz="2000">
                <a:ea typeface="ＭＳ Ｐゴシック" panose="020B0600070205080204" pitchFamily="34" charset="-128"/>
              </a:rPr>
              <a:t> for both students and practitioners.</a:t>
            </a:r>
            <a:endParaRPr lang="en-US" altLang="en-US" sz="2400">
              <a:ea typeface="ＭＳ Ｐゴシック" panose="020B0600070205080204" pitchFamily="34" charset="-128"/>
            </a:endParaRPr>
          </a:p>
          <a:p>
            <a:pPr marL="0" indent="0" algn="ctr" eaLnBrk="1" hangingPunct="1">
              <a:buFont typeface="Arial" panose="020B0604020202020204" pitchFamily="34" charset="0"/>
              <a:buNone/>
            </a:pPr>
            <a:endParaRPr lang="en-US" altLang="en-US" sz="2400">
              <a:ea typeface="ＭＳ Ｐゴシック" panose="020B0600070205080204" pitchFamily="34" charset="-128"/>
            </a:endParaRPr>
          </a:p>
          <a:p>
            <a:pPr marL="0" indent="0" algn="ctr" eaLnBrk="1" hangingPunct="1">
              <a:buFont typeface="Arial" panose="020B0604020202020204" pitchFamily="34" charset="0"/>
              <a:buNone/>
            </a:pPr>
            <a:r>
              <a:rPr lang="en-US" altLang="en-US" sz="2400">
                <a:ea typeface="ＭＳ Ｐゴシック" panose="020B0600070205080204" pitchFamily="34" charset="-128"/>
              </a:rPr>
              <a:t>LEAD Emily Hoffman – MA</a:t>
            </a:r>
          </a:p>
          <a:p>
            <a:pPr marL="0" indent="0" algn="ctr" eaLnBrk="1" hangingPunct="1">
              <a:buFont typeface="Arial" panose="020B0604020202020204" pitchFamily="34" charset="0"/>
              <a:buNone/>
            </a:pPr>
            <a:r>
              <a:rPr lang="en-US" altLang="en-US" sz="2400">
                <a:ea typeface="ＭＳ Ｐゴシック" panose="020B0600070205080204" pitchFamily="34" charset="-128"/>
              </a:rPr>
              <a:t>Sarah Braun-Hamilton – VT</a:t>
            </a:r>
          </a:p>
          <a:p>
            <a:pPr marL="0" indent="0" algn="ctr" eaLnBrk="1" hangingPunct="1">
              <a:buFont typeface="Arial" panose="020B0604020202020204" pitchFamily="34" charset="0"/>
              <a:buNone/>
            </a:pPr>
            <a:r>
              <a:rPr lang="en-US" altLang="en-US" sz="2400">
                <a:ea typeface="ＭＳ Ｐゴシック" panose="020B0600070205080204" pitchFamily="34" charset="-128"/>
              </a:rPr>
              <a:t>Margot DiSalvo – FL</a:t>
            </a:r>
          </a:p>
          <a:p>
            <a:pPr marL="0" indent="0" algn="ctr" eaLnBrk="1" hangingPunct="1">
              <a:buFont typeface="Arial" panose="020B0604020202020204" pitchFamily="34" charset="0"/>
              <a:buNone/>
            </a:pPr>
            <a:r>
              <a:rPr lang="en-US" altLang="en-US" sz="2400">
                <a:ea typeface="ＭＳ Ｐゴシック" panose="020B0600070205080204" pitchFamily="34" charset="-128"/>
              </a:rPr>
              <a:t>Mike Reho – NY</a:t>
            </a:r>
          </a:p>
          <a:p>
            <a:pPr marL="0" indent="0" algn="ctr" eaLnBrk="1" hangingPunct="1">
              <a:buFont typeface="Arial" panose="020B0604020202020204" pitchFamily="34" charset="0"/>
              <a:buNone/>
            </a:pPr>
            <a:endParaRPr lang="en-US" altLang="en-US" sz="2400">
              <a:ea typeface="ＭＳ Ｐゴシック" panose="020B0600070205080204" pitchFamily="34" charset="-128"/>
            </a:endParaRPr>
          </a:p>
          <a:p>
            <a:pPr marL="0" indent="0" algn="ctr" eaLnBrk="1" hangingPunct="1">
              <a:buFont typeface="Arial" panose="020B0604020202020204" pitchFamily="34" charset="0"/>
              <a:buNone/>
            </a:pPr>
            <a:endParaRPr lang="en-US" altLang="en-US" sz="2400">
              <a:ea typeface="ＭＳ Ｐゴシック" panose="020B0600070205080204" pitchFamily="34" charset="-128"/>
            </a:endParaRPr>
          </a:p>
        </p:txBody>
      </p:sp>
      <p:cxnSp>
        <p:nvCxnSpPr>
          <p:cNvPr id="10" name="Straight Connector 9">
            <a:extLst>
              <a:ext uri="{FF2B5EF4-FFF2-40B4-BE49-F238E27FC236}">
                <a16:creationId xmlns:a16="http://schemas.microsoft.com/office/drawing/2014/main" id="{4FBE2FD3-8455-4048-BDD6-DEA0BFE6BD85}"/>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1EB5088D-DF30-4619-B79A-DAD44ED8482F}"/>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87046" name="Picture 9">
            <a:extLst>
              <a:ext uri="{FF2B5EF4-FFF2-40B4-BE49-F238E27FC236}">
                <a16:creationId xmlns:a16="http://schemas.microsoft.com/office/drawing/2014/main" id="{0072133F-1A33-2D49-9389-3856A7A9CB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1C4190-A528-4939-B542-A4C0C15AFE5E}"/>
              </a:ext>
            </a:extLst>
          </p:cNvPr>
          <p:cNvSpPr>
            <a:spLocks noGrp="1"/>
          </p:cNvSpPr>
          <p:nvPr>
            <p:ph type="title"/>
          </p:nvPr>
        </p:nvSpPr>
        <p:spPr>
          <a:xfrm>
            <a:off x="457200" y="274638"/>
            <a:ext cx="8229600" cy="1020762"/>
          </a:xfrm>
        </p:spPr>
        <p:txBody>
          <a:bodyPr rtlCol="0">
            <a:normAutofit/>
          </a:bodyPr>
          <a:lstStyle/>
          <a:p>
            <a:pPr algn="r" eaLnBrk="1" fontAlgn="auto" hangingPunct="1">
              <a:spcAft>
                <a:spcPts val="0"/>
              </a:spcAft>
              <a:defRPr/>
            </a:pPr>
            <a:r>
              <a:rPr lang="en-US" dirty="0">
                <a:latin typeface="+mn-lt"/>
              </a:rPr>
              <a:t>OSY Learning Plan</a:t>
            </a:r>
          </a:p>
        </p:txBody>
      </p:sp>
      <p:pic>
        <p:nvPicPr>
          <p:cNvPr id="88067" name="Content Placeholder 1">
            <a:extLst>
              <a:ext uri="{FF2B5EF4-FFF2-40B4-BE49-F238E27FC236}">
                <a16:creationId xmlns:a16="http://schemas.microsoft.com/office/drawing/2014/main" id="{738DE884-3C94-9B49-8CD2-C929F6C9E69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84175" y="1600200"/>
            <a:ext cx="4111625" cy="4876800"/>
          </a:xfrm>
        </p:spPr>
      </p:pic>
      <p:pic>
        <p:nvPicPr>
          <p:cNvPr id="88068" name="Content Placeholder 2">
            <a:extLst>
              <a:ext uri="{FF2B5EF4-FFF2-40B4-BE49-F238E27FC236}">
                <a16:creationId xmlns:a16="http://schemas.microsoft.com/office/drawing/2014/main" id="{3F72F4EB-2AA4-8C45-9080-0EAB821D1CB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24400" y="1600200"/>
            <a:ext cx="3840163" cy="4648200"/>
          </a:xfrm>
        </p:spPr>
      </p:pic>
      <p:cxnSp>
        <p:nvCxnSpPr>
          <p:cNvPr id="10" name="Straight Connector 9">
            <a:extLst>
              <a:ext uri="{FF2B5EF4-FFF2-40B4-BE49-F238E27FC236}">
                <a16:creationId xmlns:a16="http://schemas.microsoft.com/office/drawing/2014/main" id="{ADDAA522-BF55-4F5D-9201-C9BDB9481F86}"/>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cxnSp>
        <p:nvCxnSpPr>
          <p:cNvPr id="13" name="Straight Connector 12">
            <a:extLst>
              <a:ext uri="{FF2B5EF4-FFF2-40B4-BE49-F238E27FC236}">
                <a16:creationId xmlns:a16="http://schemas.microsoft.com/office/drawing/2014/main" id="{2BBBDFB4-795D-432C-B7B8-CDFDC0A0FD8C}"/>
              </a:ext>
            </a:extLst>
          </p:cNvPr>
          <p:cNvCxnSpPr/>
          <p:nvPr/>
        </p:nvCxnSpPr>
        <p:spPr>
          <a:xfrm>
            <a:off x="4572000" y="1600200"/>
            <a:ext cx="0" cy="441960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C46B90A2-770F-457C-AC24-5C98377E79F0}"/>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88072" name="Picture 9">
            <a:extLst>
              <a:ext uri="{FF2B5EF4-FFF2-40B4-BE49-F238E27FC236}">
                <a16:creationId xmlns:a16="http://schemas.microsoft.com/office/drawing/2014/main" id="{AE9B8162-F974-BA41-80DF-9F7F2AA499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304800"/>
            <a:ext cx="10033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8">
            <a:extLst>
              <a:ext uri="{FF2B5EF4-FFF2-40B4-BE49-F238E27FC236}">
                <a16:creationId xmlns:a16="http://schemas.microsoft.com/office/drawing/2014/main" id="{7611FC23-2F92-C942-A23A-FD88C879D76D}"/>
              </a:ext>
            </a:extLst>
          </p:cNvPr>
          <p:cNvSpPr>
            <a:spLocks noGrp="1"/>
          </p:cNvSpPr>
          <p:nvPr>
            <p:ph type="title"/>
          </p:nvPr>
        </p:nvSpPr>
        <p:spPr/>
        <p:txBody>
          <a:bodyPr/>
          <a:lstStyle/>
          <a:p>
            <a:pPr eaLnBrk="1" hangingPunct="1"/>
            <a:r>
              <a:rPr lang="en-US" altLang="en-US">
                <a:ea typeface="ＭＳ Ｐゴシック" panose="020B0600070205080204" pitchFamily="34" charset="-128"/>
              </a:rPr>
              <a:t>TST Work Groups</a:t>
            </a:r>
          </a:p>
        </p:txBody>
      </p:sp>
      <p:sp>
        <p:nvSpPr>
          <p:cNvPr id="89091" name="Content Placeholder 10">
            <a:extLst>
              <a:ext uri="{FF2B5EF4-FFF2-40B4-BE49-F238E27FC236}">
                <a16:creationId xmlns:a16="http://schemas.microsoft.com/office/drawing/2014/main" id="{AC45EA55-B1D5-6A4D-956A-20FDB9EC91C1}"/>
              </a:ext>
            </a:extLst>
          </p:cNvPr>
          <p:cNvSpPr>
            <a:spLocks noGrp="1"/>
          </p:cNvSpPr>
          <p:nvPr>
            <p:ph idx="1"/>
          </p:nvPr>
        </p:nvSpPr>
        <p:spPr/>
        <p:txBody>
          <a:bodyPr/>
          <a:lstStyle/>
          <a:p>
            <a:pPr marL="0" indent="0" algn="ctr" eaLnBrk="1" hangingPunct="1">
              <a:buFont typeface="Arial" panose="020B0604020202020204" pitchFamily="34" charset="0"/>
              <a:buNone/>
            </a:pPr>
            <a:r>
              <a:rPr lang="en-US" altLang="en-US" sz="4800" u="sng">
                <a:ea typeface="ＭＳ Ｐゴシック" panose="020B0600070205080204" pitchFamily="34" charset="-128"/>
              </a:rPr>
              <a:t>Goal Setting</a:t>
            </a:r>
          </a:p>
          <a:p>
            <a:pPr marL="0" indent="0" algn="ctr" eaLnBrk="1" hangingPunct="1">
              <a:buFont typeface="Arial" panose="020B0604020202020204" pitchFamily="34" charset="0"/>
              <a:buNone/>
            </a:pPr>
            <a:r>
              <a:rPr lang="en-US" altLang="en-US" sz="2400">
                <a:ea typeface="ＭＳ Ｐゴシック" panose="020B0600070205080204" pitchFamily="34" charset="-128"/>
              </a:rPr>
              <a:t>Tasked with designing, piloting, and implementing the </a:t>
            </a:r>
            <a:r>
              <a:rPr lang="en-US" altLang="en-US" sz="2400" i="1">
                <a:ea typeface="ＭＳ Ｐゴシック" panose="020B0600070205080204" pitchFamily="34" charset="-128"/>
              </a:rPr>
              <a:t>Goal Setting for OSY</a:t>
            </a:r>
            <a:r>
              <a:rPr lang="en-US" altLang="en-US" sz="2400">
                <a:ea typeface="ＭＳ Ｐゴシック" panose="020B0600070205080204" pitchFamily="34" charset="-128"/>
              </a:rPr>
              <a:t> training and workshops.</a:t>
            </a:r>
          </a:p>
          <a:p>
            <a:pPr marL="0" indent="0" algn="ctr" eaLnBrk="1" hangingPunct="1">
              <a:buFont typeface="Arial" panose="020B0604020202020204" pitchFamily="34" charset="0"/>
              <a:buNone/>
            </a:pPr>
            <a:endParaRPr lang="en-US" altLang="en-US" sz="2400">
              <a:ea typeface="ＭＳ Ｐゴシック" panose="020B0600070205080204" pitchFamily="34" charset="-128"/>
            </a:endParaRPr>
          </a:p>
          <a:p>
            <a:pPr marL="0" indent="0" algn="ctr" eaLnBrk="1" hangingPunct="1">
              <a:buFont typeface="Arial" panose="020B0604020202020204" pitchFamily="34" charset="0"/>
              <a:buNone/>
            </a:pPr>
            <a:r>
              <a:rPr lang="en-US" altLang="en-US" sz="2400">
                <a:ea typeface="ＭＳ Ｐゴシック" panose="020B0600070205080204" pitchFamily="34" charset="-128"/>
              </a:rPr>
              <a:t>LEAD Sonja Williams – NC</a:t>
            </a:r>
          </a:p>
          <a:p>
            <a:pPr marL="0" indent="0" algn="ctr" eaLnBrk="1" hangingPunct="1">
              <a:buFont typeface="Arial" panose="020B0604020202020204" pitchFamily="34" charset="0"/>
              <a:buNone/>
            </a:pPr>
            <a:r>
              <a:rPr lang="en-US" altLang="en-US" sz="2400">
                <a:ea typeface="ＭＳ Ｐゴシック" panose="020B0600070205080204" pitchFamily="34" charset="-128"/>
              </a:rPr>
              <a:t>Carmen Anderico – MS</a:t>
            </a:r>
          </a:p>
          <a:p>
            <a:pPr marL="0" indent="0" algn="ctr" eaLnBrk="1" hangingPunct="1">
              <a:buFont typeface="Arial" panose="020B0604020202020204" pitchFamily="34" charset="0"/>
              <a:buNone/>
            </a:pPr>
            <a:r>
              <a:rPr lang="en-US" altLang="en-US" sz="2400">
                <a:ea typeface="ＭＳ Ｐゴシック" panose="020B0600070205080204" pitchFamily="34" charset="-128"/>
              </a:rPr>
              <a:t>Joyce Bishop – AL</a:t>
            </a:r>
          </a:p>
          <a:p>
            <a:pPr marL="0" indent="0" algn="ctr" eaLnBrk="1" hangingPunct="1">
              <a:buFont typeface="Arial" panose="020B0604020202020204" pitchFamily="34" charset="0"/>
              <a:buNone/>
            </a:pPr>
            <a:r>
              <a:rPr lang="en-US" altLang="en-US" sz="2400">
                <a:ea typeface="ＭＳ Ｐゴシック" panose="020B0600070205080204" pitchFamily="34" charset="-128"/>
              </a:rPr>
              <a:t>April Dameron – IA</a:t>
            </a:r>
          </a:p>
          <a:p>
            <a:pPr marL="0" indent="0" algn="ctr" eaLnBrk="1" hangingPunct="1">
              <a:buFont typeface="Arial" panose="020B0604020202020204" pitchFamily="34" charset="0"/>
              <a:buNone/>
            </a:pPr>
            <a:r>
              <a:rPr lang="en-US" altLang="en-US" sz="2400">
                <a:ea typeface="ＭＳ Ｐゴシック" panose="020B0600070205080204" pitchFamily="34" charset="-128"/>
              </a:rPr>
              <a:t>Denise Rocha – TN</a:t>
            </a:r>
          </a:p>
          <a:p>
            <a:pPr marL="0" indent="0" algn="ctr" eaLnBrk="1" hangingPunct="1">
              <a:buFont typeface="Arial" panose="020B0604020202020204" pitchFamily="34" charset="0"/>
              <a:buNone/>
            </a:pPr>
            <a:endParaRPr lang="en-US" altLang="en-US" sz="2400">
              <a:ea typeface="ＭＳ Ｐゴシック" panose="020B0600070205080204" pitchFamily="34" charset="-128"/>
            </a:endParaRPr>
          </a:p>
        </p:txBody>
      </p:sp>
      <p:cxnSp>
        <p:nvCxnSpPr>
          <p:cNvPr id="10" name="Straight Connector 9">
            <a:extLst>
              <a:ext uri="{FF2B5EF4-FFF2-40B4-BE49-F238E27FC236}">
                <a16:creationId xmlns:a16="http://schemas.microsoft.com/office/drawing/2014/main" id="{EAB510AE-7C81-4044-98FC-0105D419F0BF}"/>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488AD929-8454-48CD-8A71-49DB48DF88B4}"/>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89094" name="Picture 9">
            <a:extLst>
              <a:ext uri="{FF2B5EF4-FFF2-40B4-BE49-F238E27FC236}">
                <a16:creationId xmlns:a16="http://schemas.microsoft.com/office/drawing/2014/main" id="{703CA18A-85B3-224C-9E20-D681940A79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8">
            <a:extLst>
              <a:ext uri="{FF2B5EF4-FFF2-40B4-BE49-F238E27FC236}">
                <a16:creationId xmlns:a16="http://schemas.microsoft.com/office/drawing/2014/main" id="{60C1FCBB-03D2-C047-89F6-4E21B42F5134}"/>
              </a:ext>
            </a:extLst>
          </p:cNvPr>
          <p:cNvSpPr>
            <a:spLocks noGrp="1"/>
          </p:cNvSpPr>
          <p:nvPr>
            <p:ph type="title"/>
          </p:nvPr>
        </p:nvSpPr>
        <p:spPr/>
        <p:txBody>
          <a:bodyPr/>
          <a:lstStyle/>
          <a:p>
            <a:pPr algn="r" eaLnBrk="1" hangingPunct="1"/>
            <a:r>
              <a:rPr lang="en-US" altLang="en-US">
                <a:ea typeface="ＭＳ Ｐゴシック" panose="020B0600070205080204" pitchFamily="34" charset="-128"/>
              </a:rPr>
              <a:t>Goal Setting</a:t>
            </a:r>
          </a:p>
        </p:txBody>
      </p:sp>
      <p:sp>
        <p:nvSpPr>
          <p:cNvPr id="14338" name="Content Placeholder 10">
            <a:extLst>
              <a:ext uri="{FF2B5EF4-FFF2-40B4-BE49-F238E27FC236}">
                <a16:creationId xmlns:a16="http://schemas.microsoft.com/office/drawing/2014/main" id="{0D741280-2ADB-4C5C-B727-AD44661BE334}"/>
              </a:ext>
            </a:extLst>
          </p:cNvPr>
          <p:cNvSpPr>
            <a:spLocks noGrp="1"/>
          </p:cNvSpPr>
          <p:nvPr>
            <p:ph idx="1"/>
          </p:nvPr>
        </p:nvSpPr>
        <p:spPr/>
        <p:txBody>
          <a:bodyPr/>
          <a:lstStyle/>
          <a:p>
            <a:pPr marL="0" indent="0">
              <a:buFont typeface="Arial" charset="0"/>
              <a:buNone/>
              <a:defRPr/>
            </a:pPr>
            <a:r>
              <a:rPr lang="en-US" sz="2400" b="1" u="sng" dirty="0"/>
              <a:t>Staff</a:t>
            </a:r>
            <a:r>
              <a:rPr lang="en-US" sz="2400" dirty="0"/>
              <a:t> participants will be able to work with OSY to develop potential educational and/or life pathways for the youth using:</a:t>
            </a:r>
          </a:p>
          <a:p>
            <a:pPr>
              <a:buFont typeface="Arial" charset="0"/>
              <a:buChar char="•"/>
              <a:defRPr/>
            </a:pPr>
            <a:r>
              <a:rPr lang="en-US" sz="2000" dirty="0"/>
              <a:t>networking  </a:t>
            </a:r>
          </a:p>
          <a:p>
            <a:pPr>
              <a:buFont typeface="Arial" charset="0"/>
              <a:buChar char="•"/>
              <a:defRPr/>
            </a:pPr>
            <a:r>
              <a:rPr lang="en-US" sz="2000" dirty="0"/>
              <a:t>advocacy</a:t>
            </a:r>
          </a:p>
          <a:p>
            <a:pPr>
              <a:buFont typeface="Arial" charset="0"/>
              <a:buChar char="•"/>
              <a:defRPr/>
            </a:pPr>
            <a:r>
              <a:rPr lang="en-US" sz="2000" dirty="0"/>
              <a:t>OSY Student Profile data</a:t>
            </a:r>
          </a:p>
          <a:p>
            <a:pPr>
              <a:buFont typeface="Arial" charset="0"/>
              <a:buChar char="•"/>
              <a:defRPr/>
            </a:pPr>
            <a:r>
              <a:rPr lang="en-US" sz="2000" dirty="0"/>
              <a:t>appropriate educational materials into step-by-step action plan</a:t>
            </a:r>
          </a:p>
          <a:p>
            <a:pPr>
              <a:buFont typeface="Arial" charset="0"/>
              <a:buChar char="•"/>
              <a:defRPr/>
            </a:pPr>
            <a:r>
              <a:rPr lang="en-US" sz="2000" dirty="0"/>
              <a:t>OSY Student Learning Plan </a:t>
            </a:r>
          </a:p>
          <a:p>
            <a:pPr marL="0" indent="0">
              <a:buFont typeface="Arial" charset="0"/>
              <a:buNone/>
              <a:defRPr/>
            </a:pPr>
            <a:endParaRPr lang="en-US" sz="2400" b="1" dirty="0"/>
          </a:p>
          <a:p>
            <a:pPr marL="0" indent="0">
              <a:buFont typeface="Arial" charset="0"/>
              <a:buNone/>
              <a:defRPr/>
            </a:pPr>
            <a:r>
              <a:rPr lang="en-US" sz="2400" b="1" u="sng" dirty="0"/>
              <a:t>Student</a:t>
            </a:r>
            <a:r>
              <a:rPr lang="en-US" sz="2400" b="1" dirty="0"/>
              <a:t> </a:t>
            </a:r>
            <a:r>
              <a:rPr lang="en-US" sz="2400" dirty="0"/>
              <a:t>participants will learn to identify and articulate their own goals and use hands-on activities to develop both short- and long-term plans to reach those goals.</a:t>
            </a:r>
          </a:p>
        </p:txBody>
      </p:sp>
      <p:cxnSp>
        <p:nvCxnSpPr>
          <p:cNvPr id="10" name="Straight Connector 9">
            <a:extLst>
              <a:ext uri="{FF2B5EF4-FFF2-40B4-BE49-F238E27FC236}">
                <a16:creationId xmlns:a16="http://schemas.microsoft.com/office/drawing/2014/main" id="{2AB9B58C-1222-4617-8C91-C10A27711B21}"/>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3DD2891A-2842-4746-A218-B54D17483119}"/>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90118" name="Picture 9">
            <a:extLst>
              <a:ext uri="{FF2B5EF4-FFF2-40B4-BE49-F238E27FC236}">
                <a16:creationId xmlns:a16="http://schemas.microsoft.com/office/drawing/2014/main" id="{F2081445-2930-DE4C-BED1-2308F4EBE2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8">
            <a:extLst>
              <a:ext uri="{FF2B5EF4-FFF2-40B4-BE49-F238E27FC236}">
                <a16:creationId xmlns:a16="http://schemas.microsoft.com/office/drawing/2014/main" id="{9AE618BF-2685-D342-B729-11FE38C2713E}"/>
              </a:ext>
            </a:extLst>
          </p:cNvPr>
          <p:cNvSpPr>
            <a:spLocks noGrp="1"/>
          </p:cNvSpPr>
          <p:nvPr>
            <p:ph type="title"/>
          </p:nvPr>
        </p:nvSpPr>
        <p:spPr/>
        <p:txBody>
          <a:bodyPr/>
          <a:lstStyle/>
          <a:p>
            <a:pPr eaLnBrk="1" hangingPunct="1"/>
            <a:r>
              <a:rPr lang="en-US" altLang="en-US">
                <a:ea typeface="ＭＳ Ｐゴシック" panose="020B0600070205080204" pitchFamily="34" charset="-128"/>
              </a:rPr>
              <a:t>TST Work Groups</a:t>
            </a:r>
          </a:p>
        </p:txBody>
      </p:sp>
      <p:sp>
        <p:nvSpPr>
          <p:cNvPr id="91139" name="Content Placeholder 10">
            <a:extLst>
              <a:ext uri="{FF2B5EF4-FFF2-40B4-BE49-F238E27FC236}">
                <a16:creationId xmlns:a16="http://schemas.microsoft.com/office/drawing/2014/main" id="{9B3D78B3-C238-2B4E-9214-2A30CD32FB20}"/>
              </a:ext>
            </a:extLst>
          </p:cNvPr>
          <p:cNvSpPr>
            <a:spLocks noGrp="1"/>
          </p:cNvSpPr>
          <p:nvPr>
            <p:ph idx="1"/>
          </p:nvPr>
        </p:nvSpPr>
        <p:spPr/>
        <p:txBody>
          <a:bodyPr/>
          <a:lstStyle/>
          <a:p>
            <a:pPr marL="0" indent="0" algn="ctr" eaLnBrk="1" hangingPunct="1">
              <a:buFont typeface="Arial" panose="020B0604020202020204" pitchFamily="34" charset="0"/>
              <a:buNone/>
            </a:pPr>
            <a:r>
              <a:rPr lang="en-US" altLang="en-US" sz="4800" u="sng">
                <a:ea typeface="ＭＳ Ｐゴシック" panose="020B0600070205080204" pitchFamily="34" charset="-128"/>
              </a:rPr>
              <a:t>Literature Review</a:t>
            </a:r>
          </a:p>
          <a:p>
            <a:pPr marL="0" indent="0" algn="ctr" eaLnBrk="1" hangingPunct="1">
              <a:buFont typeface="Arial" panose="020B0604020202020204" pitchFamily="34" charset="0"/>
              <a:buNone/>
            </a:pPr>
            <a:r>
              <a:rPr lang="en-US" altLang="en-US" sz="2000">
                <a:ea typeface="ＭＳ Ｐゴシック" panose="020B0600070205080204" pitchFamily="34" charset="-128"/>
              </a:rPr>
              <a:t>Tasked with creating new GOSOSY Lit Review focused on Mental Health in Migrant Students, with emphasis on the Adverse Childhood Experiences (ACEs) studies and resources and their potential uses with OSY.</a:t>
            </a:r>
          </a:p>
          <a:p>
            <a:pPr marL="0" indent="0" algn="ctr" eaLnBrk="1" hangingPunct="1">
              <a:buFont typeface="Arial" panose="020B0604020202020204" pitchFamily="34" charset="0"/>
              <a:buNone/>
            </a:pPr>
            <a:endParaRPr lang="en-US" altLang="en-US" sz="2400">
              <a:ea typeface="ＭＳ Ｐゴシック" panose="020B0600070205080204" pitchFamily="34" charset="-128"/>
            </a:endParaRPr>
          </a:p>
          <a:p>
            <a:pPr marL="0" indent="0" algn="ctr" eaLnBrk="1" hangingPunct="1">
              <a:buFont typeface="Arial" panose="020B0604020202020204" pitchFamily="34" charset="0"/>
              <a:buNone/>
            </a:pPr>
            <a:r>
              <a:rPr lang="en-US" altLang="en-US" sz="2400">
                <a:ea typeface="ＭＳ Ｐゴシック" panose="020B0600070205080204" pitchFamily="34" charset="-128"/>
              </a:rPr>
              <a:t>LEAD Jessica Castañeda - GOSOSY</a:t>
            </a:r>
          </a:p>
          <a:p>
            <a:pPr marL="0" indent="0" algn="ctr" eaLnBrk="1" hangingPunct="1">
              <a:buFont typeface="Arial" panose="020B0604020202020204" pitchFamily="34" charset="0"/>
              <a:buNone/>
            </a:pPr>
            <a:r>
              <a:rPr lang="en-US" altLang="en-US" sz="2400">
                <a:ea typeface="ＭＳ Ｐゴシック" panose="020B0600070205080204" pitchFamily="34" charset="-128"/>
              </a:rPr>
              <a:t>Susanna Bartee - GOSOSY</a:t>
            </a:r>
          </a:p>
          <a:p>
            <a:pPr marL="0" indent="0" algn="ctr" eaLnBrk="1" hangingPunct="1">
              <a:buFont typeface="Arial" panose="020B0604020202020204" pitchFamily="34" charset="0"/>
              <a:buNone/>
            </a:pPr>
            <a:r>
              <a:rPr lang="en-US" altLang="en-US" sz="2400">
                <a:ea typeface="ＭＳ Ｐゴシック" panose="020B0600070205080204" pitchFamily="34" charset="-128"/>
              </a:rPr>
              <a:t>John Farrell – GOSOSY</a:t>
            </a:r>
          </a:p>
          <a:p>
            <a:pPr marL="0" indent="0" algn="ctr" eaLnBrk="1" hangingPunct="1">
              <a:buFont typeface="Arial" panose="020B0604020202020204" pitchFamily="34" charset="0"/>
              <a:buNone/>
            </a:pPr>
            <a:endParaRPr lang="en-US" altLang="en-US" sz="2400">
              <a:ea typeface="ＭＳ Ｐゴシック" panose="020B0600070205080204" pitchFamily="34" charset="-128"/>
            </a:endParaRPr>
          </a:p>
        </p:txBody>
      </p:sp>
      <p:cxnSp>
        <p:nvCxnSpPr>
          <p:cNvPr id="10" name="Straight Connector 9">
            <a:extLst>
              <a:ext uri="{FF2B5EF4-FFF2-40B4-BE49-F238E27FC236}">
                <a16:creationId xmlns:a16="http://schemas.microsoft.com/office/drawing/2014/main" id="{87D64178-1AA6-4C3F-9D1C-9C7D618E2D88}"/>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44716320-4840-4AFD-9BD7-960881156E6F}"/>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91142" name="Picture 9">
            <a:extLst>
              <a:ext uri="{FF2B5EF4-FFF2-40B4-BE49-F238E27FC236}">
                <a16:creationId xmlns:a16="http://schemas.microsoft.com/office/drawing/2014/main" id="{BDD9217A-1F41-3E44-B049-B44B30ECE1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247E1662-F56B-EA4D-881B-3987DC7DB9F4}"/>
              </a:ext>
            </a:extLst>
          </p:cNvPr>
          <p:cNvSpPr>
            <a:spLocks noGrp="1"/>
          </p:cNvSpPr>
          <p:nvPr>
            <p:ph type="ctrTitle"/>
          </p:nvPr>
        </p:nvSpPr>
        <p:spPr/>
        <p:txBody>
          <a:bodyPr/>
          <a:lstStyle/>
          <a:p>
            <a:r>
              <a:rPr lang="en-US" altLang="en-US">
                <a:ea typeface="ＭＳ Ｐゴシック" panose="020B0600070205080204" pitchFamily="34" charset="-128"/>
              </a:rPr>
              <a:t>Google Analytics</a:t>
            </a:r>
          </a:p>
        </p:txBody>
      </p:sp>
      <p:sp>
        <p:nvSpPr>
          <p:cNvPr id="3" name="Subtitle 2">
            <a:extLst>
              <a:ext uri="{FF2B5EF4-FFF2-40B4-BE49-F238E27FC236}">
                <a16:creationId xmlns:a16="http://schemas.microsoft.com/office/drawing/2014/main" id="{38819B65-AB68-4CF2-A650-75DD32BDEB6E}"/>
              </a:ext>
            </a:extLst>
          </p:cNvPr>
          <p:cNvSpPr>
            <a:spLocks noGrp="1"/>
          </p:cNvSpPr>
          <p:nvPr>
            <p:ph type="subTitle" idx="1"/>
          </p:nvPr>
        </p:nvSpPr>
        <p:spPr/>
        <p:txBody>
          <a:bodyPr/>
          <a:lstStyle/>
          <a:p>
            <a:pPr>
              <a:buFont typeface="Arial" charset="0"/>
              <a:buNone/>
              <a:defRPr/>
            </a:pPr>
            <a:r>
              <a:rPr lang="en-US" dirty="0"/>
              <a:t>A review of the GOSOSY site between November to January 2017</a:t>
            </a:r>
          </a:p>
        </p:txBody>
      </p:sp>
      <p:pic>
        <p:nvPicPr>
          <p:cNvPr id="11268" name="Picture 3">
            <a:extLst>
              <a:ext uri="{FF2B5EF4-FFF2-40B4-BE49-F238E27FC236}">
                <a16:creationId xmlns:a16="http://schemas.microsoft.com/office/drawing/2014/main" id="{B9718FE1-1561-D745-ACC0-58CCE2CC6F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03975" y="1027113"/>
            <a:ext cx="2490788"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70A098F-6816-4252-9A47-FAC5EDFAD3EE}"/>
              </a:ext>
            </a:extLst>
          </p:cNvPr>
          <p:cNvSpPr txBox="1"/>
          <p:nvPr/>
        </p:nvSpPr>
        <p:spPr>
          <a:xfrm>
            <a:off x="457200" y="6126163"/>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9ADC983A-B3AE-8241-A35F-7DA2567D4DE2}"/>
              </a:ext>
            </a:extLst>
          </p:cNvPr>
          <p:cNvSpPr>
            <a:spLocks noGrp="1"/>
          </p:cNvSpPr>
          <p:nvPr>
            <p:ph type="ctrTitle"/>
          </p:nvPr>
        </p:nvSpPr>
        <p:spPr/>
        <p:txBody>
          <a:bodyPr/>
          <a:lstStyle/>
          <a:p>
            <a:r>
              <a:rPr lang="en-US" altLang="en-US">
                <a:ea typeface="ＭＳ Ｐゴシック" panose="020B0600070205080204" pitchFamily="34" charset="-128"/>
              </a:rPr>
              <a:t>The Adverse Effects of Childhood Trauma</a:t>
            </a:r>
            <a:br>
              <a:rPr lang="en-US" altLang="en-US">
                <a:ea typeface="ＭＳ Ｐゴシック" panose="020B0600070205080204" pitchFamily="34" charset="-128"/>
              </a:rPr>
            </a:br>
            <a:endParaRPr lang="en-US" altLang="en-US">
              <a:ea typeface="ＭＳ Ｐゴシック" panose="020B0600070205080204" pitchFamily="34" charset="-128"/>
            </a:endParaRPr>
          </a:p>
        </p:txBody>
      </p:sp>
      <p:pic>
        <p:nvPicPr>
          <p:cNvPr id="92163" name="Picture 3">
            <a:extLst>
              <a:ext uri="{FF2B5EF4-FFF2-40B4-BE49-F238E27FC236}">
                <a16:creationId xmlns:a16="http://schemas.microsoft.com/office/drawing/2014/main" id="{E13F6873-AFF8-394A-823B-1C59DC54491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17913" y="3886200"/>
            <a:ext cx="1908175"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E9FCBADE-1895-40DC-AE34-AD1B086A6FC6}"/>
              </a:ext>
            </a:extLst>
          </p:cNvPr>
          <p:cNvSpPr txBox="1"/>
          <p:nvPr/>
        </p:nvSpPr>
        <p:spPr>
          <a:xfrm>
            <a:off x="457200" y="6126163"/>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90FCA5AF-D8CB-5543-9666-6F2B67662A91}"/>
              </a:ext>
            </a:extLst>
          </p:cNvPr>
          <p:cNvSpPr>
            <a:spLocks noGrp="1"/>
          </p:cNvSpPr>
          <p:nvPr>
            <p:ph type="title"/>
          </p:nvPr>
        </p:nvSpPr>
        <p:spPr/>
        <p:txBody>
          <a:bodyPr/>
          <a:lstStyle/>
          <a:p>
            <a:r>
              <a:rPr lang="en-US" altLang="en-US">
                <a:ea typeface="ＭＳ Ｐゴシック" panose="020B0600070205080204" pitchFamily="34" charset="-128"/>
              </a:rPr>
              <a:t>Traumatic Events</a:t>
            </a:r>
          </a:p>
        </p:txBody>
      </p:sp>
      <p:sp>
        <p:nvSpPr>
          <p:cNvPr id="3" name="Content Placeholder 2">
            <a:extLst>
              <a:ext uri="{FF2B5EF4-FFF2-40B4-BE49-F238E27FC236}">
                <a16:creationId xmlns:a16="http://schemas.microsoft.com/office/drawing/2014/main" id="{C0234202-195C-4FB2-B022-BC4FA8A1EFBE}"/>
              </a:ext>
            </a:extLst>
          </p:cNvPr>
          <p:cNvSpPr>
            <a:spLocks noGrp="1"/>
          </p:cNvSpPr>
          <p:nvPr>
            <p:ph idx="1"/>
          </p:nvPr>
        </p:nvSpPr>
        <p:spPr/>
        <p:txBody>
          <a:bodyPr>
            <a:normAutofit/>
          </a:bodyPr>
          <a:lstStyle/>
          <a:p>
            <a:pPr marL="0" indent="0">
              <a:buFont typeface="Arial" charset="0"/>
              <a:buNone/>
              <a:defRPr/>
            </a:pPr>
            <a:r>
              <a:rPr lang="en-US" sz="2400" dirty="0">
                <a:latin typeface="Tahoma" panose="020B0604030504040204" pitchFamily="34" charset="0"/>
              </a:rPr>
              <a:t>Each year in the United States:</a:t>
            </a:r>
          </a:p>
          <a:p>
            <a:pPr marL="0" indent="0">
              <a:buFont typeface="Arial" charset="0"/>
              <a:buNone/>
              <a:defRPr/>
            </a:pPr>
            <a:endParaRPr lang="en-US" sz="2400" dirty="0">
              <a:latin typeface="Tahoma" panose="020B0604030504040204" pitchFamily="34" charset="0"/>
            </a:endParaRPr>
          </a:p>
          <a:p>
            <a:pPr>
              <a:buFont typeface="Arial" charset="0"/>
              <a:buChar char="•"/>
              <a:defRPr/>
            </a:pPr>
            <a:r>
              <a:rPr lang="en-US" sz="2400" b="1" dirty="0">
                <a:latin typeface="Tahoma" panose="020B0604030504040204" pitchFamily="34" charset="0"/>
              </a:rPr>
              <a:t>over 3 million </a:t>
            </a:r>
            <a:r>
              <a:rPr lang="en-US" sz="2400" dirty="0">
                <a:latin typeface="Tahoma" panose="020B0604030504040204" pitchFamily="34" charset="0"/>
              </a:rPr>
              <a:t>children and adolescents experience some form of traumatic event</a:t>
            </a:r>
          </a:p>
          <a:p>
            <a:pPr>
              <a:buFont typeface="Arial" charset="0"/>
              <a:buChar char="•"/>
              <a:defRPr/>
            </a:pPr>
            <a:endParaRPr lang="en-US" sz="2400" dirty="0">
              <a:latin typeface="Tahoma" panose="020B0604030504040204" pitchFamily="34" charset="0"/>
            </a:endParaRPr>
          </a:p>
          <a:p>
            <a:pPr>
              <a:buFont typeface="Arial" charset="0"/>
              <a:buChar char="•"/>
              <a:defRPr/>
            </a:pPr>
            <a:r>
              <a:rPr lang="en-US" sz="2400" dirty="0">
                <a:latin typeface="Tahoma" panose="020B0604030504040204" pitchFamily="34" charset="0"/>
              </a:rPr>
              <a:t>trauma in childhood and adolescence </a:t>
            </a:r>
            <a:r>
              <a:rPr lang="en-US" sz="2400" b="1" dirty="0">
                <a:latin typeface="Tahoma" panose="020B0604030504040204" pitchFamily="34" charset="0"/>
              </a:rPr>
              <a:t>can lead to future disorders </a:t>
            </a:r>
          </a:p>
        </p:txBody>
      </p:sp>
      <p:pic>
        <p:nvPicPr>
          <p:cNvPr id="93188" name="Picture 3">
            <a:extLst>
              <a:ext uri="{FF2B5EF4-FFF2-40B4-BE49-F238E27FC236}">
                <a16:creationId xmlns:a16="http://schemas.microsoft.com/office/drawing/2014/main" id="{21E451A0-81AD-EE46-80B8-F8D8755954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86625" y="990600"/>
            <a:ext cx="12493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758301CD-AF24-48AB-B493-E6F474584B01}"/>
              </a:ext>
            </a:extLst>
          </p:cNvPr>
          <p:cNvSpPr txBox="1"/>
          <p:nvPr/>
        </p:nvSpPr>
        <p:spPr>
          <a:xfrm>
            <a:off x="457200" y="6126163"/>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9351E753-07BA-064C-A063-E1D015A98694}"/>
              </a:ext>
            </a:extLst>
          </p:cNvPr>
          <p:cNvSpPr>
            <a:spLocks noGrp="1"/>
          </p:cNvSpPr>
          <p:nvPr>
            <p:ph type="title"/>
          </p:nvPr>
        </p:nvSpPr>
        <p:spPr>
          <a:xfrm>
            <a:off x="47625" y="1190625"/>
            <a:ext cx="8534400" cy="427038"/>
          </a:xfrm>
        </p:spPr>
        <p:txBody>
          <a:bodyPr/>
          <a:lstStyle/>
          <a:p>
            <a:r>
              <a:rPr lang="en-US" altLang="en-US">
                <a:ea typeface="ＭＳ Ｐゴシック" panose="020B0600070205080204" pitchFamily="34" charset="-128"/>
              </a:rPr>
              <a:t>Understanding Trauma’s Effect</a:t>
            </a:r>
          </a:p>
        </p:txBody>
      </p:sp>
      <p:sp>
        <p:nvSpPr>
          <p:cNvPr id="95235" name="Content Placeholder 2">
            <a:extLst>
              <a:ext uri="{FF2B5EF4-FFF2-40B4-BE49-F238E27FC236}">
                <a16:creationId xmlns:a16="http://schemas.microsoft.com/office/drawing/2014/main" id="{BA51CC89-CEA5-964B-BDEE-F9DED0276155}"/>
              </a:ext>
            </a:extLst>
          </p:cNvPr>
          <p:cNvSpPr>
            <a:spLocks noGrp="1"/>
          </p:cNvSpPr>
          <p:nvPr>
            <p:ph idx="1"/>
          </p:nvPr>
        </p:nvSpPr>
        <p:spPr>
          <a:xfrm>
            <a:off x="822325" y="1752600"/>
            <a:ext cx="7543800" cy="3421063"/>
          </a:xfrm>
        </p:spPr>
        <p:txBody>
          <a:bodyPr/>
          <a:lstStyle/>
          <a:p>
            <a:endParaRPr lang="en-US" altLang="en-US" sz="2800">
              <a:ea typeface="ＭＳ Ｐゴシック" panose="020B0600070205080204" pitchFamily="34" charset="-128"/>
            </a:endParaRPr>
          </a:p>
          <a:p>
            <a:r>
              <a:rPr lang="en-US" altLang="en-US" sz="2800">
                <a:ea typeface="ＭＳ Ｐゴシック" panose="020B0600070205080204" pitchFamily="34" charset="-128"/>
              </a:rPr>
              <a:t>When a child grows up afraid or under constant or extreme stress, the immune system and body’s stress response </a:t>
            </a:r>
            <a:r>
              <a:rPr lang="en-US" altLang="en-US" sz="2800" b="1">
                <a:ea typeface="ＭＳ Ｐゴシック" panose="020B0600070205080204" pitchFamily="34" charset="-128"/>
              </a:rPr>
              <a:t>systems may not develop normally</a:t>
            </a:r>
            <a:r>
              <a:rPr lang="en-US" altLang="en-US" sz="2800">
                <a:ea typeface="ＭＳ Ｐゴシック" panose="020B0600070205080204" pitchFamily="34" charset="-128"/>
              </a:rPr>
              <a:t>. </a:t>
            </a:r>
          </a:p>
          <a:p>
            <a:r>
              <a:rPr lang="en-US" altLang="en-US" sz="2800">
                <a:ea typeface="ＭＳ Ｐゴシック" panose="020B0600070205080204" pitchFamily="34" charset="-128"/>
              </a:rPr>
              <a:t>When the child or adult is later exposed to even ordinary levels of stress, these systems may automatically respond as if the individual is under extreme stress. </a:t>
            </a:r>
          </a:p>
        </p:txBody>
      </p:sp>
      <p:pic>
        <p:nvPicPr>
          <p:cNvPr id="95236" name="Picture 3">
            <a:extLst>
              <a:ext uri="{FF2B5EF4-FFF2-40B4-BE49-F238E27FC236}">
                <a16:creationId xmlns:a16="http://schemas.microsoft.com/office/drawing/2014/main" id="{D51469A5-3162-324A-8397-1C3637CB5B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2238" y="-20638"/>
            <a:ext cx="1249362"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F2004F8A-A0E3-4FFD-AA14-9B0269836126}"/>
              </a:ext>
            </a:extLst>
          </p:cNvPr>
          <p:cNvSpPr txBox="1"/>
          <p:nvPr/>
        </p:nvSpPr>
        <p:spPr>
          <a:xfrm>
            <a:off x="457200" y="6126163"/>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AD53EC5C-C1F3-3D43-938D-5EA4DB278C7C}"/>
              </a:ext>
            </a:extLst>
          </p:cNvPr>
          <p:cNvSpPr>
            <a:spLocks noGrp="1"/>
          </p:cNvSpPr>
          <p:nvPr>
            <p:ph type="title"/>
          </p:nvPr>
        </p:nvSpPr>
        <p:spPr>
          <a:xfrm>
            <a:off x="228600" y="906463"/>
            <a:ext cx="8458200" cy="884237"/>
          </a:xfrm>
        </p:spPr>
        <p:txBody>
          <a:bodyPr/>
          <a:lstStyle/>
          <a:p>
            <a:r>
              <a:rPr lang="en-US" altLang="en-US">
                <a:ea typeface="ＭＳ Ｐゴシック" panose="020B0600070205080204" pitchFamily="34" charset="-128"/>
              </a:rPr>
              <a:t>Long Term Health Consequences</a:t>
            </a:r>
          </a:p>
        </p:txBody>
      </p:sp>
      <p:sp>
        <p:nvSpPr>
          <p:cNvPr id="3" name="Content Placeholder 2">
            <a:extLst>
              <a:ext uri="{FF2B5EF4-FFF2-40B4-BE49-F238E27FC236}">
                <a16:creationId xmlns:a16="http://schemas.microsoft.com/office/drawing/2014/main" id="{B8FE0D12-3C1D-4D4E-91F7-92ED1A78D107}"/>
              </a:ext>
            </a:extLst>
          </p:cNvPr>
          <p:cNvSpPr>
            <a:spLocks noGrp="1"/>
          </p:cNvSpPr>
          <p:nvPr>
            <p:ph idx="1"/>
          </p:nvPr>
        </p:nvSpPr>
        <p:spPr>
          <a:xfrm>
            <a:off x="457200" y="1790700"/>
            <a:ext cx="8229600" cy="4335463"/>
          </a:xfrm>
        </p:spPr>
        <p:txBody>
          <a:bodyPr>
            <a:noAutofit/>
          </a:bodyPr>
          <a:lstStyle/>
          <a:p>
            <a:pPr marL="0" indent="0">
              <a:buFont typeface="Arial" charset="0"/>
              <a:buNone/>
              <a:defRPr/>
            </a:pPr>
            <a:r>
              <a:rPr lang="en-US" sz="2400" dirty="0"/>
              <a:t>The </a:t>
            </a:r>
            <a:r>
              <a:rPr lang="en-US" sz="2400" b="1" dirty="0"/>
              <a:t>Adverse Childhood Experiences (ACE) Study </a:t>
            </a:r>
            <a:r>
              <a:rPr lang="en-US" sz="2400" dirty="0"/>
              <a:t>includes over 17,000 participants ranging in age from 19 to 90. </a:t>
            </a:r>
          </a:p>
          <a:p>
            <a:pPr marL="0" indent="0">
              <a:buFont typeface="Arial" charset="0"/>
              <a:buNone/>
              <a:defRPr/>
            </a:pPr>
            <a:r>
              <a:rPr lang="en-US" sz="2400" dirty="0"/>
              <a:t>Results:</a:t>
            </a:r>
          </a:p>
          <a:p>
            <a:pPr>
              <a:buFont typeface="Arial" charset="0"/>
              <a:buChar char="•"/>
              <a:defRPr/>
            </a:pPr>
            <a:r>
              <a:rPr lang="en-US" sz="2400" dirty="0"/>
              <a:t>indicated nearly 64% of participants experienced at least one exposure, and of those, 69% reported two or more incidents of childhood trauma. </a:t>
            </a:r>
          </a:p>
          <a:p>
            <a:pPr>
              <a:buFont typeface="Arial" charset="0"/>
              <a:buChar char="•"/>
              <a:defRPr/>
            </a:pPr>
            <a:r>
              <a:rPr lang="en-US" sz="2400" dirty="0"/>
              <a:t>demonstrated the connection between childhood trauma exposure, high-risk behaviors (e.g., smoking, unprotected sex), chronic illness such as heart disease and cancer, and early death</a:t>
            </a:r>
            <a:r>
              <a:rPr lang="en-US" sz="2100" dirty="0"/>
              <a:t>.</a:t>
            </a:r>
          </a:p>
        </p:txBody>
      </p:sp>
      <p:pic>
        <p:nvPicPr>
          <p:cNvPr id="97284" name="Picture 3">
            <a:extLst>
              <a:ext uri="{FF2B5EF4-FFF2-40B4-BE49-F238E27FC236}">
                <a16:creationId xmlns:a16="http://schemas.microsoft.com/office/drawing/2014/main" id="{877D64FE-6641-8E41-96BE-85027BE7A6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0"/>
            <a:ext cx="12493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C0A08FE-E892-4D96-8D54-FB4BFD854BC6}"/>
              </a:ext>
            </a:extLst>
          </p:cNvPr>
          <p:cNvSpPr txBox="1"/>
          <p:nvPr/>
        </p:nvSpPr>
        <p:spPr>
          <a:xfrm>
            <a:off x="457200" y="6126163"/>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BDC6B9CC-CE4D-F748-BB93-4C07C69D1E9B}"/>
              </a:ext>
            </a:extLst>
          </p:cNvPr>
          <p:cNvSpPr>
            <a:spLocks noGrp="1"/>
          </p:cNvSpPr>
          <p:nvPr>
            <p:ph type="title"/>
          </p:nvPr>
        </p:nvSpPr>
        <p:spPr/>
        <p:txBody>
          <a:bodyPr/>
          <a:lstStyle/>
          <a:p>
            <a:r>
              <a:rPr lang="en-US" altLang="en-US">
                <a:ea typeface="ＭＳ Ｐゴシック" panose="020B0600070205080204" pitchFamily="34" charset="-128"/>
              </a:rPr>
              <a:t>Migration &amp; Trauma</a:t>
            </a:r>
          </a:p>
        </p:txBody>
      </p:sp>
      <p:sp>
        <p:nvSpPr>
          <p:cNvPr id="99331" name="Content Placeholder 2">
            <a:extLst>
              <a:ext uri="{FF2B5EF4-FFF2-40B4-BE49-F238E27FC236}">
                <a16:creationId xmlns:a16="http://schemas.microsoft.com/office/drawing/2014/main" id="{7A8B94AB-DAFC-E442-8DFB-8CDAE56C01C4}"/>
              </a:ext>
            </a:extLst>
          </p:cNvPr>
          <p:cNvSpPr>
            <a:spLocks noGrp="1"/>
          </p:cNvSpPr>
          <p:nvPr>
            <p:ph idx="1"/>
          </p:nvPr>
        </p:nvSpPr>
        <p:spPr/>
        <p:txBody>
          <a:bodyPr/>
          <a:lstStyle/>
          <a:p>
            <a:r>
              <a:rPr lang="en-US" altLang="en-US" sz="2800">
                <a:ea typeface="ＭＳ Ｐゴシック" panose="020B0600070205080204" pitchFamily="34" charset="-128"/>
              </a:rPr>
              <a:t>Many of our migrant families and youth came to the United States from another country. </a:t>
            </a:r>
          </a:p>
          <a:p>
            <a:r>
              <a:rPr lang="en-US" altLang="en-US" sz="2400">
                <a:ea typeface="ＭＳ Ｐゴシック" panose="020B0600070205080204" pitchFamily="34" charset="-128"/>
              </a:rPr>
              <a:t>Many have experienced traumatic exposure in their homelands (war, torture, terrorism, natural disasters, famine) which prompt the decision to emigrate in the first place.</a:t>
            </a:r>
          </a:p>
          <a:p>
            <a:r>
              <a:rPr lang="en-US" altLang="en-US" sz="2400">
                <a:ea typeface="ＭＳ Ｐゴシック" panose="020B0600070205080204" pitchFamily="34" charset="-128"/>
              </a:rPr>
              <a:t>The path to immigration is filled with risks and stressors that are unique to immigrants, both prior and after their arrival.</a:t>
            </a:r>
          </a:p>
          <a:p>
            <a:r>
              <a:rPr lang="en-US" altLang="en-US" sz="2400">
                <a:ea typeface="ＭＳ Ｐゴシック" panose="020B0600070205080204" pitchFamily="34" charset="-128"/>
              </a:rPr>
              <a:t>Added stressors from the process of immigration itself can lead to increased risk for emotional disturbance in newer immigrants. </a:t>
            </a:r>
          </a:p>
        </p:txBody>
      </p:sp>
      <p:pic>
        <p:nvPicPr>
          <p:cNvPr id="99332" name="Picture 3">
            <a:extLst>
              <a:ext uri="{FF2B5EF4-FFF2-40B4-BE49-F238E27FC236}">
                <a16:creationId xmlns:a16="http://schemas.microsoft.com/office/drawing/2014/main" id="{AE7BA30A-3C0A-D048-909E-8A13E5AE77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165100"/>
            <a:ext cx="12493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7E5E005B-A481-4017-85FC-89CDBB40DF03}"/>
              </a:ext>
            </a:extLst>
          </p:cNvPr>
          <p:cNvSpPr txBox="1"/>
          <p:nvPr/>
        </p:nvSpPr>
        <p:spPr>
          <a:xfrm>
            <a:off x="457200" y="6126163"/>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EE590B7C-2966-F443-8084-F866D184248B}"/>
              </a:ext>
            </a:extLst>
          </p:cNvPr>
          <p:cNvSpPr>
            <a:spLocks noGrp="1"/>
          </p:cNvSpPr>
          <p:nvPr>
            <p:ph type="title"/>
          </p:nvPr>
        </p:nvSpPr>
        <p:spPr/>
        <p:txBody>
          <a:bodyPr/>
          <a:lstStyle/>
          <a:p>
            <a:r>
              <a:rPr lang="en-US" altLang="en-US">
                <a:ea typeface="ＭＳ Ｐゴシック" panose="020B0600070205080204" pitchFamily="34" charset="-128"/>
              </a:rPr>
              <a:t>Cycle of Poverty</a:t>
            </a:r>
          </a:p>
        </p:txBody>
      </p:sp>
      <p:sp>
        <p:nvSpPr>
          <p:cNvPr id="100355" name="Content Placeholder 2">
            <a:extLst>
              <a:ext uri="{FF2B5EF4-FFF2-40B4-BE49-F238E27FC236}">
                <a16:creationId xmlns:a16="http://schemas.microsoft.com/office/drawing/2014/main" id="{7C39458C-2AD9-FB40-98EE-4050B8AE0EFF}"/>
              </a:ext>
            </a:extLst>
          </p:cNvPr>
          <p:cNvSpPr>
            <a:spLocks noGrp="1"/>
          </p:cNvSpPr>
          <p:nvPr>
            <p:ph idx="1"/>
          </p:nvPr>
        </p:nvSpPr>
        <p:spPr/>
        <p:txBody>
          <a:bodyPr/>
          <a:lstStyle/>
          <a:p>
            <a:r>
              <a:rPr lang="en-US" altLang="en-US" sz="2800">
                <a:ea typeface="ＭＳ Ｐゴシック" panose="020B0600070205080204" pitchFamily="34" charset="-128"/>
              </a:rPr>
              <a:t>The majority of migrants have low levels of education and job skills</a:t>
            </a:r>
          </a:p>
          <a:p>
            <a:r>
              <a:rPr lang="en-US" altLang="en-US" sz="2800">
                <a:ea typeface="ＭＳ Ｐゴシック" panose="020B0600070205080204" pitchFamily="34" charset="-128"/>
              </a:rPr>
              <a:t>Families survive neighborhoods that are often unsafe. Children may live in an atmosphere of risk of crime and violence, which undermines social cohesion.</a:t>
            </a:r>
          </a:p>
          <a:p>
            <a:r>
              <a:rPr lang="en-US" altLang="en-US" sz="2800">
                <a:ea typeface="ＭＳ Ｐゴシック" panose="020B0600070205080204" pitchFamily="34" charset="-128"/>
              </a:rPr>
              <a:t>The cycle of poverty, coupled with inferior levels of education, threatens to create a downward spiral of declining financial opportunity for immigrants.</a:t>
            </a:r>
          </a:p>
        </p:txBody>
      </p:sp>
      <p:pic>
        <p:nvPicPr>
          <p:cNvPr id="100356" name="Picture 3">
            <a:extLst>
              <a:ext uri="{FF2B5EF4-FFF2-40B4-BE49-F238E27FC236}">
                <a16:creationId xmlns:a16="http://schemas.microsoft.com/office/drawing/2014/main" id="{A4E3AD23-72A3-0342-A37A-50933281E6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37438" y="212725"/>
            <a:ext cx="1249362"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B4E99EC-EA2C-4135-B325-2087B2F9D77A}"/>
              </a:ext>
            </a:extLst>
          </p:cNvPr>
          <p:cNvSpPr txBox="1"/>
          <p:nvPr/>
        </p:nvSpPr>
        <p:spPr>
          <a:xfrm>
            <a:off x="457200" y="6126163"/>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8A210F01-3AE8-C447-9F04-379FA026F2A2}"/>
              </a:ext>
            </a:extLst>
          </p:cNvPr>
          <p:cNvSpPr>
            <a:spLocks noGrp="1"/>
          </p:cNvSpPr>
          <p:nvPr>
            <p:ph type="title"/>
          </p:nvPr>
        </p:nvSpPr>
        <p:spPr/>
        <p:txBody>
          <a:bodyPr/>
          <a:lstStyle/>
          <a:p>
            <a:r>
              <a:rPr lang="en-US" altLang="en-US">
                <a:ea typeface="ＭＳ Ｐゴシック" panose="020B0600070205080204" pitchFamily="34" charset="-128"/>
              </a:rPr>
              <a:t>Major Stressors</a:t>
            </a:r>
          </a:p>
        </p:txBody>
      </p:sp>
      <p:sp>
        <p:nvSpPr>
          <p:cNvPr id="3" name="Content Placeholder 2">
            <a:extLst>
              <a:ext uri="{FF2B5EF4-FFF2-40B4-BE49-F238E27FC236}">
                <a16:creationId xmlns:a16="http://schemas.microsoft.com/office/drawing/2014/main" id="{1C043F94-420F-485A-AA8E-C948EE50FBA2}"/>
              </a:ext>
            </a:extLst>
          </p:cNvPr>
          <p:cNvSpPr>
            <a:spLocks noGrp="1"/>
          </p:cNvSpPr>
          <p:nvPr>
            <p:ph idx="1"/>
          </p:nvPr>
        </p:nvSpPr>
        <p:spPr/>
        <p:txBody>
          <a:bodyPr>
            <a:normAutofit/>
          </a:bodyPr>
          <a:lstStyle/>
          <a:p>
            <a:pPr marL="0" indent="0" algn="ctr">
              <a:buFont typeface="Arial" charset="0"/>
              <a:buNone/>
              <a:defRPr/>
            </a:pPr>
            <a:r>
              <a:rPr lang="en-US" sz="2700" b="1" dirty="0"/>
              <a:t>Discrimination</a:t>
            </a:r>
            <a:r>
              <a:rPr lang="en-US" sz="2700" dirty="0"/>
              <a:t> and </a:t>
            </a:r>
            <a:r>
              <a:rPr lang="en-US" sz="2700" b="1" dirty="0"/>
              <a:t>prejudice</a:t>
            </a:r>
            <a:r>
              <a:rPr lang="en-US" sz="2700" dirty="0"/>
              <a:t> </a:t>
            </a:r>
          </a:p>
          <a:p>
            <a:pPr>
              <a:buFont typeface="Arial" charset="0"/>
              <a:buChar char="•"/>
              <a:defRPr/>
            </a:pPr>
            <a:r>
              <a:rPr lang="en-US" sz="2800" dirty="0"/>
              <a:t>Children (especially adolescents) experience discrimination and prejudice from their peers in school and social settings, with more intense expression of what is sometimes subtle amongst adult counterparts. </a:t>
            </a:r>
          </a:p>
          <a:p>
            <a:pPr>
              <a:buFont typeface="Arial" charset="0"/>
              <a:buChar char="•"/>
              <a:defRPr/>
            </a:pPr>
            <a:r>
              <a:rPr lang="en-US" sz="2800" dirty="0"/>
              <a:t>Discrimination is increasingly recognized as an adverse mental health risk (Finch, </a:t>
            </a:r>
            <a:r>
              <a:rPr lang="en-US" sz="2800" dirty="0" err="1"/>
              <a:t>Kolody</a:t>
            </a:r>
            <a:r>
              <a:rPr lang="en-US" sz="2800" dirty="0"/>
              <a:t>, &amp; Vega, 2000).</a:t>
            </a:r>
          </a:p>
        </p:txBody>
      </p:sp>
      <p:pic>
        <p:nvPicPr>
          <p:cNvPr id="101380" name="Picture 3">
            <a:extLst>
              <a:ext uri="{FF2B5EF4-FFF2-40B4-BE49-F238E27FC236}">
                <a16:creationId xmlns:a16="http://schemas.microsoft.com/office/drawing/2014/main" id="{8D3218DA-4D2C-4F45-BEE6-CFA344796C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37438" y="365125"/>
            <a:ext cx="1249362"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41FAC4F-0F37-43AD-AF85-27A1D558514D}"/>
              </a:ext>
            </a:extLst>
          </p:cNvPr>
          <p:cNvSpPr txBox="1"/>
          <p:nvPr/>
        </p:nvSpPr>
        <p:spPr>
          <a:xfrm>
            <a:off x="457200" y="6126163"/>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8D154682-4ED4-1B43-8588-0BB6200CB6FE}"/>
              </a:ext>
            </a:extLst>
          </p:cNvPr>
          <p:cNvSpPr>
            <a:spLocks noGrp="1"/>
          </p:cNvSpPr>
          <p:nvPr>
            <p:ph type="title"/>
          </p:nvPr>
        </p:nvSpPr>
        <p:spPr/>
        <p:txBody>
          <a:bodyPr/>
          <a:lstStyle/>
          <a:p>
            <a:r>
              <a:rPr lang="en-US" altLang="en-US">
                <a:ea typeface="ＭＳ Ｐゴシック" panose="020B0600070205080204" pitchFamily="34" charset="-128"/>
              </a:rPr>
              <a:t>Alternative coping</a:t>
            </a:r>
          </a:p>
        </p:txBody>
      </p:sp>
      <p:sp>
        <p:nvSpPr>
          <p:cNvPr id="3" name="Content Placeholder 2">
            <a:extLst>
              <a:ext uri="{FF2B5EF4-FFF2-40B4-BE49-F238E27FC236}">
                <a16:creationId xmlns:a16="http://schemas.microsoft.com/office/drawing/2014/main" id="{80BE8925-FF23-49E3-B94B-A3D88F9808A3}"/>
              </a:ext>
            </a:extLst>
          </p:cNvPr>
          <p:cNvSpPr>
            <a:spLocks noGrp="1"/>
          </p:cNvSpPr>
          <p:nvPr>
            <p:ph idx="1"/>
          </p:nvPr>
        </p:nvSpPr>
        <p:spPr/>
        <p:txBody>
          <a:bodyPr>
            <a:noAutofit/>
          </a:bodyPr>
          <a:lstStyle/>
          <a:p>
            <a:pPr marL="0" indent="0">
              <a:buFont typeface="Arial" charset="0"/>
              <a:buNone/>
              <a:defRPr/>
            </a:pPr>
            <a:r>
              <a:rPr lang="en-US" sz="2400" dirty="0"/>
              <a:t>Alternative routes for coping with cultural changes and stress induced by immigration: </a:t>
            </a:r>
          </a:p>
          <a:p>
            <a:pPr>
              <a:buFont typeface="Arial" charset="0"/>
              <a:buChar char="•"/>
              <a:defRPr/>
            </a:pPr>
            <a:r>
              <a:rPr lang="en-US" sz="2400" dirty="0"/>
              <a:t>neurotic marginality (anxiously trying to meet the demands of both cultures)</a:t>
            </a:r>
          </a:p>
          <a:p>
            <a:pPr>
              <a:buFont typeface="Arial" charset="0"/>
              <a:buChar char="•"/>
              <a:defRPr/>
            </a:pPr>
            <a:r>
              <a:rPr lang="en-US" sz="2400" dirty="0"/>
              <a:t>deviant marginality (isolated as a result of ignoring the norms of both cultures)</a:t>
            </a:r>
          </a:p>
          <a:p>
            <a:pPr>
              <a:buFont typeface="Arial" charset="0"/>
              <a:buChar char="•"/>
              <a:defRPr/>
            </a:pPr>
            <a:r>
              <a:rPr lang="en-US" sz="2400" dirty="0"/>
              <a:t>traditionalism (withdrawal into nostalgia for the old culture)</a:t>
            </a:r>
          </a:p>
          <a:p>
            <a:pPr>
              <a:buFont typeface="Arial" charset="0"/>
              <a:buChar char="•"/>
              <a:defRPr/>
            </a:pPr>
            <a:r>
              <a:rPr lang="en-US" sz="2400" dirty="0"/>
              <a:t>over-acculturation (abandoning the culture of origin)</a:t>
            </a:r>
          </a:p>
          <a:p>
            <a:pPr>
              <a:buFont typeface="Arial" charset="0"/>
              <a:buChar char="•"/>
              <a:defRPr/>
            </a:pPr>
            <a:r>
              <a:rPr lang="en-US" sz="2400" dirty="0" err="1"/>
              <a:t>biculturality</a:t>
            </a:r>
            <a:r>
              <a:rPr lang="en-US" sz="2400" dirty="0"/>
              <a:t> (integrating the best of both cultures)</a:t>
            </a:r>
          </a:p>
          <a:p>
            <a:pPr>
              <a:buFont typeface="Arial" charset="0"/>
              <a:buChar char="•"/>
              <a:defRPr/>
            </a:pPr>
            <a:r>
              <a:rPr lang="en-US" sz="1200" dirty="0"/>
              <a:t>Lin, Masuda, &amp; </a:t>
            </a:r>
            <a:r>
              <a:rPr lang="en-US" sz="1200" dirty="0" err="1"/>
              <a:t>Tazuma</a:t>
            </a:r>
            <a:r>
              <a:rPr lang="en-US" sz="1200" dirty="0"/>
              <a:t> (1982)</a:t>
            </a:r>
          </a:p>
        </p:txBody>
      </p:sp>
      <p:pic>
        <p:nvPicPr>
          <p:cNvPr id="103428" name="Picture 3">
            <a:extLst>
              <a:ext uri="{FF2B5EF4-FFF2-40B4-BE49-F238E27FC236}">
                <a16:creationId xmlns:a16="http://schemas.microsoft.com/office/drawing/2014/main" id="{9F8833F3-2E0A-7F4C-9738-4F6B8B770B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49213"/>
            <a:ext cx="1249363"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2D94AFE9-56CB-4D98-A301-CDDA130AB274}"/>
              </a:ext>
            </a:extLst>
          </p:cNvPr>
          <p:cNvSpPr txBox="1"/>
          <p:nvPr/>
        </p:nvSpPr>
        <p:spPr>
          <a:xfrm>
            <a:off x="457200" y="6126163"/>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AAC6F654-E2EC-964B-851F-7ECD2BBF9E99}"/>
              </a:ext>
            </a:extLst>
          </p:cNvPr>
          <p:cNvSpPr>
            <a:spLocks noGrp="1"/>
          </p:cNvSpPr>
          <p:nvPr>
            <p:ph type="title"/>
          </p:nvPr>
        </p:nvSpPr>
        <p:spPr/>
        <p:txBody>
          <a:bodyPr/>
          <a:lstStyle/>
          <a:p>
            <a:r>
              <a:rPr lang="en-US" altLang="en-US">
                <a:ea typeface="ＭＳ Ｐゴシック" panose="020B0600070205080204" pitchFamily="34" charset="-128"/>
              </a:rPr>
              <a:t>Mental Health</a:t>
            </a:r>
          </a:p>
        </p:txBody>
      </p:sp>
      <p:sp>
        <p:nvSpPr>
          <p:cNvPr id="105475" name="Content Placeholder 2">
            <a:extLst>
              <a:ext uri="{FF2B5EF4-FFF2-40B4-BE49-F238E27FC236}">
                <a16:creationId xmlns:a16="http://schemas.microsoft.com/office/drawing/2014/main" id="{2C0CBBE6-3830-B54D-AFE8-52B9707B2831}"/>
              </a:ext>
            </a:extLst>
          </p:cNvPr>
          <p:cNvSpPr>
            <a:spLocks noGrp="1"/>
          </p:cNvSpPr>
          <p:nvPr>
            <p:ph idx="1"/>
          </p:nvPr>
        </p:nvSpPr>
        <p:spPr>
          <a:xfrm>
            <a:off x="457200" y="1268413"/>
            <a:ext cx="8229600" cy="4857750"/>
          </a:xfrm>
        </p:spPr>
        <p:txBody>
          <a:bodyPr/>
          <a:lstStyle/>
          <a:p>
            <a:endParaRPr lang="en-US" altLang="en-US" sz="2100">
              <a:ea typeface="ＭＳ Ｐゴシック" panose="020B0600070205080204" pitchFamily="34" charset="-128"/>
            </a:endParaRPr>
          </a:p>
          <a:p>
            <a:r>
              <a:rPr lang="en-US" altLang="en-US" sz="2800">
                <a:ea typeface="ＭＳ Ｐゴシック" panose="020B0600070205080204" pitchFamily="34" charset="-128"/>
              </a:rPr>
              <a:t>Some studies, like those of Mexican-born immigrants, have found that they have better mental health profiles than subsequent generations despite significant socioeconomic disadvantages. </a:t>
            </a:r>
          </a:p>
          <a:p>
            <a:endParaRPr lang="en-US" altLang="en-US" sz="2800">
              <a:ea typeface="ＭＳ Ｐゴシック" panose="020B0600070205080204" pitchFamily="34" charset="-128"/>
            </a:endParaRPr>
          </a:p>
          <a:p>
            <a:r>
              <a:rPr lang="en-US" altLang="en-US" sz="2800">
                <a:ea typeface="ＭＳ Ｐゴシック" panose="020B0600070205080204" pitchFamily="34" charset="-128"/>
              </a:rPr>
              <a:t>Possible explanations include greater use of protective traditional family networks, a lower set of expectations for ‘‘success’’ in America, and lower substance abuse (Escobar, Nervi, &amp; Gara, 2000).</a:t>
            </a:r>
          </a:p>
        </p:txBody>
      </p:sp>
      <p:pic>
        <p:nvPicPr>
          <p:cNvPr id="105476" name="Picture 3">
            <a:extLst>
              <a:ext uri="{FF2B5EF4-FFF2-40B4-BE49-F238E27FC236}">
                <a16:creationId xmlns:a16="http://schemas.microsoft.com/office/drawing/2014/main" id="{B0F2E845-3ACD-6347-8B75-BE9D69B7B8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123825"/>
            <a:ext cx="12493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411009D4-3E50-401B-A7F7-7FA3F9386240}"/>
              </a:ext>
            </a:extLst>
          </p:cNvPr>
          <p:cNvSpPr txBox="1"/>
          <p:nvPr/>
        </p:nvSpPr>
        <p:spPr>
          <a:xfrm>
            <a:off x="457200" y="6126163"/>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id="{4C5F7E77-074C-674D-A25A-93AE9ADF196C}"/>
              </a:ext>
            </a:extLst>
          </p:cNvPr>
          <p:cNvSpPr>
            <a:spLocks noGrp="1"/>
          </p:cNvSpPr>
          <p:nvPr>
            <p:ph type="title"/>
          </p:nvPr>
        </p:nvSpPr>
        <p:spPr/>
        <p:txBody>
          <a:bodyPr/>
          <a:lstStyle/>
          <a:p>
            <a:r>
              <a:rPr lang="en-US" altLang="en-US">
                <a:ea typeface="ＭＳ Ｐゴシック" panose="020B0600070205080204" pitchFamily="34" charset="-128"/>
              </a:rPr>
              <a:t>Youth Suffer</a:t>
            </a:r>
          </a:p>
        </p:txBody>
      </p:sp>
      <p:sp>
        <p:nvSpPr>
          <p:cNvPr id="107523" name="Content Placeholder 2">
            <a:extLst>
              <a:ext uri="{FF2B5EF4-FFF2-40B4-BE49-F238E27FC236}">
                <a16:creationId xmlns:a16="http://schemas.microsoft.com/office/drawing/2014/main" id="{D292073C-7E57-DF4D-BAC8-5F3E09583AD9}"/>
              </a:ext>
            </a:extLst>
          </p:cNvPr>
          <p:cNvSpPr>
            <a:spLocks noGrp="1"/>
          </p:cNvSpPr>
          <p:nvPr>
            <p:ph idx="1"/>
          </p:nvPr>
        </p:nvSpPr>
        <p:spPr>
          <a:xfrm>
            <a:off x="492125" y="1219200"/>
            <a:ext cx="8229600" cy="4525963"/>
          </a:xfrm>
        </p:spPr>
        <p:txBody>
          <a:bodyPr/>
          <a:lstStyle/>
          <a:p>
            <a:r>
              <a:rPr lang="en-US" altLang="en-US" sz="2800">
                <a:ea typeface="ＭＳ Ｐゴシック" panose="020B0600070205080204" pitchFamily="34" charset="-128"/>
              </a:rPr>
              <a:t>Immigrant children and youth suffer from similar conditions as described for adults:</a:t>
            </a:r>
          </a:p>
          <a:p>
            <a:r>
              <a:rPr lang="en-US" altLang="en-US" sz="2800">
                <a:ea typeface="ＭＳ Ｐゴシック" panose="020B0600070205080204" pitchFamily="34" charset="-128"/>
              </a:rPr>
              <a:t>anxiety disorders</a:t>
            </a:r>
          </a:p>
          <a:p>
            <a:r>
              <a:rPr lang="en-US" altLang="en-US" sz="2800">
                <a:ea typeface="ＭＳ Ｐゴシック" panose="020B0600070205080204" pitchFamily="34" charset="-128"/>
              </a:rPr>
              <a:t>depression</a:t>
            </a:r>
          </a:p>
          <a:p>
            <a:r>
              <a:rPr lang="en-US" altLang="en-US" sz="2800">
                <a:ea typeface="ＭＳ Ｐゴシック" panose="020B0600070205080204" pitchFamily="34" charset="-128"/>
              </a:rPr>
              <a:t>posttraumatic stress disorders </a:t>
            </a:r>
          </a:p>
          <a:p>
            <a:r>
              <a:rPr lang="en-US" altLang="en-US" sz="2800">
                <a:ea typeface="ＭＳ Ｐゴシック" panose="020B0600070205080204" pitchFamily="34" charset="-128"/>
              </a:rPr>
              <a:t>Such disorders can significantly </a:t>
            </a:r>
            <a:r>
              <a:rPr lang="en-US" altLang="en-US" sz="2800" b="1">
                <a:ea typeface="ＭＳ Ｐゴシック" panose="020B0600070205080204" pitchFamily="34" charset="-128"/>
              </a:rPr>
              <a:t>impair academic functioning </a:t>
            </a:r>
            <a:r>
              <a:rPr lang="en-US" altLang="en-US" sz="2800">
                <a:ea typeface="ＭＳ Ｐゴシック" panose="020B0600070205080204" pitchFamily="34" charset="-128"/>
              </a:rPr>
              <a:t>for these children. Factors such as parental emotional well-being and peer relationships can mitigate or aggravate the symptomatic and functional impact of such disorders.</a:t>
            </a:r>
          </a:p>
        </p:txBody>
      </p:sp>
      <p:pic>
        <p:nvPicPr>
          <p:cNvPr id="107524" name="Picture 3">
            <a:extLst>
              <a:ext uri="{FF2B5EF4-FFF2-40B4-BE49-F238E27FC236}">
                <a16:creationId xmlns:a16="http://schemas.microsoft.com/office/drawing/2014/main" id="{6FB727AD-27B3-6248-B519-01AD49D473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74613"/>
            <a:ext cx="1249363"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1A5A297-90C7-4A6C-B2E7-78A14AF6F0EF}"/>
              </a:ext>
            </a:extLst>
          </p:cNvPr>
          <p:cNvSpPr txBox="1"/>
          <p:nvPr/>
        </p:nvSpPr>
        <p:spPr>
          <a:xfrm>
            <a:off x="457200" y="6126163"/>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1BAD4404-DA8F-3E4A-A5F3-AD1A64A4C6D4}"/>
              </a:ext>
            </a:extLst>
          </p:cNvPr>
          <p:cNvSpPr>
            <a:spLocks noGrp="1"/>
          </p:cNvSpPr>
          <p:nvPr>
            <p:ph type="title"/>
          </p:nvPr>
        </p:nvSpPr>
        <p:spPr/>
        <p:txBody>
          <a:bodyPr/>
          <a:lstStyle/>
          <a:p>
            <a:r>
              <a:rPr lang="en-US" altLang="en-US">
                <a:ea typeface="ＭＳ Ｐゴシック" panose="020B0600070205080204" pitchFamily="34" charset="-128"/>
              </a:rPr>
              <a:t>Overview of Sessions &amp;</a:t>
            </a:r>
            <a:br>
              <a:rPr lang="en-US" altLang="en-US">
                <a:ea typeface="ＭＳ Ｐゴシック" panose="020B0600070205080204" pitchFamily="34" charset="-128"/>
              </a:rPr>
            </a:br>
            <a:r>
              <a:rPr lang="en-US" altLang="en-US">
                <a:ea typeface="ＭＳ Ｐゴシック" panose="020B0600070205080204" pitchFamily="34" charset="-128"/>
              </a:rPr>
              <a:t>Users on GOSOSY site</a:t>
            </a:r>
          </a:p>
        </p:txBody>
      </p:sp>
      <p:pic>
        <p:nvPicPr>
          <p:cNvPr id="12291" name="Content Placeholder 3">
            <a:extLst>
              <a:ext uri="{FF2B5EF4-FFF2-40B4-BE49-F238E27FC236}">
                <a16:creationId xmlns:a16="http://schemas.microsoft.com/office/drawing/2014/main" id="{ED98AE6F-3937-DE48-ABA8-161F181F448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28650" y="1417638"/>
            <a:ext cx="7500938" cy="5211762"/>
          </a:xfr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a:extLst>
              <a:ext uri="{FF2B5EF4-FFF2-40B4-BE49-F238E27FC236}">
                <a16:creationId xmlns:a16="http://schemas.microsoft.com/office/drawing/2014/main" id="{EDCEC578-5348-7148-8F79-B9C1956D6CD3}"/>
              </a:ext>
            </a:extLst>
          </p:cNvPr>
          <p:cNvSpPr>
            <a:spLocks noGrp="1"/>
          </p:cNvSpPr>
          <p:nvPr>
            <p:ph type="title"/>
          </p:nvPr>
        </p:nvSpPr>
        <p:spPr/>
        <p:txBody>
          <a:bodyPr/>
          <a:lstStyle/>
          <a:p>
            <a:r>
              <a:rPr lang="en-US" altLang="en-US">
                <a:ea typeface="ＭＳ Ｐゴシック" panose="020B0600070205080204" pitchFamily="34" charset="-128"/>
              </a:rPr>
              <a:t>In Summary</a:t>
            </a:r>
          </a:p>
        </p:txBody>
      </p:sp>
      <p:sp>
        <p:nvSpPr>
          <p:cNvPr id="109571" name="Content Placeholder 2">
            <a:extLst>
              <a:ext uri="{FF2B5EF4-FFF2-40B4-BE49-F238E27FC236}">
                <a16:creationId xmlns:a16="http://schemas.microsoft.com/office/drawing/2014/main" id="{DA29141D-ABE4-024B-98B1-F959E251067B}"/>
              </a:ext>
            </a:extLst>
          </p:cNvPr>
          <p:cNvSpPr>
            <a:spLocks noGrp="1"/>
          </p:cNvSpPr>
          <p:nvPr>
            <p:ph idx="1"/>
          </p:nvPr>
        </p:nvSpPr>
        <p:spPr/>
        <p:txBody>
          <a:bodyPr/>
          <a:lstStyle/>
          <a:p>
            <a:pPr marL="0" indent="0">
              <a:buFont typeface="Arial" panose="020B0604020202020204" pitchFamily="34" charset="0"/>
              <a:buNone/>
            </a:pPr>
            <a:r>
              <a:rPr lang="en-US" altLang="en-US" sz="2700">
                <a:ea typeface="ＭＳ Ｐゴシック" panose="020B0600070205080204" pitchFamily="34" charset="-128"/>
              </a:rPr>
              <a:t>We are compiling research in a literature review regarding how adverse childhood experiences (ACEs) directly affect our migrant students. </a:t>
            </a:r>
          </a:p>
          <a:p>
            <a:pPr marL="0" indent="0">
              <a:buFont typeface="Arial" panose="020B0604020202020204" pitchFamily="34" charset="0"/>
              <a:buNone/>
            </a:pPr>
            <a:endParaRPr lang="en-US" altLang="en-US" sz="2700">
              <a:ea typeface="ＭＳ Ｐゴシック" panose="020B0600070205080204" pitchFamily="34" charset="-128"/>
            </a:endParaRPr>
          </a:p>
          <a:p>
            <a:pPr marL="0" indent="0">
              <a:buFont typeface="Arial" panose="020B0604020202020204" pitchFamily="34" charset="0"/>
              <a:buNone/>
            </a:pPr>
            <a:r>
              <a:rPr lang="en-US" altLang="en-US" sz="2700">
                <a:ea typeface="ＭＳ Ｐゴシック" panose="020B0600070205080204" pitchFamily="34" charset="-128"/>
              </a:rPr>
              <a:t>Included in this review will be direct interventions that have proven helpful in overcoming the effects of childhood trauma. </a:t>
            </a:r>
          </a:p>
        </p:txBody>
      </p:sp>
      <p:pic>
        <p:nvPicPr>
          <p:cNvPr id="109572" name="Picture 3">
            <a:extLst>
              <a:ext uri="{FF2B5EF4-FFF2-40B4-BE49-F238E27FC236}">
                <a16:creationId xmlns:a16="http://schemas.microsoft.com/office/drawing/2014/main" id="{4D7C900A-6AE3-C843-A9D7-A287F17E63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92075"/>
            <a:ext cx="12493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9BC74D2A-59CC-4862-ACA3-57C736E7A050}"/>
              </a:ext>
            </a:extLst>
          </p:cNvPr>
          <p:cNvSpPr txBox="1"/>
          <p:nvPr/>
        </p:nvSpPr>
        <p:spPr>
          <a:xfrm>
            <a:off x="457200" y="6126163"/>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Shape 88">
            <a:extLst>
              <a:ext uri="{FF2B5EF4-FFF2-40B4-BE49-F238E27FC236}">
                <a16:creationId xmlns:a16="http://schemas.microsoft.com/office/drawing/2014/main" id="{5AE9368D-0C97-D546-A9F7-5D59BE0C5B05}"/>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5035" t="11337" r="64566" b="9927"/>
          <a:stretch>
            <a:fillRect/>
          </a:stretch>
        </p:blipFill>
        <p:spPr bwMode="auto">
          <a:xfrm>
            <a:off x="322263" y="0"/>
            <a:ext cx="11747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Title 2">
            <a:extLst>
              <a:ext uri="{FF2B5EF4-FFF2-40B4-BE49-F238E27FC236}">
                <a16:creationId xmlns:a16="http://schemas.microsoft.com/office/drawing/2014/main" id="{82FAE308-6648-CA47-9E9B-6C7F88B1E873}"/>
              </a:ext>
            </a:extLst>
          </p:cNvPr>
          <p:cNvSpPr>
            <a:spLocks noGrp="1"/>
          </p:cNvSpPr>
          <p:nvPr>
            <p:ph type="title"/>
          </p:nvPr>
        </p:nvSpPr>
        <p:spPr/>
        <p:txBody>
          <a:bodyPr/>
          <a:lstStyle/>
          <a:p>
            <a:r>
              <a:rPr lang="en-US" altLang="en-US" sz="4800">
                <a:ea typeface="ＭＳ Ｐゴシック" panose="020B0600070205080204" pitchFamily="34" charset="-128"/>
              </a:rPr>
              <a:t>	Year 2 Fidelity Implementation Index</a:t>
            </a:r>
          </a:p>
        </p:txBody>
      </p:sp>
      <p:pic>
        <p:nvPicPr>
          <p:cNvPr id="110596" name="Content Placeholder 1">
            <a:extLst>
              <a:ext uri="{FF2B5EF4-FFF2-40B4-BE49-F238E27FC236}">
                <a16:creationId xmlns:a16="http://schemas.microsoft.com/office/drawing/2014/main" id="{AA67D4C7-0BED-724A-86D5-81892A5C2180}"/>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838200" y="1600200"/>
            <a:ext cx="7315200" cy="4525963"/>
          </a:xfrm>
        </p:spPr>
      </p:pic>
      <p:cxnSp>
        <p:nvCxnSpPr>
          <p:cNvPr id="5" name="Straight Connector 4">
            <a:extLst>
              <a:ext uri="{FF2B5EF4-FFF2-40B4-BE49-F238E27FC236}">
                <a16:creationId xmlns:a16="http://schemas.microsoft.com/office/drawing/2014/main" id="{1D9B01D0-9A39-49CD-A774-AF2131AAED1D}"/>
              </a:ext>
            </a:extLst>
          </p:cNvPr>
          <p:cNvCxnSpPr/>
          <p:nvPr/>
        </p:nvCxnSpPr>
        <p:spPr>
          <a:xfrm>
            <a:off x="457200" y="1579563"/>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6" name="TextBox 5">
            <a:extLst>
              <a:ext uri="{FF2B5EF4-FFF2-40B4-BE49-F238E27FC236}">
                <a16:creationId xmlns:a16="http://schemas.microsoft.com/office/drawing/2014/main" id="{E3E47ED2-E29A-46B1-979F-8D5C4221693F}"/>
              </a:ext>
            </a:extLst>
          </p:cNvPr>
          <p:cNvSpPr txBox="1"/>
          <p:nvPr/>
        </p:nvSpPr>
        <p:spPr>
          <a:xfrm>
            <a:off x="457200" y="6126163"/>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spTree>
  </p:cSld>
  <p:clrMapOvr>
    <a:masterClrMapping/>
  </p:clrMapOvr>
  <p:transition spd="slow">
    <p:cut/>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8">
            <a:extLst>
              <a:ext uri="{FF2B5EF4-FFF2-40B4-BE49-F238E27FC236}">
                <a16:creationId xmlns:a16="http://schemas.microsoft.com/office/drawing/2014/main" id="{2FDD242B-F116-4712-ABE4-A46E735DA75E}"/>
              </a:ext>
            </a:extLst>
          </p:cNvPr>
          <p:cNvSpPr>
            <a:spLocks noGrp="1"/>
          </p:cNvSpPr>
          <p:nvPr>
            <p:ph type="title"/>
          </p:nvPr>
        </p:nvSpPr>
        <p:spPr/>
        <p:txBody>
          <a:bodyPr>
            <a:normAutofit fontScale="90000"/>
          </a:bodyPr>
          <a:lstStyle/>
          <a:p>
            <a:pPr algn="l" eaLnBrk="1" hangingPunct="1">
              <a:defRPr/>
            </a:pPr>
            <a:r>
              <a:rPr lang="en-US" dirty="0">
                <a:cs typeface="+mj-cs"/>
              </a:rPr>
              <a:t>Objective 1: Achievement &amp; Learning Plans	</a:t>
            </a:r>
          </a:p>
        </p:txBody>
      </p:sp>
      <p:graphicFrame>
        <p:nvGraphicFramePr>
          <p:cNvPr id="2" name="Content Placeholder 1">
            <a:extLst>
              <a:ext uri="{FF2B5EF4-FFF2-40B4-BE49-F238E27FC236}">
                <a16:creationId xmlns:a16="http://schemas.microsoft.com/office/drawing/2014/main" id="{D170E2E5-F41D-45FB-AA31-2281085F5714}"/>
              </a:ext>
            </a:extLst>
          </p:cNvPr>
          <p:cNvGraphicFramePr>
            <a:graphicFrameLocks noGrp="1"/>
          </p:cNvGraphicFramePr>
          <p:nvPr>
            <p:ph idx="1"/>
          </p:nvPr>
        </p:nvGraphicFramePr>
        <p:xfrm>
          <a:off x="457200" y="1600200"/>
          <a:ext cx="8229600" cy="4213225"/>
        </p:xfrm>
        <a:graphic>
          <a:graphicData uri="http://schemas.openxmlformats.org/drawingml/2006/table">
            <a:tbl>
              <a:tblPr/>
              <a:tblGrid>
                <a:gridCol w="3657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3714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alibri" charset="0"/>
                          <a:ea typeface="ＭＳ Ｐゴシック" charset="-128"/>
                        </a:rPr>
                        <a:t>Outcome</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alibri" charset="0"/>
                          <a:ea typeface="ＭＳ Ｐゴシック" charset="-128"/>
                        </a:rPr>
                        <a:t>Measurement Tool</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alibri" charset="0"/>
                          <a:ea typeface="ＭＳ Ｐゴシック" charset="-128"/>
                        </a:rPr>
                        <a:t>Timeline</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189038">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charset="0"/>
                          <a:ea typeface="ＭＳ Ｐゴシック" charset="-128"/>
                        </a:rPr>
                        <a:t>1.1</a:t>
                      </a:r>
                      <a:r>
                        <a:rPr kumimoji="0" lang="en-US" altLang="en-US" sz="1800" b="0" i="0" u="none" strike="noStrike" cap="none" normalizeH="0" baseline="0" dirty="0">
                          <a:ln>
                            <a:noFill/>
                          </a:ln>
                          <a:solidFill>
                            <a:srgbClr val="000000"/>
                          </a:solidFill>
                          <a:effectLst/>
                          <a:latin typeface="Calibri" charset="0"/>
                          <a:ea typeface="ＭＳ Ｐゴシック" charset="-128"/>
                        </a:rPr>
                        <a:t> 75% of OSY participating in project-directed instructional services will demonstrate a 20% average gain between pre/post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charset="0"/>
                          <a:ea typeface="ＭＳ Ｐゴシック" charset="-128"/>
                        </a:rPr>
                        <a:t>Student Assessment Score Sheet (SASS) available on osymigrant.org</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charset="0"/>
                          <a:ea typeface="ＭＳ Ｐゴシック" charset="-128"/>
                        </a:rPr>
                        <a:t>Annually, Year 1 data due in September 2016</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1189038">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charset="0"/>
                          <a:ea typeface="ＭＳ Ｐゴシック" charset="-128"/>
                        </a:rPr>
                        <a:t>1.2</a:t>
                      </a:r>
                      <a:r>
                        <a:rPr kumimoji="0" lang="en-US" altLang="en-US" sz="1800" b="0" i="0" u="none" strike="noStrike" cap="none" normalizeH="0" baseline="0" dirty="0">
                          <a:ln>
                            <a:noFill/>
                          </a:ln>
                          <a:solidFill>
                            <a:srgbClr val="000000"/>
                          </a:solidFill>
                          <a:effectLst/>
                          <a:latin typeface="Calibri" charset="0"/>
                          <a:ea typeface="ＭＳ Ｐゴシック" charset="-128"/>
                        </a:rPr>
                        <a:t> 75% of OSY with a Learning Plan will attain an average of 50% of the learning/achievement objectives</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charset="0"/>
                          <a:ea typeface="ＭＳ Ｐゴシック" charset="-128"/>
                        </a:rPr>
                        <a:t>Learning Plan Templates will be available by 5/15/16 on osymigrant.org</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charset="0"/>
                          <a:ea typeface="ＭＳ Ｐゴシック" charset="-128"/>
                        </a:rPr>
                        <a:t>Annually, Year 1 data due in September 2016</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Calibri" charset="0"/>
                        <a:ea typeface="ＭＳ Ｐゴシック"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14636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charset="0"/>
                          <a:ea typeface="ＭＳ Ｐゴシック" charset="-128"/>
                        </a:rPr>
                        <a:t>1.3</a:t>
                      </a:r>
                      <a:r>
                        <a:rPr kumimoji="0" lang="en-US" altLang="en-US" sz="1800" b="0" i="0" u="none" strike="noStrike" cap="none" normalizeH="0" baseline="0" dirty="0">
                          <a:ln>
                            <a:noFill/>
                          </a:ln>
                          <a:solidFill>
                            <a:srgbClr val="000000"/>
                          </a:solidFill>
                          <a:effectLst/>
                          <a:latin typeface="Calibri" charset="0"/>
                          <a:ea typeface="ＭＳ Ｐゴシック" charset="-128"/>
                        </a:rPr>
                        <a:t> Attendance by 54 OSY (consortium wide) at Goal Setting Workshops and attain acceptable or above average score on GSW rubric</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charset="0"/>
                          <a:ea typeface="ＭＳ Ｐゴシック" charset="-128"/>
                        </a:rPr>
                        <a:t>Verified Attendance Rosters; Goal Setting Workshop Rubric available by 6/15/16 on osymigrant.org</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charset="0"/>
                          <a:ea typeface="ＭＳ Ｐゴシック" charset="-128"/>
                        </a:rPr>
                        <a:t>Annually, Year 1 data due in September 2016</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Calibri" charset="0"/>
                        <a:ea typeface="ＭＳ Ｐゴシック"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bl>
          </a:graphicData>
        </a:graphic>
      </p:graphicFrame>
      <p:cxnSp>
        <p:nvCxnSpPr>
          <p:cNvPr id="10" name="Straight Connector 9">
            <a:extLst>
              <a:ext uri="{FF2B5EF4-FFF2-40B4-BE49-F238E27FC236}">
                <a16:creationId xmlns:a16="http://schemas.microsoft.com/office/drawing/2014/main" id="{15228B22-2C52-4022-B9E2-8CFDE7953BD7}"/>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4F5F36A0-ECD1-4176-8729-B14852DA83AE}"/>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8">
            <a:extLst>
              <a:ext uri="{FF2B5EF4-FFF2-40B4-BE49-F238E27FC236}">
                <a16:creationId xmlns:a16="http://schemas.microsoft.com/office/drawing/2014/main" id="{814AF747-A61C-499A-9969-84EAFB586E13}"/>
              </a:ext>
            </a:extLst>
          </p:cNvPr>
          <p:cNvSpPr>
            <a:spLocks noGrp="1"/>
          </p:cNvSpPr>
          <p:nvPr>
            <p:ph type="title"/>
          </p:nvPr>
        </p:nvSpPr>
        <p:spPr/>
        <p:txBody>
          <a:bodyPr>
            <a:normAutofit fontScale="90000"/>
          </a:bodyPr>
          <a:lstStyle/>
          <a:p>
            <a:pPr algn="l" eaLnBrk="1" hangingPunct="1">
              <a:defRPr/>
            </a:pPr>
            <a:r>
              <a:rPr lang="en-US" dirty="0">
                <a:cs typeface="+mj-cs"/>
              </a:rPr>
              <a:t>Objective 2: Professional Development	</a:t>
            </a:r>
          </a:p>
        </p:txBody>
      </p:sp>
      <p:graphicFrame>
        <p:nvGraphicFramePr>
          <p:cNvPr id="2" name="Content Placeholder 1">
            <a:extLst>
              <a:ext uri="{FF2B5EF4-FFF2-40B4-BE49-F238E27FC236}">
                <a16:creationId xmlns:a16="http://schemas.microsoft.com/office/drawing/2014/main" id="{1DEB9B50-B954-4C8B-8C85-B4FD3473F6A7}"/>
              </a:ext>
            </a:extLst>
          </p:cNvPr>
          <p:cNvGraphicFramePr>
            <a:graphicFrameLocks noGrp="1"/>
          </p:cNvGraphicFramePr>
          <p:nvPr>
            <p:ph idx="1"/>
          </p:nvPr>
        </p:nvGraphicFramePr>
        <p:xfrm>
          <a:off x="457200" y="1600200"/>
          <a:ext cx="8229600" cy="3938588"/>
        </p:xfrm>
        <a:graphic>
          <a:graphicData uri="http://schemas.openxmlformats.org/drawingml/2006/table">
            <a:tbl>
              <a:tblPr/>
              <a:tblGrid>
                <a:gridCol w="35052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3714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alibri" charset="0"/>
                          <a:ea typeface="ＭＳ Ｐゴシック" charset="-128"/>
                        </a:rPr>
                        <a:t>Outcome</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alibri" charset="0"/>
                          <a:ea typeface="ＭＳ Ｐゴシック" charset="-128"/>
                        </a:rPr>
                        <a:t>Measurement Tool</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alibri" charset="0"/>
                          <a:ea typeface="ＭＳ Ｐゴシック" charset="-128"/>
                        </a:rPr>
                        <a:t>Timeline</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189038">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charset="0"/>
                          <a:ea typeface="ＭＳ Ｐゴシック" charset="-128"/>
                        </a:rPr>
                        <a:t>2.1</a:t>
                      </a:r>
                      <a:r>
                        <a:rPr kumimoji="0" lang="en-US" altLang="en-US" sz="1800" b="0" i="0" u="none" strike="noStrike" cap="none" normalizeH="0" baseline="0" dirty="0">
                          <a:ln>
                            <a:noFill/>
                          </a:ln>
                          <a:solidFill>
                            <a:srgbClr val="000000"/>
                          </a:solidFill>
                          <a:effectLst/>
                          <a:latin typeface="Calibri" charset="0"/>
                          <a:ea typeface="ＭＳ Ｐゴシック" charset="-128"/>
                        </a:rPr>
                        <a:t> 75% of staff completing PD increase skills by 10% between pre- and post-assessment </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charset="0"/>
                          <a:ea typeface="ＭＳ Ｐゴシック" charset="-128"/>
                        </a:rPr>
                        <a:t>Staff Skills Assessment available on osymigrant.org by 1/30/16</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charset="0"/>
                          <a:ea typeface="ＭＳ Ｐゴシック" charset="-128"/>
                        </a:rPr>
                        <a:t>Annually, Year 1 data due in September 2016</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1189038">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charset="0"/>
                          <a:ea typeface="ＭＳ Ｐゴシック" charset="-128"/>
                        </a:rPr>
                        <a:t>2.2</a:t>
                      </a:r>
                      <a:r>
                        <a:rPr kumimoji="0" lang="en-US" altLang="en-US" sz="1800" b="0" i="0" u="none" strike="noStrike" cap="none" normalizeH="0" baseline="0" dirty="0">
                          <a:ln>
                            <a:noFill/>
                          </a:ln>
                          <a:solidFill>
                            <a:srgbClr val="000000"/>
                          </a:solidFill>
                          <a:effectLst/>
                          <a:latin typeface="Calibri" charset="0"/>
                          <a:ea typeface="ＭＳ Ｐゴシック" charset="-128"/>
                        </a:rPr>
                        <a:t> 75% of states average of 5 PD/mentoring collaborations </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charset="0"/>
                          <a:ea typeface="ＭＳ Ｐゴシック" charset="-128"/>
                        </a:rPr>
                        <a:t>Director/Coordinator Form on osymigrant.org</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charset="0"/>
                          <a:ea typeface="ＭＳ Ｐゴシック" charset="-128"/>
                        </a:rPr>
                        <a:t>Annually, Year 1 data due in September 2016</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Calibri" charset="0"/>
                        <a:ea typeface="ＭＳ Ｐゴシック" charset="-128"/>
                      </a:endParaRP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1189038">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charset="0"/>
                          <a:ea typeface="ＭＳ Ｐゴシック" charset="-128"/>
                        </a:rPr>
                        <a:t>2.3</a:t>
                      </a:r>
                      <a:r>
                        <a:rPr kumimoji="0" lang="en-US" altLang="en-US" sz="1800" b="0" i="0" u="none" strike="noStrike" cap="none" normalizeH="0" baseline="0" dirty="0">
                          <a:ln>
                            <a:noFill/>
                          </a:ln>
                          <a:solidFill>
                            <a:srgbClr val="000000"/>
                          </a:solidFill>
                          <a:effectLst/>
                          <a:latin typeface="Calibri" charset="0"/>
                          <a:ea typeface="ＭＳ Ｐゴシック" charset="-128"/>
                        </a:rPr>
                        <a:t> 75% of recruiters tested achieve “proficient” on OSY ID&amp;R skills assessment </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charset="0"/>
                          <a:ea typeface="ＭＳ Ｐゴシック" charset="-128"/>
                        </a:rPr>
                        <a:t>ID&amp;R Skills Test developed in collaboration with ID&amp;R consortium</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charset="0"/>
                          <a:ea typeface="ＭＳ Ｐゴシック" charset="-128"/>
                        </a:rPr>
                        <a:t>Annually, Year 1 data due in September 2016</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Calibri" charset="0"/>
                        <a:ea typeface="ＭＳ Ｐゴシック" charset="-128"/>
                      </a:endParaRP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bl>
          </a:graphicData>
        </a:graphic>
      </p:graphicFrame>
      <p:cxnSp>
        <p:nvCxnSpPr>
          <p:cNvPr id="10" name="Straight Connector 9">
            <a:extLst>
              <a:ext uri="{FF2B5EF4-FFF2-40B4-BE49-F238E27FC236}">
                <a16:creationId xmlns:a16="http://schemas.microsoft.com/office/drawing/2014/main" id="{DEE65356-C5AF-4793-886A-7B8D5D4E44E9}"/>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401D645F-F0EC-4CAD-95DE-D52FFF146512}"/>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8">
            <a:extLst>
              <a:ext uri="{FF2B5EF4-FFF2-40B4-BE49-F238E27FC236}">
                <a16:creationId xmlns:a16="http://schemas.microsoft.com/office/drawing/2014/main" id="{D183FED8-6175-244A-97D0-6A46CEBD7042}"/>
              </a:ext>
            </a:extLst>
          </p:cNvPr>
          <p:cNvSpPr>
            <a:spLocks noGrp="1"/>
          </p:cNvSpPr>
          <p:nvPr>
            <p:ph type="title"/>
          </p:nvPr>
        </p:nvSpPr>
        <p:spPr/>
        <p:txBody>
          <a:bodyPr/>
          <a:lstStyle/>
          <a:p>
            <a:pPr algn="l" eaLnBrk="1" hangingPunct="1"/>
            <a:r>
              <a:rPr lang="en-US" altLang="en-US">
                <a:ea typeface="ＭＳ Ｐゴシック" panose="020B0600070205080204" pitchFamily="34" charset="-128"/>
              </a:rPr>
              <a:t>Objective 3: State Processes	</a:t>
            </a:r>
          </a:p>
        </p:txBody>
      </p:sp>
      <p:graphicFrame>
        <p:nvGraphicFramePr>
          <p:cNvPr id="2" name="Content Placeholder 1">
            <a:extLst>
              <a:ext uri="{FF2B5EF4-FFF2-40B4-BE49-F238E27FC236}">
                <a16:creationId xmlns:a16="http://schemas.microsoft.com/office/drawing/2014/main" id="{44400B7E-10B1-466C-B476-D812C2639F0E}"/>
              </a:ext>
            </a:extLst>
          </p:cNvPr>
          <p:cNvGraphicFramePr>
            <a:graphicFrameLocks noGrp="1"/>
          </p:cNvGraphicFramePr>
          <p:nvPr>
            <p:ph idx="1"/>
          </p:nvPr>
        </p:nvGraphicFramePr>
        <p:xfrm>
          <a:off x="457200" y="1600200"/>
          <a:ext cx="8229600" cy="2200275"/>
        </p:xfrm>
        <a:graphic>
          <a:graphicData uri="http://schemas.openxmlformats.org/drawingml/2006/table">
            <a:tbl>
              <a:tblPr/>
              <a:tblGrid>
                <a:gridCol w="35052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371449">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alibri" charset="0"/>
                          <a:ea typeface="ＭＳ Ｐゴシック" charset="-128"/>
                        </a:rPr>
                        <a:t>Outcome</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alibri" charset="0"/>
                          <a:ea typeface="ＭＳ Ｐゴシック" charset="-128"/>
                        </a:rPr>
                        <a:t>Measurement Tool</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alibri" charset="0"/>
                          <a:ea typeface="ＭＳ Ｐゴシック" charset="-128"/>
                        </a:rPr>
                        <a:t>Timeline</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914413">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charset="0"/>
                          <a:ea typeface="ＭＳ Ｐゴシック" charset="-128"/>
                        </a:rPr>
                        <a:t>3.1</a:t>
                      </a:r>
                      <a:r>
                        <a:rPr kumimoji="0" lang="en-US" altLang="en-US" sz="1800" b="0" i="0" u="none" strike="noStrike" cap="none" normalizeH="0" baseline="0" dirty="0">
                          <a:ln>
                            <a:noFill/>
                          </a:ln>
                          <a:solidFill>
                            <a:srgbClr val="000000"/>
                          </a:solidFill>
                          <a:effectLst/>
                          <a:latin typeface="Calibri" charset="0"/>
                          <a:ea typeface="ＭＳ Ｐゴシック" charset="-128"/>
                        </a:rPr>
                        <a:t> Five products developed/ adapted/vetted/adopted by 18 states </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charset="0"/>
                          <a:ea typeface="ＭＳ Ｐゴシック" charset="-128"/>
                        </a:rPr>
                        <a:t>Quality of Implementation Tool available by 9/30/2017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charset="0"/>
                          <a:ea typeface="ＭＳ Ｐゴシック" charset="-128"/>
                        </a:rPr>
                        <a:t>Year 3, QI due by 9/30/2018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914413">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charset="0"/>
                          <a:ea typeface="ＭＳ Ｐゴシック" charset="-128"/>
                        </a:rPr>
                        <a:t>3.2</a:t>
                      </a:r>
                      <a:r>
                        <a:rPr kumimoji="0" lang="en-US" altLang="en-US" sz="1800" b="0" i="0" u="none" strike="noStrike" cap="none" normalizeH="0" baseline="0" dirty="0">
                          <a:ln>
                            <a:noFill/>
                          </a:ln>
                          <a:solidFill>
                            <a:srgbClr val="000000"/>
                          </a:solidFill>
                          <a:effectLst/>
                          <a:latin typeface="Calibri" charset="0"/>
                          <a:ea typeface="ＭＳ Ｐゴシック" charset="-128"/>
                        </a:rPr>
                        <a:t> GOSOSY Dissemination Event (DE) for 200+ staff is planned, implemented, evaluated</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charset="0"/>
                          <a:ea typeface="ＭＳ Ｐゴシック" charset="-128"/>
                        </a:rPr>
                        <a:t>Dissemination Event survey in Year 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charset="0"/>
                          <a:ea typeface="ＭＳ Ｐゴシック" charset="-128"/>
                        </a:rPr>
                        <a:t>End of Year 3</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Calibri" charset="0"/>
                        <a:ea typeface="ＭＳ Ｐゴシック"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bl>
          </a:graphicData>
        </a:graphic>
      </p:graphicFrame>
      <p:cxnSp>
        <p:nvCxnSpPr>
          <p:cNvPr id="10" name="Straight Connector 9">
            <a:extLst>
              <a:ext uri="{FF2B5EF4-FFF2-40B4-BE49-F238E27FC236}">
                <a16:creationId xmlns:a16="http://schemas.microsoft.com/office/drawing/2014/main" id="{9890FAC9-A00D-4891-A36F-F8E8360252F2}"/>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8E331330-0C30-481A-87EC-3CCF8E107BA1}"/>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Shape 88">
            <a:extLst>
              <a:ext uri="{FF2B5EF4-FFF2-40B4-BE49-F238E27FC236}">
                <a16:creationId xmlns:a16="http://schemas.microsoft.com/office/drawing/2014/main" id="{38125B8F-6DD6-6044-990D-B8E13F4EE3CF}"/>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5035" t="11337" r="64566" b="9927"/>
          <a:stretch>
            <a:fillRect/>
          </a:stretch>
        </p:blipFill>
        <p:spPr bwMode="auto">
          <a:xfrm>
            <a:off x="322263" y="0"/>
            <a:ext cx="11747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7" name="Title 2">
            <a:extLst>
              <a:ext uri="{FF2B5EF4-FFF2-40B4-BE49-F238E27FC236}">
                <a16:creationId xmlns:a16="http://schemas.microsoft.com/office/drawing/2014/main" id="{EF2B9A86-E3B6-FF46-9AE7-7ACA8B54E0EB}"/>
              </a:ext>
            </a:extLst>
          </p:cNvPr>
          <p:cNvSpPr>
            <a:spLocks noGrp="1"/>
          </p:cNvSpPr>
          <p:nvPr>
            <p:ph type="title"/>
          </p:nvPr>
        </p:nvSpPr>
        <p:spPr/>
        <p:txBody>
          <a:bodyPr/>
          <a:lstStyle/>
          <a:p>
            <a:r>
              <a:rPr lang="en-US" altLang="en-US" sz="4800">
                <a:ea typeface="ＭＳ Ｐゴシック" panose="020B0600070205080204" pitchFamily="34" charset="-128"/>
              </a:rPr>
              <a:t>APR Highlights </a:t>
            </a:r>
          </a:p>
        </p:txBody>
      </p:sp>
      <p:sp>
        <p:nvSpPr>
          <p:cNvPr id="118788" name="Content Placeholder 1">
            <a:extLst>
              <a:ext uri="{FF2B5EF4-FFF2-40B4-BE49-F238E27FC236}">
                <a16:creationId xmlns:a16="http://schemas.microsoft.com/office/drawing/2014/main" id="{483F6DB2-EB65-AF47-AA41-B1178E3356BA}"/>
              </a:ext>
            </a:extLst>
          </p:cNvPr>
          <p:cNvSpPr>
            <a:spLocks noGrp="1"/>
          </p:cNvSpPr>
          <p:nvPr>
            <p:ph idx="1"/>
          </p:nvPr>
        </p:nvSpPr>
        <p:spPr/>
        <p:txBody>
          <a:bodyPr/>
          <a:lstStyle/>
          <a:p>
            <a:r>
              <a:rPr lang="en-US" altLang="en-US" sz="3600">
                <a:ea typeface="ＭＳ Ｐゴシック" panose="020B0600070205080204" pitchFamily="34" charset="-128"/>
              </a:rPr>
              <a:t>71% of OSY received services (5% increase)</a:t>
            </a:r>
          </a:p>
          <a:p>
            <a:r>
              <a:rPr lang="en-US" altLang="en-US" sz="3600">
                <a:ea typeface="ＭＳ Ｐゴシック" panose="020B0600070205080204" pitchFamily="34" charset="-128"/>
              </a:rPr>
              <a:t>835 OSY demonstrated a 20% gain on post assessments (84.5%)</a:t>
            </a:r>
          </a:p>
          <a:p>
            <a:r>
              <a:rPr lang="en-US" altLang="en-US" sz="3600">
                <a:ea typeface="ＭＳ Ｐゴシック" panose="020B0600070205080204" pitchFamily="34" charset="-128"/>
              </a:rPr>
              <a:t>184 training sessions to service providers and staff (2366 participants- duplicated count)</a:t>
            </a:r>
          </a:p>
        </p:txBody>
      </p:sp>
      <p:cxnSp>
        <p:nvCxnSpPr>
          <p:cNvPr id="5" name="Straight Connector 4">
            <a:extLst>
              <a:ext uri="{FF2B5EF4-FFF2-40B4-BE49-F238E27FC236}">
                <a16:creationId xmlns:a16="http://schemas.microsoft.com/office/drawing/2014/main" id="{79C5AF60-2C08-46A3-85E1-D0651B71A619}"/>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6" name="TextBox 5">
            <a:extLst>
              <a:ext uri="{FF2B5EF4-FFF2-40B4-BE49-F238E27FC236}">
                <a16:creationId xmlns:a16="http://schemas.microsoft.com/office/drawing/2014/main" id="{D98BF856-7333-4AF3-889C-2A976BFCC065}"/>
              </a:ext>
            </a:extLst>
          </p:cNvPr>
          <p:cNvSpPr txBox="1"/>
          <p:nvPr/>
        </p:nvSpPr>
        <p:spPr>
          <a:xfrm>
            <a:off x="457200" y="6126163"/>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spTree>
  </p:cSld>
  <p:clrMapOvr>
    <a:masterClrMapping/>
  </p:clrMapOvr>
  <p:transition spd="slow">
    <p:cut/>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Shape 88">
            <a:extLst>
              <a:ext uri="{FF2B5EF4-FFF2-40B4-BE49-F238E27FC236}">
                <a16:creationId xmlns:a16="http://schemas.microsoft.com/office/drawing/2014/main" id="{92E7FA25-3D28-7449-A551-114DA8C0C375}"/>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5035" t="11337" r="64566" b="9927"/>
          <a:stretch>
            <a:fillRect/>
          </a:stretch>
        </p:blipFill>
        <p:spPr bwMode="auto">
          <a:xfrm>
            <a:off x="322263" y="0"/>
            <a:ext cx="11747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Title 2">
            <a:extLst>
              <a:ext uri="{FF2B5EF4-FFF2-40B4-BE49-F238E27FC236}">
                <a16:creationId xmlns:a16="http://schemas.microsoft.com/office/drawing/2014/main" id="{BF1CF024-0FCF-BD48-BFE7-9ACD494D946D}"/>
              </a:ext>
            </a:extLst>
          </p:cNvPr>
          <p:cNvSpPr>
            <a:spLocks noGrp="1"/>
          </p:cNvSpPr>
          <p:nvPr>
            <p:ph type="title"/>
          </p:nvPr>
        </p:nvSpPr>
        <p:spPr>
          <a:xfrm>
            <a:off x="457200" y="304800"/>
            <a:ext cx="8229600" cy="1066800"/>
          </a:xfrm>
        </p:spPr>
        <p:txBody>
          <a:bodyPr/>
          <a:lstStyle/>
          <a:p>
            <a:r>
              <a:rPr lang="en-US" altLang="en-US" sz="4800">
                <a:ea typeface="ＭＳ Ｐゴシック" panose="020B0600070205080204" pitchFamily="34" charset="-128"/>
              </a:rPr>
              <a:t>	Dissemination Event Updates</a:t>
            </a:r>
          </a:p>
        </p:txBody>
      </p:sp>
      <p:sp>
        <p:nvSpPr>
          <p:cNvPr id="120836" name="Content Placeholder 1">
            <a:extLst>
              <a:ext uri="{FF2B5EF4-FFF2-40B4-BE49-F238E27FC236}">
                <a16:creationId xmlns:a16="http://schemas.microsoft.com/office/drawing/2014/main" id="{EE4D23E4-DC15-FF4C-AC50-7206DCCDB89E}"/>
              </a:ext>
            </a:extLst>
          </p:cNvPr>
          <p:cNvSpPr>
            <a:spLocks noGrp="1"/>
          </p:cNvSpPr>
          <p:nvPr>
            <p:ph idx="1"/>
          </p:nvPr>
        </p:nvSpPr>
        <p:spPr>
          <a:xfrm>
            <a:off x="228600" y="1371600"/>
            <a:ext cx="8229600" cy="4733925"/>
          </a:xfrm>
        </p:spPr>
        <p:txBody>
          <a:bodyPr/>
          <a:lstStyle/>
          <a:p>
            <a:endParaRPr lang="en-US" altLang="en-US">
              <a:ea typeface="ＭＳ Ｐゴシック" panose="020B0600070205080204" pitchFamily="34" charset="-128"/>
            </a:endParaRPr>
          </a:p>
          <a:p>
            <a:r>
              <a:rPr lang="en-US" altLang="en-US">
                <a:ea typeface="ＭＳ Ｐゴシック" panose="020B0600070205080204" pitchFamily="34" charset="-128"/>
              </a:rPr>
              <a:t>FL, IL, KS, KY, MA, NE, NH, NJ, NC, TN</a:t>
            </a:r>
          </a:p>
          <a:p>
            <a:r>
              <a:rPr lang="en-US" altLang="en-US">
                <a:ea typeface="ＭＳ Ｐゴシック" panose="020B0600070205080204" pitchFamily="34" charset="-128"/>
              </a:rPr>
              <a:t>Meeting with IRRC and PI</a:t>
            </a:r>
          </a:p>
          <a:p>
            <a:r>
              <a:rPr lang="en-US" altLang="en-US">
                <a:ea typeface="ＭＳ Ｐゴシック" panose="020B0600070205080204" pitchFamily="34" charset="-128"/>
              </a:rPr>
              <a:t>Working on registration process</a:t>
            </a:r>
          </a:p>
          <a:p>
            <a:pPr lvl="1"/>
            <a:r>
              <a:rPr lang="en-US" altLang="en-US">
                <a:ea typeface="ＭＳ Ｐゴシック" panose="020B0600070205080204" pitchFamily="34" charset="-128"/>
              </a:rPr>
              <a:t>Fee</a:t>
            </a:r>
          </a:p>
          <a:p>
            <a:pPr lvl="1"/>
            <a:r>
              <a:rPr lang="en-US" altLang="en-US">
                <a:ea typeface="ＭＳ Ｐゴシック" panose="020B0600070205080204" pitchFamily="34" charset="-128"/>
              </a:rPr>
              <a:t>Keynote</a:t>
            </a:r>
          </a:p>
          <a:p>
            <a:pPr lvl="1"/>
            <a:r>
              <a:rPr lang="en-US" altLang="en-US">
                <a:ea typeface="ＭＳ Ｐゴシック" panose="020B0600070205080204" pitchFamily="34" charset="-128"/>
              </a:rPr>
              <a:t>Structure and logistics </a:t>
            </a:r>
          </a:p>
          <a:p>
            <a:endParaRPr lang="en-US" altLang="en-US">
              <a:ea typeface="ＭＳ Ｐゴシック" panose="020B0600070205080204" pitchFamily="34" charset="-128"/>
            </a:endParaRPr>
          </a:p>
        </p:txBody>
      </p:sp>
      <p:cxnSp>
        <p:nvCxnSpPr>
          <p:cNvPr id="5" name="Straight Connector 4">
            <a:extLst>
              <a:ext uri="{FF2B5EF4-FFF2-40B4-BE49-F238E27FC236}">
                <a16:creationId xmlns:a16="http://schemas.microsoft.com/office/drawing/2014/main" id="{A8322859-9DA7-43D0-903C-3AFD4B45017F}"/>
              </a:ext>
            </a:extLst>
          </p:cNvPr>
          <p:cNvCxnSpPr/>
          <p:nvPr/>
        </p:nvCxnSpPr>
        <p:spPr>
          <a:xfrm>
            <a:off x="381000" y="15240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6" name="TextBox 5">
            <a:extLst>
              <a:ext uri="{FF2B5EF4-FFF2-40B4-BE49-F238E27FC236}">
                <a16:creationId xmlns:a16="http://schemas.microsoft.com/office/drawing/2014/main" id="{B0DCCFA5-2760-4A9E-A973-5F7776ADFBC9}"/>
              </a:ext>
            </a:extLst>
          </p:cNvPr>
          <p:cNvSpPr txBox="1"/>
          <p:nvPr/>
        </p:nvSpPr>
        <p:spPr>
          <a:xfrm>
            <a:off x="457200" y="6126163"/>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spTree>
  </p:cSld>
  <p:clrMapOvr>
    <a:masterClrMapping/>
  </p:clrMapOvr>
  <p:transition spd="slow">
    <p:cut/>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Shape 88">
            <a:extLst>
              <a:ext uri="{FF2B5EF4-FFF2-40B4-BE49-F238E27FC236}">
                <a16:creationId xmlns:a16="http://schemas.microsoft.com/office/drawing/2014/main" id="{FBA7AD18-7C54-DE46-A10F-D4F118CDA20F}"/>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5035" t="11337" r="64566" b="9927"/>
          <a:stretch>
            <a:fillRect/>
          </a:stretch>
        </p:blipFill>
        <p:spPr bwMode="auto">
          <a:xfrm>
            <a:off x="322263" y="0"/>
            <a:ext cx="11747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3" name="Title 2">
            <a:extLst>
              <a:ext uri="{FF2B5EF4-FFF2-40B4-BE49-F238E27FC236}">
                <a16:creationId xmlns:a16="http://schemas.microsoft.com/office/drawing/2014/main" id="{F32F5DDC-B62A-5543-AD1D-C0058849E8CF}"/>
              </a:ext>
            </a:extLst>
          </p:cNvPr>
          <p:cNvSpPr>
            <a:spLocks noGrp="1"/>
          </p:cNvSpPr>
          <p:nvPr>
            <p:ph type="title"/>
          </p:nvPr>
        </p:nvSpPr>
        <p:spPr/>
        <p:txBody>
          <a:bodyPr/>
          <a:lstStyle/>
          <a:p>
            <a:r>
              <a:rPr lang="en-US" altLang="en-US" sz="4800">
                <a:ea typeface="ＭＳ Ｐゴシック" panose="020B0600070205080204" pitchFamily="34" charset="-128"/>
              </a:rPr>
              <a:t>	Networking Discussion</a:t>
            </a:r>
          </a:p>
        </p:txBody>
      </p:sp>
      <p:sp>
        <p:nvSpPr>
          <p:cNvPr id="111619" name="Content Placeholder 1">
            <a:extLst>
              <a:ext uri="{FF2B5EF4-FFF2-40B4-BE49-F238E27FC236}">
                <a16:creationId xmlns:a16="http://schemas.microsoft.com/office/drawing/2014/main" id="{907BBC2C-F2C0-43FE-A9FB-995B47F379F5}"/>
              </a:ext>
            </a:extLst>
          </p:cNvPr>
          <p:cNvSpPr>
            <a:spLocks noGrp="1"/>
          </p:cNvSpPr>
          <p:nvPr>
            <p:ph idx="1"/>
          </p:nvPr>
        </p:nvSpPr>
        <p:spPr/>
        <p:txBody>
          <a:bodyPr/>
          <a:lstStyle/>
          <a:p>
            <a:pPr marL="0" indent="0">
              <a:buFont typeface="Arial" charset="0"/>
              <a:buNone/>
              <a:defRPr/>
            </a:pPr>
            <a:r>
              <a:rPr lang="en-US" sz="2000" b="1" u="sng" dirty="0"/>
              <a:t>GOSOSY Questions:</a:t>
            </a:r>
            <a:r>
              <a:rPr lang="en-US" sz="2000" u="sng" dirty="0"/>
              <a:t> </a:t>
            </a:r>
            <a:endParaRPr lang="en-US" sz="2400" u="sng" dirty="0"/>
          </a:p>
          <a:p>
            <a:pPr marL="0" indent="0">
              <a:buFont typeface="Arial" charset="0"/>
              <a:buNone/>
              <a:defRPr/>
            </a:pPr>
            <a:r>
              <a:rPr lang="en-US" sz="2000" dirty="0"/>
              <a:t> </a:t>
            </a:r>
            <a:endParaRPr lang="en-US" sz="2400" dirty="0"/>
          </a:p>
          <a:p>
            <a:pPr>
              <a:buFont typeface="Arial" charset="0"/>
              <a:buChar char="•"/>
              <a:defRPr/>
            </a:pPr>
            <a:r>
              <a:rPr lang="en-US" sz="2000" dirty="0"/>
              <a:t>GOSOSY states offer a variety of services designed to meet the needs of migrant students such as learning and career plans, goal development, language instruction, assessments, and credit recovery options. How has your state structured and delivered instruction for OSY?</a:t>
            </a:r>
            <a:endParaRPr lang="en-US" sz="2800" dirty="0"/>
          </a:p>
          <a:p>
            <a:pPr>
              <a:buFont typeface="Arial" charset="0"/>
              <a:buChar char="•"/>
              <a:defRPr/>
            </a:pPr>
            <a:r>
              <a:rPr lang="en-US" sz="2000" dirty="0"/>
              <a:t> </a:t>
            </a:r>
            <a:endParaRPr lang="en-US" sz="2400" dirty="0"/>
          </a:p>
          <a:p>
            <a:pPr>
              <a:buFont typeface="Arial" charset="0"/>
              <a:buChar char="•"/>
              <a:defRPr/>
            </a:pPr>
            <a:r>
              <a:rPr lang="en-US" sz="2000" dirty="0"/>
              <a:t>Another goal of GOSOSY is to increase collaboration with other groups and agencies in order to reduce duplication of efforts and ensure best possible services. What were the most successful collaborations in your state and what made them successful? </a:t>
            </a:r>
            <a:endParaRPr lang="en-US" sz="2400" dirty="0"/>
          </a:p>
          <a:p>
            <a:pPr>
              <a:buFont typeface="Arial" charset="0"/>
              <a:buChar char="•"/>
              <a:defRPr/>
            </a:pPr>
            <a:endParaRPr lang="en-US" altLang="en-US" sz="3600" dirty="0">
              <a:ea typeface="ＭＳ Ｐゴシック" charset="-128"/>
            </a:endParaRPr>
          </a:p>
        </p:txBody>
      </p:sp>
      <p:cxnSp>
        <p:nvCxnSpPr>
          <p:cNvPr id="5" name="Straight Connector 4">
            <a:extLst>
              <a:ext uri="{FF2B5EF4-FFF2-40B4-BE49-F238E27FC236}">
                <a16:creationId xmlns:a16="http://schemas.microsoft.com/office/drawing/2014/main" id="{43E2142F-CC93-4261-A5B6-70E3F004CEBE}"/>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6" name="TextBox 5">
            <a:extLst>
              <a:ext uri="{FF2B5EF4-FFF2-40B4-BE49-F238E27FC236}">
                <a16:creationId xmlns:a16="http://schemas.microsoft.com/office/drawing/2014/main" id="{BACDCDB2-4B57-46E7-953E-204C555B9E45}"/>
              </a:ext>
            </a:extLst>
          </p:cNvPr>
          <p:cNvSpPr txBox="1"/>
          <p:nvPr/>
        </p:nvSpPr>
        <p:spPr>
          <a:xfrm>
            <a:off x="457200" y="6126163"/>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spTree>
  </p:cSld>
  <p:clrMapOvr>
    <a:masterClrMapping/>
  </p:clrMapOvr>
  <p:transition spd="slow">
    <p:cut/>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Shape 88">
            <a:extLst>
              <a:ext uri="{FF2B5EF4-FFF2-40B4-BE49-F238E27FC236}">
                <a16:creationId xmlns:a16="http://schemas.microsoft.com/office/drawing/2014/main" id="{02D6BEB3-9BB5-9244-BFBF-566763A2CC09}"/>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5035" t="11337" r="64566" b="9927"/>
          <a:stretch>
            <a:fillRect/>
          </a:stretch>
        </p:blipFill>
        <p:spPr bwMode="auto">
          <a:xfrm>
            <a:off x="322263" y="0"/>
            <a:ext cx="11747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1" name="Title 2">
            <a:extLst>
              <a:ext uri="{FF2B5EF4-FFF2-40B4-BE49-F238E27FC236}">
                <a16:creationId xmlns:a16="http://schemas.microsoft.com/office/drawing/2014/main" id="{F5AFC0D8-9A96-1F4C-9EF3-4AA2F0020504}"/>
              </a:ext>
            </a:extLst>
          </p:cNvPr>
          <p:cNvSpPr>
            <a:spLocks noGrp="1"/>
          </p:cNvSpPr>
          <p:nvPr>
            <p:ph type="title"/>
          </p:nvPr>
        </p:nvSpPr>
        <p:spPr/>
        <p:txBody>
          <a:bodyPr/>
          <a:lstStyle/>
          <a:p>
            <a:r>
              <a:rPr lang="en-US" altLang="en-US" sz="4800">
                <a:ea typeface="ＭＳ Ｐゴシック" panose="020B0600070205080204" pitchFamily="34" charset="-128"/>
              </a:rPr>
              <a:t>Networking Questions	</a:t>
            </a:r>
          </a:p>
        </p:txBody>
      </p:sp>
      <p:sp>
        <p:nvSpPr>
          <p:cNvPr id="111619" name="Content Placeholder 1">
            <a:extLst>
              <a:ext uri="{FF2B5EF4-FFF2-40B4-BE49-F238E27FC236}">
                <a16:creationId xmlns:a16="http://schemas.microsoft.com/office/drawing/2014/main" id="{B08693CB-8C9F-4EFD-99E8-54D6144B3D19}"/>
              </a:ext>
            </a:extLst>
          </p:cNvPr>
          <p:cNvSpPr>
            <a:spLocks noGrp="1"/>
          </p:cNvSpPr>
          <p:nvPr>
            <p:ph idx="1"/>
          </p:nvPr>
        </p:nvSpPr>
        <p:spPr/>
        <p:txBody>
          <a:bodyPr/>
          <a:lstStyle/>
          <a:p>
            <a:pPr marL="0" indent="0">
              <a:buFont typeface="Arial" charset="0"/>
              <a:buNone/>
              <a:defRPr/>
            </a:pPr>
            <a:r>
              <a:rPr lang="en-US" sz="2000" b="1" u="sng" dirty="0"/>
              <a:t>Current Trends in ID&amp;R, Partnerships, and Service Delivery:</a:t>
            </a:r>
            <a:endParaRPr lang="en-US" sz="2400" dirty="0"/>
          </a:p>
          <a:p>
            <a:pPr>
              <a:buFont typeface="Arial" charset="0"/>
              <a:buChar char="•"/>
              <a:defRPr/>
            </a:pPr>
            <a:r>
              <a:rPr lang="en-US" sz="2000" dirty="0"/>
              <a:t>What is currently affecting recruitment, instruction and support services to OSY within your state?</a:t>
            </a:r>
            <a:endParaRPr lang="en-US" sz="2400" dirty="0"/>
          </a:p>
          <a:p>
            <a:pPr>
              <a:buFont typeface="Arial" charset="0"/>
              <a:buChar char="•"/>
              <a:defRPr/>
            </a:pPr>
            <a:r>
              <a:rPr lang="en-US" sz="2000" dirty="0"/>
              <a:t>What are some current needs that OSY are bringing to your attention? </a:t>
            </a:r>
            <a:endParaRPr lang="en-US" sz="2800" dirty="0"/>
          </a:p>
          <a:p>
            <a:pPr>
              <a:buFont typeface="Arial" charset="0"/>
              <a:buChar char="•"/>
              <a:defRPr/>
            </a:pPr>
            <a:r>
              <a:rPr lang="en-US" sz="2000" dirty="0"/>
              <a:t>How are you addressing those needs (either through direct support to OSY and/or staff who interact with them)?</a:t>
            </a:r>
            <a:endParaRPr lang="en-US" sz="2800" dirty="0"/>
          </a:p>
          <a:p>
            <a:pPr>
              <a:buFont typeface="Arial" charset="0"/>
              <a:buChar char="•"/>
              <a:defRPr/>
            </a:pPr>
            <a:r>
              <a:rPr lang="en-US" sz="2000" dirty="0"/>
              <a:t>What resources have you found available to address these needs?</a:t>
            </a:r>
            <a:endParaRPr lang="en-US" sz="2800" dirty="0"/>
          </a:p>
          <a:p>
            <a:pPr>
              <a:buFont typeface="Arial" charset="0"/>
              <a:buChar char="•"/>
              <a:defRPr/>
            </a:pPr>
            <a:r>
              <a:rPr lang="en-US" sz="2000" dirty="0"/>
              <a:t>What types of state and local agencies are you partnering with to provide services, meet needs, and remove barriers? What’s going well with those partnerships, and what do they need to flourish? </a:t>
            </a:r>
            <a:r>
              <a:rPr lang="en-US" sz="4000" dirty="0"/>
              <a:t> </a:t>
            </a:r>
            <a:endParaRPr lang="en-US" sz="4800" dirty="0"/>
          </a:p>
          <a:p>
            <a:pPr marL="457200" lvl="1" indent="0">
              <a:buFont typeface="Arial" charset="0"/>
              <a:buNone/>
              <a:defRPr/>
            </a:pPr>
            <a:endParaRPr lang="en-US" altLang="en-US" sz="3200" dirty="0">
              <a:ea typeface="ＭＳ Ｐゴシック" charset="-128"/>
            </a:endParaRPr>
          </a:p>
          <a:p>
            <a:pPr lvl="1">
              <a:buFont typeface="Arial" charset="0"/>
              <a:buChar char="–"/>
              <a:defRPr/>
            </a:pPr>
            <a:endParaRPr lang="en-US" altLang="en-US" sz="3200" dirty="0">
              <a:ea typeface="ＭＳ Ｐゴシック" charset="-128"/>
            </a:endParaRPr>
          </a:p>
          <a:p>
            <a:pPr>
              <a:buFont typeface="Arial" charset="0"/>
              <a:buChar char="•"/>
              <a:defRPr/>
            </a:pPr>
            <a:endParaRPr lang="en-US" altLang="en-US" sz="3600" dirty="0">
              <a:ea typeface="ＭＳ Ｐゴシック" charset="-128"/>
            </a:endParaRPr>
          </a:p>
        </p:txBody>
      </p:sp>
      <p:cxnSp>
        <p:nvCxnSpPr>
          <p:cNvPr id="5" name="Straight Connector 4">
            <a:extLst>
              <a:ext uri="{FF2B5EF4-FFF2-40B4-BE49-F238E27FC236}">
                <a16:creationId xmlns:a16="http://schemas.microsoft.com/office/drawing/2014/main" id="{F317A3E7-9F61-4189-A19A-C45A00E0B354}"/>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6" name="TextBox 5">
            <a:extLst>
              <a:ext uri="{FF2B5EF4-FFF2-40B4-BE49-F238E27FC236}">
                <a16:creationId xmlns:a16="http://schemas.microsoft.com/office/drawing/2014/main" id="{BE3660AC-ABC0-47A5-8E4C-12D56ED61D93}"/>
              </a:ext>
            </a:extLst>
          </p:cNvPr>
          <p:cNvSpPr txBox="1"/>
          <p:nvPr/>
        </p:nvSpPr>
        <p:spPr>
          <a:xfrm>
            <a:off x="457200" y="6126163"/>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spTree>
  </p:cSld>
  <p:clrMapOvr>
    <a:masterClrMapping/>
  </p:clrMapOvr>
  <p:transition spd="slow">
    <p:cut/>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8">
            <a:extLst>
              <a:ext uri="{FF2B5EF4-FFF2-40B4-BE49-F238E27FC236}">
                <a16:creationId xmlns:a16="http://schemas.microsoft.com/office/drawing/2014/main" id="{E0462804-3141-1949-A06E-D2C7D6C9EB92}"/>
              </a:ext>
            </a:extLst>
          </p:cNvPr>
          <p:cNvSpPr>
            <a:spLocks noGrp="1"/>
          </p:cNvSpPr>
          <p:nvPr>
            <p:ph type="title"/>
          </p:nvPr>
        </p:nvSpPr>
        <p:spPr/>
        <p:txBody>
          <a:bodyPr/>
          <a:lstStyle/>
          <a:p>
            <a:pPr eaLnBrk="1" hangingPunct="1"/>
            <a:r>
              <a:rPr lang="en-US" altLang="en-US">
                <a:ea typeface="ＭＳ Ｐゴシック" panose="020B0600070205080204" pitchFamily="34" charset="-128"/>
              </a:rPr>
              <a:t>Future Meeting Dates</a:t>
            </a:r>
          </a:p>
        </p:txBody>
      </p:sp>
      <p:sp>
        <p:nvSpPr>
          <p:cNvPr id="126979" name="Content Placeholder 10">
            <a:extLst>
              <a:ext uri="{FF2B5EF4-FFF2-40B4-BE49-F238E27FC236}">
                <a16:creationId xmlns:a16="http://schemas.microsoft.com/office/drawing/2014/main" id="{8A8444CD-E63A-7C4F-B529-5C44611C3C99}"/>
              </a:ext>
            </a:extLst>
          </p:cNvPr>
          <p:cNvSpPr>
            <a:spLocks noGrp="1"/>
          </p:cNvSpPr>
          <p:nvPr>
            <p:ph sz="half" idx="1"/>
          </p:nvPr>
        </p:nvSpPr>
        <p:spPr/>
        <p:txBody>
          <a:bodyPr/>
          <a:lstStyle/>
          <a:p>
            <a:pPr eaLnBrk="1" hangingPunct="1"/>
            <a:r>
              <a:rPr lang="en-US" altLang="en-US">
                <a:ea typeface="ＭＳ Ｐゴシック" panose="020B0600070205080204" pitchFamily="34" charset="-128"/>
              </a:rPr>
              <a:t>Future </a:t>
            </a:r>
            <a:r>
              <a:rPr lang="en-US" altLang="en-US" b="1" u="sng">
                <a:ea typeface="ＭＳ Ｐゴシック" panose="020B0600070205080204" pitchFamily="34" charset="-128"/>
              </a:rPr>
              <a:t>SST Meetings</a:t>
            </a:r>
            <a:r>
              <a:rPr lang="en-US" altLang="en-US">
                <a:ea typeface="ＭＳ Ｐゴシック" panose="020B0600070205080204" pitchFamily="34" charset="-128"/>
              </a:rPr>
              <a:t>:</a:t>
            </a:r>
          </a:p>
          <a:p>
            <a:pPr lvl="1" eaLnBrk="1" hangingPunct="1"/>
            <a:r>
              <a:rPr lang="en-US" altLang="en-US">
                <a:ea typeface="ＭＳ Ｐゴシック" panose="020B0600070205080204" pitchFamily="34" charset="-128"/>
              </a:rPr>
              <a:t>Webinar to review data collection via the Director’s Report due September 20, 2017- TBA</a:t>
            </a:r>
          </a:p>
          <a:p>
            <a:pPr lvl="1" eaLnBrk="1" hangingPunct="1"/>
            <a:r>
              <a:rPr lang="en-US" altLang="en-US">
                <a:ea typeface="ＭＳ Ｐゴシック" panose="020B0600070205080204" pitchFamily="34" charset="-128"/>
              </a:rPr>
              <a:t>October 17, 2017 at the IMEC Symposium in Clearwater, FL</a:t>
            </a:r>
          </a:p>
          <a:p>
            <a:pPr lvl="1" eaLnBrk="1" hangingPunct="1"/>
            <a:r>
              <a:rPr lang="en-US" altLang="en-US">
                <a:ea typeface="ＭＳ Ｐゴシック" panose="020B0600070205080204" pitchFamily="34" charset="-128"/>
              </a:rPr>
              <a:t>Prior to the ADM</a:t>
            </a:r>
          </a:p>
        </p:txBody>
      </p:sp>
      <p:sp>
        <p:nvSpPr>
          <p:cNvPr id="126980" name="Content Placeholder 1">
            <a:extLst>
              <a:ext uri="{FF2B5EF4-FFF2-40B4-BE49-F238E27FC236}">
                <a16:creationId xmlns:a16="http://schemas.microsoft.com/office/drawing/2014/main" id="{641BE7DA-A3CB-3540-ACDF-BA9275334E98}"/>
              </a:ext>
            </a:extLst>
          </p:cNvPr>
          <p:cNvSpPr>
            <a:spLocks noGrp="1"/>
          </p:cNvSpPr>
          <p:nvPr>
            <p:ph sz="half" idx="2"/>
          </p:nvPr>
        </p:nvSpPr>
        <p:spPr/>
        <p:txBody>
          <a:bodyPr/>
          <a:lstStyle/>
          <a:p>
            <a:pPr eaLnBrk="1" hangingPunct="1"/>
            <a:r>
              <a:rPr lang="en-US" altLang="en-US">
                <a:ea typeface="ＭＳ Ｐゴシック" panose="020B0600070205080204" pitchFamily="34" charset="-128"/>
              </a:rPr>
              <a:t>Future  </a:t>
            </a:r>
            <a:r>
              <a:rPr lang="en-US" altLang="en-US" b="1" u="sng">
                <a:ea typeface="ＭＳ Ｐゴシック" panose="020B0600070205080204" pitchFamily="34" charset="-128"/>
              </a:rPr>
              <a:t>TST Meetings</a:t>
            </a:r>
            <a:r>
              <a:rPr lang="en-US" altLang="en-US">
                <a:ea typeface="ＭＳ Ｐゴシック" panose="020B0600070205080204" pitchFamily="34" charset="-128"/>
              </a:rPr>
              <a:t>: </a:t>
            </a:r>
          </a:p>
          <a:p>
            <a:pPr lvl="1" eaLnBrk="1" hangingPunct="1"/>
            <a:r>
              <a:rPr lang="en-US" altLang="en-US">
                <a:ea typeface="ＭＳ Ｐゴシック" panose="020B0600070205080204" pitchFamily="34" charset="-128"/>
              </a:rPr>
              <a:t>Spring meeting: April 5-6, 2017, Chicago, IL</a:t>
            </a:r>
            <a:endParaRPr lang="en-US" altLang="en-US" sz="2800">
              <a:ea typeface="ＭＳ Ｐゴシック" panose="020B0600070205080204" pitchFamily="34" charset="-128"/>
            </a:endParaRPr>
          </a:p>
          <a:p>
            <a:pPr eaLnBrk="1" hangingPunct="1"/>
            <a:r>
              <a:rPr lang="en-US" altLang="en-US">
                <a:ea typeface="ＭＳ Ｐゴシック" panose="020B0600070205080204" pitchFamily="34" charset="-128"/>
              </a:rPr>
              <a:t>Team Lead Conference Calls: scheduled prior to next meeting</a:t>
            </a:r>
          </a:p>
          <a:p>
            <a:pPr eaLnBrk="1" hangingPunct="1"/>
            <a:r>
              <a:rPr lang="en-US" altLang="en-US">
                <a:ea typeface="ＭＳ Ｐゴシック" panose="020B0600070205080204" pitchFamily="34" charset="-128"/>
              </a:rPr>
              <a:t>Next year- Fall and spring meetings</a:t>
            </a:r>
          </a:p>
          <a:p>
            <a:endParaRPr lang="en-US" altLang="en-US">
              <a:ea typeface="ＭＳ Ｐゴシック" panose="020B0600070205080204" pitchFamily="34" charset="-128"/>
            </a:endParaRPr>
          </a:p>
        </p:txBody>
      </p:sp>
      <p:cxnSp>
        <p:nvCxnSpPr>
          <p:cNvPr id="10" name="Straight Connector 9">
            <a:extLst>
              <a:ext uri="{FF2B5EF4-FFF2-40B4-BE49-F238E27FC236}">
                <a16:creationId xmlns:a16="http://schemas.microsoft.com/office/drawing/2014/main" id="{DDC17FFA-CF49-487C-9EF9-E7ED2B70566D}"/>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1BA3347D-72A1-4212-A70A-5D86C93DFC07}"/>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126983" name="Picture 9">
            <a:extLst>
              <a:ext uri="{FF2B5EF4-FFF2-40B4-BE49-F238E27FC236}">
                <a16:creationId xmlns:a16="http://schemas.microsoft.com/office/drawing/2014/main" id="{CD5D0E48-8B78-1240-8CF8-740E3C258B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75965FD8-0716-F947-87B7-04C21FAE0210}"/>
              </a:ext>
            </a:extLst>
          </p:cNvPr>
          <p:cNvSpPr>
            <a:spLocks noGrp="1"/>
          </p:cNvSpPr>
          <p:nvPr>
            <p:ph type="title"/>
          </p:nvPr>
        </p:nvSpPr>
        <p:spPr>
          <a:xfrm>
            <a:off x="477838" y="152400"/>
            <a:ext cx="8229600" cy="1143000"/>
          </a:xfrm>
        </p:spPr>
        <p:txBody>
          <a:bodyPr/>
          <a:lstStyle/>
          <a:p>
            <a:r>
              <a:rPr lang="en-US" altLang="en-US">
                <a:ea typeface="ＭＳ Ｐゴシック" panose="020B0600070205080204" pitchFamily="34" charset="-128"/>
              </a:rPr>
              <a:t>What countries are people from that are visiting the site….</a:t>
            </a:r>
          </a:p>
        </p:txBody>
      </p:sp>
      <p:pic>
        <p:nvPicPr>
          <p:cNvPr id="13315" name="Content Placeholder 3">
            <a:extLst>
              <a:ext uri="{FF2B5EF4-FFF2-40B4-BE49-F238E27FC236}">
                <a16:creationId xmlns:a16="http://schemas.microsoft.com/office/drawing/2014/main" id="{D38CEA17-82EA-F74C-BEC6-C2A6DC29A19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6575" y="1417638"/>
            <a:ext cx="8110538" cy="5440362"/>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1769</TotalTime>
  <Words>5055</Words>
  <Application>Microsoft Macintosh PowerPoint</Application>
  <PresentationFormat>On-screen Show (4:3)</PresentationFormat>
  <Paragraphs>674</Paragraphs>
  <Slides>89</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89</vt:i4>
      </vt:variant>
    </vt:vector>
  </HeadingPairs>
  <TitlesOfParts>
    <vt:vector size="98" baseType="lpstr">
      <vt:lpstr>Arial</vt:lpstr>
      <vt:lpstr>ＭＳ Ｐゴシック</vt:lpstr>
      <vt:lpstr>Calibri</vt:lpstr>
      <vt:lpstr>Mangal</vt:lpstr>
      <vt:lpstr>Times New Roman</vt:lpstr>
      <vt:lpstr>Century Gothic</vt:lpstr>
      <vt:lpstr>Wingdings</vt:lpstr>
      <vt:lpstr>Tahoma</vt:lpstr>
      <vt:lpstr>Office Theme</vt:lpstr>
      <vt:lpstr>GOSOSY State Steering Team </vt:lpstr>
      <vt:lpstr>Agenda– March 5</vt:lpstr>
      <vt:lpstr> Welcome to State Directors</vt:lpstr>
      <vt:lpstr>Member States</vt:lpstr>
      <vt:lpstr>Partner States</vt:lpstr>
      <vt:lpstr>GOSOSY Updates </vt:lpstr>
      <vt:lpstr>Google Analytics</vt:lpstr>
      <vt:lpstr>Overview of Sessions &amp; Users on GOSOSY site</vt:lpstr>
      <vt:lpstr>What countries are people from that are visiting the site….</vt:lpstr>
      <vt:lpstr>Active Users</vt:lpstr>
      <vt:lpstr>Demographics</vt:lpstr>
      <vt:lpstr>Engagement</vt:lpstr>
      <vt:lpstr>Devices</vt:lpstr>
      <vt:lpstr>Where they are going to on the site</vt:lpstr>
      <vt:lpstr>Where they are going to on the site</vt:lpstr>
      <vt:lpstr>Technical Support Team</vt:lpstr>
      <vt:lpstr>Work Groups</vt:lpstr>
      <vt:lpstr>TST Work Groups</vt:lpstr>
      <vt:lpstr>Identification &amp; Recruitment</vt:lpstr>
      <vt:lpstr>Identification &amp; Recruitment</vt:lpstr>
      <vt:lpstr>TST Work Groups</vt:lpstr>
      <vt:lpstr>Materials &amp; Curriculum</vt:lpstr>
      <vt:lpstr>Materials &amp; Curriculum</vt:lpstr>
      <vt:lpstr>Materials &amp; Curriculum</vt:lpstr>
      <vt:lpstr>TST Work Groups</vt:lpstr>
      <vt:lpstr>Professional Development</vt:lpstr>
      <vt:lpstr>Acknowledgements</vt:lpstr>
      <vt:lpstr>Introduction to the  OSY Instructional Action Plan</vt:lpstr>
      <vt:lpstr>Introduction to the  OSY Instructional Action Plan Continued</vt:lpstr>
      <vt:lpstr>Student Scenario: Introducing Paw</vt:lpstr>
      <vt:lpstr>Student Scenario: Introducing Yordano</vt:lpstr>
      <vt:lpstr>Main Components  OSY Instructional Action Plan</vt:lpstr>
      <vt:lpstr>Step 1</vt:lpstr>
      <vt:lpstr>PowerPoint Presentation</vt:lpstr>
      <vt:lpstr>Step 1: Creating an Effective Learning Environment </vt:lpstr>
      <vt:lpstr>PowerPoint Presentation</vt:lpstr>
      <vt:lpstr>Stop-and-Do: Step 1</vt:lpstr>
      <vt:lpstr>Effective Learning Environment In Summary…</vt:lpstr>
      <vt:lpstr>Step 2</vt:lpstr>
      <vt:lpstr>PowerPoint Presentation</vt:lpstr>
      <vt:lpstr>PowerPoint Presentation</vt:lpstr>
      <vt:lpstr>PowerPoint Presentation</vt:lpstr>
      <vt:lpstr>Stop and Do: Step 2</vt:lpstr>
      <vt:lpstr>Building Rapport  In Summary…</vt:lpstr>
      <vt:lpstr>Step 3</vt:lpstr>
      <vt:lpstr>Step 3: Transition to Instruction</vt:lpstr>
      <vt:lpstr>PowerPoint Presentation</vt:lpstr>
      <vt:lpstr>PowerPoint Presentation</vt:lpstr>
      <vt:lpstr>Stop-and-Do: Step 3</vt:lpstr>
      <vt:lpstr>Transition to Instruction In Summary…</vt:lpstr>
      <vt:lpstr>Step 4</vt:lpstr>
      <vt:lpstr>Step 4: Young Adult Learning Strategies</vt:lpstr>
      <vt:lpstr>PowerPoint Presentation</vt:lpstr>
      <vt:lpstr>PowerPoint Presentation</vt:lpstr>
      <vt:lpstr>Stop-and-Do: Step 4</vt:lpstr>
      <vt:lpstr>Learning Strategies In Summary…</vt:lpstr>
      <vt:lpstr>OSY Instructional Action Plan Reflection</vt:lpstr>
      <vt:lpstr>Sample OSY Instructional Action Plan: Paw</vt:lpstr>
      <vt:lpstr>Stop-and-Do: Reflection</vt:lpstr>
      <vt:lpstr>Stop-and-Do: Reflection</vt:lpstr>
      <vt:lpstr>OSY Instructional Action Plan Evaluation</vt:lpstr>
      <vt:lpstr>Sample OSY Instructional Action Plan Evaluation: Paw</vt:lpstr>
      <vt:lpstr>Closing: OSY Instructional Action Plan</vt:lpstr>
      <vt:lpstr>Success in Action </vt:lpstr>
      <vt:lpstr>TST Work Groups</vt:lpstr>
      <vt:lpstr>OSY Learning Plan</vt:lpstr>
      <vt:lpstr>TST Work Groups</vt:lpstr>
      <vt:lpstr>Goal Setting</vt:lpstr>
      <vt:lpstr>TST Work Groups</vt:lpstr>
      <vt:lpstr>The Adverse Effects of Childhood Trauma </vt:lpstr>
      <vt:lpstr>Traumatic Events</vt:lpstr>
      <vt:lpstr>Understanding Trauma’s Effect</vt:lpstr>
      <vt:lpstr>Long Term Health Consequences</vt:lpstr>
      <vt:lpstr>Migration &amp; Trauma</vt:lpstr>
      <vt:lpstr>Cycle of Poverty</vt:lpstr>
      <vt:lpstr>Major Stressors</vt:lpstr>
      <vt:lpstr>Alternative coping</vt:lpstr>
      <vt:lpstr>Mental Health</vt:lpstr>
      <vt:lpstr>Youth Suffer</vt:lpstr>
      <vt:lpstr>In Summary</vt:lpstr>
      <vt:lpstr> Year 2 Fidelity Implementation Index</vt:lpstr>
      <vt:lpstr>Objective 1: Achievement &amp; Learning Plans </vt:lpstr>
      <vt:lpstr>Objective 2: Professional Development </vt:lpstr>
      <vt:lpstr>Objective 3: State Processes </vt:lpstr>
      <vt:lpstr>APR Highlights </vt:lpstr>
      <vt:lpstr> Dissemination Event Updates</vt:lpstr>
      <vt:lpstr> Networking Discussion</vt:lpstr>
      <vt:lpstr>Networking Questions </vt:lpstr>
      <vt:lpstr>Future Meeting Dates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GOSOSY State Steering Team</dc:title>
  <dc:creator>lucy.bartee</dc:creator>
  <cp:lastModifiedBy>Susanna Bartee</cp:lastModifiedBy>
  <cp:revision>102</cp:revision>
  <cp:lastPrinted>2017-02-06T19:02:56Z</cp:lastPrinted>
  <dcterms:created xsi:type="dcterms:W3CDTF">2015-10-21T14:37:07Z</dcterms:created>
  <dcterms:modified xsi:type="dcterms:W3CDTF">2021-04-20T21:23:30Z</dcterms:modified>
</cp:coreProperties>
</file>