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463" r:id="rId2"/>
    <p:sldId id="464" r:id="rId3"/>
    <p:sldId id="465" r:id="rId4"/>
    <p:sldId id="469" r:id="rId5"/>
    <p:sldId id="466" r:id="rId6"/>
    <p:sldId id="467" r:id="rId7"/>
    <p:sldId id="468" r:id="rId8"/>
    <p:sldId id="470" r:id="rId9"/>
    <p:sldId id="471" r:id="rId10"/>
    <p:sldId id="472" r:id="rId11"/>
    <p:sldId id="474" r:id="rId12"/>
    <p:sldId id="475" r:id="rId13"/>
    <p:sldId id="488" r:id="rId14"/>
    <p:sldId id="489" r:id="rId15"/>
    <p:sldId id="491" r:id="rId16"/>
    <p:sldId id="492" r:id="rId17"/>
    <p:sldId id="493" r:id="rId18"/>
    <p:sldId id="494" r:id="rId19"/>
    <p:sldId id="495" r:id="rId20"/>
    <p:sldId id="496" r:id="rId21"/>
    <p:sldId id="276" r:id="rId22"/>
    <p:sldId id="497" r:id="rId23"/>
    <p:sldId id="49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60408"/>
  </p:normalViewPr>
  <p:slideViewPr>
    <p:cSldViewPr snapToGrid="0" snapToObjects="1">
      <p:cViewPr varScale="1">
        <p:scale>
          <a:sx n="74" d="100"/>
          <a:sy n="74" d="100"/>
        </p:scale>
        <p:origin x="255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C00D08-5CB6-204C-A251-9FDE98C02B86}" type="datetimeFigureOut">
              <a:rPr lang="en-US" smtClean="0"/>
              <a:t>5/13/21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9F4B7-7496-E14D-A840-3DD2EF3D9A66}" type="slidenum">
              <a:rPr lang="en-US" smtClean="0"/>
              <a:t>‹#›</a:t>
            </a:fld>
            <a:endParaRPr lang="en-US"/>
          </a:p>
        </p:txBody>
      </p:sp>
    </p:spTree>
    <p:extLst>
      <p:ext uri="{BB962C8B-B14F-4D97-AF65-F5344CB8AC3E}">
        <p14:creationId xmlns:p14="http://schemas.microsoft.com/office/powerpoint/2010/main" val="2954383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ositivepsychology.com/benefits-of-medita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time_continue=28&amp;v=w6T02g5hnT4&amp;feature=emb_logo"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Students and service providers alike will benefit from an understanding of the practice of mindfulness. </a:t>
            </a:r>
          </a:p>
          <a:p>
            <a:r>
              <a:rPr lang="en-US" sz="1200" kern="1200" dirty="0">
                <a:solidFill>
                  <a:schemeClr val="tx1"/>
                </a:solidFill>
                <a:effectLst/>
                <a:latin typeface="Arial" panose="020B0604020202020204" pitchFamily="34" charset="0"/>
                <a:ea typeface="+mn-ea"/>
                <a:cs typeface="Arial" panose="020B0604020202020204" pitchFamily="34" charset="0"/>
              </a:rPr>
              <a:t>No matter the state of an individual’s mental health and wellness, mindfulness offers a specific way to calm and focus one’s mind in the moment. </a:t>
            </a:r>
          </a:p>
          <a:p>
            <a:r>
              <a:rPr lang="en-US" sz="1200" kern="1200" dirty="0">
                <a:solidFill>
                  <a:schemeClr val="tx1"/>
                </a:solidFill>
                <a:effectLst/>
                <a:latin typeface="Arial" panose="020B0604020202020204" pitchFamily="34" charset="0"/>
                <a:ea typeface="+mn-ea"/>
                <a:cs typeface="Arial" panose="020B0604020202020204" pitchFamily="34" charset="0"/>
              </a:rPr>
              <a:t>This is immediately helpful whether dealing with an intense traumatic experience or simply small daily stresses. </a:t>
            </a:r>
          </a:p>
          <a:p>
            <a:r>
              <a:rPr lang="en-US" sz="1200" kern="1200" dirty="0">
                <a:solidFill>
                  <a:schemeClr val="tx1"/>
                </a:solidFill>
                <a:effectLst/>
                <a:latin typeface="Arial" panose="020B0604020202020204" pitchFamily="34" charset="0"/>
                <a:ea typeface="+mn-ea"/>
                <a:cs typeface="Arial" panose="020B0604020202020204" pitchFamily="34" charset="0"/>
              </a:rPr>
              <a:t>The ability to teach students quick and relatively easy ways to counteract anxiety is a very important tool for each service provider.</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a:t>
            </a:fld>
            <a:endParaRPr lang="en-US"/>
          </a:p>
        </p:txBody>
      </p:sp>
    </p:spTree>
    <p:extLst>
      <p:ext uri="{BB962C8B-B14F-4D97-AF65-F5344CB8AC3E}">
        <p14:creationId xmlns:p14="http://schemas.microsoft.com/office/powerpoint/2010/main" val="1710108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Meditation: People who meditate are happier, healthier, and more successful than those who do not. The amazing </a:t>
            </a:r>
            <a:r>
              <a:rPr lang="en-US" sz="1200" u="sng" kern="1200" dirty="0">
                <a:solidFill>
                  <a:schemeClr val="tx1"/>
                </a:solidFill>
                <a:effectLst/>
                <a:latin typeface="Arial" panose="020B0604020202020204" pitchFamily="34" charset="0"/>
                <a:ea typeface="+mn-ea"/>
                <a:cs typeface="Arial" panose="020B0604020202020204" pitchFamily="34" charset="0"/>
                <a:hlinkClick r:id="rId3"/>
              </a:rPr>
              <a:t>benefits of practicing meditation</a:t>
            </a:r>
            <a:r>
              <a:rPr lang="en-US" sz="1200" kern="1200" dirty="0">
                <a:solidFill>
                  <a:schemeClr val="tx1"/>
                </a:solidFill>
                <a:effectLst/>
                <a:latin typeface="Arial" panose="020B0604020202020204" pitchFamily="34" charset="0"/>
                <a:ea typeface="+mn-ea"/>
                <a:cs typeface="Arial" panose="020B0604020202020204" pitchFamily="34" charset="0"/>
              </a:rPr>
              <a:t> and mindfulness are available to everyone who takes time to practice these skills.</a:t>
            </a:r>
          </a:p>
          <a:p>
            <a:r>
              <a:rPr lang="en-US" sz="1200" kern="1200" dirty="0">
                <a:solidFill>
                  <a:schemeClr val="tx1"/>
                </a:solidFill>
                <a:effectLst/>
                <a:latin typeface="Arial" panose="020B0604020202020204" pitchFamily="34" charset="0"/>
                <a:ea typeface="+mn-ea"/>
                <a:cs typeface="Arial" panose="020B0604020202020204" pitchFamily="34" charset="0"/>
              </a:rPr>
              <a:t>How many of you have pets? “</a:t>
            </a:r>
            <a:r>
              <a:rPr lang="en-US" sz="1200" kern="1200" dirty="0" err="1">
                <a:solidFill>
                  <a:schemeClr val="tx1"/>
                </a:solidFill>
                <a:effectLst/>
                <a:latin typeface="Arial" panose="020B0604020202020204" pitchFamily="34" charset="0"/>
                <a:ea typeface="+mn-ea"/>
                <a:cs typeface="Arial" panose="020B0604020202020204" pitchFamily="34" charset="0"/>
              </a:rPr>
              <a:t>Petitation</a:t>
            </a:r>
            <a:r>
              <a:rPr lang="en-US" sz="1200" kern="1200" dirty="0">
                <a:solidFill>
                  <a:schemeClr val="tx1"/>
                </a:solidFill>
                <a:effectLst/>
                <a:latin typeface="Arial" panose="020B0604020202020204" pitchFamily="34" charset="0"/>
                <a:ea typeface="+mn-ea"/>
                <a:cs typeface="Arial" panose="020B0604020202020204" pitchFamily="34" charset="0"/>
              </a:rPr>
              <a:t>” benefits not only you, but you </a:t>
            </a:r>
            <a:r>
              <a:rPr lang="en-US" sz="1200" u="sng" kern="1200" dirty="0">
                <a:solidFill>
                  <a:schemeClr val="tx1"/>
                </a:solidFill>
                <a:effectLst/>
                <a:latin typeface="Arial" panose="020B0604020202020204" pitchFamily="34" charset="0"/>
                <a:ea typeface="+mn-ea"/>
                <a:cs typeface="Arial" panose="020B0604020202020204" pitchFamily="34" charset="0"/>
              </a:rPr>
              <a:t>and</a:t>
            </a:r>
            <a:r>
              <a:rPr lang="en-US" sz="1200" kern="1200" dirty="0">
                <a:solidFill>
                  <a:schemeClr val="tx1"/>
                </a:solidFill>
                <a:effectLst/>
                <a:latin typeface="Arial" panose="020B0604020202020204" pitchFamily="34" charset="0"/>
                <a:ea typeface="+mn-ea"/>
                <a:cs typeface="Arial" panose="020B0604020202020204" pitchFamily="34" charset="0"/>
              </a:rPr>
              <a:t> your pet. Everyone wins!</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10</a:t>
            </a:fld>
            <a:endParaRPr lang="en-US"/>
          </a:p>
        </p:txBody>
      </p:sp>
    </p:spTree>
    <p:extLst>
      <p:ext uri="{BB962C8B-B14F-4D97-AF65-F5344CB8AC3E}">
        <p14:creationId xmlns:p14="http://schemas.microsoft.com/office/powerpoint/2010/main" val="2445670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Mindfulness</a:t>
            </a:r>
            <a:r>
              <a:rPr lang="en-US" sz="1200" baseline="0" dirty="0">
                <a:latin typeface="Arial" panose="020B0604020202020204" pitchFamily="34" charset="0"/>
                <a:cs typeface="Arial" panose="020B0604020202020204" pitchFamily="34" charset="0"/>
              </a:rPr>
              <a:t> strategies offer additional ways for students to center themselves and prepare to engage in meaningful learning</a:t>
            </a:r>
            <a:r>
              <a:rPr lang="en-US" sz="1200" dirty="0">
                <a:latin typeface="Arial" panose="020B0604020202020204" pitchFamily="34" charset="0"/>
                <a:cs typeface="Arial" panose="020B0604020202020204" pitchFamily="34" charset="0"/>
              </a:rPr>
              <a:t>. Here are a few strategies</a:t>
            </a:r>
            <a:r>
              <a:rPr lang="en-US" sz="1200" baseline="0" dirty="0">
                <a:latin typeface="Arial" panose="020B0604020202020204" pitchFamily="34" charset="0"/>
                <a:cs typeface="Arial" panose="020B0604020202020204" pitchFamily="34" charset="0"/>
              </a:rPr>
              <a:t> and tools they can </a:t>
            </a:r>
          </a:p>
          <a:p>
            <a:r>
              <a:rPr lang="en-US" sz="1200" baseline="0" dirty="0">
                <a:latin typeface="Arial" panose="020B0604020202020204" pitchFamily="34" charset="0"/>
                <a:cs typeface="Arial" panose="020B0604020202020204" pitchFamily="34" charset="0"/>
              </a:rPr>
              <a:t>use to stay focused or refocus in a classroom/school setting. </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11</a:t>
            </a:fld>
            <a:endParaRPr lang="en-US"/>
          </a:p>
        </p:txBody>
      </p:sp>
    </p:spTree>
    <p:extLst>
      <p:ext uri="{BB962C8B-B14F-4D97-AF65-F5344CB8AC3E}">
        <p14:creationId xmlns:p14="http://schemas.microsoft.com/office/powerpoint/2010/main" val="3771697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Comfort kits are a collection of items that can bring comfort in times of stress and trauma. They can help normalize and bring the student back to the present and resilience zone.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panose="020B0604020202020204" pitchFamily="34" charset="0"/>
                <a:cs typeface="Arial" panose="020B0604020202020204" pitchFamily="34" charset="0"/>
              </a:rPr>
              <a:t>When a student is in a stressful situation, having a few items readily available can help reset/manage emotions.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panose="020B0604020202020204" pitchFamily="34" charset="0"/>
                <a:cs typeface="Arial" panose="020B0604020202020204" pitchFamily="34" charset="0"/>
              </a:rPr>
              <a:t>Items should be personalized to the student, since not all people relax the same 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panose="020B0604020202020204" pitchFamily="34" charset="0"/>
                <a:cs typeface="Arial" panose="020B0604020202020204" pitchFamily="34" charset="0"/>
              </a:rPr>
              <a:t>The collection of items should be done in collaboration with the family, since some items– like a photo – are the most effective.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panose="020B0604020202020204" pitchFamily="34" charset="0"/>
                <a:cs typeface="Arial" panose="020B0604020202020204" pitchFamily="34" charset="0"/>
              </a:rPr>
              <a:t>Ideally, assemble the kit with the student and practice how to use the items so they can use when needed. </a:t>
            </a:r>
          </a:p>
          <a:p>
            <a:r>
              <a:rPr lang="en-US" dirty="0">
                <a:latin typeface="Arial" panose="020B0604020202020204" pitchFamily="34" charset="0"/>
                <a:cs typeface="Arial" panose="020B0604020202020204" pitchFamily="34" charset="0"/>
              </a:rPr>
              <a:t>Place the kit in an area that’s secure/accessible and that can be easily remembered.</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12</a:t>
            </a:fld>
            <a:endParaRPr lang="en-US"/>
          </a:p>
        </p:txBody>
      </p:sp>
    </p:spTree>
    <p:extLst>
      <p:ext uri="{BB962C8B-B14F-4D97-AF65-F5344CB8AC3E}">
        <p14:creationId xmlns:p14="http://schemas.microsoft.com/office/powerpoint/2010/main" val="1087132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There are no rules about what to include, but this is a list of suggestions.</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13</a:t>
            </a:fld>
            <a:endParaRPr lang="en-US"/>
          </a:p>
        </p:txBody>
      </p:sp>
    </p:spTree>
    <p:extLst>
      <p:ext uri="{BB962C8B-B14F-4D97-AF65-F5344CB8AC3E}">
        <p14:creationId xmlns:p14="http://schemas.microsoft.com/office/powerpoint/2010/main" val="814947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There are several items that can be made with students that will encourage mindfulness:</a:t>
            </a:r>
          </a:p>
          <a:p>
            <a:pPr lvl="0"/>
            <a:r>
              <a:rPr lang="en-US" sz="1200" kern="1200" dirty="0">
                <a:solidFill>
                  <a:schemeClr val="tx1"/>
                </a:solidFill>
                <a:effectLst/>
                <a:latin typeface="Arial" panose="020B0604020202020204" pitchFamily="34" charset="0"/>
                <a:ea typeface="+mn-ea"/>
                <a:cs typeface="Arial" panose="020B0604020202020204" pitchFamily="34" charset="0"/>
              </a:rPr>
              <a:t>A gratitude list can be powerful and won’t cost any money. </a:t>
            </a:r>
          </a:p>
          <a:p>
            <a:pPr lvl="0"/>
            <a:r>
              <a:rPr lang="en-US" sz="1200" kern="1200" dirty="0">
                <a:solidFill>
                  <a:schemeClr val="tx1"/>
                </a:solidFill>
                <a:effectLst/>
                <a:latin typeface="Arial" panose="020B0604020202020204" pitchFamily="34" charset="0"/>
                <a:ea typeface="+mn-ea"/>
                <a:cs typeface="Arial" panose="020B0604020202020204" pitchFamily="34" charset="0"/>
              </a:rPr>
              <a:t>There are several ways to make Mindfulness Jars (also known as glitter or calm down jars). </a:t>
            </a:r>
          </a:p>
          <a:p>
            <a:pPr lvl="0"/>
            <a:r>
              <a:rPr lang="en-US" sz="1200" kern="1200" dirty="0">
                <a:solidFill>
                  <a:schemeClr val="tx1"/>
                </a:solidFill>
                <a:effectLst/>
                <a:latin typeface="Arial" panose="020B0604020202020204" pitchFamily="34" charset="0"/>
                <a:ea typeface="+mn-ea"/>
                <a:cs typeface="Arial" panose="020B0604020202020204" pitchFamily="34" charset="0"/>
              </a:rPr>
              <a:t>Squishy stress balls are quick and easy to make and highly effective for keeping hands and minds busy. </a:t>
            </a:r>
          </a:p>
          <a:p>
            <a:pPr lvl="0"/>
            <a:r>
              <a:rPr lang="en-US" sz="1200" kern="1200" dirty="0">
                <a:solidFill>
                  <a:schemeClr val="tx1"/>
                </a:solidFill>
                <a:effectLst/>
                <a:latin typeface="Arial" panose="020B0604020202020204" pitchFamily="34" charset="0"/>
                <a:ea typeface="+mn-ea"/>
                <a:cs typeface="Arial" panose="020B0604020202020204" pitchFamily="34" charset="0"/>
              </a:rPr>
              <a:t>Eye pillows are comforting and calming. </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14</a:t>
            </a:fld>
            <a:endParaRPr lang="en-US"/>
          </a:p>
        </p:txBody>
      </p:sp>
    </p:spTree>
    <p:extLst>
      <p:ext uri="{BB962C8B-B14F-4D97-AF65-F5344CB8AC3E}">
        <p14:creationId xmlns:p14="http://schemas.microsoft.com/office/powerpoint/2010/main" val="490593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Objectives:</a:t>
            </a:r>
          </a:p>
          <a:p>
            <a:r>
              <a:rPr lang="en-US" sz="1200" kern="1200" dirty="0">
                <a:solidFill>
                  <a:schemeClr val="tx1"/>
                </a:solidFill>
                <a:effectLst/>
                <a:latin typeface="Arial" panose="020B0604020202020204" pitchFamily="34" charset="0"/>
                <a:ea typeface="+mn-ea"/>
                <a:cs typeface="Arial" panose="020B0604020202020204" pitchFamily="34" charset="0"/>
              </a:rPr>
              <a:t>• Recognize the importance of developing intentions about how you want to be,</a:t>
            </a:r>
          </a:p>
          <a:p>
            <a:r>
              <a:rPr lang="en-US" sz="1200" kern="1200" dirty="0">
                <a:solidFill>
                  <a:schemeClr val="tx1"/>
                </a:solidFill>
                <a:effectLst/>
                <a:latin typeface="Arial" panose="020B0604020202020204" pitchFamily="34" charset="0"/>
                <a:ea typeface="+mn-ea"/>
                <a:cs typeface="Arial" panose="020B0604020202020204" pitchFamily="34" charset="0"/>
              </a:rPr>
              <a:t>live, and show up in the world.</a:t>
            </a:r>
          </a:p>
          <a:p>
            <a:r>
              <a:rPr lang="en-US" sz="1200" kern="1200" dirty="0">
                <a:solidFill>
                  <a:schemeClr val="tx1"/>
                </a:solidFill>
                <a:effectLst/>
                <a:latin typeface="Arial" panose="020B0604020202020204" pitchFamily="34" charset="0"/>
                <a:ea typeface="+mn-ea"/>
                <a:cs typeface="Arial" panose="020B0604020202020204" pitchFamily="34" charset="0"/>
              </a:rPr>
              <a:t>• Understand the importance of the gifts you have available, identify those you</a:t>
            </a:r>
          </a:p>
          <a:p>
            <a:r>
              <a:rPr lang="en-US" sz="1200" kern="1200" dirty="0">
                <a:solidFill>
                  <a:schemeClr val="tx1"/>
                </a:solidFill>
                <a:effectLst/>
                <a:latin typeface="Arial" panose="020B0604020202020204" pitchFamily="34" charset="0"/>
                <a:ea typeface="+mn-ea"/>
                <a:cs typeface="Arial" panose="020B0604020202020204" pitchFamily="34" charset="0"/>
              </a:rPr>
              <a:t>wish to cultivate and those you recognize in others.</a:t>
            </a:r>
          </a:p>
          <a:p>
            <a:r>
              <a:rPr lang="en-US" sz="1200" kern="1200" dirty="0">
                <a:solidFill>
                  <a:schemeClr val="tx1"/>
                </a:solidFill>
                <a:effectLst/>
                <a:latin typeface="Arial" panose="020B0604020202020204" pitchFamily="34" charset="0"/>
                <a:ea typeface="+mn-ea"/>
                <a:cs typeface="Arial" panose="020B0604020202020204" pitchFamily="34" charset="0"/>
              </a:rPr>
              <a:t>• Develop a list to remind you of all that you have to share when working with</a:t>
            </a:r>
          </a:p>
          <a:p>
            <a:r>
              <a:rPr lang="en-US" sz="1200" kern="1200" dirty="0">
                <a:solidFill>
                  <a:schemeClr val="tx1"/>
                </a:solidFill>
                <a:effectLst/>
                <a:latin typeface="Arial" panose="020B0604020202020204" pitchFamily="34" charset="0"/>
                <a:ea typeface="+mn-ea"/>
                <a:cs typeface="Arial" panose="020B0604020202020204" pitchFamily="34" charset="0"/>
              </a:rPr>
              <a:t>others.</a:t>
            </a:r>
          </a:p>
          <a:p>
            <a:r>
              <a:rPr lang="en-US" sz="1200" kern="1200" dirty="0">
                <a:solidFill>
                  <a:schemeClr val="tx1"/>
                </a:solidFill>
                <a:effectLst/>
                <a:latin typeface="Arial" panose="020B0604020202020204" pitchFamily="34" charset="0"/>
                <a:ea typeface="+mn-ea"/>
                <a:cs typeface="Arial" panose="020B0604020202020204" pitchFamily="34" charset="0"/>
              </a:rPr>
              <a:t>Steps:</a:t>
            </a:r>
          </a:p>
          <a:p>
            <a:r>
              <a:rPr lang="en-US" sz="1200" kern="1200" dirty="0">
                <a:solidFill>
                  <a:schemeClr val="tx1"/>
                </a:solidFill>
                <a:effectLst/>
                <a:latin typeface="Arial" panose="020B0604020202020204" pitchFamily="34" charset="0"/>
                <a:ea typeface="+mn-ea"/>
                <a:cs typeface="Arial" panose="020B0604020202020204" pitchFamily="34" charset="0"/>
              </a:rPr>
              <a:t>• Guide the participants in a discussion:</a:t>
            </a:r>
          </a:p>
          <a:p>
            <a:r>
              <a:rPr lang="en-US" sz="1200" kern="1200" dirty="0">
                <a:solidFill>
                  <a:schemeClr val="tx1"/>
                </a:solidFill>
                <a:effectLst/>
                <a:latin typeface="Arial" panose="020B0604020202020204" pitchFamily="34" charset="0"/>
                <a:ea typeface="+mn-ea"/>
                <a:cs typeface="Arial" panose="020B0604020202020204" pitchFamily="34" charset="0"/>
              </a:rPr>
              <a:t>o What matters most to you? Your answers could form a powerful intention(s) for which you can align your thoughts, not only for meditation, but also to guide your actions as you move through your day.</a:t>
            </a:r>
          </a:p>
          <a:p>
            <a:r>
              <a:rPr lang="en-US" sz="1200" kern="1200" dirty="0">
                <a:solidFill>
                  <a:schemeClr val="tx1"/>
                </a:solidFill>
                <a:effectLst/>
                <a:latin typeface="Arial" panose="020B0604020202020204" pitchFamily="34" charset="0"/>
                <a:ea typeface="+mn-ea"/>
                <a:cs typeface="Arial" panose="020B0604020202020204" pitchFamily="34" charset="0"/>
              </a:rPr>
              <a:t>An intention is not a goal, it is just something you want to align with in your life. It is an aim, a purpose, or attitude to which you would be proud to commit.</a:t>
            </a:r>
          </a:p>
          <a:p>
            <a:r>
              <a:rPr lang="en-US" sz="1200" kern="1200" dirty="0">
                <a:solidFill>
                  <a:schemeClr val="tx1"/>
                </a:solidFill>
                <a:effectLst/>
                <a:latin typeface="Arial" panose="020B0604020202020204" pitchFamily="34" charset="0"/>
                <a:ea typeface="+mn-ea"/>
                <a:cs typeface="Arial" panose="020B0604020202020204" pitchFamily="34" charset="0"/>
              </a:rPr>
              <a:t>o Intentions evoke feelings and purpose. Setting an intention is a way to bring your feelings and thoughts into alignment. Try to keep the intention brief and positive (</a:t>
            </a:r>
            <a:r>
              <a:rPr lang="en-US" sz="1200" kern="1200" dirty="0" err="1">
                <a:solidFill>
                  <a:schemeClr val="tx1"/>
                </a:solidFill>
                <a:effectLst/>
                <a:latin typeface="Arial" panose="020B0604020202020204" pitchFamily="34" charset="0"/>
                <a:ea typeface="+mn-ea"/>
                <a:cs typeface="Arial" panose="020B0604020202020204" pitchFamily="34" charset="0"/>
              </a:rPr>
              <a:t>i.e.”begin</a:t>
            </a:r>
            <a:r>
              <a:rPr lang="en-US" sz="1200" kern="1200" dirty="0">
                <a:solidFill>
                  <a:schemeClr val="tx1"/>
                </a:solidFill>
                <a:effectLst/>
                <a:latin typeface="Arial" panose="020B0604020202020204" pitchFamily="34" charset="0"/>
                <a:ea typeface="+mn-ea"/>
                <a:cs typeface="Arial" panose="020B0604020202020204" pitchFamily="34" charset="0"/>
              </a:rPr>
              <a:t> spending time with others” instead of “stop</a:t>
            </a:r>
          </a:p>
          <a:p>
            <a:r>
              <a:rPr lang="en-US" sz="1200" kern="1200" dirty="0">
                <a:solidFill>
                  <a:schemeClr val="tx1"/>
                </a:solidFill>
                <a:effectLst/>
                <a:latin typeface="Arial" panose="020B0604020202020204" pitchFamily="34" charset="0"/>
                <a:ea typeface="+mn-ea"/>
                <a:cs typeface="Arial" panose="020B0604020202020204" pitchFamily="34" charset="0"/>
              </a:rPr>
              <a:t>being isolated and lonely”).</a:t>
            </a:r>
          </a:p>
          <a:p>
            <a:r>
              <a:rPr lang="en-US" sz="1200" kern="1200" dirty="0">
                <a:solidFill>
                  <a:schemeClr val="tx1"/>
                </a:solidFill>
                <a:effectLst/>
                <a:latin typeface="Arial" panose="020B0604020202020204" pitchFamily="34" charset="0"/>
                <a:ea typeface="+mn-ea"/>
                <a:cs typeface="Arial" panose="020B0604020202020204" pitchFamily="34" charset="0"/>
              </a:rPr>
              <a:t>• Have participants create a list of ideas for setting intentions.</a:t>
            </a:r>
          </a:p>
          <a:p>
            <a:r>
              <a:rPr lang="en-US" sz="1200" kern="1200" dirty="0">
                <a:solidFill>
                  <a:schemeClr val="tx1"/>
                </a:solidFill>
                <a:effectLst/>
                <a:latin typeface="Arial" panose="020B0604020202020204" pitchFamily="34" charset="0"/>
                <a:ea typeface="+mn-ea"/>
                <a:cs typeface="Arial" panose="020B0604020202020204" pitchFamily="34" charset="0"/>
              </a:rPr>
              <a:t>o Use the following questions to prompt their thinking:</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What matters most to you?</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What would you like to build, create, or nurture in your life?</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What would you like to let go of?</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Who would you like to forgive in your life?</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How do you feel when you are your happiest self?</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What makes you proud?</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What word(s) would you like to align yourself with?</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What fears would you like to release?</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What are you grateful for?</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15</a:t>
            </a:fld>
            <a:endParaRPr lang="en-US"/>
          </a:p>
        </p:txBody>
      </p:sp>
    </p:spTree>
    <p:extLst>
      <p:ext uri="{BB962C8B-B14F-4D97-AF65-F5344CB8AC3E}">
        <p14:creationId xmlns:p14="http://schemas.microsoft.com/office/powerpoint/2010/main" val="1955456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Objective:</a:t>
            </a:r>
          </a:p>
          <a:p>
            <a:r>
              <a:rPr lang="en-US" sz="1200" kern="1200" dirty="0">
                <a:solidFill>
                  <a:schemeClr val="tx1"/>
                </a:solidFill>
                <a:effectLst/>
                <a:latin typeface="Arial" panose="020B0604020202020204" pitchFamily="34" charset="0"/>
                <a:ea typeface="+mn-ea"/>
                <a:cs typeface="Arial" panose="020B0604020202020204" pitchFamily="34" charset="0"/>
              </a:rPr>
              <a:t>• Provide guidelines to practice mindfulness quickly in any situation. The goal is simply to pay attention to what one is experiencing with each of the five senses.</a:t>
            </a:r>
          </a:p>
          <a:p>
            <a:r>
              <a:rPr lang="en-US" sz="1200" kern="1200" dirty="0">
                <a:solidFill>
                  <a:schemeClr val="tx1"/>
                </a:solidFill>
                <a:effectLst/>
                <a:latin typeface="Arial" panose="020B0604020202020204" pitchFamily="34" charset="0"/>
                <a:ea typeface="+mn-ea"/>
                <a:cs typeface="Arial" panose="020B0604020202020204" pitchFamily="34" charset="0"/>
              </a:rPr>
              <a:t>Steps:</a:t>
            </a:r>
          </a:p>
          <a:p>
            <a:r>
              <a:rPr lang="en-US" sz="1200" kern="1200" dirty="0">
                <a:solidFill>
                  <a:schemeClr val="tx1"/>
                </a:solidFill>
                <a:effectLst/>
                <a:latin typeface="Arial" panose="020B0604020202020204" pitchFamily="34" charset="0"/>
                <a:ea typeface="+mn-ea"/>
                <a:cs typeface="Arial" panose="020B0604020202020204" pitchFamily="34" charset="0"/>
              </a:rPr>
              <a:t>Guide participants:</a:t>
            </a:r>
          </a:p>
          <a:p>
            <a:r>
              <a:rPr lang="en-US" sz="1200" kern="1200" dirty="0">
                <a:solidFill>
                  <a:schemeClr val="tx1"/>
                </a:solidFill>
                <a:effectLst/>
                <a:latin typeface="Arial" panose="020B0604020202020204" pitchFamily="34" charset="0"/>
                <a:ea typeface="+mn-ea"/>
                <a:cs typeface="Arial" panose="020B0604020202020204" pitchFamily="34" charset="0"/>
              </a:rPr>
              <a:t>1. Notice five things you can see. Look around you and bring your attention to five things that you can see. Pick something that you do not normally notice, like a shadow or a small crack in the concrete.</a:t>
            </a:r>
          </a:p>
          <a:p>
            <a:r>
              <a:rPr lang="en-US" sz="1200" kern="1200" dirty="0">
                <a:solidFill>
                  <a:schemeClr val="tx1"/>
                </a:solidFill>
                <a:effectLst/>
                <a:latin typeface="Arial" panose="020B0604020202020204" pitchFamily="34" charset="0"/>
                <a:ea typeface="+mn-ea"/>
                <a:cs typeface="Arial" panose="020B0604020202020204" pitchFamily="34" charset="0"/>
              </a:rPr>
              <a:t>2. Notice four things that you can feel. Bring awareness to four things that you are currently feeling, like the texture of your pants, the feeling of the breeze on your skin, or the smooth surface of a table on which your hands are resting.</a:t>
            </a:r>
          </a:p>
          <a:p>
            <a:r>
              <a:rPr lang="en-US" sz="1200" kern="1200" dirty="0">
                <a:solidFill>
                  <a:schemeClr val="tx1"/>
                </a:solidFill>
                <a:effectLst/>
                <a:latin typeface="Arial" panose="020B0604020202020204" pitchFamily="34" charset="0"/>
                <a:ea typeface="+mn-ea"/>
                <a:cs typeface="Arial" panose="020B0604020202020204" pitchFamily="34" charset="0"/>
              </a:rPr>
              <a:t>3. Notice three things that you can hear. Take a moment to listen and note three things that you hear in the background. This can be the chirp of a bird, the hum</a:t>
            </a:r>
          </a:p>
          <a:p>
            <a:r>
              <a:rPr lang="en-US" sz="1200" kern="1200" dirty="0">
                <a:solidFill>
                  <a:schemeClr val="tx1"/>
                </a:solidFill>
                <a:effectLst/>
                <a:latin typeface="Arial" panose="020B0604020202020204" pitchFamily="34" charset="0"/>
                <a:ea typeface="+mn-ea"/>
                <a:cs typeface="Arial" panose="020B0604020202020204" pitchFamily="34" charset="0"/>
              </a:rPr>
              <a:t>O  the refrigerator, or the faint sounds of traffic from a nearby road.</a:t>
            </a:r>
          </a:p>
          <a:p>
            <a:r>
              <a:rPr lang="en-US" sz="1200" kern="1200" dirty="0">
                <a:solidFill>
                  <a:schemeClr val="tx1"/>
                </a:solidFill>
                <a:effectLst/>
                <a:latin typeface="Arial" panose="020B0604020202020204" pitchFamily="34" charset="0"/>
                <a:ea typeface="+mn-ea"/>
                <a:cs typeface="Arial" panose="020B0604020202020204" pitchFamily="34" charset="0"/>
              </a:rPr>
              <a:t>4. Notice two things you can smell. Bring your awareness to smells that you usually filter out, whether they are pleasant or unpleasant. Perhaps the breeze is carrying a whiff of pine trees if you are outside, or the smell of a fast-food</a:t>
            </a:r>
          </a:p>
          <a:p>
            <a:r>
              <a:rPr lang="en-US" sz="1200" kern="1200" dirty="0">
                <a:solidFill>
                  <a:schemeClr val="tx1"/>
                </a:solidFill>
                <a:effectLst/>
                <a:latin typeface="Arial" panose="020B0604020202020204" pitchFamily="34" charset="0"/>
                <a:ea typeface="+mn-ea"/>
                <a:cs typeface="Arial" panose="020B0604020202020204" pitchFamily="34" charset="0"/>
              </a:rPr>
              <a:t>restaurant across the street.</a:t>
            </a:r>
          </a:p>
          <a:p>
            <a:r>
              <a:rPr lang="en-US" sz="1200" kern="1200" dirty="0">
                <a:solidFill>
                  <a:schemeClr val="tx1"/>
                </a:solidFill>
                <a:effectLst/>
                <a:latin typeface="Arial" panose="020B0604020202020204" pitchFamily="34" charset="0"/>
                <a:ea typeface="+mn-ea"/>
                <a:cs typeface="Arial" panose="020B0604020202020204" pitchFamily="34" charset="0"/>
              </a:rPr>
              <a:t>5. Notice one thing you can taste. Focus on one thing that you can taste at this moment. You can take a sip of a drink, chew a piece of gum, eat something, notice the current taste in your mouth, or even open your mouth to search the air for a taste.</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16</a:t>
            </a:fld>
            <a:endParaRPr lang="en-US"/>
          </a:p>
        </p:txBody>
      </p:sp>
    </p:spTree>
    <p:extLst>
      <p:ext uri="{BB962C8B-B14F-4D97-AF65-F5344CB8AC3E}">
        <p14:creationId xmlns:p14="http://schemas.microsoft.com/office/powerpoint/2010/main" val="3026972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Objectives:</a:t>
            </a:r>
          </a:p>
          <a:p>
            <a:r>
              <a:rPr lang="en-US" sz="1200" kern="1200" dirty="0">
                <a:solidFill>
                  <a:schemeClr val="tx1"/>
                </a:solidFill>
                <a:effectLst/>
                <a:latin typeface="Arial" panose="020B0604020202020204" pitchFamily="34" charset="0"/>
                <a:ea typeface="+mn-ea"/>
                <a:cs typeface="Arial" panose="020B0604020202020204" pitchFamily="34" charset="0"/>
              </a:rPr>
              <a:t>• Introduce yoga as an activity to practice mindfulness and enable students to improve symptoms of stress and anxiety.</a:t>
            </a:r>
          </a:p>
          <a:p>
            <a:r>
              <a:rPr lang="en-US" sz="1200" kern="1200" dirty="0">
                <a:solidFill>
                  <a:schemeClr val="tx1"/>
                </a:solidFill>
                <a:effectLst/>
                <a:latin typeface="Arial" panose="020B0604020202020204" pitchFamily="34" charset="0"/>
                <a:ea typeface="+mn-ea"/>
                <a:cs typeface="Arial" panose="020B0604020202020204" pitchFamily="34" charset="0"/>
              </a:rPr>
              <a:t>• Learn five easy ways to focus on the five senses and breathing:</a:t>
            </a:r>
          </a:p>
          <a:p>
            <a:r>
              <a:rPr lang="en-US" sz="1200" kern="1200" dirty="0">
                <a:solidFill>
                  <a:schemeClr val="tx1"/>
                </a:solidFill>
                <a:effectLst/>
                <a:latin typeface="Arial" panose="020B0604020202020204" pitchFamily="34" charset="0"/>
                <a:ea typeface="+mn-ea"/>
                <a:cs typeface="Arial" panose="020B0604020202020204" pitchFamily="34" charset="0"/>
              </a:rPr>
              <a:t>o mountain pose</a:t>
            </a:r>
          </a:p>
          <a:p>
            <a:r>
              <a:rPr lang="en-US" sz="1200" kern="1200" dirty="0">
                <a:solidFill>
                  <a:schemeClr val="tx1"/>
                </a:solidFill>
                <a:effectLst/>
                <a:latin typeface="Arial" panose="020B0604020202020204" pitchFamily="34" charset="0"/>
                <a:ea typeface="+mn-ea"/>
                <a:cs typeface="Arial" panose="020B0604020202020204" pitchFamily="34" charset="0"/>
              </a:rPr>
              <a:t>o downward facing dog</a:t>
            </a:r>
          </a:p>
          <a:p>
            <a:r>
              <a:rPr lang="en-US" sz="1200" kern="1200" dirty="0">
                <a:solidFill>
                  <a:schemeClr val="tx1"/>
                </a:solidFill>
                <a:effectLst/>
                <a:latin typeface="Arial" panose="020B0604020202020204" pitchFamily="34" charset="0"/>
                <a:ea typeface="+mn-ea"/>
                <a:cs typeface="Arial" panose="020B0604020202020204" pitchFamily="34" charset="0"/>
              </a:rPr>
              <a:t>o tree pose</a:t>
            </a:r>
          </a:p>
          <a:p>
            <a:r>
              <a:rPr lang="en-US" sz="1200" kern="1200" dirty="0">
                <a:solidFill>
                  <a:schemeClr val="tx1"/>
                </a:solidFill>
                <a:effectLst/>
                <a:latin typeface="Arial" panose="020B0604020202020204" pitchFamily="34" charset="0"/>
                <a:ea typeface="+mn-ea"/>
                <a:cs typeface="Arial" panose="020B0604020202020204" pitchFamily="34" charset="0"/>
              </a:rPr>
              <a:t>o bridge pose</a:t>
            </a:r>
          </a:p>
          <a:p>
            <a:r>
              <a:rPr lang="en-US" sz="1200" kern="1200" dirty="0">
                <a:solidFill>
                  <a:schemeClr val="tx1"/>
                </a:solidFill>
                <a:effectLst/>
                <a:latin typeface="Arial" panose="020B0604020202020204" pitchFamily="34" charset="0"/>
                <a:ea typeface="+mn-ea"/>
                <a:cs typeface="Arial" panose="020B0604020202020204" pitchFamily="34" charset="0"/>
              </a:rPr>
              <a:t>o extended child’s pose</a:t>
            </a:r>
          </a:p>
          <a:p>
            <a:r>
              <a:rPr lang="en-US" sz="1200" kern="1200" dirty="0">
                <a:solidFill>
                  <a:schemeClr val="tx1"/>
                </a:solidFill>
                <a:effectLst/>
                <a:latin typeface="Arial" panose="020B0604020202020204" pitchFamily="34" charset="0"/>
                <a:ea typeface="+mn-ea"/>
                <a:cs typeface="Arial" panose="020B0604020202020204" pitchFamily="34" charset="0"/>
              </a:rPr>
              <a:t>Materials:</a:t>
            </a:r>
          </a:p>
          <a:p>
            <a:r>
              <a:rPr lang="en-US" sz="1200" kern="1200" dirty="0">
                <a:solidFill>
                  <a:schemeClr val="tx1"/>
                </a:solidFill>
                <a:effectLst/>
                <a:latin typeface="Arial" panose="020B0604020202020204" pitchFamily="34" charset="0"/>
                <a:ea typeface="+mn-ea"/>
                <a:cs typeface="Arial" panose="020B0604020202020204" pitchFamily="34" charset="0"/>
              </a:rPr>
              <a:t>• Yoga 4 Classrooms cards (retail price $32).</a:t>
            </a:r>
          </a:p>
          <a:p>
            <a:r>
              <a:rPr lang="en-US" sz="1200" kern="1200" dirty="0">
                <a:solidFill>
                  <a:schemeClr val="tx1"/>
                </a:solidFill>
                <a:effectLst/>
                <a:latin typeface="Arial" panose="020B0604020202020204" pitchFamily="34" charset="0"/>
                <a:ea typeface="+mn-ea"/>
                <a:cs typeface="Arial" panose="020B0604020202020204" pitchFamily="34" charset="0"/>
              </a:rPr>
              <a:t>http://www.yoga4classrooms.com/activity-card-deck</a:t>
            </a:r>
          </a:p>
          <a:p>
            <a:r>
              <a:rPr lang="en-US" sz="1200" kern="1200" dirty="0">
                <a:solidFill>
                  <a:schemeClr val="tx1"/>
                </a:solidFill>
                <a:effectLst/>
                <a:latin typeface="Arial" panose="020B0604020202020204" pitchFamily="34" charset="0"/>
                <a:ea typeface="+mn-ea"/>
                <a:cs typeface="Arial" panose="020B0604020202020204" pitchFamily="34" charset="0"/>
              </a:rPr>
              <a:t>Yoga 4 Classrooms (Y4C) helps students develop the self-awareness to realize how they feel and what they need; teaches them strategies to slow down, unwind and manage their emotions;</a:t>
            </a:r>
          </a:p>
          <a:p>
            <a:r>
              <a:rPr lang="en-US" sz="1200" kern="1200" dirty="0">
                <a:solidFill>
                  <a:schemeClr val="tx1"/>
                </a:solidFill>
                <a:effectLst/>
                <a:latin typeface="Arial" panose="020B0604020202020204" pitchFamily="34" charset="0"/>
                <a:ea typeface="+mn-ea"/>
                <a:cs typeface="Arial" panose="020B0604020202020204" pitchFamily="34" charset="0"/>
              </a:rPr>
              <a:t>guides them through movements that optimize their strength, flexibility and balance; demonstrates healthy habits; and reminds them to love and forgive themselves. Y4C provides</a:t>
            </a:r>
          </a:p>
          <a:p>
            <a:r>
              <a:rPr lang="en-US" sz="1200" kern="1200" dirty="0">
                <a:solidFill>
                  <a:schemeClr val="tx1"/>
                </a:solidFill>
                <a:effectLst/>
                <a:latin typeface="Arial" panose="020B0604020202020204" pitchFamily="34" charset="0"/>
                <a:ea typeface="+mn-ea"/>
                <a:cs typeface="Arial" panose="020B0604020202020204" pitchFamily="34" charset="0"/>
              </a:rPr>
              <a:t>students with tools for learning and lessons for life.</a:t>
            </a:r>
          </a:p>
          <a:p>
            <a:r>
              <a:rPr lang="en-US" sz="1200" kern="1200" dirty="0">
                <a:solidFill>
                  <a:schemeClr val="tx1"/>
                </a:solidFill>
                <a:effectLst/>
                <a:latin typeface="Arial" panose="020B0604020202020204" pitchFamily="34" charset="0"/>
                <a:ea typeface="+mn-ea"/>
                <a:cs typeface="Arial" panose="020B0604020202020204" pitchFamily="34" charset="0"/>
              </a:rPr>
              <a:t>• Larger 6 x 8 boxed set features 67 yoga poses, brain boosting movements, breathing exercises, visualizations, mindfulness activities, creative movement and </a:t>
            </a:r>
            <a:r>
              <a:rPr lang="en-US" sz="1200" kern="1200" dirty="0" err="1">
                <a:solidFill>
                  <a:schemeClr val="tx1"/>
                </a:solidFill>
                <a:effectLst/>
                <a:latin typeface="Arial" panose="020B0604020202020204" pitchFamily="34" charset="0"/>
                <a:ea typeface="+mn-ea"/>
                <a:cs typeface="Arial" panose="020B0604020202020204" pitchFamily="34" charset="0"/>
              </a:rPr>
              <a:t>communitybuilding</a:t>
            </a:r>
            <a:r>
              <a:rPr lang="en-US" sz="1200" kern="1200" dirty="0">
                <a:solidFill>
                  <a:schemeClr val="tx1"/>
                </a:solidFill>
                <a:effectLst/>
                <a:latin typeface="Arial" panose="020B0604020202020204" pitchFamily="34" charset="0"/>
                <a:ea typeface="+mn-ea"/>
                <a:cs typeface="Arial" panose="020B0604020202020204" pitchFamily="34" charset="0"/>
              </a:rPr>
              <a:t> games. Wellness and character-building discussion points such as the power of positive thinking, nutrition, and being a peacemaker, address the whole child – physical, social and emotional are included.</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17</a:t>
            </a:fld>
            <a:endParaRPr lang="en-US"/>
          </a:p>
        </p:txBody>
      </p:sp>
    </p:spTree>
    <p:extLst>
      <p:ext uri="{BB962C8B-B14F-4D97-AF65-F5344CB8AC3E}">
        <p14:creationId xmlns:p14="http://schemas.microsoft.com/office/powerpoint/2010/main" val="1768824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Objective:</a:t>
            </a:r>
          </a:p>
          <a:p>
            <a:r>
              <a:rPr lang="en-US" sz="1200" kern="1200" dirty="0">
                <a:solidFill>
                  <a:schemeClr val="tx1"/>
                </a:solidFill>
                <a:effectLst/>
                <a:latin typeface="Arial" panose="020B0604020202020204" pitchFamily="34" charset="0"/>
                <a:ea typeface="+mn-ea"/>
                <a:cs typeface="Arial" panose="020B0604020202020204" pitchFamily="34" charset="0"/>
              </a:rPr>
              <a:t>• Students will understand the benefits of stress balls for keeping hands and minds.</a:t>
            </a:r>
          </a:p>
          <a:p>
            <a:r>
              <a:rPr lang="en-US" sz="1200" kern="1200" dirty="0">
                <a:solidFill>
                  <a:schemeClr val="tx1"/>
                </a:solidFill>
                <a:effectLst/>
                <a:latin typeface="Arial" panose="020B0604020202020204" pitchFamily="34" charset="0"/>
                <a:ea typeface="+mn-ea"/>
                <a:cs typeface="Arial" panose="020B0604020202020204" pitchFamily="34" charset="0"/>
              </a:rPr>
              <a:t>busy.</a:t>
            </a:r>
          </a:p>
          <a:p>
            <a:r>
              <a:rPr lang="en-US" sz="1200" kern="1200" dirty="0">
                <a:solidFill>
                  <a:schemeClr val="tx1"/>
                </a:solidFill>
                <a:effectLst/>
                <a:latin typeface="Arial" panose="020B0604020202020204" pitchFamily="34" charset="0"/>
                <a:ea typeface="+mn-ea"/>
                <a:cs typeface="Arial" panose="020B0604020202020204" pitchFamily="34" charset="0"/>
              </a:rPr>
              <a:t>Materials:</a:t>
            </a:r>
          </a:p>
          <a:p>
            <a:r>
              <a:rPr lang="en-US" sz="1200" kern="1200" dirty="0">
                <a:solidFill>
                  <a:schemeClr val="tx1"/>
                </a:solidFill>
                <a:effectLst/>
                <a:latin typeface="Arial" panose="020B0604020202020204" pitchFamily="34" charset="0"/>
                <a:ea typeface="+mn-ea"/>
                <a:cs typeface="Arial" panose="020B0604020202020204" pitchFamily="34" charset="0"/>
              </a:rPr>
              <a:t>• Three balloons</a:t>
            </a:r>
          </a:p>
          <a:p>
            <a:r>
              <a:rPr lang="en-US" sz="1200" kern="1200" dirty="0">
                <a:solidFill>
                  <a:schemeClr val="tx1"/>
                </a:solidFill>
                <a:effectLst/>
                <a:latin typeface="Arial" panose="020B0604020202020204" pitchFamily="34" charset="0"/>
                <a:ea typeface="+mn-ea"/>
                <a:cs typeface="Arial" panose="020B0604020202020204" pitchFamily="34" charset="0"/>
              </a:rPr>
              <a:t>• Rice or flour</a:t>
            </a:r>
          </a:p>
          <a:p>
            <a:r>
              <a:rPr lang="en-US" sz="1200" kern="1200" dirty="0">
                <a:solidFill>
                  <a:schemeClr val="tx1"/>
                </a:solidFill>
                <a:effectLst/>
                <a:latin typeface="Arial" panose="020B0604020202020204" pitchFamily="34" charset="0"/>
                <a:ea typeface="+mn-ea"/>
                <a:cs typeface="Arial" panose="020B0604020202020204" pitchFamily="34" charset="0"/>
              </a:rPr>
              <a:t>• Funnel</a:t>
            </a:r>
          </a:p>
          <a:p>
            <a:r>
              <a:rPr lang="en-US" sz="1200" kern="1200" dirty="0">
                <a:solidFill>
                  <a:schemeClr val="tx1"/>
                </a:solidFill>
                <a:effectLst/>
                <a:latin typeface="Arial" panose="020B0604020202020204" pitchFamily="34" charset="0"/>
                <a:ea typeface="+mn-ea"/>
                <a:cs typeface="Arial" panose="020B0604020202020204" pitchFamily="34" charset="0"/>
              </a:rPr>
              <a:t>• Scissors</a:t>
            </a:r>
          </a:p>
          <a:p>
            <a:r>
              <a:rPr lang="en-US" sz="1200" kern="1200" dirty="0">
                <a:solidFill>
                  <a:schemeClr val="tx1"/>
                </a:solidFill>
                <a:effectLst/>
                <a:latin typeface="Arial" panose="020B0604020202020204" pitchFamily="34" charset="0"/>
                <a:ea typeface="+mn-ea"/>
                <a:cs typeface="Arial" panose="020B0604020202020204" pitchFamily="34" charset="0"/>
              </a:rPr>
              <a:t>Steps:</a:t>
            </a:r>
          </a:p>
          <a:p>
            <a:r>
              <a:rPr lang="en-US" sz="1200" kern="1200" dirty="0">
                <a:solidFill>
                  <a:schemeClr val="tx1"/>
                </a:solidFill>
                <a:effectLst/>
                <a:latin typeface="Arial" panose="020B0604020202020204" pitchFamily="34" charset="0"/>
                <a:ea typeface="+mn-ea"/>
                <a:cs typeface="Arial" panose="020B0604020202020204" pitchFamily="34" charset="0"/>
              </a:rPr>
              <a:t>• Stretch out the balloon. (Tip: simply blow it up for some extra stretch.)</a:t>
            </a:r>
          </a:p>
          <a:p>
            <a:r>
              <a:rPr lang="en-US" sz="1200" kern="1200" dirty="0">
                <a:solidFill>
                  <a:schemeClr val="tx1"/>
                </a:solidFill>
                <a:effectLst/>
                <a:latin typeface="Arial" panose="020B0604020202020204" pitchFamily="34" charset="0"/>
                <a:ea typeface="+mn-ea"/>
                <a:cs typeface="Arial" panose="020B0604020202020204" pitchFamily="34" charset="0"/>
              </a:rPr>
              <a:t>• Choose the filling of rice or flour.</a:t>
            </a:r>
          </a:p>
          <a:p>
            <a:r>
              <a:rPr lang="en-US" sz="1200" kern="1200" dirty="0">
                <a:solidFill>
                  <a:schemeClr val="tx1"/>
                </a:solidFill>
                <a:effectLst/>
                <a:latin typeface="Arial" panose="020B0604020202020204" pitchFamily="34" charset="0"/>
                <a:ea typeface="+mn-ea"/>
                <a:cs typeface="Arial" panose="020B0604020202020204" pitchFamily="34" charset="0"/>
              </a:rPr>
              <a:t>• Stick a funnel into the neck of the balloon.</a:t>
            </a:r>
          </a:p>
          <a:p>
            <a:r>
              <a:rPr lang="en-US" sz="1200" kern="1200" dirty="0">
                <a:solidFill>
                  <a:schemeClr val="tx1"/>
                </a:solidFill>
                <a:effectLst/>
                <a:latin typeface="Arial" panose="020B0604020202020204" pitchFamily="34" charset="0"/>
                <a:ea typeface="+mn-ea"/>
                <a:cs typeface="Arial" panose="020B0604020202020204" pitchFamily="34" charset="0"/>
              </a:rPr>
              <a:t>• Pour slowly to avoid clogging the neck of the balloon; if it does clog, use a pen or</a:t>
            </a:r>
          </a:p>
          <a:p>
            <a:r>
              <a:rPr lang="en-US" sz="1200" kern="1200" dirty="0">
                <a:solidFill>
                  <a:schemeClr val="tx1"/>
                </a:solidFill>
                <a:effectLst/>
                <a:latin typeface="Arial" panose="020B0604020202020204" pitchFamily="34" charset="0"/>
                <a:ea typeface="+mn-ea"/>
                <a:cs typeface="Arial" panose="020B0604020202020204" pitchFamily="34" charset="0"/>
              </a:rPr>
              <a:t>pencil to clear the opening.</a:t>
            </a:r>
          </a:p>
          <a:p>
            <a:r>
              <a:rPr lang="en-US" sz="1200" kern="1200" dirty="0">
                <a:solidFill>
                  <a:schemeClr val="tx1"/>
                </a:solidFill>
                <a:effectLst/>
                <a:latin typeface="Arial" panose="020B0604020202020204" pitchFamily="34" charset="0"/>
                <a:ea typeface="+mn-ea"/>
                <a:cs typeface="Arial" panose="020B0604020202020204" pitchFamily="34" charset="0"/>
              </a:rPr>
              <a:t>• Remove the funnel from the balloon and let out as much air as you can. (Tip: to release the air, pinch near the neck and separate your finger and thumb slightly; too wide an opening can blow flour everywhere.)</a:t>
            </a:r>
          </a:p>
          <a:p>
            <a:r>
              <a:rPr lang="en-US" sz="1200" kern="1200" dirty="0">
                <a:solidFill>
                  <a:schemeClr val="tx1"/>
                </a:solidFill>
                <a:effectLst/>
                <a:latin typeface="Arial" panose="020B0604020202020204" pitchFamily="34" charset="0"/>
                <a:ea typeface="+mn-ea"/>
                <a:cs typeface="Arial" panose="020B0604020202020204" pitchFamily="34" charset="0"/>
              </a:rPr>
              <a:t>• Tie the neck of the balloon closed tightly.</a:t>
            </a:r>
          </a:p>
          <a:p>
            <a:r>
              <a:rPr lang="en-US" sz="1200" kern="1200" dirty="0">
                <a:solidFill>
                  <a:schemeClr val="tx1"/>
                </a:solidFill>
                <a:effectLst/>
                <a:latin typeface="Arial" panose="020B0604020202020204" pitchFamily="34" charset="0"/>
                <a:ea typeface="+mn-ea"/>
                <a:cs typeface="Arial" panose="020B0604020202020204" pitchFamily="34" charset="0"/>
              </a:rPr>
              <a:t>• Snip off the excess rubber.</a:t>
            </a:r>
          </a:p>
          <a:p>
            <a:r>
              <a:rPr lang="en-US" sz="1200" kern="1200" dirty="0">
                <a:solidFill>
                  <a:schemeClr val="tx1"/>
                </a:solidFill>
                <a:effectLst/>
                <a:latin typeface="Arial" panose="020B0604020202020204" pitchFamily="34" charset="0"/>
                <a:ea typeface="+mn-ea"/>
                <a:cs typeface="Arial" panose="020B0604020202020204" pitchFamily="34" charset="0"/>
              </a:rPr>
              <a:t>• Grab the second balloon and snip off the end.</a:t>
            </a:r>
          </a:p>
          <a:p>
            <a:r>
              <a:rPr lang="en-US" sz="1200" kern="1200" dirty="0">
                <a:solidFill>
                  <a:schemeClr val="tx1"/>
                </a:solidFill>
                <a:effectLst/>
                <a:latin typeface="Arial" panose="020B0604020202020204" pitchFamily="34" charset="0"/>
                <a:ea typeface="+mn-ea"/>
                <a:cs typeface="Arial" panose="020B0604020202020204" pitchFamily="34" charset="0"/>
              </a:rPr>
              <a:t>• Grab the last balloon, and snip the end, leaving enough to tie.</a:t>
            </a:r>
          </a:p>
          <a:p>
            <a:r>
              <a:rPr lang="en-US" sz="1200" kern="1200" dirty="0">
                <a:solidFill>
                  <a:schemeClr val="tx1"/>
                </a:solidFill>
                <a:effectLst/>
                <a:latin typeface="Arial" panose="020B0604020202020204" pitchFamily="34" charset="0"/>
                <a:ea typeface="+mn-ea"/>
                <a:cs typeface="Arial" panose="020B0604020202020204" pitchFamily="34" charset="0"/>
              </a:rPr>
              <a:t>• Tie the end, and you’ve made yourself a squishy stress ball.</a:t>
            </a:r>
          </a:p>
          <a:p>
            <a:r>
              <a:rPr lang="en-US" sz="1200" kern="1200" dirty="0">
                <a:solidFill>
                  <a:schemeClr val="tx1"/>
                </a:solidFill>
                <a:effectLst/>
                <a:latin typeface="Arial" panose="020B0604020202020204" pitchFamily="34" charset="0"/>
                <a:ea typeface="+mn-ea"/>
                <a:cs typeface="Arial" panose="020B0604020202020204" pitchFamily="34" charset="0"/>
              </a:rPr>
              <a:t>NOTE:</a:t>
            </a:r>
          </a:p>
          <a:p>
            <a:r>
              <a:rPr lang="en-US" sz="1200" kern="1200" dirty="0">
                <a:solidFill>
                  <a:schemeClr val="tx1"/>
                </a:solidFill>
                <a:effectLst/>
                <a:latin typeface="Arial" panose="020B0604020202020204" pitchFamily="34" charset="0"/>
                <a:ea typeface="+mn-ea"/>
                <a:cs typeface="Arial" panose="020B0604020202020204" pitchFamily="34" charset="0"/>
              </a:rPr>
              <a:t>The website https://</a:t>
            </a:r>
            <a:r>
              <a:rPr lang="en-US" sz="1200" kern="1200" dirty="0" err="1">
                <a:solidFill>
                  <a:schemeClr val="tx1"/>
                </a:solidFill>
                <a:effectLst/>
                <a:latin typeface="Arial" panose="020B0604020202020204" pitchFamily="34" charset="0"/>
                <a:ea typeface="+mn-ea"/>
                <a:cs typeface="Arial" panose="020B0604020202020204" pitchFamily="34" charset="0"/>
              </a:rPr>
              <a:t>patch.com</a:t>
            </a:r>
            <a:r>
              <a:rPr lang="en-US" sz="1200" kern="1200" dirty="0">
                <a:solidFill>
                  <a:schemeClr val="tx1"/>
                </a:solidFill>
                <a:effectLst/>
                <a:latin typeface="Arial" panose="020B0604020202020204" pitchFamily="34" charset="0"/>
                <a:ea typeface="+mn-ea"/>
                <a:cs typeface="Arial" panose="020B0604020202020204" pitchFamily="34" charset="0"/>
              </a:rPr>
              <a:t>/us/</a:t>
            </a:r>
            <a:r>
              <a:rPr lang="en-US" sz="1200" kern="1200" dirty="0" err="1">
                <a:solidFill>
                  <a:schemeClr val="tx1"/>
                </a:solidFill>
                <a:effectLst/>
                <a:latin typeface="Arial" panose="020B0604020202020204" pitchFamily="34" charset="0"/>
                <a:ea typeface="+mn-ea"/>
                <a:cs typeface="Arial" panose="020B0604020202020204" pitchFamily="34" charset="0"/>
              </a:rPr>
              <a:t>dealtown</a:t>
            </a:r>
            <a:r>
              <a:rPr lang="en-US" sz="1200" kern="1200" dirty="0">
                <a:solidFill>
                  <a:schemeClr val="tx1"/>
                </a:solidFill>
                <a:effectLst/>
                <a:latin typeface="Arial" panose="020B0604020202020204" pitchFamily="34" charset="0"/>
                <a:ea typeface="+mn-ea"/>
                <a:cs typeface="Arial" panose="020B0604020202020204" pitchFamily="34" charset="0"/>
              </a:rPr>
              <a:t>/buy-or-</a:t>
            </a:r>
            <a:r>
              <a:rPr lang="en-US" sz="1200" kern="1200" dirty="0" err="1">
                <a:solidFill>
                  <a:schemeClr val="tx1"/>
                </a:solidFill>
                <a:effectLst/>
                <a:latin typeface="Arial" panose="020B0604020202020204" pitchFamily="34" charset="0"/>
                <a:ea typeface="+mn-ea"/>
                <a:cs typeface="Arial" panose="020B0604020202020204" pitchFamily="34" charset="0"/>
              </a:rPr>
              <a:t>diy</a:t>
            </a:r>
            <a:r>
              <a:rPr lang="en-US" sz="1200" kern="1200" dirty="0">
                <a:solidFill>
                  <a:schemeClr val="tx1"/>
                </a:solidFill>
                <a:effectLst/>
                <a:latin typeface="Arial" panose="020B0604020202020204" pitchFamily="34" charset="0"/>
                <a:ea typeface="+mn-ea"/>
                <a:cs typeface="Arial" panose="020B0604020202020204" pitchFamily="34" charset="0"/>
              </a:rPr>
              <a:t>-how-make-squishy-stress-ball provides several ideas to make personalized stress balls.</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18</a:t>
            </a:fld>
            <a:endParaRPr lang="en-US"/>
          </a:p>
        </p:txBody>
      </p:sp>
    </p:spTree>
    <p:extLst>
      <p:ext uri="{BB962C8B-B14F-4D97-AF65-F5344CB8AC3E}">
        <p14:creationId xmlns:p14="http://schemas.microsoft.com/office/powerpoint/2010/main" val="3536841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Objective:</a:t>
            </a:r>
          </a:p>
          <a:p>
            <a:r>
              <a:rPr lang="en-US" sz="1200" kern="1200" dirty="0">
                <a:solidFill>
                  <a:schemeClr val="tx1"/>
                </a:solidFill>
                <a:effectLst/>
                <a:latin typeface="Arial" panose="020B0604020202020204" pitchFamily="34" charset="0"/>
                <a:ea typeface="+mn-ea"/>
                <a:cs typeface="Arial" panose="020B0604020202020204" pitchFamily="34" charset="0"/>
              </a:rPr>
              <a:t>• Create ways to calm the senses before sleep.</a:t>
            </a:r>
          </a:p>
          <a:p>
            <a:r>
              <a:rPr lang="en-US" sz="1200" kern="1200" dirty="0">
                <a:solidFill>
                  <a:schemeClr val="tx1"/>
                </a:solidFill>
                <a:effectLst/>
                <a:latin typeface="Arial" panose="020B0604020202020204" pitchFamily="34" charset="0"/>
                <a:ea typeface="+mn-ea"/>
                <a:cs typeface="Arial" panose="020B0604020202020204" pitchFamily="34" charset="0"/>
              </a:rPr>
              <a:t>Materials:</a:t>
            </a:r>
          </a:p>
          <a:p>
            <a:r>
              <a:rPr lang="en-US" sz="1200" kern="1200" dirty="0">
                <a:solidFill>
                  <a:schemeClr val="tx1"/>
                </a:solidFill>
                <a:effectLst/>
                <a:latin typeface="Arial" panose="020B0604020202020204" pitchFamily="34" charset="0"/>
                <a:ea typeface="+mn-ea"/>
                <a:cs typeface="Arial" panose="020B0604020202020204" pitchFamily="34" charset="0"/>
              </a:rPr>
              <a:t>• Inexpensive knee socks</a:t>
            </a:r>
          </a:p>
          <a:p>
            <a:r>
              <a:rPr lang="en-US" sz="1200" kern="1200" dirty="0">
                <a:solidFill>
                  <a:schemeClr val="tx1"/>
                </a:solidFill>
                <a:effectLst/>
                <a:latin typeface="Arial" panose="020B0604020202020204" pitchFamily="34" charset="0"/>
                <a:ea typeface="+mn-ea"/>
                <a:cs typeface="Arial" panose="020B0604020202020204" pitchFamily="34" charset="0"/>
              </a:rPr>
              <a:t>• Rice and flax seed</a:t>
            </a:r>
          </a:p>
          <a:p>
            <a:r>
              <a:rPr lang="en-US" sz="1200" kern="1200" dirty="0">
                <a:solidFill>
                  <a:schemeClr val="tx1"/>
                </a:solidFill>
                <a:effectLst/>
                <a:latin typeface="Arial" panose="020B0604020202020204" pitchFamily="34" charset="0"/>
                <a:ea typeface="+mn-ea"/>
                <a:cs typeface="Arial" panose="020B0604020202020204" pitchFamily="34" charset="0"/>
              </a:rPr>
              <a:t>• Essential oil(s)</a:t>
            </a:r>
          </a:p>
          <a:p>
            <a:r>
              <a:rPr lang="en-US" sz="1200" kern="1200" dirty="0">
                <a:solidFill>
                  <a:schemeClr val="tx1"/>
                </a:solidFill>
                <a:effectLst/>
                <a:latin typeface="Arial" panose="020B0604020202020204" pitchFamily="34" charset="0"/>
                <a:ea typeface="+mn-ea"/>
                <a:cs typeface="Arial" panose="020B0604020202020204" pitchFamily="34" charset="0"/>
              </a:rPr>
              <a:t>• Funnel</a:t>
            </a:r>
          </a:p>
          <a:p>
            <a:r>
              <a:rPr lang="en-US" sz="1200" kern="1200" dirty="0">
                <a:solidFill>
                  <a:schemeClr val="tx1"/>
                </a:solidFill>
                <a:effectLst/>
                <a:latin typeface="Arial" panose="020B0604020202020204" pitchFamily="34" charset="0"/>
                <a:ea typeface="+mn-ea"/>
                <a:cs typeface="Arial" panose="020B0604020202020204" pitchFamily="34" charset="0"/>
              </a:rPr>
              <a:t>• Scissors</a:t>
            </a:r>
          </a:p>
          <a:p>
            <a:r>
              <a:rPr lang="en-US" sz="1200" kern="1200" dirty="0">
                <a:solidFill>
                  <a:schemeClr val="tx1"/>
                </a:solidFill>
                <a:effectLst/>
                <a:latin typeface="Arial" panose="020B0604020202020204" pitchFamily="34" charset="0"/>
                <a:ea typeface="+mn-ea"/>
                <a:cs typeface="Arial" panose="020B0604020202020204" pitchFamily="34" charset="0"/>
              </a:rPr>
              <a:t>Steps:</a:t>
            </a:r>
          </a:p>
          <a:p>
            <a:r>
              <a:rPr lang="en-US" sz="1200" kern="1200" dirty="0">
                <a:solidFill>
                  <a:schemeClr val="tx1"/>
                </a:solidFill>
                <a:effectLst/>
                <a:latin typeface="Arial" panose="020B0604020202020204" pitchFamily="34" charset="0"/>
                <a:ea typeface="+mn-ea"/>
                <a:cs typeface="Arial" panose="020B0604020202020204" pitchFamily="34" charset="0"/>
              </a:rPr>
              <a:t>• Purchase or locate inexpensive knee socks. Wash to create softness and tie a knot in the bottom.</a:t>
            </a:r>
          </a:p>
          <a:p>
            <a:r>
              <a:rPr lang="en-US" sz="1200" kern="1200" dirty="0">
                <a:solidFill>
                  <a:schemeClr val="tx1"/>
                </a:solidFill>
                <a:effectLst/>
                <a:latin typeface="Arial" panose="020B0604020202020204" pitchFamily="34" charset="0"/>
                <a:ea typeface="+mn-ea"/>
                <a:cs typeface="Arial" panose="020B0604020202020204" pitchFamily="34" charset="0"/>
              </a:rPr>
              <a:t>• Mix the rice and flax seed (any ratio/consistency will work). Flax seed is not necessary but does create more softness for the pillow. Toss the ingredients into a bowl, and let the participants mix it up with their hands talking about the senses, how it feels, how it smells, and what it looks like.</a:t>
            </a:r>
          </a:p>
          <a:p>
            <a:r>
              <a:rPr lang="en-US" sz="1200" kern="1200" dirty="0">
                <a:solidFill>
                  <a:schemeClr val="tx1"/>
                </a:solidFill>
                <a:effectLst/>
                <a:latin typeface="Arial" panose="020B0604020202020204" pitchFamily="34" charset="0"/>
                <a:ea typeface="+mn-ea"/>
                <a:cs typeface="Arial" panose="020B0604020202020204" pitchFamily="34" charset="0"/>
              </a:rPr>
              <a:t>• Add the essential oil, remembering a few drops goes a long way (three or four drops are plenty). If you have different oils, have the participants smell the bottles</a:t>
            </a:r>
          </a:p>
          <a:p>
            <a:r>
              <a:rPr lang="en-US" sz="1200" kern="1200" dirty="0">
                <a:solidFill>
                  <a:schemeClr val="tx1"/>
                </a:solidFill>
                <a:effectLst/>
                <a:latin typeface="Arial" panose="020B0604020202020204" pitchFamily="34" charset="0"/>
                <a:ea typeface="+mn-ea"/>
                <a:cs typeface="Arial" panose="020B0604020202020204" pitchFamily="34" charset="0"/>
              </a:rPr>
              <a:t>and choose which they like best. Mix again after adding the oils.</a:t>
            </a:r>
          </a:p>
          <a:p>
            <a:r>
              <a:rPr lang="en-US" sz="1200" kern="1200" dirty="0">
                <a:solidFill>
                  <a:schemeClr val="tx1"/>
                </a:solidFill>
                <a:effectLst/>
                <a:latin typeface="Arial" panose="020B0604020202020204" pitchFamily="34" charset="0"/>
                <a:ea typeface="+mn-ea"/>
                <a:cs typeface="Arial" panose="020B0604020202020204" pitchFamily="34" charset="0"/>
              </a:rPr>
              <a:t>• Insert funnel in the sock and gently pour the rice mixture into the sock.</a:t>
            </a:r>
          </a:p>
          <a:p>
            <a:r>
              <a:rPr lang="en-US" sz="1200" kern="1200" dirty="0">
                <a:solidFill>
                  <a:schemeClr val="tx1"/>
                </a:solidFill>
                <a:effectLst/>
                <a:latin typeface="Arial" panose="020B0604020202020204" pitchFamily="34" charset="0"/>
                <a:ea typeface="+mn-ea"/>
                <a:cs typeface="Arial" panose="020B0604020202020204" pitchFamily="34" charset="0"/>
              </a:rPr>
              <a:t>• Tie a knot at the end of the sock.</a:t>
            </a:r>
          </a:p>
          <a:p>
            <a:r>
              <a:rPr lang="en-US" sz="1200" kern="1200" dirty="0">
                <a:solidFill>
                  <a:schemeClr val="tx1"/>
                </a:solidFill>
                <a:effectLst/>
                <a:latin typeface="Arial" panose="020B0604020202020204" pitchFamily="34" charset="0"/>
                <a:ea typeface="+mn-ea"/>
                <a:cs typeface="Arial" panose="020B0604020202020204" pitchFamily="34" charset="0"/>
              </a:rPr>
              <a:t>• Have participants try out the mask and discuss how it makes them feel more relaxed.</a:t>
            </a:r>
          </a:p>
          <a:p>
            <a:r>
              <a:rPr lang="en-US" sz="1200" kern="1200" dirty="0">
                <a:solidFill>
                  <a:schemeClr val="tx1"/>
                </a:solidFill>
                <a:effectLst/>
                <a:latin typeface="Arial" panose="020B0604020202020204" pitchFamily="34" charset="0"/>
                <a:ea typeface="+mn-ea"/>
                <a:cs typeface="Arial" panose="020B0604020202020204" pitchFamily="34" charset="0"/>
              </a:rPr>
              <a:t>NOTE:</a:t>
            </a:r>
          </a:p>
          <a:p>
            <a:r>
              <a:rPr lang="en-US" sz="1200" kern="1200" dirty="0">
                <a:solidFill>
                  <a:schemeClr val="tx1"/>
                </a:solidFill>
                <a:effectLst/>
                <a:latin typeface="Arial" panose="020B0604020202020204" pitchFamily="34" charset="0"/>
                <a:ea typeface="+mn-ea"/>
                <a:cs typeface="Arial" panose="020B0604020202020204" pitchFamily="34" charset="0"/>
              </a:rPr>
              <a:t>With simple ingredients like socks, rice, funnels and essential oils (optional), these eye pillows can be created quickly and easily. For detailed instructions, check out the website http://</a:t>
            </a:r>
            <a:r>
              <a:rPr lang="en-US" sz="1200" kern="1200" dirty="0" err="1">
                <a:solidFill>
                  <a:schemeClr val="tx1"/>
                </a:solidFill>
                <a:effectLst/>
                <a:latin typeface="Arial" panose="020B0604020202020204" pitchFamily="34" charset="0"/>
                <a:ea typeface="+mn-ea"/>
                <a:cs typeface="Arial" panose="020B0604020202020204" pitchFamily="34" charset="0"/>
              </a:rPr>
              <a:t>www.lazylizardsyoga.com</a:t>
            </a:r>
            <a:r>
              <a:rPr lang="en-US" sz="1200" kern="1200" dirty="0">
                <a:solidFill>
                  <a:schemeClr val="tx1"/>
                </a:solidFill>
                <a:effectLst/>
                <a:latin typeface="Arial" panose="020B0604020202020204" pitchFamily="34" charset="0"/>
                <a:ea typeface="+mn-ea"/>
                <a:cs typeface="Arial" panose="020B0604020202020204" pitchFamily="34" charset="0"/>
              </a:rPr>
              <a:t>/kids-yoga/creative-crafty-and-calming/.</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19</a:t>
            </a:fld>
            <a:endParaRPr lang="en-US"/>
          </a:p>
        </p:txBody>
      </p:sp>
    </p:spTree>
    <p:extLst>
      <p:ext uri="{BB962C8B-B14F-4D97-AF65-F5344CB8AC3E}">
        <p14:creationId xmlns:p14="http://schemas.microsoft.com/office/powerpoint/2010/main" val="383686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Our objectives for today are: </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Demonstrate an ability to practice mindfulness in your own life to develop the skills to communicate it to others.</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Increase your ability to regulate emotions, decrease stress, and anxiety.</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Teach a variety of strategies to achieve personal well-being.</a:t>
            </a:r>
          </a:p>
          <a:p>
            <a:pPr marL="0" lvl="0" indent="0" algn="l" rtl="0">
              <a:lnSpc>
                <a:spcPct val="100000"/>
              </a:lnSpc>
              <a:spcBef>
                <a:spcPts val="0"/>
              </a:spcBef>
              <a:spcAft>
                <a:spcPts val="0"/>
              </a:spcAft>
              <a:buSzPts val="1400"/>
              <a:buNone/>
            </a:pP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2</a:t>
            </a:fld>
            <a:endParaRPr lang="en-US"/>
          </a:p>
        </p:txBody>
      </p:sp>
    </p:spTree>
    <p:extLst>
      <p:ext uri="{BB962C8B-B14F-4D97-AF65-F5344CB8AC3E}">
        <p14:creationId xmlns:p14="http://schemas.microsoft.com/office/powerpoint/2010/main" val="338398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Objectives:</a:t>
            </a:r>
          </a:p>
          <a:p>
            <a:r>
              <a:rPr lang="en-US" sz="1200" kern="1200" dirty="0">
                <a:solidFill>
                  <a:schemeClr val="tx1"/>
                </a:solidFill>
                <a:effectLst/>
                <a:latin typeface="Arial" panose="020B0604020202020204" pitchFamily="34" charset="0"/>
                <a:ea typeface="+mn-ea"/>
                <a:cs typeface="Arial" panose="020B0604020202020204" pitchFamily="34" charset="0"/>
              </a:rPr>
              <a:t>• Involve the participants in something that will facilitate mindfulness and relaxation.</a:t>
            </a:r>
          </a:p>
          <a:p>
            <a:r>
              <a:rPr lang="en-US" sz="1200" kern="1200" dirty="0">
                <a:solidFill>
                  <a:schemeClr val="tx1"/>
                </a:solidFill>
                <a:effectLst/>
                <a:latin typeface="Arial" panose="020B0604020202020204" pitchFamily="34" charset="0"/>
                <a:ea typeface="+mn-ea"/>
                <a:cs typeface="Arial" panose="020B0604020202020204" pitchFamily="34" charset="0"/>
              </a:rPr>
              <a:t>• Coach participants in ways to soothe themselves, calm down, and work through emotions.</a:t>
            </a:r>
          </a:p>
          <a:p>
            <a:r>
              <a:rPr lang="en-US" sz="1200" kern="1200" dirty="0">
                <a:solidFill>
                  <a:schemeClr val="tx1"/>
                </a:solidFill>
                <a:effectLst/>
                <a:latin typeface="Arial" panose="020B0604020202020204" pitchFamily="34" charset="0"/>
                <a:ea typeface="+mn-ea"/>
                <a:cs typeface="Arial" panose="020B0604020202020204" pitchFamily="34" charset="0"/>
              </a:rPr>
              <a:t>• Provide something tangible for participants that they can keep in their living or classroom space.</a:t>
            </a:r>
          </a:p>
          <a:p>
            <a:r>
              <a:rPr lang="en-US" sz="1200" kern="1200" dirty="0">
                <a:solidFill>
                  <a:schemeClr val="tx1"/>
                </a:solidFill>
                <a:effectLst/>
                <a:latin typeface="Arial" panose="020B0604020202020204" pitchFamily="34" charset="0"/>
                <a:ea typeface="+mn-ea"/>
                <a:cs typeface="Arial" panose="020B0604020202020204" pitchFamily="34" charset="0"/>
              </a:rPr>
              <a:t>Materials:</a:t>
            </a:r>
          </a:p>
          <a:p>
            <a:r>
              <a:rPr lang="en-US" sz="1200" kern="1200" dirty="0">
                <a:solidFill>
                  <a:schemeClr val="tx1"/>
                </a:solidFill>
                <a:effectLst/>
                <a:latin typeface="Arial" panose="020B0604020202020204" pitchFamily="34" charset="0"/>
                <a:ea typeface="+mn-ea"/>
                <a:cs typeface="Arial" panose="020B0604020202020204" pitchFamily="34" charset="0"/>
              </a:rPr>
              <a:t>• Clean plastic bottles</a:t>
            </a:r>
          </a:p>
          <a:p>
            <a:r>
              <a:rPr lang="en-US" sz="1200" kern="1200" dirty="0">
                <a:solidFill>
                  <a:schemeClr val="tx1"/>
                </a:solidFill>
                <a:effectLst/>
                <a:latin typeface="Arial" panose="020B0604020202020204" pitchFamily="34" charset="0"/>
                <a:ea typeface="+mn-ea"/>
                <a:cs typeface="Arial" panose="020B0604020202020204" pitchFamily="34" charset="0"/>
              </a:rPr>
              <a:t>• Hot water</a:t>
            </a:r>
          </a:p>
          <a:p>
            <a:r>
              <a:rPr lang="en-US" sz="1200" kern="1200" dirty="0">
                <a:solidFill>
                  <a:schemeClr val="tx1"/>
                </a:solidFill>
                <a:effectLst/>
                <a:latin typeface="Arial" panose="020B0604020202020204" pitchFamily="34" charset="0"/>
                <a:ea typeface="+mn-ea"/>
                <a:cs typeface="Arial" panose="020B0604020202020204" pitchFamily="34" charset="0"/>
              </a:rPr>
              <a:t>• Mixing bowl (preferably one with a pouring spout to easily put it in the</a:t>
            </a:r>
          </a:p>
          <a:p>
            <a:r>
              <a:rPr lang="en-US" sz="1200" kern="1200" dirty="0">
                <a:solidFill>
                  <a:schemeClr val="tx1"/>
                </a:solidFill>
                <a:effectLst/>
                <a:latin typeface="Arial" panose="020B0604020202020204" pitchFamily="34" charset="0"/>
                <a:ea typeface="+mn-ea"/>
                <a:cs typeface="Arial" panose="020B0604020202020204" pitchFamily="34" charset="0"/>
              </a:rPr>
              <a:t>mindfulness jar)</a:t>
            </a:r>
          </a:p>
          <a:p>
            <a:r>
              <a:rPr lang="en-US" sz="1200" kern="1200" dirty="0">
                <a:solidFill>
                  <a:schemeClr val="tx1"/>
                </a:solidFill>
                <a:effectLst/>
                <a:latin typeface="Arial" panose="020B0604020202020204" pitchFamily="34" charset="0"/>
                <a:ea typeface="+mn-ea"/>
                <a:cs typeface="Arial" panose="020B0604020202020204" pitchFamily="34" charset="0"/>
              </a:rPr>
              <a:t>• Whisk</a:t>
            </a:r>
          </a:p>
          <a:p>
            <a:r>
              <a:rPr lang="en-US" sz="1200" kern="1200" dirty="0">
                <a:solidFill>
                  <a:schemeClr val="tx1"/>
                </a:solidFill>
                <a:effectLst/>
                <a:latin typeface="Arial" panose="020B0604020202020204" pitchFamily="34" charset="0"/>
                <a:ea typeface="+mn-ea"/>
                <a:cs typeface="Arial" panose="020B0604020202020204" pitchFamily="34" charset="0"/>
              </a:rPr>
              <a:t>• Liquid watercolor or food coloring</a:t>
            </a:r>
          </a:p>
          <a:p>
            <a:r>
              <a:rPr lang="en-US" sz="1200" kern="1200" dirty="0">
                <a:solidFill>
                  <a:schemeClr val="tx1"/>
                </a:solidFill>
                <a:effectLst/>
                <a:latin typeface="Arial" panose="020B0604020202020204" pitchFamily="34" charset="0"/>
                <a:ea typeface="+mn-ea"/>
                <a:cs typeface="Arial" panose="020B0604020202020204" pitchFamily="34" charset="0"/>
              </a:rPr>
              <a:t>• Fine glitter</a:t>
            </a:r>
          </a:p>
          <a:p>
            <a:r>
              <a:rPr lang="en-US" sz="1200" kern="1200" dirty="0">
                <a:solidFill>
                  <a:schemeClr val="tx1"/>
                </a:solidFill>
                <a:effectLst/>
                <a:latin typeface="Arial" panose="020B0604020202020204" pitchFamily="34" charset="0"/>
                <a:ea typeface="+mn-ea"/>
                <a:cs typeface="Arial" panose="020B0604020202020204" pitchFamily="34" charset="0"/>
              </a:rPr>
              <a:t>• Elmer’s Washable Clear Glue</a:t>
            </a:r>
          </a:p>
          <a:p>
            <a:r>
              <a:rPr lang="en-US" sz="1200" kern="1200" dirty="0">
                <a:solidFill>
                  <a:schemeClr val="tx1"/>
                </a:solidFill>
                <a:effectLst/>
                <a:latin typeface="Arial" panose="020B0604020202020204" pitchFamily="34" charset="0"/>
                <a:ea typeface="+mn-ea"/>
                <a:cs typeface="Arial" panose="020B0604020202020204" pitchFamily="34" charset="0"/>
              </a:rPr>
              <a:t>Steps:</a:t>
            </a:r>
          </a:p>
          <a:p>
            <a:r>
              <a:rPr lang="en-US" sz="1200" kern="1200" dirty="0">
                <a:solidFill>
                  <a:schemeClr val="tx1"/>
                </a:solidFill>
                <a:effectLst/>
                <a:latin typeface="Arial" panose="020B0604020202020204" pitchFamily="34" charset="0"/>
                <a:ea typeface="+mn-ea"/>
                <a:cs typeface="Arial" panose="020B0604020202020204" pitchFamily="34" charset="0"/>
              </a:rPr>
              <a:t>1. Pour glue and hot water into the mixing bowl, along with some liquid watercolor or food coloring, and glitter.</a:t>
            </a:r>
          </a:p>
          <a:p>
            <a:r>
              <a:rPr lang="en-US" sz="1200" kern="1200" dirty="0">
                <a:solidFill>
                  <a:schemeClr val="tx1"/>
                </a:solidFill>
                <a:effectLst/>
                <a:latin typeface="Arial" panose="020B0604020202020204" pitchFamily="34" charset="0"/>
                <a:ea typeface="+mn-ea"/>
                <a:cs typeface="Arial" panose="020B0604020202020204" pitchFamily="34" charset="0"/>
              </a:rPr>
              <a:t>2. Mix with the whisk. When everything is blended, continue mixing vigorously as you immediately pour into the water bottle. This helps the glitter transfer to the water bottle instead of settling in the mixing bowl.</a:t>
            </a:r>
          </a:p>
          <a:p>
            <a:r>
              <a:rPr lang="en-US" sz="1200" kern="1200" dirty="0">
                <a:solidFill>
                  <a:schemeClr val="tx1"/>
                </a:solidFill>
                <a:effectLst/>
                <a:latin typeface="Arial" panose="020B0604020202020204" pitchFamily="34" charset="0"/>
                <a:ea typeface="+mn-ea"/>
                <a:cs typeface="Arial" panose="020B0604020202020204" pitchFamily="34" charset="0"/>
              </a:rPr>
              <a:t>NOTES:</a:t>
            </a:r>
          </a:p>
          <a:p>
            <a:r>
              <a:rPr lang="en-US" sz="1200" kern="1200" dirty="0">
                <a:solidFill>
                  <a:schemeClr val="tx1"/>
                </a:solidFill>
                <a:effectLst/>
                <a:latin typeface="Arial" panose="020B0604020202020204" pitchFamily="34" charset="0"/>
                <a:ea typeface="+mn-ea"/>
                <a:cs typeface="Arial" panose="020B0604020202020204" pitchFamily="34" charset="0"/>
              </a:rPr>
              <a:t>• The preschool inspiration site https://</a:t>
            </a:r>
            <a:r>
              <a:rPr lang="en-US" sz="1200" kern="1200" dirty="0" err="1">
                <a:solidFill>
                  <a:schemeClr val="tx1"/>
                </a:solidFill>
                <a:effectLst/>
                <a:latin typeface="Arial" panose="020B0604020202020204" pitchFamily="34" charset="0"/>
                <a:ea typeface="+mn-ea"/>
                <a:cs typeface="Arial" panose="020B0604020202020204" pitchFamily="34" charset="0"/>
              </a:rPr>
              <a:t>preschoolinspirations.com</a:t>
            </a:r>
            <a:r>
              <a:rPr lang="en-US" sz="1200" kern="1200" dirty="0">
                <a:solidFill>
                  <a:schemeClr val="tx1"/>
                </a:solidFill>
                <a:effectLst/>
                <a:latin typeface="Arial" panose="020B0604020202020204" pitchFamily="34" charset="0"/>
                <a:ea typeface="+mn-ea"/>
                <a:cs typeface="Arial" panose="020B0604020202020204" pitchFamily="34" charset="0"/>
              </a:rPr>
              <a:t>/6-ways-to-make-a-calm-down-jar/ provides instructions for making the mindfulness jars six different ways. Ingredients include plastic jars, glitter, glue, water and /or corn syrup. To make your own, take a look at the site and select a recipe or use the one above.</a:t>
            </a:r>
          </a:p>
          <a:p>
            <a:r>
              <a:rPr lang="en-US" sz="1200" kern="1200" dirty="0">
                <a:solidFill>
                  <a:schemeClr val="tx1"/>
                </a:solidFill>
                <a:effectLst/>
                <a:latin typeface="Arial" panose="020B0604020202020204" pitchFamily="34" charset="0"/>
                <a:ea typeface="+mn-ea"/>
                <a:cs typeface="Arial" panose="020B0604020202020204" pitchFamily="34" charset="0"/>
              </a:rPr>
              <a:t>• This video https://</a:t>
            </a:r>
            <a:r>
              <a:rPr lang="en-US" sz="1200" kern="1200" dirty="0" err="1">
                <a:solidFill>
                  <a:schemeClr val="tx1"/>
                </a:solidFill>
                <a:effectLst/>
                <a:latin typeface="Arial" panose="020B0604020202020204" pitchFamily="34" charset="0"/>
                <a:ea typeface="+mn-ea"/>
                <a:cs typeface="Arial" panose="020B0604020202020204" pitchFamily="34" charset="0"/>
              </a:rPr>
              <a:t>www.youtube.com</a:t>
            </a:r>
            <a:r>
              <a:rPr lang="en-US" sz="1200" kern="1200" dirty="0">
                <a:solidFill>
                  <a:schemeClr val="tx1"/>
                </a:solidFill>
                <a:effectLst/>
                <a:latin typeface="Arial" panose="020B0604020202020204" pitchFamily="34" charset="0"/>
                <a:ea typeface="+mn-ea"/>
                <a:cs typeface="Arial" panose="020B0604020202020204" pitchFamily="34" charset="0"/>
              </a:rPr>
              <a:t>/</a:t>
            </a:r>
            <a:r>
              <a:rPr lang="en-US" sz="1200" kern="1200" dirty="0" err="1">
                <a:solidFill>
                  <a:schemeClr val="tx1"/>
                </a:solidFill>
                <a:effectLst/>
                <a:latin typeface="Arial" panose="020B0604020202020204" pitchFamily="34" charset="0"/>
                <a:ea typeface="+mn-ea"/>
                <a:cs typeface="Arial" panose="020B0604020202020204" pitchFamily="34" charset="0"/>
              </a:rPr>
              <a:t>watch?v</a:t>
            </a:r>
            <a:r>
              <a:rPr lang="en-US" sz="1200" kern="1200" dirty="0">
                <a:solidFill>
                  <a:schemeClr val="tx1"/>
                </a:solidFill>
                <a:effectLst/>
                <a:latin typeface="Arial" panose="020B0604020202020204" pitchFamily="34" charset="0"/>
                <a:ea typeface="+mn-ea"/>
                <a:cs typeface="Arial" panose="020B0604020202020204" pitchFamily="34" charset="0"/>
              </a:rPr>
              <a:t>=sT2WjQxuEnE also provides step-by-step instructions.</a:t>
            </a:r>
          </a:p>
          <a:p>
            <a:r>
              <a:rPr lang="en-US" sz="1200" kern="1200" dirty="0">
                <a:solidFill>
                  <a:schemeClr val="tx1"/>
                </a:solidFill>
                <a:effectLst/>
                <a:latin typeface="Arial" panose="020B0604020202020204" pitchFamily="34" charset="0"/>
                <a:ea typeface="+mn-ea"/>
                <a:cs typeface="Arial" panose="020B0604020202020204" pitchFamily="34" charset="0"/>
              </a:rPr>
              <a:t>• Use this activity one-on-one or in a small group. You will need warm water, which may not be suitable to a large group training. Cover the area to contain messes.</a:t>
            </a:r>
          </a:p>
          <a:p>
            <a:r>
              <a:rPr lang="en-US" sz="1200" kern="1200" dirty="0">
                <a:solidFill>
                  <a:schemeClr val="tx1"/>
                </a:solidFill>
                <a:effectLst/>
                <a:latin typeface="Arial" panose="020B0604020202020204" pitchFamily="34" charset="0"/>
                <a:ea typeface="+mn-ea"/>
                <a:cs typeface="Arial" panose="020B0604020202020204" pitchFamily="34" charset="0"/>
              </a:rPr>
              <a:t>• Materials may be found at arts and craft stores or through Amazon (they have large jars of clear glue). Voss water bottles work best and may be cheaper than mason jars.</a:t>
            </a:r>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20</a:t>
            </a:fld>
            <a:endParaRPr lang="en-US"/>
          </a:p>
        </p:txBody>
      </p:sp>
    </p:spTree>
    <p:extLst>
      <p:ext uri="{BB962C8B-B14F-4D97-AF65-F5344CB8AC3E}">
        <p14:creationId xmlns:p14="http://schemas.microsoft.com/office/powerpoint/2010/main" val="1964979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Let's conclude with this short video. Mindfulness truly is a superpower and an important tool for ourselves and the students we serve.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hlinkClick r:id="rId3"/>
              </a:rPr>
              <a:t>https://www.youtube.com/watch?time_continue=28&amp;v=w6T02g5hnT4&amp;feature=emb_logo</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7893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appreciate your time and attention to this presentation about the importance of ACEs in the lives of migratory students. Your honest feedback is vital to our focus and efforts as iSOSY continues to move forward in the area of personal wellness and mental health. Please take just a moment to use the QR code on the screen to access a brief evaluation. Thank you.</a:t>
            </a:r>
            <a:r>
              <a:rPr lang="en-US" dirty="0">
                <a:effectLst/>
              </a:rPr>
              <a:t> </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A0510DA-CDBB-1D46-8368-59ECDF1E9332}" type="slidenum">
              <a:rPr lang="en-US" smtClean="0"/>
              <a:t>22</a:t>
            </a:fld>
            <a:endParaRPr lang="en-US"/>
          </a:p>
        </p:txBody>
      </p:sp>
    </p:spTree>
    <p:extLst>
      <p:ext uri="{BB962C8B-B14F-4D97-AF65-F5344CB8AC3E}">
        <p14:creationId xmlns:p14="http://schemas.microsoft.com/office/powerpoint/2010/main" val="909798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Thank you so much for your time and attention. Any questions/comments?</a:t>
            </a:r>
          </a:p>
        </p:txBody>
      </p:sp>
      <p:sp>
        <p:nvSpPr>
          <p:cNvPr id="4" name="Slide Number Placeholder 3"/>
          <p:cNvSpPr>
            <a:spLocks noGrp="1"/>
          </p:cNvSpPr>
          <p:nvPr>
            <p:ph type="sldNum" sz="quarter" idx="5"/>
          </p:nvPr>
        </p:nvSpPr>
        <p:spPr/>
        <p:txBody>
          <a:bodyPr/>
          <a:lstStyle/>
          <a:p>
            <a:fld id="{CA0510DA-CDBB-1D46-8368-59ECDF1E9332}" type="slidenum">
              <a:rPr lang="en-US" smtClean="0"/>
              <a:t>23</a:t>
            </a:fld>
            <a:endParaRPr lang="en-US"/>
          </a:p>
        </p:txBody>
      </p:sp>
    </p:spTree>
    <p:extLst>
      <p:ext uri="{BB962C8B-B14F-4D97-AF65-F5344CB8AC3E}">
        <p14:creationId xmlns:p14="http://schemas.microsoft.com/office/powerpoint/2010/main" val="1654807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 This module focuses on mindfulness—the ability to intentionally focus on the present moment without judgment. The concept of mindfulness is about acting purposefully, rather than acting on auto-pilot.</a:t>
            </a:r>
          </a:p>
          <a:p>
            <a:r>
              <a:rPr lang="en-US" sz="1200" kern="1200" dirty="0">
                <a:solidFill>
                  <a:schemeClr val="tx1"/>
                </a:solidFill>
                <a:effectLst/>
                <a:latin typeface="Arial" panose="020B0604020202020204" pitchFamily="34" charset="0"/>
                <a:ea typeface="+mn-ea"/>
                <a:cs typeface="Arial" panose="020B0604020202020204" pitchFamily="34" charset="0"/>
              </a:rPr>
              <a:t>It may mean something as simple as taking joy in little things like a loved one’s smile or the scent of a flower.</a:t>
            </a:r>
          </a:p>
          <a:p>
            <a:r>
              <a:rPr lang="en-US" sz="1200" kern="1200" dirty="0">
                <a:solidFill>
                  <a:schemeClr val="tx1"/>
                </a:solidFill>
                <a:effectLst/>
                <a:latin typeface="Arial" panose="020B0604020202020204" pitchFamily="34" charset="0"/>
                <a:ea typeface="+mn-ea"/>
                <a:cs typeface="Arial" panose="020B0604020202020204" pitchFamily="34" charset="0"/>
              </a:rPr>
              <a:t>It includes the practice of slowing one’s breathing and becoming conscious of what is happening in the immediate surroundings.</a:t>
            </a:r>
          </a:p>
          <a:p>
            <a:r>
              <a:rPr lang="en-US" sz="1200" kern="1200" dirty="0">
                <a:solidFill>
                  <a:schemeClr val="tx1"/>
                </a:solidFill>
                <a:effectLst/>
                <a:latin typeface="Arial" panose="020B0604020202020204" pitchFamily="34" charset="0"/>
                <a:ea typeface="+mn-ea"/>
                <a:cs typeface="Arial" panose="020B0604020202020204" pitchFamily="34" charset="0"/>
              </a:rPr>
              <a:t>Experts define mindfulness as the practice of self-regulating one’s attention “with an attitude of curiosity, openness, and acceptance,” to calm and soothe by shifting focus away from the effects of a stressor to the present moment. Trauma can be present in anyone’s life, but for most migratory students and indirectly, their service providers, that stress can be multiplied in a number of areas ranging from immigration issues, </a:t>
            </a:r>
            <a:r>
              <a:rPr lang="en-US" sz="1200" kern="1200" dirty="0" err="1">
                <a:solidFill>
                  <a:schemeClr val="tx1"/>
                </a:solidFill>
                <a:effectLst/>
                <a:latin typeface="Arial" panose="020B0604020202020204" pitchFamily="34" charset="0"/>
                <a:ea typeface="+mn-ea"/>
                <a:cs typeface="Arial" panose="020B0604020202020204" pitchFamily="34" charset="0"/>
              </a:rPr>
              <a:t>culturalor</a:t>
            </a:r>
            <a:r>
              <a:rPr lang="en-US" sz="1200" kern="1200" dirty="0">
                <a:solidFill>
                  <a:schemeClr val="tx1"/>
                </a:solidFill>
                <a:effectLst/>
                <a:latin typeface="Arial" panose="020B0604020202020204" pitchFamily="34" charset="0"/>
                <a:ea typeface="+mn-ea"/>
                <a:cs typeface="Arial" panose="020B0604020202020204" pitchFamily="34" charset="0"/>
              </a:rPr>
              <a:t> language barriers, poverty, and poor physical or mental health . </a:t>
            </a:r>
          </a:p>
          <a:p>
            <a:r>
              <a:rPr lang="en-US" sz="1200" kern="1200" dirty="0">
                <a:solidFill>
                  <a:schemeClr val="tx1"/>
                </a:solidFill>
                <a:effectLst/>
                <a:latin typeface="Arial" panose="020B0604020202020204" pitchFamily="34" charset="0"/>
                <a:ea typeface="+mn-ea"/>
                <a:cs typeface="Arial" panose="020B0604020202020204" pitchFamily="34" charset="0"/>
              </a:rPr>
              <a:t>Like any skill, mindfulness takes practice. It is important to encourage students with the reminder that often the only thing standing between us and our goals is a little bit of practice.</a:t>
            </a:r>
          </a:p>
          <a:p>
            <a:r>
              <a:rPr lang="en-US" sz="1200" kern="1200" dirty="0">
                <a:solidFill>
                  <a:schemeClr val="tx1"/>
                </a:solidFill>
                <a:effectLst/>
                <a:latin typeface="Arial" panose="020B0604020202020204" pitchFamily="34" charset="0"/>
                <a:ea typeface="+mn-ea"/>
                <a:cs typeface="Arial" panose="020B0604020202020204" pitchFamily="34" charset="0"/>
              </a:rPr>
              <a:t>Mindfulness also includes the effort of not taking things for granted and returning one’s focus to the present moment again and again.</a:t>
            </a:r>
          </a:p>
        </p:txBody>
      </p:sp>
      <p:sp>
        <p:nvSpPr>
          <p:cNvPr id="4" name="Slide Number Placeholder 3"/>
          <p:cNvSpPr>
            <a:spLocks noGrp="1"/>
          </p:cNvSpPr>
          <p:nvPr>
            <p:ph type="sldNum" sz="quarter" idx="5"/>
          </p:nvPr>
        </p:nvSpPr>
        <p:spPr/>
        <p:txBody>
          <a:bodyPr/>
          <a:lstStyle/>
          <a:p>
            <a:fld id="{A5D9F4B7-7496-E14D-A840-3DD2EF3D9A66}" type="slidenum">
              <a:rPr lang="en-US" smtClean="0"/>
              <a:t>3</a:t>
            </a:fld>
            <a:endParaRPr lang="en-US"/>
          </a:p>
        </p:txBody>
      </p:sp>
    </p:spTree>
    <p:extLst>
      <p:ext uri="{BB962C8B-B14F-4D97-AF65-F5344CB8AC3E}">
        <p14:creationId xmlns:p14="http://schemas.microsoft.com/office/powerpoint/2010/main" val="3717797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0" u="none" strike="noStrike" dirty="0">
                <a:solidFill>
                  <a:schemeClr val="dk1"/>
                </a:solidFill>
                <a:latin typeface="Arial" panose="020B0604020202020204" pitchFamily="34" charset="0"/>
                <a:ea typeface="Calibri"/>
                <a:cs typeface="Arial" panose="020B0604020202020204" pitchFamily="34" charset="0"/>
                <a:sym typeface="Calibri"/>
              </a:rPr>
              <a:t>The question here isn’t “how are you doing” but how are you feeling, emotionally.</a:t>
            </a:r>
            <a:endParaRPr lang="en-US" sz="1200" b="0" dirty="0">
              <a:latin typeface="Arial" panose="020B0604020202020204" pitchFamily="34" charset="0"/>
              <a:cs typeface="Arial" panose="020B0604020202020204" pitchFamily="34" charset="0"/>
            </a:endParaRPr>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Arial" panose="020B0604020202020204" pitchFamily="34" charset="0"/>
                <a:ea typeface="Calibri"/>
                <a:cs typeface="Arial" panose="020B0604020202020204" pitchFamily="34" charset="0"/>
                <a:sym typeface="Calibri"/>
              </a:rPr>
              <a:t>How many of you could readily identify your current emotional state and put it into words?</a:t>
            </a:r>
            <a:endParaRPr lang="en-US" sz="1200" dirty="0">
              <a:latin typeface="Arial" panose="020B0604020202020204" pitchFamily="34" charset="0"/>
              <a:cs typeface="Arial" panose="020B0604020202020204" pitchFamily="34" charset="0"/>
            </a:endParaRPr>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Arial" panose="020B0604020202020204" pitchFamily="34" charset="0"/>
                <a:ea typeface="Calibri"/>
                <a:cs typeface="Arial" panose="020B0604020202020204" pitchFamily="34" charset="0"/>
                <a:sym typeface="Calibri"/>
              </a:rPr>
              <a:t>How many of you, if directly asked, would answer this question honestly versus respond with “good, fine, or busy”?</a:t>
            </a:r>
            <a:endParaRPr lang="en-US" sz="1200" dirty="0">
              <a:latin typeface="Arial" panose="020B0604020202020204" pitchFamily="34" charset="0"/>
              <a:cs typeface="Arial" panose="020B0604020202020204" pitchFamily="34" charset="0"/>
            </a:endParaRPr>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Arial" panose="020B0604020202020204" pitchFamily="34" charset="0"/>
                <a:ea typeface="Calibri"/>
                <a:cs typeface="Arial" panose="020B0604020202020204" pitchFamily="34" charset="0"/>
                <a:sym typeface="Calibri"/>
              </a:rPr>
              <a:t>Why is it important for us to know where we’re at, emotionally? How do our emotions impact us?</a:t>
            </a:r>
          </a:p>
          <a:p>
            <a:pPr marL="0" lvl="0" indent="0" algn="l" rtl="0">
              <a:spcBef>
                <a:spcPts val="0"/>
              </a:spcBef>
              <a:spcAft>
                <a:spcPts val="0"/>
              </a:spcAft>
              <a:buNone/>
            </a:pPr>
            <a:endParaRPr lang="en-US" sz="1200" dirty="0">
              <a:solidFill>
                <a:schemeClr val="dk1"/>
              </a:solidFill>
              <a:latin typeface="Arial" panose="020B0604020202020204" pitchFamily="34" charset="0"/>
              <a:ea typeface="Calibri"/>
              <a:cs typeface="Arial" panose="020B0604020202020204" pitchFamily="34" charset="0"/>
              <a:sym typeface="Calibri"/>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4</a:t>
            </a:fld>
            <a:endParaRPr lang="en-US"/>
          </a:p>
        </p:txBody>
      </p:sp>
    </p:spTree>
    <p:extLst>
      <p:ext uri="{BB962C8B-B14F-4D97-AF65-F5344CB8AC3E}">
        <p14:creationId xmlns:p14="http://schemas.microsoft.com/office/powerpoint/2010/main" val="2188609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Fast thinking is unconscious, emotional, instinctive. Fast thinking results in snap judgments and sometimes, prejudice, risky behaviors, or simply old bad habits. </a:t>
            </a:r>
          </a:p>
          <a:p>
            <a:r>
              <a:rPr lang="en-US" sz="1200" dirty="0">
                <a:latin typeface="Arial" panose="020B0604020202020204" pitchFamily="34" charset="0"/>
                <a:cs typeface="Arial" panose="020B0604020202020204" pitchFamily="34" charset="0"/>
              </a:rPr>
              <a:t>Slow thinking is what most of us would consider actual thought. It is conscious, deliberative, and mostly rational. </a:t>
            </a:r>
          </a:p>
          <a:p>
            <a:r>
              <a:rPr lang="en-US" sz="1200" dirty="0">
                <a:latin typeface="Arial" panose="020B0604020202020204" pitchFamily="34" charset="0"/>
                <a:cs typeface="Arial" panose="020B0604020202020204" pitchFamily="34" charset="0"/>
              </a:rPr>
              <a:t>We use both fast and slow thinking when we process information and make decisions, but we tend to avoid slow thinking when we can. </a:t>
            </a:r>
          </a:p>
          <a:p>
            <a:r>
              <a:rPr lang="en-US" sz="1200" dirty="0">
                <a:latin typeface="Arial" panose="020B0604020202020204" pitchFamily="34" charset="0"/>
                <a:cs typeface="Arial" panose="020B0604020202020204" pitchFamily="34" charset="0"/>
              </a:rPr>
              <a:t>Slow thinking is more work for our brain and consumes more resources. </a:t>
            </a:r>
          </a:p>
          <a:p>
            <a:r>
              <a:rPr lang="en-US" sz="1200" dirty="0">
                <a:latin typeface="Arial" panose="020B0604020202020204" pitchFamily="34" charset="0"/>
                <a:cs typeface="Arial" panose="020B0604020202020204" pitchFamily="34" charset="0"/>
              </a:rPr>
              <a:t>Fast thinking enables us to get through the day by handling routine decisions with minimum fuss. </a:t>
            </a:r>
          </a:p>
          <a:p>
            <a:r>
              <a:rPr lang="en-US" sz="1200" dirty="0">
                <a:latin typeface="Arial" panose="020B0604020202020204" pitchFamily="34" charset="0"/>
                <a:cs typeface="Arial" panose="020B0604020202020204" pitchFamily="34" charset="0"/>
              </a:rPr>
              <a:t>When we make important decisions, both systems are usually engaged, though we may be mainly aware of our slow thinking.</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5</a:t>
            </a:fld>
            <a:endParaRPr lang="en-US"/>
          </a:p>
        </p:txBody>
      </p:sp>
    </p:spTree>
    <p:extLst>
      <p:ext uri="{BB962C8B-B14F-4D97-AF65-F5344CB8AC3E}">
        <p14:creationId xmlns:p14="http://schemas.microsoft.com/office/powerpoint/2010/main" val="3976791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Arial" panose="020B0604020202020204" pitchFamily="34" charset="0"/>
                <a:cs typeface="Arial" panose="020B0604020202020204" pitchFamily="34" charset="0"/>
              </a:rPr>
              <a:t>The left brain is known as System 1. It is the emotional, instinctual brain.</a:t>
            </a:r>
          </a:p>
          <a:p>
            <a:r>
              <a:rPr lang="en-US" sz="1200" b="0" dirty="0">
                <a:latin typeface="Arial" panose="020B0604020202020204" pitchFamily="34" charset="0"/>
                <a:cs typeface="Arial" panose="020B0604020202020204" pitchFamily="34" charset="0"/>
              </a:rPr>
              <a:t>This is the brain that makes irrational decisions, such as buying an iPhone when you already have a functioning phone.</a:t>
            </a:r>
          </a:p>
          <a:p>
            <a:r>
              <a:rPr lang="en-US" sz="1200" b="0" dirty="0">
                <a:latin typeface="Arial" panose="020B0604020202020204" pitchFamily="34" charset="0"/>
                <a:cs typeface="Arial" panose="020B0604020202020204" pitchFamily="34" charset="0"/>
              </a:rPr>
              <a:t>We all make System 1 decisions daily. System 1 decisions are the quick, everyday decisions.</a:t>
            </a:r>
          </a:p>
          <a:p>
            <a:r>
              <a:rPr lang="en-US" sz="1200" b="0" dirty="0">
                <a:latin typeface="Arial" panose="020B0604020202020204" pitchFamily="34" charset="0"/>
                <a:cs typeface="Arial" panose="020B0604020202020204" pitchFamily="34" charset="0"/>
              </a:rPr>
              <a:t>The right brain is known as System 2. It involves rational, conscientious decision making. </a:t>
            </a:r>
          </a:p>
          <a:p>
            <a:r>
              <a:rPr lang="en-US" sz="1200" b="0" dirty="0">
                <a:latin typeface="Arial" panose="020B0604020202020204" pitchFamily="34" charset="0"/>
                <a:cs typeface="Arial" panose="020B0604020202020204" pitchFamily="34" charset="0"/>
              </a:rPr>
              <a:t>This is the brain that makes logical decisions, </a:t>
            </a:r>
          </a:p>
          <a:p>
            <a:r>
              <a:rPr lang="en-US" sz="1200" b="0" dirty="0">
                <a:latin typeface="Arial" panose="020B0604020202020204" pitchFamily="34" charset="0"/>
                <a:cs typeface="Arial" panose="020B0604020202020204" pitchFamily="34" charset="0"/>
              </a:rPr>
              <a:t>These decisions are slow, thought through well, analytical, and may be based on evidence and previous experience which is carefully considered.</a:t>
            </a:r>
          </a:p>
          <a:p>
            <a:r>
              <a:rPr lang="en-US" sz="1200" b="0" dirty="0">
                <a:latin typeface="Arial" panose="020B0604020202020204" pitchFamily="34" charset="0"/>
                <a:cs typeface="Arial" panose="020B0604020202020204" pitchFamily="34" charset="0"/>
              </a:rPr>
              <a:t>The impulsive teen brain – age 14-25 - usually operates on a System 1 showing more impulsive, risky behaviors.</a:t>
            </a:r>
          </a:p>
          <a:p>
            <a:r>
              <a:rPr lang="en-US" sz="1200" b="0" dirty="0">
                <a:latin typeface="Arial" panose="020B0604020202020204" pitchFamily="34" charset="0"/>
                <a:cs typeface="Arial" panose="020B0604020202020204" pitchFamily="34" charset="0"/>
              </a:rPr>
              <a:t>Think about how much time do you use each side of your brain.</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6</a:t>
            </a:fld>
            <a:endParaRPr lang="en-US"/>
          </a:p>
        </p:txBody>
      </p:sp>
    </p:spTree>
    <p:extLst>
      <p:ext uri="{BB962C8B-B14F-4D97-AF65-F5344CB8AC3E}">
        <p14:creationId xmlns:p14="http://schemas.microsoft.com/office/powerpoint/2010/main" val="3874603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Mindfulness is a strategy that can help us change those percentages to make better, healthier decisions more often.</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7</a:t>
            </a:fld>
            <a:endParaRPr lang="en-US"/>
          </a:p>
        </p:txBody>
      </p:sp>
    </p:spTree>
    <p:extLst>
      <p:ext uri="{BB962C8B-B14F-4D97-AF65-F5344CB8AC3E}">
        <p14:creationId xmlns:p14="http://schemas.microsoft.com/office/powerpoint/2010/main" val="2012342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Mindfulness strategies can help us all regulate our emotions and better deal with life’s stresses. They can help:</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200" b="0" dirty="0">
                <a:solidFill>
                  <a:srgbClr val="666666"/>
                </a:solidFill>
                <a:effectLst/>
                <a:latin typeface="Arial" panose="020B0604020202020204" pitchFamily="34" charset="0"/>
                <a:cs typeface="Arial" panose="020B0604020202020204" pitchFamily="34" charset="0"/>
              </a:rPr>
              <a:t>Reduce Stress: Improved ability to manage stress</a:t>
            </a:r>
            <a:endParaRPr lang="en-US" sz="1200" b="1" dirty="0">
              <a:effectLst/>
              <a:latin typeface="Arial" panose="020B0604020202020204" pitchFamily="34" charset="0"/>
              <a:cs typeface="Arial" panose="020B0604020202020204" pitchFamily="34"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200" b="0" dirty="0">
                <a:solidFill>
                  <a:srgbClr val="666666"/>
                </a:solidFill>
                <a:effectLst/>
                <a:latin typeface="Arial" panose="020B0604020202020204" pitchFamily="34" charset="0"/>
                <a:cs typeface="Arial" panose="020B0604020202020204" pitchFamily="34" charset="0"/>
              </a:rPr>
              <a:t>Increase Focus: Improved ability to pay attention, focus and concentrate</a:t>
            </a:r>
            <a:endParaRPr lang="en-US" sz="1200" b="1" dirty="0">
              <a:effectLst/>
              <a:latin typeface="Arial" panose="020B0604020202020204" pitchFamily="34" charset="0"/>
              <a:cs typeface="Arial" panose="020B0604020202020204" pitchFamily="34"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200" b="0" dirty="0">
                <a:solidFill>
                  <a:srgbClr val="666666"/>
                </a:solidFill>
                <a:effectLst/>
                <a:latin typeface="Arial" panose="020B0604020202020204" pitchFamily="34" charset="0"/>
                <a:cs typeface="Arial" panose="020B0604020202020204" pitchFamily="34" charset="0"/>
              </a:rPr>
              <a:t>Improve Emotion Regulation: Reduced impulsiveness, improved behavior </a:t>
            </a:r>
            <a:endParaRPr lang="en-US" sz="1200" b="1" dirty="0">
              <a:effectLst/>
              <a:latin typeface="Arial" panose="020B0604020202020204" pitchFamily="34" charset="0"/>
              <a:cs typeface="Arial" panose="020B0604020202020204" pitchFamily="34"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200" b="0" dirty="0">
                <a:solidFill>
                  <a:srgbClr val="666666"/>
                </a:solidFill>
                <a:effectLst/>
                <a:latin typeface="Arial" panose="020B0604020202020204" pitchFamily="34" charset="0"/>
                <a:cs typeface="Arial" panose="020B0604020202020204" pitchFamily="34" charset="0"/>
              </a:rPr>
              <a:t>Increase Emotional Intelligence: Improved conflict resolution skills</a:t>
            </a:r>
            <a:endParaRPr lang="en-US" sz="1200" b="1" dirty="0">
              <a:effectLst/>
              <a:latin typeface="Arial" panose="020B0604020202020204" pitchFamily="34" charset="0"/>
              <a:cs typeface="Arial" panose="020B0604020202020204" pitchFamily="34"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200" b="0" dirty="0">
                <a:solidFill>
                  <a:srgbClr val="666666"/>
                </a:solidFill>
                <a:effectLst/>
                <a:latin typeface="Arial" panose="020B0604020202020204" pitchFamily="34" charset="0"/>
                <a:cs typeface="Arial" panose="020B0604020202020204" pitchFamily="34" charset="0"/>
              </a:rPr>
              <a:t>Increase Empathy and Respect: Increased empathy and understanding of others</a:t>
            </a:r>
            <a:endParaRPr lang="en-US" sz="1200" b="1" dirty="0">
              <a:effectLst/>
              <a:latin typeface="Arial" panose="020B0604020202020204" pitchFamily="34" charset="0"/>
              <a:cs typeface="Arial" panose="020B0604020202020204" pitchFamily="34"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200" b="0" dirty="0">
                <a:solidFill>
                  <a:srgbClr val="666666"/>
                </a:solidFill>
                <a:effectLst/>
                <a:latin typeface="Arial" panose="020B0604020202020204" pitchFamily="34" charset="0"/>
                <a:cs typeface="Arial" panose="020B0604020202020204" pitchFamily="34" charset="0"/>
              </a:rPr>
              <a:t>Increase Resilience: Increased capacity to overcome challenges</a:t>
            </a:r>
            <a:endParaRPr lang="en-US" sz="1200" b="1" dirty="0">
              <a:effectLst/>
              <a:latin typeface="Arial" panose="020B0604020202020204" pitchFamily="34" charset="0"/>
              <a:cs typeface="Arial" panose="020B0604020202020204" pitchFamily="34"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200" b="0" dirty="0">
                <a:solidFill>
                  <a:srgbClr val="666666"/>
                </a:solidFill>
                <a:effectLst/>
                <a:latin typeface="Arial" panose="020B0604020202020204" pitchFamily="34" charset="0"/>
                <a:cs typeface="Arial" panose="020B0604020202020204" pitchFamily="34" charset="0"/>
              </a:rPr>
              <a:t>Improved Physical Well-being: Increased engagement in physical activity</a:t>
            </a:r>
            <a:endParaRPr lang="en-US" sz="1200" b="1" dirty="0">
              <a:effectLst/>
              <a:latin typeface="Arial" panose="020B0604020202020204" pitchFamily="34" charset="0"/>
              <a:cs typeface="Arial" panose="020B0604020202020204" pitchFamily="34"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200" b="0" dirty="0">
                <a:solidFill>
                  <a:srgbClr val="666666"/>
                </a:solidFill>
                <a:effectLst/>
                <a:latin typeface="Arial" panose="020B0604020202020204" pitchFamily="34" charset="0"/>
                <a:cs typeface="Arial" panose="020B0604020202020204" pitchFamily="34" charset="0"/>
              </a:rPr>
              <a:t>Improved Creativity and Collaboration: Improved expression of creative arts.</a:t>
            </a:r>
            <a:endParaRPr lang="en-US" sz="1200" b="1" dirty="0">
              <a:effectLst/>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8</a:t>
            </a:fld>
            <a:endParaRPr lang="en-US"/>
          </a:p>
        </p:txBody>
      </p:sp>
    </p:spTree>
    <p:extLst>
      <p:ext uri="{BB962C8B-B14F-4D97-AF65-F5344CB8AC3E}">
        <p14:creationId xmlns:p14="http://schemas.microsoft.com/office/powerpoint/2010/main" val="3770921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Arial" panose="020B0604020202020204" pitchFamily="34" charset="0"/>
                <a:ea typeface="Calibri"/>
                <a:cs typeface="Arial" panose="020B0604020202020204" pitchFamily="34" charset="0"/>
                <a:sym typeface="Calibri"/>
              </a:rPr>
              <a:t>Take a moment and reflect on how your emotions may be evident in the way your body is feeling:</a:t>
            </a:r>
            <a:endParaRPr lang="en-US" sz="1200" dirty="0">
              <a:latin typeface="Arial" panose="020B0604020202020204" pitchFamily="34" charset="0"/>
              <a:ea typeface="Calibri"/>
              <a:cs typeface="Arial" panose="020B0604020202020204" pitchFamily="34" charset="0"/>
              <a:sym typeface="Calibri"/>
            </a:endParaRPr>
          </a:p>
          <a:p>
            <a:pPr marL="171450" lvl="0" indent="-171450" algn="l" rtl="0">
              <a:spcBef>
                <a:spcPts val="0"/>
              </a:spcBef>
              <a:spcAft>
                <a:spcPts val="0"/>
              </a:spcAft>
              <a:buClr>
                <a:schemeClr val="dk1"/>
              </a:buClr>
              <a:buSzPts val="1200"/>
              <a:buFont typeface="Calibri"/>
              <a:buChar char="•"/>
            </a:pPr>
            <a:r>
              <a:rPr lang="en-US" sz="1200" dirty="0">
                <a:solidFill>
                  <a:schemeClr val="dk1"/>
                </a:solidFill>
                <a:latin typeface="Arial" panose="020B0604020202020204" pitchFamily="34" charset="0"/>
                <a:ea typeface="Calibri"/>
                <a:cs typeface="Arial" panose="020B0604020202020204" pitchFamily="34" charset="0"/>
                <a:sym typeface="Calibri"/>
              </a:rPr>
              <a:t>Does your body feel tight anywhere?</a:t>
            </a:r>
            <a:endParaRPr lang="en-US" sz="1200" dirty="0">
              <a:latin typeface="Arial" panose="020B0604020202020204" pitchFamily="34" charset="0"/>
              <a:ea typeface="Calibri"/>
              <a:cs typeface="Arial" panose="020B0604020202020204" pitchFamily="34" charset="0"/>
              <a:sym typeface="Calibri"/>
            </a:endParaRPr>
          </a:p>
          <a:p>
            <a:pPr marL="171450" lvl="0" indent="-171450" algn="l" rtl="0">
              <a:spcBef>
                <a:spcPts val="0"/>
              </a:spcBef>
              <a:spcAft>
                <a:spcPts val="0"/>
              </a:spcAft>
              <a:buClr>
                <a:schemeClr val="dk1"/>
              </a:buClr>
              <a:buSzPts val="1200"/>
              <a:buFont typeface="Calibri"/>
              <a:buChar char="•"/>
            </a:pPr>
            <a:r>
              <a:rPr lang="en-US" sz="1200" dirty="0">
                <a:solidFill>
                  <a:schemeClr val="dk1"/>
                </a:solidFill>
                <a:latin typeface="Arial" panose="020B0604020202020204" pitchFamily="34" charset="0"/>
                <a:ea typeface="Calibri"/>
                <a:cs typeface="Arial" panose="020B0604020202020204" pitchFamily="34" charset="0"/>
                <a:sym typeface="Calibri"/>
              </a:rPr>
              <a:t>Is your heart beating fast or slow?</a:t>
            </a:r>
            <a:endParaRPr lang="en-US" sz="1200" dirty="0">
              <a:latin typeface="Arial" panose="020B0604020202020204" pitchFamily="34" charset="0"/>
              <a:ea typeface="Calibri"/>
              <a:cs typeface="Arial" panose="020B0604020202020204" pitchFamily="34" charset="0"/>
              <a:sym typeface="Calibri"/>
            </a:endParaRPr>
          </a:p>
          <a:p>
            <a:pPr marL="171450" lvl="0" indent="-171450" algn="l" rtl="0">
              <a:spcBef>
                <a:spcPts val="0"/>
              </a:spcBef>
              <a:spcAft>
                <a:spcPts val="0"/>
              </a:spcAft>
              <a:buClr>
                <a:schemeClr val="dk1"/>
              </a:buClr>
              <a:buSzPts val="1200"/>
              <a:buFont typeface="Calibri"/>
              <a:buChar char="•"/>
            </a:pPr>
            <a:r>
              <a:rPr lang="en-US" sz="1200" dirty="0">
                <a:solidFill>
                  <a:schemeClr val="dk1"/>
                </a:solidFill>
                <a:latin typeface="Arial" panose="020B0604020202020204" pitchFamily="34" charset="0"/>
                <a:ea typeface="Calibri"/>
                <a:cs typeface="Arial" panose="020B0604020202020204" pitchFamily="34" charset="0"/>
                <a:sym typeface="Calibri"/>
              </a:rPr>
              <a:t>Does your body match up with what your mind is telling you?</a:t>
            </a:r>
            <a:endParaRPr lang="en-US" sz="1200" dirty="0">
              <a:latin typeface="Arial" panose="020B0604020202020204" pitchFamily="34" charset="0"/>
              <a:ea typeface="Calibri"/>
              <a:cs typeface="Arial" panose="020B0604020202020204" pitchFamily="34" charset="0"/>
              <a:sym typeface="Calibri"/>
            </a:endParaRPr>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panose="020B0604020202020204" pitchFamily="34" charset="0"/>
                <a:ea typeface="Calibri"/>
                <a:cs typeface="Arial" panose="020B0604020202020204" pitchFamily="34" charset="0"/>
                <a:sym typeface="Calibri"/>
              </a:rPr>
              <a:t>What is your posture telling you about the way you’re feeling?</a:t>
            </a:r>
            <a:r>
              <a:rPr lang="en-US" sz="1200" dirty="0">
                <a:latin typeface="Arial" panose="020B0604020202020204" pitchFamily="34" charset="0"/>
                <a:ea typeface="Calibri"/>
                <a:cs typeface="Arial" panose="020B0604020202020204" pitchFamily="34" charset="0"/>
                <a:sym typeface="Calibri"/>
              </a:rPr>
              <a:t> </a:t>
            </a:r>
            <a:endParaRPr lang="en-US" sz="1200" dirty="0">
              <a:solidFill>
                <a:srgbClr val="CC0000"/>
              </a:solidFill>
              <a:latin typeface="Arial" panose="020B0604020202020204" pitchFamily="34" charset="0"/>
              <a:ea typeface="Calibri"/>
              <a:cs typeface="Arial" panose="020B0604020202020204" pitchFamily="34" charset="0"/>
              <a:sym typeface="Calibri"/>
            </a:endParaRPr>
          </a:p>
          <a:p>
            <a:pPr marL="171450" lvl="0" indent="-171450" algn="l" rtl="0">
              <a:spcBef>
                <a:spcPts val="0"/>
              </a:spcBef>
              <a:spcAft>
                <a:spcPts val="0"/>
              </a:spcAft>
              <a:buClr>
                <a:schemeClr val="dk1"/>
              </a:buClr>
              <a:buSzPts val="1200"/>
              <a:buFont typeface="Arial"/>
              <a:buChar char="•"/>
            </a:pPr>
            <a:endParaRPr lang="en-US" sz="1200" dirty="0">
              <a:solidFill>
                <a:srgbClr val="CC0000"/>
              </a:solidFill>
              <a:latin typeface="Arial" panose="020B0604020202020204" pitchFamily="34" charset="0"/>
              <a:ea typeface="Calibri"/>
              <a:cs typeface="Arial" panose="020B0604020202020204" pitchFamily="34" charset="0"/>
              <a:sym typeface="Calibri"/>
            </a:endParaRPr>
          </a:p>
          <a:p>
            <a:pPr marL="0" lvl="0" indent="0" algn="l" rtl="0">
              <a:spcBef>
                <a:spcPts val="0"/>
              </a:spcBef>
              <a:spcAft>
                <a:spcPts val="0"/>
              </a:spcAft>
              <a:buClr>
                <a:schemeClr val="dk1"/>
              </a:buClr>
              <a:buSzPts val="1200"/>
              <a:buFontTx/>
              <a:buNone/>
            </a:pPr>
            <a:r>
              <a:rPr lang="en-US" sz="1200" dirty="0">
                <a:solidFill>
                  <a:srgbClr val="CC0000"/>
                </a:solidFill>
                <a:latin typeface="Arial" panose="020B0604020202020204" pitchFamily="34" charset="0"/>
                <a:ea typeface="Calibri"/>
                <a:cs typeface="Arial" panose="020B0604020202020204" pitchFamily="34" charset="0"/>
                <a:sym typeface="Calibri"/>
              </a:rPr>
              <a:t>Think about how you can use this exercise with students.</a:t>
            </a:r>
            <a:endParaRPr lang="en-US" sz="1200" dirty="0">
              <a:latin typeface="Arial" panose="020B0604020202020204" pitchFamily="34" charset="0"/>
              <a:ea typeface="Calibri"/>
              <a:cs typeface="Arial" panose="020B0604020202020204" pitchFamily="34" charset="0"/>
              <a:sym typeface="Calibri"/>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9</a:t>
            </a:fld>
            <a:endParaRPr lang="en-US"/>
          </a:p>
        </p:txBody>
      </p:sp>
    </p:spTree>
    <p:extLst>
      <p:ext uri="{BB962C8B-B14F-4D97-AF65-F5344CB8AC3E}">
        <p14:creationId xmlns:p14="http://schemas.microsoft.com/office/powerpoint/2010/main" val="434831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4875C-DF02-0545-8F21-65AE604B9F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0B51D-0D14-034E-A6B3-14B671EAD1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D4D3BA-4ADD-8244-9ABE-0E9B3D0D765A}"/>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5" name="Footer Placeholder 4">
            <a:extLst>
              <a:ext uri="{FF2B5EF4-FFF2-40B4-BE49-F238E27FC236}">
                <a16:creationId xmlns:a16="http://schemas.microsoft.com/office/drawing/2014/main" id="{355801A3-1785-774F-A809-6677A53765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454E46-4C2C-1F40-877A-BD82AE7734B5}"/>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1596231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38288-497C-7C4B-928A-AFF07A7972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8836DE-12C8-D844-92F9-26B9707DED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E59BA5-B82D-924B-89B3-33DFB70BAFC9}"/>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5" name="Footer Placeholder 4">
            <a:extLst>
              <a:ext uri="{FF2B5EF4-FFF2-40B4-BE49-F238E27FC236}">
                <a16:creationId xmlns:a16="http://schemas.microsoft.com/office/drawing/2014/main" id="{8ED80E00-28D1-FE4F-9E28-5F82BEC3DD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08A878-C71C-414D-BCD0-C5FB545505C9}"/>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687494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C08844-07D7-4449-9FD3-52CBAB7B2E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35A432-84D0-5C44-B31D-7E7F0EC3A0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285A5-819E-8549-8316-314656DB7C0B}"/>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5" name="Footer Placeholder 4">
            <a:extLst>
              <a:ext uri="{FF2B5EF4-FFF2-40B4-BE49-F238E27FC236}">
                <a16:creationId xmlns:a16="http://schemas.microsoft.com/office/drawing/2014/main" id="{A60E529D-711E-E14B-A35E-5E10BF1B9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DC21F-4285-E64B-8074-526B5C50F705}"/>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1748902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008F9-FE2E-5C45-882C-ED7776E04F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B77151-BA72-8142-BE22-CC4A4F07DB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F2672-DC82-9445-BD6D-C15E7BFB4CE6}"/>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5" name="Footer Placeholder 4">
            <a:extLst>
              <a:ext uri="{FF2B5EF4-FFF2-40B4-BE49-F238E27FC236}">
                <a16:creationId xmlns:a16="http://schemas.microsoft.com/office/drawing/2014/main" id="{7FFFBC89-57C6-0849-9E97-C7A03ADF1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01164-135C-9F48-ACBD-78A5B0C129F8}"/>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805460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70171-E6B1-7A41-BB98-1956CF915F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7EA9F5-D6E5-264C-BBF0-264FD91FC2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2F13DA-668E-F54B-BBDE-9EBEACA5D007}"/>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5" name="Footer Placeholder 4">
            <a:extLst>
              <a:ext uri="{FF2B5EF4-FFF2-40B4-BE49-F238E27FC236}">
                <a16:creationId xmlns:a16="http://schemas.microsoft.com/office/drawing/2014/main" id="{4BB4DB09-323D-AA4D-850A-411C8E6DE7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E83429-A8B3-E741-98C3-76A0667C679E}"/>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321651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76057-5435-9C41-90DC-5B03BC80CF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D3C34E-B863-1446-BE23-DC94E61B85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F8F6EF-4605-F142-8545-19CDD32A5C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4D7D1D-CBDA-8546-AEF6-FE3C3A2A9795}"/>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6" name="Footer Placeholder 5">
            <a:extLst>
              <a:ext uri="{FF2B5EF4-FFF2-40B4-BE49-F238E27FC236}">
                <a16:creationId xmlns:a16="http://schemas.microsoft.com/office/drawing/2014/main" id="{957A10AB-BF2A-4043-9198-3DEE9E7BF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5FB25E-CC10-B24E-A93D-55D49563CF24}"/>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1612879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0A97E-95B1-E347-A9C9-68C7EE7AA5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C47876-07B1-A349-88A5-548EB05A82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BA17DB-952F-7B42-BCDE-B33FC6C0B9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28ED76-9C12-AC40-9789-F7C4A8EA15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6C5D0B-C900-DD47-9F5E-ECE1237B28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A2367E-4878-8940-B489-9C70E9AE01C7}"/>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8" name="Footer Placeholder 7">
            <a:extLst>
              <a:ext uri="{FF2B5EF4-FFF2-40B4-BE49-F238E27FC236}">
                <a16:creationId xmlns:a16="http://schemas.microsoft.com/office/drawing/2014/main" id="{E0BC26EE-6A67-BD4B-8500-E00BE082DC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6FB8B0-8284-0543-8D0E-5674652D7E2B}"/>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3439821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4E17-BFA6-DE4D-98CF-8785EFD0A2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6C753F-04C7-B045-8136-548E7AF80220}"/>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4" name="Footer Placeholder 3">
            <a:extLst>
              <a:ext uri="{FF2B5EF4-FFF2-40B4-BE49-F238E27FC236}">
                <a16:creationId xmlns:a16="http://schemas.microsoft.com/office/drawing/2014/main" id="{C0C26271-FBB3-FC4C-B173-954D108B4F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FF395D-27A6-5A4B-B9B5-B2AE97B72A77}"/>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1272459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818BB1-1B45-D944-94A2-A879E4C8FA69}"/>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3" name="Footer Placeholder 2">
            <a:extLst>
              <a:ext uri="{FF2B5EF4-FFF2-40B4-BE49-F238E27FC236}">
                <a16:creationId xmlns:a16="http://schemas.microsoft.com/office/drawing/2014/main" id="{DC07841B-D008-114F-BF1C-9E9F698D8A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7B3FD5-CCA6-C243-922C-7030A1D3E636}"/>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305816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9A759-F0DF-144B-AE96-7E1FB79699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74BE66-1ABD-7E49-860D-6B85F93F87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ACDA0D-4C9B-8446-97A3-3FF279FE2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ACB453-ADBF-A744-8AA4-F15B60532BC1}"/>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6" name="Footer Placeholder 5">
            <a:extLst>
              <a:ext uri="{FF2B5EF4-FFF2-40B4-BE49-F238E27FC236}">
                <a16:creationId xmlns:a16="http://schemas.microsoft.com/office/drawing/2014/main" id="{36D7504A-3EA5-844C-AFD4-85C0844DB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73412-3711-1F40-89C1-47486A852C43}"/>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2468528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968F4-63CE-6641-9936-38B6252492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E35E68-2773-E04D-98B5-43490934EC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46F39F-1211-FC43-B485-7EBA8F8A5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39E23-92C4-044D-BE45-38D76E9CB133}"/>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6" name="Footer Placeholder 5">
            <a:extLst>
              <a:ext uri="{FF2B5EF4-FFF2-40B4-BE49-F238E27FC236}">
                <a16:creationId xmlns:a16="http://schemas.microsoft.com/office/drawing/2014/main" id="{B264625D-7B49-4949-B9E9-DFFD5E1A59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A3E30C-2F09-C14A-897E-F2E9036C3C54}"/>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2380050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AE87C0-F8A9-3B40-B373-EA4AECA00B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2427DA-BF5A-9F47-A98A-5FB3E62028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AB9B15-8512-D944-A30E-A7A141D36C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5861EF-C358-EC4C-B6EA-B2B889A8D098}" type="datetimeFigureOut">
              <a:rPr lang="en-US" smtClean="0"/>
              <a:t>5/13/21</a:t>
            </a:fld>
            <a:endParaRPr lang="en-US"/>
          </a:p>
        </p:txBody>
      </p:sp>
      <p:sp>
        <p:nvSpPr>
          <p:cNvPr id="5" name="Footer Placeholder 4">
            <a:extLst>
              <a:ext uri="{FF2B5EF4-FFF2-40B4-BE49-F238E27FC236}">
                <a16:creationId xmlns:a16="http://schemas.microsoft.com/office/drawing/2014/main" id="{85972A2E-981F-734A-B8C6-9D64BA6571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4BC8B9-82CF-CB47-BB18-739854E287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4804BF-1081-CF42-9C93-49830AB180EC}" type="slidenum">
              <a:rPr lang="en-US" smtClean="0"/>
              <a:t>‹#›</a:t>
            </a:fld>
            <a:endParaRPr lang="en-US"/>
          </a:p>
        </p:txBody>
      </p:sp>
    </p:spTree>
    <p:extLst>
      <p:ext uri="{BB962C8B-B14F-4D97-AF65-F5344CB8AC3E}">
        <p14:creationId xmlns:p14="http://schemas.microsoft.com/office/powerpoint/2010/main" val="4062657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w6T02g5hnT4?feature=oembed" TargetMode="External"/><Relationship Id="rId5" Type="http://schemas.openxmlformats.org/officeDocument/2006/relationships/image" Target="../media/image2.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162ECD-FB29-9249-940F-32E82EA381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7202" y="1856846"/>
            <a:ext cx="4423144" cy="2971800"/>
          </a:xfrm>
          <a:prstGeom prst="rect">
            <a:avLst/>
          </a:prstGeom>
        </p:spPr>
      </p:pic>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iSOSY Personal Wellness</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3707266" y="2155689"/>
            <a:ext cx="9148763" cy="3447098"/>
          </a:xfrm>
          <a:prstGeom prst="rect">
            <a:avLst/>
          </a:prstGeom>
        </p:spPr>
        <p:txBody>
          <a:bodyPr wrap="square">
            <a:spAutoFit/>
          </a:bodyPr>
          <a:lstStyle/>
          <a:p>
            <a:pPr algn="ctr"/>
            <a:r>
              <a:rPr lang="en-US" sz="5400" dirty="0">
                <a:solidFill>
                  <a:srgbClr val="000000"/>
                </a:solidFill>
                <a:latin typeface="Arial" panose="020B0604020202020204" pitchFamily="34" charset="0"/>
                <a:ea typeface="Times New Roman" panose="02020603050405020304" pitchFamily="18" charset="0"/>
              </a:rPr>
              <a:t>Mindfulness</a:t>
            </a:r>
          </a:p>
          <a:p>
            <a:pPr algn="ctr"/>
            <a:r>
              <a:rPr lang="en-US" sz="5400" dirty="0">
                <a:solidFill>
                  <a:srgbClr val="000000"/>
                </a:solidFill>
                <a:latin typeface="Arial" panose="020B0604020202020204" pitchFamily="34" charset="0"/>
              </a:rPr>
              <a:t>Minute</a:t>
            </a:r>
          </a:p>
          <a:p>
            <a:pPr algn="ctr"/>
            <a:r>
              <a:rPr lang="en-US" sz="2800" dirty="0">
                <a:solidFill>
                  <a:srgbClr val="000000"/>
                </a:solidFill>
                <a:latin typeface="Arial"/>
                <a:ea typeface="Arial"/>
                <a:cs typeface="Arial"/>
                <a:sym typeface="Arial"/>
              </a:rPr>
              <a:t>Grounding Techniques for </a:t>
            </a:r>
          </a:p>
          <a:p>
            <a:pPr algn="ctr"/>
            <a:r>
              <a:rPr lang="en-US" sz="2800" dirty="0">
                <a:solidFill>
                  <a:srgbClr val="000000"/>
                </a:solidFill>
                <a:latin typeface="Arial"/>
                <a:ea typeface="Arial"/>
                <a:cs typeface="Arial"/>
                <a:sym typeface="Arial"/>
              </a:rPr>
              <a:t>Living in the Now</a:t>
            </a:r>
            <a:endParaRPr lang="en-US" sz="2800" b="1" dirty="0">
              <a:solidFill>
                <a:srgbClr val="000000"/>
              </a:solidFill>
              <a:latin typeface="Arial"/>
              <a:ea typeface="Arial"/>
              <a:cs typeface="Arial"/>
              <a:sym typeface="Arial"/>
            </a:endParaRPr>
          </a:p>
          <a:p>
            <a:pPr algn="ctr"/>
            <a:endParaRPr lang="en-US" sz="5400" dirty="0"/>
          </a:p>
        </p:txBody>
      </p:sp>
      <p:pic>
        <p:nvPicPr>
          <p:cNvPr id="9" name="Picture 8">
            <a:extLst>
              <a:ext uri="{FF2B5EF4-FFF2-40B4-BE49-F238E27FC236}">
                <a16:creationId xmlns:a16="http://schemas.microsoft.com/office/drawing/2014/main" id="{164924A3-20D1-1540-B8E7-7507B0B98AD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
        <p:nvSpPr>
          <p:cNvPr id="10" name="Google Shape;89;p1">
            <a:extLst>
              <a:ext uri="{FF2B5EF4-FFF2-40B4-BE49-F238E27FC236}">
                <a16:creationId xmlns:a16="http://schemas.microsoft.com/office/drawing/2014/main" id="{DF9474B6-1186-1D49-A14B-4F4BA29CD93F}"/>
              </a:ext>
            </a:extLst>
          </p:cNvPr>
          <p:cNvSpPr txBox="1">
            <a:spLocks/>
          </p:cNvSpPr>
          <p:nvPr/>
        </p:nvSpPr>
        <p:spPr>
          <a:xfrm>
            <a:off x="1707328" y="5144490"/>
            <a:ext cx="8534400" cy="741533"/>
          </a:xfrm>
          <a:prstGeom prst="rect">
            <a:avLst/>
          </a:prstGeom>
          <a:noFill/>
          <a:ln>
            <a:noFill/>
          </a:ln>
        </p:spPr>
        <p:txBody>
          <a:bodyPr spcFirstLastPara="1" vert="horz" wrap="square" lIns="91425" tIns="45700" rIns="91425" bIns="4570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ts val="2400"/>
              <a:buNone/>
            </a:pPr>
            <a:r>
              <a:rPr lang="en-US" dirty="0">
                <a:solidFill>
                  <a:schemeClr val="bg1">
                    <a:lumMod val="65000"/>
                  </a:schemeClr>
                </a:solidFill>
                <a:latin typeface="Arial"/>
                <a:ea typeface="Arial"/>
                <a:cs typeface="Arial"/>
                <a:sym typeface="Arial"/>
              </a:rPr>
              <a:t>Presenter, title, organization</a:t>
            </a:r>
            <a:endParaRPr lang="en-US" dirty="0">
              <a:solidFill>
                <a:schemeClr val="bg1">
                  <a:lumMod val="65000"/>
                </a:schemeClr>
              </a:solidFill>
            </a:endParaRPr>
          </a:p>
          <a:p>
            <a:pPr>
              <a:spcBef>
                <a:spcPts val="480"/>
              </a:spcBef>
              <a:buClr>
                <a:schemeClr val="dk1"/>
              </a:buClr>
              <a:buSzPts val="2400"/>
            </a:pPr>
            <a:endParaRPr lang="en-US" dirty="0"/>
          </a:p>
        </p:txBody>
      </p:sp>
    </p:spTree>
    <p:extLst>
      <p:ext uri="{BB962C8B-B14F-4D97-AF65-F5344CB8AC3E}">
        <p14:creationId xmlns:p14="http://schemas.microsoft.com/office/powerpoint/2010/main" val="128462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54A1D8-ADC6-9E4A-9DF5-71AD676CD2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2442" y="1436826"/>
            <a:ext cx="6114473" cy="4585855"/>
          </a:xfrm>
          <a:prstGeom prst="rect">
            <a:avLst/>
          </a:prstGeom>
        </p:spPr>
      </p:pic>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Mindfulness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8" name="Rectangle 7">
            <a:extLst>
              <a:ext uri="{FF2B5EF4-FFF2-40B4-BE49-F238E27FC236}">
                <a16:creationId xmlns:a16="http://schemas.microsoft.com/office/drawing/2014/main" id="{33BE8F56-3668-4D43-BB6C-1B714B245286}"/>
              </a:ext>
            </a:extLst>
          </p:cNvPr>
          <p:cNvSpPr/>
          <p:nvPr/>
        </p:nvSpPr>
        <p:spPr>
          <a:xfrm>
            <a:off x="658733" y="2115988"/>
            <a:ext cx="7058892" cy="3046988"/>
          </a:xfrm>
          <a:prstGeom prst="rect">
            <a:avLst/>
          </a:prstGeom>
        </p:spPr>
        <p:txBody>
          <a:bodyPr wrap="square">
            <a:spAutoFit/>
          </a:bodyPr>
          <a:lstStyle/>
          <a:p>
            <a:r>
              <a:rPr lang="en-US" sz="4800" dirty="0"/>
              <a:t>Let’s Practice!</a:t>
            </a:r>
          </a:p>
          <a:p>
            <a:pPr marL="1143000" lvl="1" indent="-685800">
              <a:buFont typeface="Arial" panose="020B0604020202020204" pitchFamily="34" charset="0"/>
              <a:buChar char="•"/>
            </a:pPr>
            <a:r>
              <a:rPr lang="en-US" sz="4800" dirty="0"/>
              <a:t>Body Scan Meditation</a:t>
            </a:r>
          </a:p>
          <a:p>
            <a:pPr marL="1143000" lvl="1" indent="-685800">
              <a:buFont typeface="Arial" panose="020B0604020202020204" pitchFamily="34" charset="0"/>
              <a:buChar char="•"/>
            </a:pPr>
            <a:r>
              <a:rPr lang="en-US" sz="4800" dirty="0"/>
              <a:t>Walking Meditation</a:t>
            </a:r>
          </a:p>
          <a:p>
            <a:pPr marL="1143000" lvl="1" indent="-685800">
              <a:buFont typeface="Arial" panose="020B0604020202020204" pitchFamily="34" charset="0"/>
              <a:buChar char="•"/>
            </a:pPr>
            <a:r>
              <a:rPr lang="en-US" sz="4800" dirty="0" err="1"/>
              <a:t>Petitation</a:t>
            </a:r>
            <a:endParaRPr lang="en-US" sz="4800" dirty="0"/>
          </a:p>
        </p:txBody>
      </p:sp>
      <p:cxnSp>
        <p:nvCxnSpPr>
          <p:cNvPr id="10" name="Straight Connector 9">
            <a:extLst>
              <a:ext uri="{FF2B5EF4-FFF2-40B4-BE49-F238E27FC236}">
                <a16:creationId xmlns:a16="http://schemas.microsoft.com/office/drawing/2014/main" id="{78F74042-2F93-2141-8BFD-568BF665DAA5}"/>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331F833F-E300-0441-9F2C-F12ACB7F75C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Tree>
    <p:extLst>
      <p:ext uri="{BB962C8B-B14F-4D97-AF65-F5344CB8AC3E}">
        <p14:creationId xmlns:p14="http://schemas.microsoft.com/office/powerpoint/2010/main" val="3821230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Mindfulness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cxnSp>
        <p:nvCxnSpPr>
          <p:cNvPr id="11" name="Straight Connector 10">
            <a:extLst>
              <a:ext uri="{FF2B5EF4-FFF2-40B4-BE49-F238E27FC236}">
                <a16:creationId xmlns:a16="http://schemas.microsoft.com/office/drawing/2014/main" id="{0C4C8A31-AF35-A749-98C6-683A66442074}"/>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id="{6F54320D-465D-3346-B223-7621A7C0230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pic>
        <p:nvPicPr>
          <p:cNvPr id="9" name="Picture 4">
            <a:extLst>
              <a:ext uri="{FF2B5EF4-FFF2-40B4-BE49-F238E27FC236}">
                <a16:creationId xmlns:a16="http://schemas.microsoft.com/office/drawing/2014/main" id="{78F64604-F6D2-744C-B234-F21F0479C1A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80047" y="1800225"/>
            <a:ext cx="209550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822A160-648C-3B4F-A1BB-FD2FA981B8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5426" y="1595996"/>
            <a:ext cx="2253953" cy="1769883"/>
          </a:xfrm>
          <a:prstGeom prst="rect">
            <a:avLst/>
          </a:prstGeom>
        </p:spPr>
      </p:pic>
      <p:pic>
        <p:nvPicPr>
          <p:cNvPr id="3" name="Picture 2">
            <a:extLst>
              <a:ext uri="{FF2B5EF4-FFF2-40B4-BE49-F238E27FC236}">
                <a16:creationId xmlns:a16="http://schemas.microsoft.com/office/drawing/2014/main" id="{2D8DB0C8-C7E5-5C4F-882E-FBC2B1E3BB0F}"/>
              </a:ext>
            </a:extLst>
          </p:cNvPr>
          <p:cNvPicPr>
            <a:picLocks noChangeAspect="1"/>
          </p:cNvPicPr>
          <p:nvPr/>
        </p:nvPicPr>
        <p:blipFill>
          <a:blip r:embed="rId6"/>
          <a:stretch>
            <a:fillRect/>
          </a:stretch>
        </p:blipFill>
        <p:spPr>
          <a:xfrm>
            <a:off x="8867912" y="3547504"/>
            <a:ext cx="2870200" cy="1905000"/>
          </a:xfrm>
          <a:prstGeom prst="rect">
            <a:avLst/>
          </a:prstGeom>
        </p:spPr>
      </p:pic>
      <p:pic>
        <p:nvPicPr>
          <p:cNvPr id="4" name="Picture 3">
            <a:extLst>
              <a:ext uri="{FF2B5EF4-FFF2-40B4-BE49-F238E27FC236}">
                <a16:creationId xmlns:a16="http://schemas.microsoft.com/office/drawing/2014/main" id="{F5BA19FE-7237-694D-8D96-1DDE84D5B8A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05346" y="4252913"/>
            <a:ext cx="2870201" cy="1765846"/>
          </a:xfrm>
          <a:prstGeom prst="rect">
            <a:avLst/>
          </a:prstGeom>
        </p:spPr>
      </p:pic>
      <p:sp>
        <p:nvSpPr>
          <p:cNvPr id="5" name="Rectangle 4">
            <a:extLst>
              <a:ext uri="{FF2B5EF4-FFF2-40B4-BE49-F238E27FC236}">
                <a16:creationId xmlns:a16="http://schemas.microsoft.com/office/drawing/2014/main" id="{69BEE012-8BEE-6B48-9142-A911126BFCF4}"/>
              </a:ext>
            </a:extLst>
          </p:cNvPr>
          <p:cNvSpPr/>
          <p:nvPr/>
        </p:nvSpPr>
        <p:spPr>
          <a:xfrm>
            <a:off x="944116" y="1669175"/>
            <a:ext cx="4985181" cy="4339650"/>
          </a:xfrm>
          <a:prstGeom prst="rect">
            <a:avLst/>
          </a:prstGeom>
        </p:spPr>
        <p:txBody>
          <a:bodyPr wrap="square">
            <a:spAutoFit/>
          </a:bodyPr>
          <a:lstStyle/>
          <a:p>
            <a:r>
              <a:rPr lang="en-US" sz="3600" dirty="0"/>
              <a:t>Mindfulness Strategies and Tools:</a:t>
            </a:r>
          </a:p>
          <a:p>
            <a:endParaRPr lang="en-US" sz="3600" dirty="0"/>
          </a:p>
          <a:p>
            <a:pPr marL="342900" indent="-342900">
              <a:buFont typeface="Arial" panose="020B0604020202020204" pitchFamily="34" charset="0"/>
              <a:buChar char="•"/>
            </a:pPr>
            <a:r>
              <a:rPr lang="en-US" sz="2400" dirty="0"/>
              <a:t>Stress balls</a:t>
            </a:r>
          </a:p>
          <a:p>
            <a:pPr marL="285750" indent="-285750">
              <a:buFont typeface="Arial" panose="020B0604020202020204" pitchFamily="34" charset="0"/>
              <a:buChar char="•"/>
            </a:pPr>
            <a:r>
              <a:rPr lang="en-US" sz="2400" dirty="0"/>
              <a:t>LED votive candles</a:t>
            </a:r>
          </a:p>
          <a:p>
            <a:pPr marL="285750" indent="-285750">
              <a:buFont typeface="Arial" panose="020B0604020202020204" pitchFamily="34" charset="0"/>
              <a:buChar char="•"/>
            </a:pPr>
            <a:r>
              <a:rPr lang="en-US" sz="2400" dirty="0"/>
              <a:t>Worry stones</a:t>
            </a:r>
          </a:p>
          <a:p>
            <a:pPr marL="285750" indent="-285750">
              <a:buFont typeface="Arial" panose="020B0604020202020204" pitchFamily="34" charset="0"/>
              <a:buChar char="•"/>
            </a:pPr>
            <a:r>
              <a:rPr lang="en-US" sz="2400" dirty="0"/>
              <a:t>Quiet corner</a:t>
            </a:r>
          </a:p>
          <a:p>
            <a:pPr marL="285750" indent="-285750">
              <a:buFont typeface="Arial" panose="020B0604020202020204" pitchFamily="34" charset="0"/>
              <a:buChar char="•"/>
            </a:pPr>
            <a:r>
              <a:rPr lang="en-US" sz="2400" dirty="0"/>
              <a:t>Peace place (yoga mat)</a:t>
            </a:r>
          </a:p>
          <a:p>
            <a:pPr marL="285750" indent="-285750">
              <a:buFont typeface="Arial" panose="020B0604020202020204" pitchFamily="34" charset="0"/>
              <a:buChar char="•"/>
            </a:pPr>
            <a:r>
              <a:rPr lang="en-US" sz="2400" dirty="0"/>
              <a:t>Draw/color</a:t>
            </a:r>
          </a:p>
          <a:p>
            <a:pPr marL="285750" indent="-285750">
              <a:buFont typeface="Arial" panose="020B0604020202020204" pitchFamily="34" charset="0"/>
              <a:buChar char="•"/>
            </a:pPr>
            <a:r>
              <a:rPr lang="en-US" sz="2400" dirty="0"/>
              <a:t>Comfort kits</a:t>
            </a:r>
          </a:p>
        </p:txBody>
      </p:sp>
    </p:spTree>
    <p:extLst>
      <p:ext uri="{BB962C8B-B14F-4D97-AF65-F5344CB8AC3E}">
        <p14:creationId xmlns:p14="http://schemas.microsoft.com/office/powerpoint/2010/main" val="3884542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Mindfulness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cxnSp>
        <p:nvCxnSpPr>
          <p:cNvPr id="10" name="Straight Connector 9">
            <a:extLst>
              <a:ext uri="{FF2B5EF4-FFF2-40B4-BE49-F238E27FC236}">
                <a16:creationId xmlns:a16="http://schemas.microsoft.com/office/drawing/2014/main" id="{DC735DD1-F2E7-C84D-AE44-5C989D7C3224}"/>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421910F3-00C8-6A4C-B2F9-39C91F4D146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
        <p:nvSpPr>
          <p:cNvPr id="9" name="Content Placeholder 2">
            <a:extLst>
              <a:ext uri="{FF2B5EF4-FFF2-40B4-BE49-F238E27FC236}">
                <a16:creationId xmlns:a16="http://schemas.microsoft.com/office/drawing/2014/main" id="{442E491E-A910-674A-9EA3-FA6EB8385E20}"/>
              </a:ext>
            </a:extLst>
          </p:cNvPr>
          <p:cNvSpPr>
            <a:spLocks noGrp="1"/>
          </p:cNvSpPr>
          <p:nvPr>
            <p:ph idx="1"/>
          </p:nvPr>
        </p:nvSpPr>
        <p:spPr>
          <a:xfrm>
            <a:off x="453888" y="2375275"/>
            <a:ext cx="9152449" cy="4751943"/>
          </a:xfrm>
        </p:spPr>
        <p:txBody>
          <a:bodyPr>
            <a:normAutofit/>
          </a:bodyPr>
          <a:lstStyle/>
          <a:p>
            <a:pPr indent="-228600"/>
            <a:r>
              <a:rPr lang="en-US" sz="2900" dirty="0">
                <a:solidFill>
                  <a:prstClr val="black"/>
                </a:solidFill>
              </a:rPr>
              <a:t>Can help reset/manage emotions</a:t>
            </a:r>
          </a:p>
          <a:p>
            <a:pPr indent="-228600"/>
            <a:r>
              <a:rPr lang="en-US" sz="2900" dirty="0">
                <a:solidFill>
                  <a:prstClr val="black"/>
                </a:solidFill>
              </a:rPr>
              <a:t>Should be personalized</a:t>
            </a:r>
          </a:p>
          <a:p>
            <a:pPr indent="-228600"/>
            <a:r>
              <a:rPr lang="en-US" sz="2900" dirty="0">
                <a:solidFill>
                  <a:prstClr val="black"/>
                </a:solidFill>
              </a:rPr>
              <a:t>Should be done in collaboration with the family if feasible</a:t>
            </a:r>
          </a:p>
          <a:p>
            <a:pPr indent="-228600"/>
            <a:r>
              <a:rPr lang="en-US" sz="2900" dirty="0">
                <a:solidFill>
                  <a:prstClr val="black"/>
                </a:solidFill>
              </a:rPr>
              <a:t>Items may be bought at the dollar store or Amazon</a:t>
            </a:r>
          </a:p>
          <a:p>
            <a:pPr indent="-228600"/>
            <a:r>
              <a:rPr lang="en-US" sz="2900" dirty="0">
                <a:solidFill>
                  <a:prstClr val="black"/>
                </a:solidFill>
              </a:rPr>
              <a:t>Ideally, assemble the kit with the students and practice how to use the items </a:t>
            </a:r>
          </a:p>
          <a:p>
            <a:pPr indent="-228600"/>
            <a:r>
              <a:rPr lang="en-US" sz="2900" dirty="0">
                <a:solidFill>
                  <a:prstClr val="black"/>
                </a:solidFill>
              </a:rPr>
              <a:t>Place in an easily accessible/secure area</a:t>
            </a:r>
            <a:endParaRPr lang="en-US" sz="2900" dirty="0"/>
          </a:p>
        </p:txBody>
      </p:sp>
      <p:pic>
        <p:nvPicPr>
          <p:cNvPr id="12" name="Picture 4" descr="Image result for comfort kit">
            <a:extLst>
              <a:ext uri="{FF2B5EF4-FFF2-40B4-BE49-F238E27FC236}">
                <a16:creationId xmlns:a16="http://schemas.microsoft.com/office/drawing/2014/main" id="{B7F47CC6-838F-0148-A84C-670B5A6AF8A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13584" y="1582870"/>
            <a:ext cx="2624528" cy="17465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comfort kit">
            <a:extLst>
              <a:ext uri="{FF2B5EF4-FFF2-40B4-BE49-F238E27FC236}">
                <a16:creationId xmlns:a16="http://schemas.microsoft.com/office/drawing/2014/main" id="{CC540803-F83A-8446-A72C-E8C087CCD23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566412" y="3565338"/>
            <a:ext cx="2171700" cy="21050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08FE8C92-F0C8-BF4E-B825-D08936AF24DD}"/>
              </a:ext>
            </a:extLst>
          </p:cNvPr>
          <p:cNvSpPr/>
          <p:nvPr/>
        </p:nvSpPr>
        <p:spPr>
          <a:xfrm>
            <a:off x="658733" y="1524000"/>
            <a:ext cx="3541547" cy="830997"/>
          </a:xfrm>
          <a:prstGeom prst="rect">
            <a:avLst/>
          </a:prstGeom>
        </p:spPr>
        <p:txBody>
          <a:bodyPr wrap="none">
            <a:spAutoFit/>
          </a:bodyPr>
          <a:lstStyle/>
          <a:p>
            <a:r>
              <a:rPr lang="en-US" sz="4800" dirty="0"/>
              <a:t>Comfort Kits:</a:t>
            </a:r>
          </a:p>
        </p:txBody>
      </p:sp>
    </p:spTree>
    <p:extLst>
      <p:ext uri="{BB962C8B-B14F-4D97-AF65-F5344CB8AC3E}">
        <p14:creationId xmlns:p14="http://schemas.microsoft.com/office/powerpoint/2010/main" val="2688686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Mindfulness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cxnSp>
        <p:nvCxnSpPr>
          <p:cNvPr id="10" name="Straight Connector 9">
            <a:extLst>
              <a:ext uri="{FF2B5EF4-FFF2-40B4-BE49-F238E27FC236}">
                <a16:creationId xmlns:a16="http://schemas.microsoft.com/office/drawing/2014/main" id="{DC735DD1-F2E7-C84D-AE44-5C989D7C3224}"/>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421910F3-00C8-6A4C-B2F9-39C91F4D146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
        <p:nvSpPr>
          <p:cNvPr id="9" name="Content Placeholder 2">
            <a:extLst>
              <a:ext uri="{FF2B5EF4-FFF2-40B4-BE49-F238E27FC236}">
                <a16:creationId xmlns:a16="http://schemas.microsoft.com/office/drawing/2014/main" id="{442E491E-A910-674A-9EA3-FA6EB8385E20}"/>
              </a:ext>
            </a:extLst>
          </p:cNvPr>
          <p:cNvSpPr>
            <a:spLocks noGrp="1"/>
          </p:cNvSpPr>
          <p:nvPr>
            <p:ph idx="1"/>
          </p:nvPr>
        </p:nvSpPr>
        <p:spPr>
          <a:xfrm>
            <a:off x="1183030" y="2354997"/>
            <a:ext cx="7166450" cy="4751943"/>
          </a:xfrm>
        </p:spPr>
        <p:txBody>
          <a:bodyPr>
            <a:normAutofit/>
          </a:bodyPr>
          <a:lstStyle/>
          <a:p>
            <a:r>
              <a:rPr lang="en-US" sz="3200" dirty="0"/>
              <a:t>iPod or MP3 player with music for different moods</a:t>
            </a:r>
          </a:p>
          <a:p>
            <a:r>
              <a:rPr lang="en-US" sz="3200" dirty="0"/>
              <a:t>Family pictures </a:t>
            </a:r>
          </a:p>
          <a:p>
            <a:r>
              <a:rPr lang="en-US" sz="3200" dirty="0"/>
              <a:t>Snacks and candies/water</a:t>
            </a:r>
          </a:p>
          <a:p>
            <a:r>
              <a:rPr lang="en-US" sz="3200" dirty="0"/>
              <a:t>Essential oils or LED candles</a:t>
            </a:r>
          </a:p>
          <a:p>
            <a:r>
              <a:rPr lang="en-US" sz="3200" dirty="0"/>
              <a:t>Puzzle or craft project</a:t>
            </a:r>
          </a:p>
          <a:p>
            <a:r>
              <a:rPr lang="en-US" sz="3200" dirty="0"/>
              <a:t>Journal</a:t>
            </a:r>
          </a:p>
        </p:txBody>
      </p:sp>
      <p:sp>
        <p:nvSpPr>
          <p:cNvPr id="14" name="Rectangle 13">
            <a:extLst>
              <a:ext uri="{FF2B5EF4-FFF2-40B4-BE49-F238E27FC236}">
                <a16:creationId xmlns:a16="http://schemas.microsoft.com/office/drawing/2014/main" id="{08FE8C92-F0C8-BF4E-B825-D08936AF24DD}"/>
              </a:ext>
            </a:extLst>
          </p:cNvPr>
          <p:cNvSpPr/>
          <p:nvPr/>
        </p:nvSpPr>
        <p:spPr>
          <a:xfrm>
            <a:off x="745732" y="1436826"/>
            <a:ext cx="7166449" cy="830997"/>
          </a:xfrm>
          <a:prstGeom prst="rect">
            <a:avLst/>
          </a:prstGeom>
        </p:spPr>
        <p:txBody>
          <a:bodyPr wrap="none">
            <a:spAutoFit/>
          </a:bodyPr>
          <a:lstStyle/>
          <a:p>
            <a:r>
              <a:rPr lang="en-US" sz="4800" dirty="0"/>
              <a:t>Comfort Kit Item Examples:</a:t>
            </a:r>
          </a:p>
        </p:txBody>
      </p:sp>
      <p:pic>
        <p:nvPicPr>
          <p:cNvPr id="3" name="Picture 2">
            <a:extLst>
              <a:ext uri="{FF2B5EF4-FFF2-40B4-BE49-F238E27FC236}">
                <a16:creationId xmlns:a16="http://schemas.microsoft.com/office/drawing/2014/main" id="{2FDF7CC9-02FF-AB48-BA06-07A25732B8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2477" y="2909888"/>
            <a:ext cx="4048601" cy="2658581"/>
          </a:xfrm>
          <a:prstGeom prst="rect">
            <a:avLst/>
          </a:prstGeom>
        </p:spPr>
      </p:pic>
    </p:spTree>
    <p:extLst>
      <p:ext uri="{BB962C8B-B14F-4D97-AF65-F5344CB8AC3E}">
        <p14:creationId xmlns:p14="http://schemas.microsoft.com/office/powerpoint/2010/main" val="3492436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Making Microwave Heating Pads | ThriftyFun">
            <a:extLst>
              <a:ext uri="{FF2B5EF4-FFF2-40B4-BE49-F238E27FC236}">
                <a16:creationId xmlns:a16="http://schemas.microsoft.com/office/drawing/2014/main" id="{C9A86B5A-E668-244C-8765-6B8B31F6B06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22028" y="3795462"/>
            <a:ext cx="2569866" cy="19273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Mindfulness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cxnSp>
        <p:nvCxnSpPr>
          <p:cNvPr id="10" name="Straight Connector 9">
            <a:extLst>
              <a:ext uri="{FF2B5EF4-FFF2-40B4-BE49-F238E27FC236}">
                <a16:creationId xmlns:a16="http://schemas.microsoft.com/office/drawing/2014/main" id="{DC735DD1-F2E7-C84D-AE44-5C989D7C3224}"/>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421910F3-00C8-6A4C-B2F9-39C91F4D146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
        <p:nvSpPr>
          <p:cNvPr id="9" name="Content Placeholder 2">
            <a:extLst>
              <a:ext uri="{FF2B5EF4-FFF2-40B4-BE49-F238E27FC236}">
                <a16:creationId xmlns:a16="http://schemas.microsoft.com/office/drawing/2014/main" id="{442E491E-A910-674A-9EA3-FA6EB8385E20}"/>
              </a:ext>
            </a:extLst>
          </p:cNvPr>
          <p:cNvSpPr>
            <a:spLocks noGrp="1"/>
          </p:cNvSpPr>
          <p:nvPr>
            <p:ph idx="1"/>
          </p:nvPr>
        </p:nvSpPr>
        <p:spPr>
          <a:xfrm>
            <a:off x="756006" y="2973418"/>
            <a:ext cx="7166450" cy="2528330"/>
          </a:xfrm>
        </p:spPr>
        <p:txBody>
          <a:bodyPr>
            <a:normAutofit lnSpcReduction="10000"/>
          </a:bodyPr>
          <a:lstStyle/>
          <a:p>
            <a:pPr marL="1028700" lvl="1" indent="-457200">
              <a:spcBef>
                <a:spcPts val="360"/>
              </a:spcBef>
              <a:buSzPts val="1800"/>
              <a:buFont typeface="Wingdings" pitchFamily="2" charset="2"/>
              <a:buChar char="Ø"/>
              <a:defRPr/>
            </a:pPr>
            <a:r>
              <a:rPr lang="en-US" sz="3600" dirty="0">
                <a:cs typeface="Arial" panose="020B0604020202020204" pitchFamily="34" charset="0"/>
              </a:rPr>
              <a:t>Gratitude list</a:t>
            </a:r>
          </a:p>
          <a:p>
            <a:pPr marL="1028700" lvl="1" indent="-457200">
              <a:spcBef>
                <a:spcPts val="360"/>
              </a:spcBef>
              <a:buSzPts val="1800"/>
              <a:buFont typeface="Wingdings" pitchFamily="2" charset="2"/>
              <a:buChar char="Ø"/>
              <a:defRPr/>
            </a:pPr>
            <a:r>
              <a:rPr lang="en-US" sz="3600" dirty="0">
                <a:cs typeface="Arial" panose="020B0604020202020204" pitchFamily="34" charset="0"/>
              </a:rPr>
              <a:t>Intention list</a:t>
            </a:r>
          </a:p>
          <a:p>
            <a:pPr marL="1028700" lvl="1" indent="-457200">
              <a:spcBef>
                <a:spcPts val="360"/>
              </a:spcBef>
              <a:buSzPts val="1800"/>
              <a:buFont typeface="Wingdings" pitchFamily="2" charset="2"/>
              <a:buChar char="Ø"/>
              <a:defRPr/>
            </a:pPr>
            <a:r>
              <a:rPr lang="en-US" sz="3600" dirty="0">
                <a:cs typeface="Arial" panose="020B0604020202020204" pitchFamily="34" charset="0"/>
              </a:rPr>
              <a:t>Mindfulness jar </a:t>
            </a:r>
          </a:p>
          <a:p>
            <a:pPr marL="1028700" lvl="1" indent="-457200">
              <a:spcBef>
                <a:spcPts val="360"/>
              </a:spcBef>
              <a:buSzPts val="1800"/>
              <a:buFont typeface="Wingdings" pitchFamily="2" charset="2"/>
              <a:buChar char="Ø"/>
              <a:defRPr/>
            </a:pPr>
            <a:r>
              <a:rPr lang="en-US" sz="3600" kern="0" dirty="0">
                <a:solidFill>
                  <a:srgbClr val="000000"/>
                </a:solidFill>
                <a:cs typeface="Arial" panose="020B0604020202020204" pitchFamily="34" charset="0"/>
                <a:sym typeface="Arial"/>
              </a:rPr>
              <a:t>Stress ball</a:t>
            </a:r>
          </a:p>
          <a:p>
            <a:pPr marL="1028700" lvl="1" indent="-457200">
              <a:spcBef>
                <a:spcPts val="360"/>
              </a:spcBef>
              <a:buSzPts val="1800"/>
              <a:buFont typeface="Wingdings" pitchFamily="2" charset="2"/>
              <a:buChar char="Ø"/>
              <a:defRPr/>
            </a:pPr>
            <a:r>
              <a:rPr lang="en-US" sz="3600" kern="0" dirty="0">
                <a:solidFill>
                  <a:srgbClr val="000000"/>
                </a:solidFill>
                <a:cs typeface="Arial" panose="020B0604020202020204" pitchFamily="34" charset="0"/>
                <a:sym typeface="Arial"/>
              </a:rPr>
              <a:t>Eye pillow</a:t>
            </a:r>
          </a:p>
        </p:txBody>
      </p:sp>
      <p:sp>
        <p:nvSpPr>
          <p:cNvPr id="14" name="Rectangle 13">
            <a:extLst>
              <a:ext uri="{FF2B5EF4-FFF2-40B4-BE49-F238E27FC236}">
                <a16:creationId xmlns:a16="http://schemas.microsoft.com/office/drawing/2014/main" id="{08FE8C92-F0C8-BF4E-B825-D08936AF24DD}"/>
              </a:ext>
            </a:extLst>
          </p:cNvPr>
          <p:cNvSpPr/>
          <p:nvPr/>
        </p:nvSpPr>
        <p:spPr>
          <a:xfrm>
            <a:off x="756006" y="1687424"/>
            <a:ext cx="9245095" cy="830997"/>
          </a:xfrm>
          <a:prstGeom prst="rect">
            <a:avLst/>
          </a:prstGeom>
        </p:spPr>
        <p:txBody>
          <a:bodyPr wrap="none">
            <a:spAutoFit/>
          </a:bodyPr>
          <a:lstStyle/>
          <a:p>
            <a:r>
              <a:rPr lang="en-US" sz="4800" dirty="0"/>
              <a:t>More Items to Make with Students:</a:t>
            </a:r>
          </a:p>
        </p:txBody>
      </p:sp>
      <p:pic>
        <p:nvPicPr>
          <p:cNvPr id="12" name="Picture 11">
            <a:extLst>
              <a:ext uri="{FF2B5EF4-FFF2-40B4-BE49-F238E27FC236}">
                <a16:creationId xmlns:a16="http://schemas.microsoft.com/office/drawing/2014/main" id="{5AC943E4-47DD-E34E-ADEB-E12355C1F9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47384" y="2549650"/>
            <a:ext cx="2097232" cy="2094571"/>
          </a:xfrm>
          <a:prstGeom prst="rect">
            <a:avLst/>
          </a:prstGeom>
        </p:spPr>
      </p:pic>
      <p:pic>
        <p:nvPicPr>
          <p:cNvPr id="13" name="Picture 12">
            <a:extLst>
              <a:ext uri="{FF2B5EF4-FFF2-40B4-BE49-F238E27FC236}">
                <a16:creationId xmlns:a16="http://schemas.microsoft.com/office/drawing/2014/main" id="{CF0B6364-C17C-7644-A6A9-F096C6336C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48552" y="3174181"/>
            <a:ext cx="1825957" cy="1927399"/>
          </a:xfrm>
          <a:prstGeom prst="rect">
            <a:avLst/>
          </a:prstGeom>
        </p:spPr>
      </p:pic>
    </p:spTree>
    <p:extLst>
      <p:ext uri="{BB962C8B-B14F-4D97-AF65-F5344CB8AC3E}">
        <p14:creationId xmlns:p14="http://schemas.microsoft.com/office/powerpoint/2010/main" val="1912187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Mindfulness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cxnSp>
        <p:nvCxnSpPr>
          <p:cNvPr id="10" name="Straight Connector 9">
            <a:extLst>
              <a:ext uri="{FF2B5EF4-FFF2-40B4-BE49-F238E27FC236}">
                <a16:creationId xmlns:a16="http://schemas.microsoft.com/office/drawing/2014/main" id="{DC735DD1-F2E7-C84D-AE44-5C989D7C3224}"/>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421910F3-00C8-6A4C-B2F9-39C91F4D146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
        <p:nvSpPr>
          <p:cNvPr id="14" name="Rectangle 13">
            <a:extLst>
              <a:ext uri="{FF2B5EF4-FFF2-40B4-BE49-F238E27FC236}">
                <a16:creationId xmlns:a16="http://schemas.microsoft.com/office/drawing/2014/main" id="{08FE8C92-F0C8-BF4E-B825-D08936AF24DD}"/>
              </a:ext>
            </a:extLst>
          </p:cNvPr>
          <p:cNvSpPr/>
          <p:nvPr/>
        </p:nvSpPr>
        <p:spPr>
          <a:xfrm>
            <a:off x="658733" y="2086666"/>
            <a:ext cx="4364080" cy="1569660"/>
          </a:xfrm>
          <a:prstGeom prst="rect">
            <a:avLst/>
          </a:prstGeom>
        </p:spPr>
        <p:txBody>
          <a:bodyPr wrap="none">
            <a:spAutoFit/>
          </a:bodyPr>
          <a:lstStyle/>
          <a:p>
            <a:r>
              <a:rPr lang="en-US" sz="4800" dirty="0"/>
              <a:t>ACTIVITY:</a:t>
            </a:r>
          </a:p>
          <a:p>
            <a:r>
              <a:rPr lang="en-US" sz="4800" dirty="0"/>
              <a:t>Intention Setting</a:t>
            </a:r>
          </a:p>
        </p:txBody>
      </p:sp>
      <p:pic>
        <p:nvPicPr>
          <p:cNvPr id="5" name="Picture 4">
            <a:extLst>
              <a:ext uri="{FF2B5EF4-FFF2-40B4-BE49-F238E27FC236}">
                <a16:creationId xmlns:a16="http://schemas.microsoft.com/office/drawing/2014/main" id="{6834B829-437D-504F-A527-11CE8550BB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6773" y="2086666"/>
            <a:ext cx="5929608" cy="3613355"/>
          </a:xfrm>
          <a:prstGeom prst="rect">
            <a:avLst/>
          </a:prstGeom>
        </p:spPr>
      </p:pic>
    </p:spTree>
    <p:extLst>
      <p:ext uri="{BB962C8B-B14F-4D97-AF65-F5344CB8AC3E}">
        <p14:creationId xmlns:p14="http://schemas.microsoft.com/office/powerpoint/2010/main" val="1808951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0E4210-FF68-4446-9542-3647E206CE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2915" y="1986398"/>
            <a:ext cx="7356172" cy="3813892"/>
          </a:xfrm>
          <a:prstGeom prst="rect">
            <a:avLst/>
          </a:prstGeom>
        </p:spPr>
      </p:pic>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Mindfulness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cxnSp>
        <p:nvCxnSpPr>
          <p:cNvPr id="10" name="Straight Connector 9">
            <a:extLst>
              <a:ext uri="{FF2B5EF4-FFF2-40B4-BE49-F238E27FC236}">
                <a16:creationId xmlns:a16="http://schemas.microsoft.com/office/drawing/2014/main" id="{DC735DD1-F2E7-C84D-AE44-5C989D7C3224}"/>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421910F3-00C8-6A4C-B2F9-39C91F4D146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
        <p:nvSpPr>
          <p:cNvPr id="14" name="Rectangle 13">
            <a:extLst>
              <a:ext uri="{FF2B5EF4-FFF2-40B4-BE49-F238E27FC236}">
                <a16:creationId xmlns:a16="http://schemas.microsoft.com/office/drawing/2014/main" id="{08FE8C92-F0C8-BF4E-B825-D08936AF24DD}"/>
              </a:ext>
            </a:extLst>
          </p:cNvPr>
          <p:cNvSpPr/>
          <p:nvPr/>
        </p:nvSpPr>
        <p:spPr>
          <a:xfrm>
            <a:off x="658733" y="2086666"/>
            <a:ext cx="3234841" cy="3046988"/>
          </a:xfrm>
          <a:prstGeom prst="rect">
            <a:avLst/>
          </a:prstGeom>
        </p:spPr>
        <p:txBody>
          <a:bodyPr wrap="square">
            <a:spAutoFit/>
          </a:bodyPr>
          <a:lstStyle/>
          <a:p>
            <a:r>
              <a:rPr lang="en-US" sz="4800" dirty="0"/>
              <a:t>ACTIVITY:</a:t>
            </a:r>
          </a:p>
          <a:p>
            <a:r>
              <a:rPr lang="en-US" sz="4800" dirty="0"/>
              <a:t>Five Senses Mindfulness Exercise</a:t>
            </a:r>
          </a:p>
        </p:txBody>
      </p:sp>
    </p:spTree>
    <p:extLst>
      <p:ext uri="{BB962C8B-B14F-4D97-AF65-F5344CB8AC3E}">
        <p14:creationId xmlns:p14="http://schemas.microsoft.com/office/powerpoint/2010/main" val="3901455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Mindfulness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cxnSp>
        <p:nvCxnSpPr>
          <p:cNvPr id="10" name="Straight Connector 9">
            <a:extLst>
              <a:ext uri="{FF2B5EF4-FFF2-40B4-BE49-F238E27FC236}">
                <a16:creationId xmlns:a16="http://schemas.microsoft.com/office/drawing/2014/main" id="{DC735DD1-F2E7-C84D-AE44-5C989D7C3224}"/>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421910F3-00C8-6A4C-B2F9-39C91F4D146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
        <p:nvSpPr>
          <p:cNvPr id="14" name="Rectangle 13">
            <a:extLst>
              <a:ext uri="{FF2B5EF4-FFF2-40B4-BE49-F238E27FC236}">
                <a16:creationId xmlns:a16="http://schemas.microsoft.com/office/drawing/2014/main" id="{08FE8C92-F0C8-BF4E-B825-D08936AF24DD}"/>
              </a:ext>
            </a:extLst>
          </p:cNvPr>
          <p:cNvSpPr/>
          <p:nvPr/>
        </p:nvSpPr>
        <p:spPr>
          <a:xfrm>
            <a:off x="1707328" y="2115988"/>
            <a:ext cx="3234841" cy="3046988"/>
          </a:xfrm>
          <a:prstGeom prst="rect">
            <a:avLst/>
          </a:prstGeom>
        </p:spPr>
        <p:txBody>
          <a:bodyPr wrap="square">
            <a:spAutoFit/>
          </a:bodyPr>
          <a:lstStyle/>
          <a:p>
            <a:r>
              <a:rPr lang="en-US" sz="4800" dirty="0"/>
              <a:t>ACTIVITY:</a:t>
            </a:r>
          </a:p>
          <a:p>
            <a:r>
              <a:rPr lang="en-US" sz="4800" dirty="0"/>
              <a:t>Yoga</a:t>
            </a:r>
          </a:p>
          <a:p>
            <a:r>
              <a:rPr lang="en-US" sz="4800" dirty="0"/>
              <a:t>Classroom</a:t>
            </a:r>
          </a:p>
          <a:p>
            <a:r>
              <a:rPr lang="en-US" sz="4800" dirty="0"/>
              <a:t>Activity</a:t>
            </a:r>
          </a:p>
        </p:txBody>
      </p:sp>
      <p:pic>
        <p:nvPicPr>
          <p:cNvPr id="1028" name="Picture 4" descr="Yoga 4 Classrooms - Home | Facebook">
            <a:extLst>
              <a:ext uri="{FF2B5EF4-FFF2-40B4-BE49-F238E27FC236}">
                <a16:creationId xmlns:a16="http://schemas.microsoft.com/office/drawing/2014/main" id="{81610B53-9C36-AE4A-802B-BBA9DA65DD5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40399" y="1935778"/>
            <a:ext cx="3993535" cy="3993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013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Mindfulness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cxnSp>
        <p:nvCxnSpPr>
          <p:cNvPr id="10" name="Straight Connector 9">
            <a:extLst>
              <a:ext uri="{FF2B5EF4-FFF2-40B4-BE49-F238E27FC236}">
                <a16:creationId xmlns:a16="http://schemas.microsoft.com/office/drawing/2014/main" id="{DC735DD1-F2E7-C84D-AE44-5C989D7C3224}"/>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421910F3-00C8-6A4C-B2F9-39C91F4D146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
        <p:nvSpPr>
          <p:cNvPr id="14" name="Rectangle 13">
            <a:extLst>
              <a:ext uri="{FF2B5EF4-FFF2-40B4-BE49-F238E27FC236}">
                <a16:creationId xmlns:a16="http://schemas.microsoft.com/office/drawing/2014/main" id="{08FE8C92-F0C8-BF4E-B825-D08936AF24DD}"/>
              </a:ext>
            </a:extLst>
          </p:cNvPr>
          <p:cNvSpPr/>
          <p:nvPr/>
        </p:nvSpPr>
        <p:spPr>
          <a:xfrm>
            <a:off x="1183030" y="2286506"/>
            <a:ext cx="3234841" cy="3046988"/>
          </a:xfrm>
          <a:prstGeom prst="rect">
            <a:avLst/>
          </a:prstGeom>
        </p:spPr>
        <p:txBody>
          <a:bodyPr wrap="square">
            <a:spAutoFit/>
          </a:bodyPr>
          <a:lstStyle/>
          <a:p>
            <a:r>
              <a:rPr lang="en-US" sz="4800" dirty="0"/>
              <a:t>ACTIVITY:</a:t>
            </a:r>
          </a:p>
          <a:p>
            <a:r>
              <a:rPr lang="en-US" sz="4800" dirty="0"/>
              <a:t>Making </a:t>
            </a:r>
          </a:p>
          <a:p>
            <a:r>
              <a:rPr lang="en-US" sz="4800" dirty="0"/>
              <a:t>Stress </a:t>
            </a:r>
          </a:p>
          <a:p>
            <a:r>
              <a:rPr lang="en-US" sz="4800" dirty="0"/>
              <a:t>Balls</a:t>
            </a:r>
          </a:p>
        </p:txBody>
      </p:sp>
      <p:pic>
        <p:nvPicPr>
          <p:cNvPr id="8" name="Picture 7">
            <a:extLst>
              <a:ext uri="{FF2B5EF4-FFF2-40B4-BE49-F238E27FC236}">
                <a16:creationId xmlns:a16="http://schemas.microsoft.com/office/drawing/2014/main" id="{05E0E1A9-6687-BB48-8630-B48A5DCDEAD9}"/>
              </a:ext>
            </a:extLst>
          </p:cNvPr>
          <p:cNvPicPr>
            <a:picLocks noChangeAspect="1"/>
          </p:cNvPicPr>
          <p:nvPr/>
        </p:nvPicPr>
        <p:blipFill>
          <a:blip r:embed="rId4"/>
          <a:stretch>
            <a:fillRect/>
          </a:stretch>
        </p:blipFill>
        <p:spPr>
          <a:xfrm>
            <a:off x="5029201" y="1657570"/>
            <a:ext cx="5482256" cy="4304860"/>
          </a:xfrm>
          <a:prstGeom prst="rect">
            <a:avLst/>
          </a:prstGeom>
        </p:spPr>
      </p:pic>
    </p:spTree>
    <p:extLst>
      <p:ext uri="{BB962C8B-B14F-4D97-AF65-F5344CB8AC3E}">
        <p14:creationId xmlns:p14="http://schemas.microsoft.com/office/powerpoint/2010/main" val="384550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Mindfulness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cxnSp>
        <p:nvCxnSpPr>
          <p:cNvPr id="10" name="Straight Connector 9">
            <a:extLst>
              <a:ext uri="{FF2B5EF4-FFF2-40B4-BE49-F238E27FC236}">
                <a16:creationId xmlns:a16="http://schemas.microsoft.com/office/drawing/2014/main" id="{DC735DD1-F2E7-C84D-AE44-5C989D7C3224}"/>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421910F3-00C8-6A4C-B2F9-39C91F4D146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
        <p:nvSpPr>
          <p:cNvPr id="14" name="Rectangle 13">
            <a:extLst>
              <a:ext uri="{FF2B5EF4-FFF2-40B4-BE49-F238E27FC236}">
                <a16:creationId xmlns:a16="http://schemas.microsoft.com/office/drawing/2014/main" id="{08FE8C92-F0C8-BF4E-B825-D08936AF24DD}"/>
              </a:ext>
            </a:extLst>
          </p:cNvPr>
          <p:cNvSpPr/>
          <p:nvPr/>
        </p:nvSpPr>
        <p:spPr>
          <a:xfrm>
            <a:off x="1469894" y="2199331"/>
            <a:ext cx="3234841" cy="3046988"/>
          </a:xfrm>
          <a:prstGeom prst="rect">
            <a:avLst/>
          </a:prstGeom>
        </p:spPr>
        <p:txBody>
          <a:bodyPr wrap="square">
            <a:spAutoFit/>
          </a:bodyPr>
          <a:lstStyle/>
          <a:p>
            <a:r>
              <a:rPr lang="en-US" sz="4800" dirty="0"/>
              <a:t>ACTIVITY:</a:t>
            </a:r>
          </a:p>
          <a:p>
            <a:r>
              <a:rPr lang="en-US" sz="4800" dirty="0"/>
              <a:t>Making </a:t>
            </a:r>
          </a:p>
          <a:p>
            <a:r>
              <a:rPr lang="en-US" sz="4800" dirty="0"/>
              <a:t>Eye</a:t>
            </a:r>
          </a:p>
          <a:p>
            <a:r>
              <a:rPr lang="en-US" sz="4800" dirty="0"/>
              <a:t>Pillows</a:t>
            </a:r>
          </a:p>
        </p:txBody>
      </p:sp>
      <p:pic>
        <p:nvPicPr>
          <p:cNvPr id="3076" name="Picture 4" descr="Making Microwave Heating Pads | ThriftyFun">
            <a:extLst>
              <a:ext uri="{FF2B5EF4-FFF2-40B4-BE49-F238E27FC236}">
                <a16:creationId xmlns:a16="http://schemas.microsoft.com/office/drawing/2014/main" id="{BB555F01-3619-544F-B0B0-2838576A1E4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68413" y="1743383"/>
            <a:ext cx="5510980" cy="4133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543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Mindfulness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1143000" y="1805713"/>
            <a:ext cx="10595112" cy="923330"/>
          </a:xfrm>
          <a:prstGeom prst="rect">
            <a:avLst/>
          </a:prstGeom>
        </p:spPr>
        <p:txBody>
          <a:bodyPr wrap="square">
            <a:spAutoFit/>
          </a:bodyPr>
          <a:lstStyle/>
          <a:p>
            <a:pPr algn="ctr"/>
            <a:r>
              <a:rPr lang="en-US" sz="5400" dirty="0">
                <a:solidFill>
                  <a:srgbClr val="000000"/>
                </a:solidFill>
                <a:latin typeface="Arial" panose="020B0604020202020204" pitchFamily="34" charset="0"/>
                <a:ea typeface="Times New Roman" panose="02020603050405020304" pitchFamily="18" charset="0"/>
              </a:rPr>
              <a:t>Today you will learn:</a:t>
            </a:r>
            <a:endParaRPr lang="en-US" sz="5400" dirty="0"/>
          </a:p>
        </p:txBody>
      </p:sp>
      <p:sp>
        <p:nvSpPr>
          <p:cNvPr id="8" name="Rectangle 7">
            <a:extLst>
              <a:ext uri="{FF2B5EF4-FFF2-40B4-BE49-F238E27FC236}">
                <a16:creationId xmlns:a16="http://schemas.microsoft.com/office/drawing/2014/main" id="{33BE8F56-3668-4D43-BB6C-1B714B245286}"/>
              </a:ext>
            </a:extLst>
          </p:cNvPr>
          <p:cNvSpPr/>
          <p:nvPr/>
        </p:nvSpPr>
        <p:spPr>
          <a:xfrm>
            <a:off x="1174679" y="2844068"/>
            <a:ext cx="9915525" cy="3565079"/>
          </a:xfrm>
          <a:prstGeom prst="rect">
            <a:avLst/>
          </a:prstGeom>
        </p:spPr>
        <p:txBody>
          <a:bodyPr wrap="square">
            <a:spAutoFit/>
          </a:bodyPr>
          <a:lstStyle/>
          <a:p>
            <a:pPr marL="800100" lvl="0" indent="-457200">
              <a:spcBef>
                <a:spcPts val="50"/>
              </a:spcBef>
              <a:buFont typeface="Arial" panose="020B0604020202020204" pitchFamily="34" charset="0"/>
              <a:buChar char="•"/>
            </a:pPr>
            <a:r>
              <a:rPr lang="en-US" sz="3200" dirty="0">
                <a:solidFill>
                  <a:srgbClr val="000000"/>
                </a:solidFill>
                <a:latin typeface="Arial" panose="020B0604020202020204" pitchFamily="34" charset="0"/>
                <a:ea typeface="Calibri" panose="020F0502020204030204" pitchFamily="34" charset="0"/>
              </a:rPr>
              <a:t>The importance of practicing mindfulness in your own life before having the skills to impart it to others</a:t>
            </a:r>
          </a:p>
          <a:p>
            <a:pPr marL="800100" lvl="0" indent="-457200">
              <a:spcBef>
                <a:spcPts val="50"/>
              </a:spcBef>
              <a:buFont typeface="Arial" panose="020B0604020202020204" pitchFamily="34" charset="0"/>
              <a:buChar char="•"/>
            </a:pPr>
            <a:r>
              <a:rPr lang="en-US" sz="3200" dirty="0">
                <a:solidFill>
                  <a:srgbClr val="000000"/>
                </a:solidFill>
                <a:latin typeface="Arial" panose="020B0604020202020204" pitchFamily="34" charset="0"/>
                <a:ea typeface="Calibri" panose="020F0502020204030204" pitchFamily="34" charset="0"/>
              </a:rPr>
              <a:t>To increase your ability to regulate emotions, decrease both stress and anxiety</a:t>
            </a:r>
          </a:p>
          <a:p>
            <a:pPr marL="800100" lvl="0" indent="-457200">
              <a:spcBef>
                <a:spcPts val="50"/>
              </a:spcBef>
              <a:buFont typeface="Arial" panose="020B0604020202020204" pitchFamily="34" charset="0"/>
              <a:buChar char="•"/>
            </a:pPr>
            <a:r>
              <a:rPr lang="en-US" sz="3200" dirty="0">
                <a:solidFill>
                  <a:srgbClr val="000000"/>
                </a:solidFill>
                <a:latin typeface="Arial" panose="020B0604020202020204" pitchFamily="34" charset="0"/>
                <a:ea typeface="Calibri" panose="020F0502020204030204" pitchFamily="34" charset="0"/>
              </a:rPr>
              <a:t>Strategies to achieve personal wellness   </a:t>
            </a:r>
            <a:endParaRPr lang="en-US" sz="3200" dirty="0">
              <a:latin typeface="Times New Roman" panose="02020603050405020304" pitchFamily="18" charset="0"/>
              <a:ea typeface="Times New Roman" panose="02020603050405020304" pitchFamily="18" charset="0"/>
            </a:endParaRPr>
          </a:p>
          <a:p>
            <a:pPr lvl="0">
              <a:buSzPts val="1400"/>
            </a:pPr>
            <a:endParaRPr lang="en-US" sz="3200" dirty="0"/>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Tree>
    <p:extLst>
      <p:ext uri="{BB962C8B-B14F-4D97-AF65-F5344CB8AC3E}">
        <p14:creationId xmlns:p14="http://schemas.microsoft.com/office/powerpoint/2010/main" val="1139319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Mindfulness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cxnSp>
        <p:nvCxnSpPr>
          <p:cNvPr id="10" name="Straight Connector 9">
            <a:extLst>
              <a:ext uri="{FF2B5EF4-FFF2-40B4-BE49-F238E27FC236}">
                <a16:creationId xmlns:a16="http://schemas.microsoft.com/office/drawing/2014/main" id="{DC735DD1-F2E7-C84D-AE44-5C989D7C3224}"/>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421910F3-00C8-6A4C-B2F9-39C91F4D146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
        <p:nvSpPr>
          <p:cNvPr id="14" name="Rectangle 13">
            <a:extLst>
              <a:ext uri="{FF2B5EF4-FFF2-40B4-BE49-F238E27FC236}">
                <a16:creationId xmlns:a16="http://schemas.microsoft.com/office/drawing/2014/main" id="{08FE8C92-F0C8-BF4E-B825-D08936AF24DD}"/>
              </a:ext>
            </a:extLst>
          </p:cNvPr>
          <p:cNvSpPr/>
          <p:nvPr/>
        </p:nvSpPr>
        <p:spPr>
          <a:xfrm>
            <a:off x="1887794" y="2237410"/>
            <a:ext cx="3234841" cy="3046988"/>
          </a:xfrm>
          <a:prstGeom prst="rect">
            <a:avLst/>
          </a:prstGeom>
        </p:spPr>
        <p:txBody>
          <a:bodyPr wrap="square">
            <a:spAutoFit/>
          </a:bodyPr>
          <a:lstStyle/>
          <a:p>
            <a:r>
              <a:rPr lang="en-US" sz="4800" dirty="0"/>
              <a:t>ACTIVITY:</a:t>
            </a:r>
          </a:p>
          <a:p>
            <a:r>
              <a:rPr lang="en-US" sz="4800" dirty="0"/>
              <a:t>Making  Mindfulness</a:t>
            </a:r>
          </a:p>
          <a:p>
            <a:r>
              <a:rPr lang="en-US" sz="4800" dirty="0"/>
              <a:t>Jars</a:t>
            </a:r>
          </a:p>
        </p:txBody>
      </p:sp>
      <p:pic>
        <p:nvPicPr>
          <p:cNvPr id="8" name="Picture 7">
            <a:extLst>
              <a:ext uri="{FF2B5EF4-FFF2-40B4-BE49-F238E27FC236}">
                <a16:creationId xmlns:a16="http://schemas.microsoft.com/office/drawing/2014/main" id="{42FDE110-F1FE-B74A-93AB-E754BBAF7507}"/>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132442" y="2000518"/>
            <a:ext cx="3780195" cy="3775399"/>
          </a:xfrm>
          <a:prstGeom prst="rect">
            <a:avLst/>
          </a:prstGeom>
        </p:spPr>
      </p:pic>
    </p:spTree>
    <p:extLst>
      <p:ext uri="{BB962C8B-B14F-4D97-AF65-F5344CB8AC3E}">
        <p14:creationId xmlns:p14="http://schemas.microsoft.com/office/powerpoint/2010/main" val="165531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6BBF3F-DA0C-4413-AD67-93EA93E00F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dirty="0"/>
          </a:p>
        </p:txBody>
      </p:sp>
      <p:pic>
        <p:nvPicPr>
          <p:cNvPr id="5" name="Online Media 4" title="Why Mindfulness Is a Superpower: An Animation">
            <a:hlinkClick r:id="" action="ppaction://media"/>
            <a:extLst>
              <a:ext uri="{FF2B5EF4-FFF2-40B4-BE49-F238E27FC236}">
                <a16:creationId xmlns:a16="http://schemas.microsoft.com/office/drawing/2014/main" id="{E59492BE-2214-40ED-B5F2-4412B97F3D8D}"/>
              </a:ext>
            </a:extLst>
          </p:cNvPr>
          <p:cNvPicPr>
            <a:picLocks noRot="1" noChangeAspect="1"/>
          </p:cNvPicPr>
          <p:nvPr>
            <a:videoFile r:link="rId1"/>
          </p:nvPr>
        </p:nvPicPr>
        <p:blipFill>
          <a:blip r:embed="rId4"/>
          <a:stretch>
            <a:fillRect/>
          </a:stretch>
        </p:blipFill>
        <p:spPr>
          <a:xfrm>
            <a:off x="3879061" y="1769721"/>
            <a:ext cx="7703339" cy="4522684"/>
          </a:xfrm>
          <a:prstGeom prst="rect">
            <a:avLst/>
          </a:prstGeom>
        </p:spPr>
      </p:pic>
      <p:sp>
        <p:nvSpPr>
          <p:cNvPr id="7" name="Rectangle 6">
            <a:extLst>
              <a:ext uri="{FF2B5EF4-FFF2-40B4-BE49-F238E27FC236}">
                <a16:creationId xmlns:a16="http://schemas.microsoft.com/office/drawing/2014/main" id="{D2069B23-5717-1D49-9EAF-6D84616BD957}"/>
              </a:ext>
            </a:extLst>
          </p:cNvPr>
          <p:cNvSpPr/>
          <p:nvPr/>
        </p:nvSpPr>
        <p:spPr>
          <a:xfrm>
            <a:off x="458958" y="2670696"/>
            <a:ext cx="3264391" cy="2308324"/>
          </a:xfrm>
          <a:prstGeom prst="rect">
            <a:avLst/>
          </a:prstGeom>
        </p:spPr>
        <p:txBody>
          <a:bodyPr wrap="square">
            <a:spAutoFit/>
          </a:bodyPr>
          <a:lstStyle/>
          <a:p>
            <a:pPr algn="r"/>
            <a:r>
              <a:rPr lang="en-US" sz="4800" dirty="0"/>
              <a:t>Mindfulness as a Superpower</a:t>
            </a:r>
          </a:p>
        </p:txBody>
      </p:sp>
      <p:cxnSp>
        <p:nvCxnSpPr>
          <p:cNvPr id="8" name="Straight Connector 7">
            <a:extLst>
              <a:ext uri="{FF2B5EF4-FFF2-40B4-BE49-F238E27FC236}">
                <a16:creationId xmlns:a16="http://schemas.microsoft.com/office/drawing/2014/main" id="{B7E3A1F6-F9E9-E946-95AB-3C4A9F3E77EC}"/>
              </a:ext>
            </a:extLst>
          </p:cNvPr>
          <p:cNvCxnSpPr>
            <a:cxnSpLocks/>
          </p:cNvCxnSpPr>
          <p:nvPr/>
        </p:nvCxnSpPr>
        <p:spPr>
          <a:xfrm>
            <a:off x="490330" y="1626742"/>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A127A660-DD0F-9F4B-8D55-EAF800D0709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85076" y="304800"/>
            <a:ext cx="1048595" cy="1219200"/>
          </a:xfrm>
          <a:prstGeom prst="rect">
            <a:avLst/>
          </a:prstGeom>
          <a:ln>
            <a:noFill/>
          </a:ln>
        </p:spPr>
      </p:pic>
      <p:sp>
        <p:nvSpPr>
          <p:cNvPr id="11" name="Title 1">
            <a:extLst>
              <a:ext uri="{FF2B5EF4-FFF2-40B4-BE49-F238E27FC236}">
                <a16:creationId xmlns:a16="http://schemas.microsoft.com/office/drawing/2014/main" id="{4146D957-CB7F-544A-83C9-14A610E2FDC9}"/>
              </a:ext>
            </a:extLst>
          </p:cNvPr>
          <p:cNvSpPr>
            <a:spLocks noGrp="1"/>
          </p:cNvSpPr>
          <p:nvPr>
            <p:ph type="title"/>
          </p:nvPr>
        </p:nvSpPr>
        <p:spPr>
          <a:xfrm>
            <a:off x="838200" y="365125"/>
            <a:ext cx="10899912" cy="1325563"/>
          </a:xfrm>
        </p:spPr>
        <p:txBody>
          <a:bodyPr>
            <a:normAutofit/>
          </a:bodyPr>
          <a:lstStyle/>
          <a:p>
            <a:pPr algn="r"/>
            <a:r>
              <a:rPr lang="en-US" sz="6000" dirty="0">
                <a:latin typeface="+mn-lt"/>
              </a:rPr>
              <a:t>Mindfulness</a:t>
            </a:r>
          </a:p>
        </p:txBody>
      </p:sp>
      <p:sp>
        <p:nvSpPr>
          <p:cNvPr id="12" name="TextBox 11">
            <a:extLst>
              <a:ext uri="{FF2B5EF4-FFF2-40B4-BE49-F238E27FC236}">
                <a16:creationId xmlns:a16="http://schemas.microsoft.com/office/drawing/2014/main" id="{C50D1A91-FD4A-7141-9872-95F581E944C7}"/>
              </a:ext>
            </a:extLst>
          </p:cNvPr>
          <p:cNvSpPr txBox="1"/>
          <p:nvPr/>
        </p:nvSpPr>
        <p:spPr>
          <a:xfrm>
            <a:off x="526773" y="629240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Tree>
    <p:extLst>
      <p:ext uri="{BB962C8B-B14F-4D97-AF65-F5344CB8AC3E}">
        <p14:creationId xmlns:p14="http://schemas.microsoft.com/office/powerpoint/2010/main" val="407661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Mindfulness</a:t>
            </a:r>
            <a:endParaRPr lang="en-US" sz="6000" dirty="0">
              <a:latin typeface="+mn-lt"/>
              <a:cs typeface="Arial" panose="020B0604020202020204" pitchFamily="34" charset="0"/>
            </a:endParaRP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pic>
        <p:nvPicPr>
          <p:cNvPr id="8" name="Picture 7">
            <a:extLst>
              <a:ext uri="{FF2B5EF4-FFF2-40B4-BE49-F238E27FC236}">
                <a16:creationId xmlns:a16="http://schemas.microsoft.com/office/drawing/2014/main" id="{EDAC4CB0-19D1-F74D-B478-D024755DC5D2}"/>
              </a:ext>
            </a:extLst>
          </p:cNvPr>
          <p:cNvPicPr>
            <a:picLocks noChangeAspect="1"/>
          </p:cNvPicPr>
          <p:nvPr/>
        </p:nvPicPr>
        <p:blipFill>
          <a:blip r:embed="rId3"/>
          <a:srcRect/>
          <a:stretch/>
        </p:blipFill>
        <p:spPr>
          <a:xfrm>
            <a:off x="1480908" y="2253529"/>
            <a:ext cx="2633160" cy="2633160"/>
          </a:xfrm>
          <a:prstGeom prst="rect">
            <a:avLst/>
          </a:prstGeom>
        </p:spPr>
      </p:pic>
      <p:sp>
        <p:nvSpPr>
          <p:cNvPr id="9" name="Rectangle 8">
            <a:extLst>
              <a:ext uri="{FF2B5EF4-FFF2-40B4-BE49-F238E27FC236}">
                <a16:creationId xmlns:a16="http://schemas.microsoft.com/office/drawing/2014/main" id="{17B317DE-67AC-5247-BB5A-7F35395776A4}"/>
              </a:ext>
            </a:extLst>
          </p:cNvPr>
          <p:cNvSpPr/>
          <p:nvPr/>
        </p:nvSpPr>
        <p:spPr>
          <a:xfrm>
            <a:off x="4354524" y="2849563"/>
            <a:ext cx="6390854" cy="1200329"/>
          </a:xfrm>
          <a:prstGeom prst="rect">
            <a:avLst/>
          </a:prstGeom>
        </p:spPr>
        <p:txBody>
          <a:bodyPr wrap="square">
            <a:spAutoFit/>
          </a:bodyPr>
          <a:lstStyle/>
          <a:p>
            <a:r>
              <a:rPr lang="en-US" sz="3600" dirty="0">
                <a:latin typeface="Arial" panose="020B0604020202020204" pitchFamily="34" charset="0"/>
                <a:cs typeface="Arial" panose="020B0604020202020204" pitchFamily="34" charset="0"/>
              </a:rPr>
              <a:t>Please use the link to fill out an evaluation. Thank you!</a:t>
            </a:r>
          </a:p>
        </p:txBody>
      </p:sp>
      <p:pic>
        <p:nvPicPr>
          <p:cNvPr id="10" name="Picture 9">
            <a:extLst>
              <a:ext uri="{FF2B5EF4-FFF2-40B4-BE49-F238E27FC236}">
                <a16:creationId xmlns:a16="http://schemas.microsoft.com/office/drawing/2014/main" id="{18EA9ADC-2184-1648-BD53-A0FBB33EFCB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Tree>
    <p:extLst>
      <p:ext uri="{BB962C8B-B14F-4D97-AF65-F5344CB8AC3E}">
        <p14:creationId xmlns:p14="http://schemas.microsoft.com/office/powerpoint/2010/main" val="1970005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Arial" panose="020B0604020202020204" pitchFamily="34" charset="0"/>
                <a:cs typeface="Arial" panose="020B0604020202020204" pitchFamily="34" charset="0"/>
              </a:rPr>
              <a:t>Mindfulness</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10" name="Google Shape;89;p1">
            <a:extLst>
              <a:ext uri="{FF2B5EF4-FFF2-40B4-BE49-F238E27FC236}">
                <a16:creationId xmlns:a16="http://schemas.microsoft.com/office/drawing/2014/main" id="{0587AEF1-5A07-D34A-AC75-D67E311CFDA9}"/>
              </a:ext>
            </a:extLst>
          </p:cNvPr>
          <p:cNvSpPr txBox="1">
            <a:spLocks/>
          </p:cNvSpPr>
          <p:nvPr/>
        </p:nvSpPr>
        <p:spPr>
          <a:xfrm>
            <a:off x="526773" y="2583892"/>
            <a:ext cx="5125882" cy="1210255"/>
          </a:xfrm>
          <a:prstGeom prst="rect">
            <a:avLst/>
          </a:prstGeom>
          <a:noFill/>
          <a:ln>
            <a:noFill/>
          </a:ln>
        </p:spPr>
        <p:txBody>
          <a:bodyPr spcFirstLastPara="1" vert="horz" wrap="square" lIns="91425" tIns="45700" rIns="91425" bIns="45700" numCol="1" rtlCol="0" anchor="t" anchorCtr="0" compatLnSpc="1">
            <a:prstTxWarp prst="textNoShape">
              <a:avLst/>
            </a:prstTxWarp>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ts val="2400"/>
              <a:buNone/>
            </a:pPr>
            <a:r>
              <a:rPr lang="en-US" dirty="0">
                <a:solidFill>
                  <a:schemeClr val="bg1">
                    <a:lumMod val="65000"/>
                  </a:schemeClr>
                </a:solidFill>
                <a:latin typeface="Arial"/>
                <a:ea typeface="Arial"/>
                <a:cs typeface="Arial"/>
                <a:sym typeface="Arial"/>
              </a:rPr>
              <a:t>Presenter name</a:t>
            </a:r>
          </a:p>
          <a:p>
            <a:pPr marL="0" indent="0" algn="ctr">
              <a:spcBef>
                <a:spcPts val="0"/>
              </a:spcBef>
              <a:buClr>
                <a:schemeClr val="dk1"/>
              </a:buClr>
              <a:buSzPts val="2400"/>
              <a:buNone/>
            </a:pPr>
            <a:r>
              <a:rPr lang="en-US" dirty="0">
                <a:solidFill>
                  <a:schemeClr val="bg1">
                    <a:lumMod val="65000"/>
                  </a:schemeClr>
                </a:solidFill>
                <a:latin typeface="Arial"/>
                <a:cs typeface="Arial"/>
                <a:sym typeface="Arial"/>
              </a:rPr>
              <a:t>Email</a:t>
            </a:r>
          </a:p>
          <a:p>
            <a:pPr marL="0" indent="0" algn="ctr">
              <a:spcBef>
                <a:spcPts val="0"/>
              </a:spcBef>
              <a:buClr>
                <a:schemeClr val="dk1"/>
              </a:buClr>
              <a:buSzPts val="2400"/>
              <a:buNone/>
            </a:pPr>
            <a:r>
              <a:rPr lang="en-US" dirty="0">
                <a:solidFill>
                  <a:schemeClr val="bg1">
                    <a:lumMod val="65000"/>
                  </a:schemeClr>
                </a:solidFill>
                <a:latin typeface="Arial"/>
                <a:cs typeface="Arial"/>
                <a:sym typeface="Arial"/>
              </a:rPr>
              <a:t>Phone </a:t>
            </a:r>
            <a:endParaRPr lang="en-US" dirty="0"/>
          </a:p>
        </p:txBody>
      </p:sp>
      <p:pic>
        <p:nvPicPr>
          <p:cNvPr id="11" name="Google Shape;404;p21" descr="Image result for breathing">
            <a:extLst>
              <a:ext uri="{FF2B5EF4-FFF2-40B4-BE49-F238E27FC236}">
                <a16:creationId xmlns:a16="http://schemas.microsoft.com/office/drawing/2014/main" id="{CC329A9D-7725-7544-9388-0FD3C931DF4E}"/>
              </a:ext>
            </a:extLst>
          </p:cNvPr>
          <p:cNvPicPr preferRelativeResize="0">
            <a:picLocks/>
          </p:cNvPicPr>
          <p:nvPr/>
        </p:nvPicPr>
        <p:blipFill rotWithShape="1">
          <a:blip r:embed="rId3">
            <a:alphaModFix/>
          </a:blip>
          <a:srcRect/>
          <a:stretch/>
        </p:blipFill>
        <p:spPr>
          <a:xfrm>
            <a:off x="5652655" y="1838186"/>
            <a:ext cx="5851495" cy="3991113"/>
          </a:xfrm>
          <a:prstGeom prst="rect">
            <a:avLst/>
          </a:prstGeom>
          <a:noFill/>
          <a:ln>
            <a:noFill/>
          </a:ln>
        </p:spPr>
      </p:pic>
      <p:pic>
        <p:nvPicPr>
          <p:cNvPr id="9" name="Picture 8">
            <a:extLst>
              <a:ext uri="{FF2B5EF4-FFF2-40B4-BE49-F238E27FC236}">
                <a16:creationId xmlns:a16="http://schemas.microsoft.com/office/drawing/2014/main" id="{C1F0A81B-33BE-A74A-AF07-3516B77056C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Tree>
    <p:extLst>
      <p:ext uri="{BB962C8B-B14F-4D97-AF65-F5344CB8AC3E}">
        <p14:creationId xmlns:p14="http://schemas.microsoft.com/office/powerpoint/2010/main" val="1243374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Mindfulness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8" name="Rectangle 7">
            <a:extLst>
              <a:ext uri="{FF2B5EF4-FFF2-40B4-BE49-F238E27FC236}">
                <a16:creationId xmlns:a16="http://schemas.microsoft.com/office/drawing/2014/main" id="{33BE8F56-3668-4D43-BB6C-1B714B245286}"/>
              </a:ext>
            </a:extLst>
          </p:cNvPr>
          <p:cNvSpPr/>
          <p:nvPr/>
        </p:nvSpPr>
        <p:spPr>
          <a:xfrm>
            <a:off x="901699" y="1872197"/>
            <a:ext cx="10836413" cy="4031873"/>
          </a:xfrm>
          <a:prstGeom prst="rect">
            <a:avLst/>
          </a:prstGeom>
        </p:spPr>
        <p:txBody>
          <a:bodyPr wrap="square">
            <a:spAutoFit/>
          </a:bodyPr>
          <a:lstStyle/>
          <a:p>
            <a:pPr>
              <a:buSzPct val="100000"/>
            </a:pPr>
            <a:r>
              <a:rPr lang="en-US" sz="3200" dirty="0"/>
              <a:t>Mindfulness is: </a:t>
            </a:r>
          </a:p>
          <a:p>
            <a:pPr marL="914400" lvl="1" indent="-457200">
              <a:buSzPct val="100000"/>
              <a:buFont typeface="Wingdings" pitchFamily="2" charset="2"/>
              <a:buChar char="Ø"/>
            </a:pPr>
            <a:r>
              <a:rPr lang="en-US" sz="3200" dirty="0"/>
              <a:t>The ability to intentionally focus on the present moment without judgment</a:t>
            </a:r>
          </a:p>
          <a:p>
            <a:pPr marL="914400" lvl="1" indent="-457200">
              <a:buSzPct val="100000"/>
              <a:buFont typeface="Wingdings" pitchFamily="2" charset="2"/>
              <a:buChar char="Ø"/>
            </a:pPr>
            <a:r>
              <a:rPr lang="en-US" sz="3200" dirty="0"/>
              <a:t>Self-regulating our attention “with an attitude of curiosity, openness, and acceptance”</a:t>
            </a:r>
          </a:p>
          <a:p>
            <a:pPr marL="914400" lvl="1" indent="-457200">
              <a:buSzPct val="100000"/>
              <a:buFont typeface="Wingdings" pitchFamily="2" charset="2"/>
              <a:buChar char="Ø"/>
            </a:pPr>
            <a:r>
              <a:rPr lang="en-US" sz="3200" dirty="0"/>
              <a:t>“Aliveness”</a:t>
            </a:r>
          </a:p>
          <a:p>
            <a:pPr marL="914400" lvl="1" indent="-457200">
              <a:buSzPct val="100000"/>
              <a:buFont typeface="Wingdings" pitchFamily="2" charset="2"/>
              <a:buChar char="Ø"/>
            </a:pPr>
            <a:r>
              <a:rPr lang="en-US" sz="3200" dirty="0"/>
              <a:t>Not taking things for granted</a:t>
            </a:r>
          </a:p>
          <a:p>
            <a:pPr marL="914400" lvl="1" indent="-457200">
              <a:buSzPct val="100000"/>
              <a:buFont typeface="Wingdings" pitchFamily="2" charset="2"/>
              <a:buChar char="Ø"/>
            </a:pPr>
            <a:r>
              <a:rPr lang="en-US" sz="3200" dirty="0"/>
              <a:t>Returning to the present moment</a:t>
            </a:r>
          </a:p>
        </p:txBody>
      </p:sp>
      <p:cxnSp>
        <p:nvCxnSpPr>
          <p:cNvPr id="10" name="Straight Connector 9">
            <a:extLst>
              <a:ext uri="{FF2B5EF4-FFF2-40B4-BE49-F238E27FC236}">
                <a16:creationId xmlns:a16="http://schemas.microsoft.com/office/drawing/2014/main" id="{9E8690D6-D8B2-F84C-BED4-890342198E20}"/>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182EAF65-C412-AB46-B9E6-EAA62FA58A2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Tree>
    <p:extLst>
      <p:ext uri="{BB962C8B-B14F-4D97-AF65-F5344CB8AC3E}">
        <p14:creationId xmlns:p14="http://schemas.microsoft.com/office/powerpoint/2010/main" val="2887412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Mindfulness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cxnSp>
        <p:nvCxnSpPr>
          <p:cNvPr id="11" name="Straight Connector 10">
            <a:extLst>
              <a:ext uri="{FF2B5EF4-FFF2-40B4-BE49-F238E27FC236}">
                <a16:creationId xmlns:a16="http://schemas.microsoft.com/office/drawing/2014/main" id="{A18181D7-D709-C24E-9DFB-F796232D5DC6}"/>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id="{6B39A0E3-8AA5-C64D-AC95-3A101AA291E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
        <p:nvSpPr>
          <p:cNvPr id="13" name="Rectangle 12">
            <a:extLst>
              <a:ext uri="{FF2B5EF4-FFF2-40B4-BE49-F238E27FC236}">
                <a16:creationId xmlns:a16="http://schemas.microsoft.com/office/drawing/2014/main" id="{8EE38DAC-697A-E44A-A88D-803FDFDC97A0}"/>
              </a:ext>
            </a:extLst>
          </p:cNvPr>
          <p:cNvSpPr/>
          <p:nvPr/>
        </p:nvSpPr>
        <p:spPr>
          <a:xfrm>
            <a:off x="532775" y="2362209"/>
            <a:ext cx="2334678" cy="2554545"/>
          </a:xfrm>
          <a:prstGeom prst="rect">
            <a:avLst/>
          </a:prstGeom>
          <a:ln>
            <a:noFill/>
          </a:ln>
        </p:spPr>
        <p:txBody>
          <a:bodyPr wrap="none">
            <a:spAutoFit/>
          </a:bodyPr>
          <a:lstStyle/>
          <a:p>
            <a:pPr algn="r"/>
            <a:r>
              <a:rPr lang="en-US" sz="3200" dirty="0"/>
              <a:t>ICEBREAKER:</a:t>
            </a:r>
          </a:p>
          <a:p>
            <a:pPr algn="r"/>
            <a:r>
              <a:rPr lang="en-US" sz="3200" dirty="0"/>
              <a:t>Check in -</a:t>
            </a:r>
          </a:p>
          <a:p>
            <a:pPr algn="r"/>
            <a:r>
              <a:rPr lang="en-US" sz="3200" dirty="0"/>
              <a:t>How are </a:t>
            </a:r>
          </a:p>
          <a:p>
            <a:pPr algn="r"/>
            <a:r>
              <a:rPr lang="en-US" sz="3200" dirty="0"/>
              <a:t>you </a:t>
            </a:r>
          </a:p>
          <a:p>
            <a:pPr algn="r"/>
            <a:r>
              <a:rPr lang="en-US" sz="3200" dirty="0"/>
              <a:t>feeling?</a:t>
            </a:r>
          </a:p>
        </p:txBody>
      </p:sp>
      <p:pic>
        <p:nvPicPr>
          <p:cNvPr id="8" name="Picture 7" descr="A picture containing sitting, sign&#10;&#10;Description automatically generated">
            <a:extLst>
              <a:ext uri="{FF2B5EF4-FFF2-40B4-BE49-F238E27FC236}">
                <a16:creationId xmlns:a16="http://schemas.microsoft.com/office/drawing/2014/main" id="{03721A6A-3B4F-DD45-B291-3966A6C0A2E7}"/>
              </a:ext>
            </a:extLst>
          </p:cNvPr>
          <p:cNvPicPr/>
          <p:nvPr/>
        </p:nvPicPr>
        <p:blipFill>
          <a:blip r:embed="rId4">
            <a:extLst>
              <a:ext uri="{28A0092B-C50C-407E-A947-70E740481C1C}">
                <a14:useLocalDpi xmlns:a14="http://schemas.microsoft.com/office/drawing/2010/main"/>
              </a:ext>
            </a:extLst>
          </a:blip>
          <a:stretch>
            <a:fillRect/>
          </a:stretch>
        </p:blipFill>
        <p:spPr>
          <a:xfrm>
            <a:off x="3351754" y="1737977"/>
            <a:ext cx="3494319" cy="4232932"/>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EF3BFD2D-E044-8648-88E6-7FD40AF769BF}"/>
              </a:ext>
            </a:extLst>
          </p:cNvPr>
          <p:cNvPicPr/>
          <p:nvPr/>
        </p:nvPicPr>
        <p:blipFill>
          <a:blip r:embed="rId5">
            <a:extLst>
              <a:ext uri="{28A0092B-C50C-407E-A947-70E740481C1C}">
                <a14:useLocalDpi xmlns:a14="http://schemas.microsoft.com/office/drawing/2010/main"/>
              </a:ext>
            </a:extLst>
          </a:blip>
          <a:stretch>
            <a:fillRect/>
          </a:stretch>
        </p:blipFill>
        <p:spPr>
          <a:xfrm>
            <a:off x="6846073" y="1671297"/>
            <a:ext cx="4115101" cy="4500898"/>
          </a:xfrm>
          <a:prstGeom prst="rect">
            <a:avLst/>
          </a:prstGeom>
        </p:spPr>
      </p:pic>
    </p:spTree>
    <p:extLst>
      <p:ext uri="{BB962C8B-B14F-4D97-AF65-F5344CB8AC3E}">
        <p14:creationId xmlns:p14="http://schemas.microsoft.com/office/powerpoint/2010/main" val="2077960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Mindfulness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cxnSp>
        <p:nvCxnSpPr>
          <p:cNvPr id="10" name="Straight Connector 9">
            <a:extLst>
              <a:ext uri="{FF2B5EF4-FFF2-40B4-BE49-F238E27FC236}">
                <a16:creationId xmlns:a16="http://schemas.microsoft.com/office/drawing/2014/main" id="{BC42AE8E-0D0B-7E4F-9C87-CC8182607E5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2DEE924F-D642-A24F-A916-2B283A15B5D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pic>
        <p:nvPicPr>
          <p:cNvPr id="9" name="Picture 8" descr="A picture containing clock, drawing&#10;&#10;Description automatically generated">
            <a:extLst>
              <a:ext uri="{FF2B5EF4-FFF2-40B4-BE49-F238E27FC236}">
                <a16:creationId xmlns:a16="http://schemas.microsoft.com/office/drawing/2014/main" id="{C6238D6F-74D0-CE40-A32E-3490F08397BD}"/>
              </a:ext>
            </a:extLst>
          </p:cNvPr>
          <p:cNvPicPr>
            <a:picLocks noChangeAspect="1"/>
          </p:cNvPicPr>
          <p:nvPr/>
        </p:nvPicPr>
        <p:blipFill>
          <a:blip r:embed="rId4"/>
          <a:stretch>
            <a:fillRect/>
          </a:stretch>
        </p:blipFill>
        <p:spPr>
          <a:xfrm>
            <a:off x="1905909" y="1815788"/>
            <a:ext cx="8380181" cy="4312356"/>
          </a:xfrm>
          <a:prstGeom prst="rect">
            <a:avLst/>
          </a:prstGeom>
        </p:spPr>
      </p:pic>
    </p:spTree>
    <p:extLst>
      <p:ext uri="{BB962C8B-B14F-4D97-AF65-F5344CB8AC3E}">
        <p14:creationId xmlns:p14="http://schemas.microsoft.com/office/powerpoint/2010/main" val="3393043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Mindfulness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255457"/>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cxnSp>
        <p:nvCxnSpPr>
          <p:cNvPr id="10" name="Straight Connector 9">
            <a:extLst>
              <a:ext uri="{FF2B5EF4-FFF2-40B4-BE49-F238E27FC236}">
                <a16:creationId xmlns:a16="http://schemas.microsoft.com/office/drawing/2014/main" id="{73B52E33-276E-5943-B835-E07BA70565EF}"/>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5283EA20-DB5A-D34D-8009-139143FC4C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pic>
        <p:nvPicPr>
          <p:cNvPr id="9" name="Picture 8" descr="A close up of a blackboard&#10;&#10;Description automatically generated">
            <a:extLst>
              <a:ext uri="{FF2B5EF4-FFF2-40B4-BE49-F238E27FC236}">
                <a16:creationId xmlns:a16="http://schemas.microsoft.com/office/drawing/2014/main" id="{CC11467D-771C-BC41-9A9A-F02B645E5DA1}"/>
              </a:ext>
            </a:extLst>
          </p:cNvPr>
          <p:cNvPicPr>
            <a:picLocks noChangeAspect="1"/>
          </p:cNvPicPr>
          <p:nvPr/>
        </p:nvPicPr>
        <p:blipFill>
          <a:blip r:embed="rId4"/>
          <a:stretch>
            <a:fillRect/>
          </a:stretch>
        </p:blipFill>
        <p:spPr>
          <a:xfrm>
            <a:off x="2667000" y="1356429"/>
            <a:ext cx="6858000" cy="5136446"/>
          </a:xfrm>
          <a:prstGeom prst="rect">
            <a:avLst/>
          </a:prstGeom>
        </p:spPr>
      </p:pic>
      <p:sp>
        <p:nvSpPr>
          <p:cNvPr id="3" name="Rectangle 2">
            <a:extLst>
              <a:ext uri="{FF2B5EF4-FFF2-40B4-BE49-F238E27FC236}">
                <a16:creationId xmlns:a16="http://schemas.microsoft.com/office/drawing/2014/main" id="{47F6CC79-D428-3548-BE51-6851B1A84924}"/>
              </a:ext>
            </a:extLst>
          </p:cNvPr>
          <p:cNvSpPr/>
          <p:nvPr/>
        </p:nvSpPr>
        <p:spPr>
          <a:xfrm>
            <a:off x="926671" y="2142897"/>
            <a:ext cx="2547620" cy="584775"/>
          </a:xfrm>
          <a:prstGeom prst="rect">
            <a:avLst/>
          </a:prstGeom>
        </p:spPr>
        <p:txBody>
          <a:bodyPr wrap="none">
            <a:spAutoFit/>
          </a:bodyPr>
          <a:lstStyle/>
          <a:p>
            <a:r>
              <a:rPr lang="en-US" sz="3200" b="1" dirty="0"/>
              <a:t>Brain Systems</a:t>
            </a:r>
          </a:p>
        </p:txBody>
      </p:sp>
    </p:spTree>
    <p:extLst>
      <p:ext uri="{BB962C8B-B14F-4D97-AF65-F5344CB8AC3E}">
        <p14:creationId xmlns:p14="http://schemas.microsoft.com/office/powerpoint/2010/main" val="1234795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65ACF927-A9F3-B442-891D-9C49FE4015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0598" y="1436826"/>
            <a:ext cx="8685965" cy="4887302"/>
          </a:xfrm>
          <a:prstGeom prst="rect">
            <a:avLst/>
          </a:prstGeom>
        </p:spPr>
      </p:pic>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Mindfulness</a:t>
            </a:r>
          </a:p>
        </p:txBody>
      </p:sp>
      <p:cxnSp>
        <p:nvCxnSpPr>
          <p:cNvPr id="10" name="Straight Connector 9">
            <a:extLst>
              <a:ext uri="{FF2B5EF4-FFF2-40B4-BE49-F238E27FC236}">
                <a16:creationId xmlns:a16="http://schemas.microsoft.com/office/drawing/2014/main" id="{A956FB91-FDB4-B24C-9D2C-F307B8E81155}"/>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DAA3B99B-601F-1443-9012-5AFD58B2CE0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
        <p:nvSpPr>
          <p:cNvPr id="9" name="Slide Number Placeholder 2">
            <a:extLst>
              <a:ext uri="{FF2B5EF4-FFF2-40B4-BE49-F238E27FC236}">
                <a16:creationId xmlns:a16="http://schemas.microsoft.com/office/drawing/2014/main" id="{4C6A976C-B130-5946-B32C-C606A24E1695}"/>
              </a:ext>
            </a:extLst>
          </p:cNvPr>
          <p:cNvSpPr>
            <a:spLocks noGrp="1"/>
          </p:cNvSpPr>
          <p:nvPr>
            <p:ph type="sldNum" idx="12"/>
          </p:nvPr>
        </p:nvSpPr>
        <p:spPr>
          <a:xfrm>
            <a:off x="10751730" y="6665234"/>
            <a:ext cx="1849667" cy="151413"/>
          </a:xfrm>
        </p:spPr>
        <p:txBody>
          <a:bodyPr/>
          <a:lstStyle/>
          <a:p>
            <a:pPr marL="0" lvl="0" indent="0" algn="r" rtl="0">
              <a:spcBef>
                <a:spcPts val="0"/>
              </a:spcBef>
              <a:spcAft>
                <a:spcPts val="0"/>
              </a:spcAft>
              <a:buNone/>
            </a:pPr>
            <a:fld id="{00000000-1234-1234-1234-123412341234}" type="slidenum">
              <a:rPr lang="en-US" smtClean="0"/>
              <a:t>7</a:t>
            </a:fld>
            <a:endParaRPr lang="en-US" dirty="0"/>
          </a:p>
        </p:txBody>
      </p:sp>
      <p:sp>
        <p:nvSpPr>
          <p:cNvPr id="13" name="Rectangle 12">
            <a:extLst>
              <a:ext uri="{FF2B5EF4-FFF2-40B4-BE49-F238E27FC236}">
                <a16:creationId xmlns:a16="http://schemas.microsoft.com/office/drawing/2014/main" id="{B6C7C11A-7228-0144-A67F-BA0F3A2C6942}"/>
              </a:ext>
            </a:extLst>
          </p:cNvPr>
          <p:cNvSpPr/>
          <p:nvPr/>
        </p:nvSpPr>
        <p:spPr>
          <a:xfrm>
            <a:off x="526773" y="2177614"/>
            <a:ext cx="2547620" cy="584775"/>
          </a:xfrm>
          <a:prstGeom prst="rect">
            <a:avLst/>
          </a:prstGeom>
        </p:spPr>
        <p:txBody>
          <a:bodyPr wrap="none">
            <a:spAutoFit/>
          </a:bodyPr>
          <a:lstStyle/>
          <a:p>
            <a:r>
              <a:rPr lang="en-US" sz="3200" b="1" dirty="0"/>
              <a:t>Brain Systems</a:t>
            </a:r>
          </a:p>
        </p:txBody>
      </p:sp>
    </p:spTree>
    <p:extLst>
      <p:ext uri="{BB962C8B-B14F-4D97-AF65-F5344CB8AC3E}">
        <p14:creationId xmlns:p14="http://schemas.microsoft.com/office/powerpoint/2010/main" val="680627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EEBC77-4765-A247-88C5-3D61FF19AB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7317" y="1584325"/>
            <a:ext cx="3124035" cy="4360656"/>
          </a:xfrm>
          <a:prstGeom prst="rect">
            <a:avLst/>
          </a:prstGeom>
        </p:spPr>
      </p:pic>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Mindfulness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cxnSp>
        <p:nvCxnSpPr>
          <p:cNvPr id="11" name="Straight Connector 10">
            <a:extLst>
              <a:ext uri="{FF2B5EF4-FFF2-40B4-BE49-F238E27FC236}">
                <a16:creationId xmlns:a16="http://schemas.microsoft.com/office/drawing/2014/main" id="{0BD046C2-3CD9-4E4C-8E76-808AFB53ABD7}"/>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id="{C567BDEF-1991-EB49-88D8-E85ADFF0138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
        <p:nvSpPr>
          <p:cNvPr id="13" name="Rectangle 12">
            <a:extLst>
              <a:ext uri="{FF2B5EF4-FFF2-40B4-BE49-F238E27FC236}">
                <a16:creationId xmlns:a16="http://schemas.microsoft.com/office/drawing/2014/main" id="{D9BA8B5E-5B29-8D47-B039-0ED6D6A84EF5}"/>
              </a:ext>
            </a:extLst>
          </p:cNvPr>
          <p:cNvSpPr/>
          <p:nvPr/>
        </p:nvSpPr>
        <p:spPr>
          <a:xfrm>
            <a:off x="4486414" y="1784000"/>
            <a:ext cx="10836413" cy="4585871"/>
          </a:xfrm>
          <a:prstGeom prst="rect">
            <a:avLst/>
          </a:prstGeom>
        </p:spPr>
        <p:txBody>
          <a:bodyPr wrap="square">
            <a:spAutoFit/>
          </a:bodyPr>
          <a:lstStyle/>
          <a:p>
            <a:pPr>
              <a:buSzPct val="100000"/>
            </a:pPr>
            <a:r>
              <a:rPr lang="en-US" sz="3600" dirty="0"/>
              <a:t>Benefits of mindfulness: </a:t>
            </a:r>
          </a:p>
          <a:p>
            <a:pPr marL="457200" indent="-457200">
              <a:buFont typeface="Wingdings" pitchFamily="2" charset="2"/>
              <a:buChar char="Ø"/>
            </a:pPr>
            <a:r>
              <a:rPr lang="en-US" sz="3200" dirty="0"/>
              <a:t>Reduce stress</a:t>
            </a:r>
          </a:p>
          <a:p>
            <a:pPr marL="457200" indent="-457200">
              <a:buFont typeface="Wingdings" pitchFamily="2" charset="2"/>
              <a:buChar char="Ø"/>
            </a:pPr>
            <a:r>
              <a:rPr lang="en-US" sz="3200" dirty="0"/>
              <a:t>Increase focus</a:t>
            </a:r>
          </a:p>
          <a:p>
            <a:pPr marL="457200" indent="-457200">
              <a:buFont typeface="Wingdings" pitchFamily="2" charset="2"/>
              <a:buChar char="Ø"/>
            </a:pPr>
            <a:r>
              <a:rPr lang="en-US" sz="3200" dirty="0"/>
              <a:t>Improve emotion regulation</a:t>
            </a:r>
          </a:p>
          <a:p>
            <a:pPr marL="457200" indent="-457200">
              <a:buFont typeface="Wingdings" pitchFamily="2" charset="2"/>
              <a:buChar char="Ø"/>
            </a:pPr>
            <a:r>
              <a:rPr lang="en-US" sz="3200" dirty="0"/>
              <a:t>Increase empathy</a:t>
            </a:r>
          </a:p>
          <a:p>
            <a:pPr marL="457200" indent="-457200">
              <a:buFont typeface="Wingdings" pitchFamily="2" charset="2"/>
              <a:buChar char="Ø"/>
            </a:pPr>
            <a:r>
              <a:rPr lang="en-US" sz="3200" dirty="0"/>
              <a:t>Increase resilience</a:t>
            </a:r>
          </a:p>
          <a:p>
            <a:pPr marL="457200" indent="-457200">
              <a:buFont typeface="Wingdings" pitchFamily="2" charset="2"/>
              <a:buChar char="Ø"/>
            </a:pPr>
            <a:r>
              <a:rPr lang="en-US" sz="3200" dirty="0"/>
              <a:t>Improve physical well-being</a:t>
            </a:r>
          </a:p>
          <a:p>
            <a:pPr marL="457200" indent="-457200">
              <a:buFont typeface="Wingdings" pitchFamily="2" charset="2"/>
              <a:buChar char="Ø"/>
            </a:pPr>
            <a:r>
              <a:rPr lang="en-US" sz="3200" dirty="0"/>
              <a:t>Improved creativity and collaboration</a:t>
            </a:r>
          </a:p>
          <a:p>
            <a:pPr marL="914400" lvl="1" indent="-457200">
              <a:buSzPct val="100000"/>
              <a:buFont typeface="Wingdings" pitchFamily="2" charset="2"/>
              <a:buChar char="Ø"/>
            </a:pPr>
            <a:endParaRPr lang="en-US" sz="3200" dirty="0"/>
          </a:p>
        </p:txBody>
      </p:sp>
    </p:spTree>
    <p:extLst>
      <p:ext uri="{BB962C8B-B14F-4D97-AF65-F5344CB8AC3E}">
        <p14:creationId xmlns:p14="http://schemas.microsoft.com/office/powerpoint/2010/main" val="3079222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Mindfulness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cxnSp>
        <p:nvCxnSpPr>
          <p:cNvPr id="10" name="Straight Connector 9">
            <a:extLst>
              <a:ext uri="{FF2B5EF4-FFF2-40B4-BE49-F238E27FC236}">
                <a16:creationId xmlns:a16="http://schemas.microsoft.com/office/drawing/2014/main" id="{421CC8F1-5BF7-7347-91FE-FD84AB8B64D5}"/>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id="{62BFB869-F9FD-F644-9816-1634900DA1D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pic>
        <p:nvPicPr>
          <p:cNvPr id="8" name="Google Shape;656;p99">
            <a:extLst>
              <a:ext uri="{FF2B5EF4-FFF2-40B4-BE49-F238E27FC236}">
                <a16:creationId xmlns:a16="http://schemas.microsoft.com/office/drawing/2014/main" id="{68AC9A7A-7985-1B4A-92F8-BA4E2EE40E1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478481" y="1642348"/>
            <a:ext cx="6099463" cy="4343400"/>
          </a:xfrm>
          <a:prstGeom prst="rect">
            <a:avLst/>
          </a:prstGeom>
          <a:noFill/>
          <a:ln>
            <a:noFill/>
          </a:ln>
        </p:spPr>
      </p:pic>
      <p:sp>
        <p:nvSpPr>
          <p:cNvPr id="13" name="Rectangle 12">
            <a:extLst>
              <a:ext uri="{FF2B5EF4-FFF2-40B4-BE49-F238E27FC236}">
                <a16:creationId xmlns:a16="http://schemas.microsoft.com/office/drawing/2014/main" id="{81AFA2D8-34CF-E141-9880-C91E775FD121}"/>
              </a:ext>
            </a:extLst>
          </p:cNvPr>
          <p:cNvSpPr/>
          <p:nvPr/>
        </p:nvSpPr>
        <p:spPr>
          <a:xfrm>
            <a:off x="838200" y="1905506"/>
            <a:ext cx="2985048" cy="3785652"/>
          </a:xfrm>
          <a:prstGeom prst="rect">
            <a:avLst/>
          </a:prstGeom>
        </p:spPr>
        <p:txBody>
          <a:bodyPr wrap="none">
            <a:spAutoFit/>
          </a:bodyPr>
          <a:lstStyle/>
          <a:p>
            <a:pPr algn="r"/>
            <a:r>
              <a:rPr lang="en-US" sz="4800" dirty="0"/>
              <a:t>ACTIVITY:</a:t>
            </a:r>
          </a:p>
          <a:p>
            <a:pPr algn="r"/>
            <a:r>
              <a:rPr lang="en-US" sz="4800" dirty="0"/>
              <a:t>Check in -</a:t>
            </a:r>
          </a:p>
          <a:p>
            <a:pPr algn="r"/>
            <a:r>
              <a:rPr lang="en-US" sz="4800" dirty="0"/>
              <a:t>Where are </a:t>
            </a:r>
          </a:p>
          <a:p>
            <a:pPr algn="r"/>
            <a:r>
              <a:rPr lang="en-US" sz="4800" dirty="0"/>
              <a:t>you in your</a:t>
            </a:r>
          </a:p>
          <a:p>
            <a:pPr algn="r"/>
            <a:r>
              <a:rPr lang="en-US" sz="4800" dirty="0"/>
              <a:t>body?</a:t>
            </a:r>
          </a:p>
        </p:txBody>
      </p:sp>
    </p:spTree>
    <p:extLst>
      <p:ext uri="{BB962C8B-B14F-4D97-AF65-F5344CB8AC3E}">
        <p14:creationId xmlns:p14="http://schemas.microsoft.com/office/powerpoint/2010/main" val="13258200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TotalTime>
  <Words>3477</Words>
  <Application>Microsoft Macintosh PowerPoint</Application>
  <PresentationFormat>Widescreen</PresentationFormat>
  <Paragraphs>344</Paragraphs>
  <Slides>23</Slides>
  <Notes>23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Symbol</vt:lpstr>
      <vt:lpstr>Times New Roman</vt:lpstr>
      <vt:lpstr>Wingdings</vt:lpstr>
      <vt:lpstr>Office Theme</vt:lpstr>
      <vt:lpstr>iSOSY Personal Wellness</vt:lpstr>
      <vt:lpstr>Mindfulness</vt:lpstr>
      <vt:lpstr>Mindfulness</vt:lpstr>
      <vt:lpstr>Mindfulness</vt:lpstr>
      <vt:lpstr>Mindfulness</vt:lpstr>
      <vt:lpstr>Mindfulness</vt:lpstr>
      <vt:lpstr>Mindfulness</vt:lpstr>
      <vt:lpstr>Mindfulness</vt:lpstr>
      <vt:lpstr>Mindfulness</vt:lpstr>
      <vt:lpstr>Mindfulness</vt:lpstr>
      <vt:lpstr>Mindfulness</vt:lpstr>
      <vt:lpstr>Mindfulness</vt:lpstr>
      <vt:lpstr>Mindfulness</vt:lpstr>
      <vt:lpstr>Mindfulness</vt:lpstr>
      <vt:lpstr>Mindfulness</vt:lpstr>
      <vt:lpstr>Mindfulness</vt:lpstr>
      <vt:lpstr>Mindfulness</vt:lpstr>
      <vt:lpstr>Mindfulness</vt:lpstr>
      <vt:lpstr>Mindfulness</vt:lpstr>
      <vt:lpstr>Mindfulness</vt:lpstr>
      <vt:lpstr>Mindfulness</vt:lpstr>
      <vt:lpstr>Mindfulness</vt:lpstr>
      <vt:lpstr>Mindfulness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Audio in GoToMeeting</dc:title>
  <dc:creator>Susanna Bartee</dc:creator>
  <cp:lastModifiedBy>Susanna Bartee</cp:lastModifiedBy>
  <cp:revision>38</cp:revision>
  <dcterms:created xsi:type="dcterms:W3CDTF">2020-04-01T20:23:33Z</dcterms:created>
  <dcterms:modified xsi:type="dcterms:W3CDTF">2021-05-13T15:49:44Z</dcterms:modified>
</cp:coreProperties>
</file>