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463" r:id="rId2"/>
    <p:sldId id="464" r:id="rId3"/>
    <p:sldId id="465" r:id="rId4"/>
    <p:sldId id="491" r:id="rId5"/>
    <p:sldId id="466" r:id="rId6"/>
    <p:sldId id="467" r:id="rId7"/>
    <p:sldId id="468" r:id="rId8"/>
    <p:sldId id="469" r:id="rId9"/>
    <p:sldId id="471" r:id="rId10"/>
    <p:sldId id="472" r:id="rId11"/>
    <p:sldId id="473" r:id="rId12"/>
    <p:sldId id="474" r:id="rId13"/>
    <p:sldId id="475" r:id="rId14"/>
    <p:sldId id="477" r:id="rId15"/>
    <p:sldId id="488" r:id="rId16"/>
    <p:sldId id="478" r:id="rId17"/>
    <p:sldId id="479" r:id="rId18"/>
    <p:sldId id="480" r:id="rId19"/>
    <p:sldId id="489" r:id="rId20"/>
    <p:sldId id="490" r:id="rId21"/>
    <p:sldId id="481" r:id="rId22"/>
    <p:sldId id="482" r:id="rId23"/>
    <p:sldId id="483" r:id="rId24"/>
    <p:sldId id="484" r:id="rId25"/>
    <p:sldId id="485" r:id="rId26"/>
    <p:sldId id="492" r:id="rId27"/>
    <p:sldId id="48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9B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p:restoredTop sz="75238" autoAdjust="0"/>
  </p:normalViewPr>
  <p:slideViewPr>
    <p:cSldViewPr snapToGrid="0" snapToObjects="1">
      <p:cViewPr varScale="1">
        <p:scale>
          <a:sx n="95" d="100"/>
          <a:sy n="95" d="100"/>
        </p:scale>
        <p:origin x="174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3F3093-F2CF-384B-A021-63417B93DA23}" type="datetimeFigureOut">
              <a:rPr lang="en-US" smtClean="0"/>
              <a:t>5/13/21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0510DA-CDBB-1D46-8368-59ECDF1E9332}" type="slidenum">
              <a:rPr lang="en-US" smtClean="0"/>
              <a:t>‹#›</a:t>
            </a:fld>
            <a:endParaRPr lang="en-US"/>
          </a:p>
        </p:txBody>
      </p:sp>
    </p:spTree>
    <p:extLst>
      <p:ext uri="{BB962C8B-B14F-4D97-AF65-F5344CB8AC3E}">
        <p14:creationId xmlns:p14="http://schemas.microsoft.com/office/powerpoint/2010/main" val="2148186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200" dirty="0">
                <a:latin typeface="Arial" panose="020B0604020202020204" pitchFamily="34" charset="0"/>
                <a:cs typeface="Arial" panose="020B0604020202020204" pitchFamily="34" charset="0"/>
              </a:rPr>
              <a:t>This module focuses on resilience—the process of adapting well in the face of adversity, trauma, tragedy, threat, or overwhelming amounts of stress. Resilient individuals are better equipped to handle adversity and rebuild their lives after a disappointment, failure, or tragedy. Let’s help our students become more resilient; it’s a skill that will benefit them throughout their lives.</a:t>
            </a:r>
          </a:p>
          <a:p>
            <a:pPr marL="0" marR="0" lvl="0" indent="0" algn="l" rtl="0">
              <a:lnSpc>
                <a:spcPct val="100000"/>
              </a:lnSpc>
              <a:spcBef>
                <a:spcPts val="0"/>
              </a:spcBef>
              <a:spcAft>
                <a:spcPts val="0"/>
              </a:spcAft>
              <a:buClr>
                <a:schemeClr val="dk1"/>
              </a:buClr>
              <a:buSzPts val="1200"/>
              <a:buFont typeface="Calibri"/>
              <a:buNone/>
            </a:pPr>
            <a:r>
              <a:rPr lang="en-US" sz="1200" dirty="0">
                <a:latin typeface="Arial" panose="020B0604020202020204" pitchFamily="34" charset="0"/>
                <a:cs typeface="Arial" panose="020B0604020202020204" pitchFamily="34" charset="0"/>
              </a:rPr>
              <a:t>Adversity can include family and relationship problems, serious health problems, workplace/financial stresses, or unanticipated tragedy. </a:t>
            </a:r>
          </a:p>
          <a:p>
            <a:pPr marL="0" marR="0" lvl="0" indent="0" algn="l" rtl="0">
              <a:lnSpc>
                <a:spcPct val="100000"/>
              </a:lnSpc>
              <a:spcBef>
                <a:spcPts val="0"/>
              </a:spcBef>
              <a:spcAft>
                <a:spcPts val="0"/>
              </a:spcAft>
              <a:buClr>
                <a:schemeClr val="dk1"/>
              </a:buClr>
              <a:buSzPts val="1200"/>
              <a:buFont typeface="Calibri"/>
              <a:buNone/>
            </a:pPr>
            <a:r>
              <a:rPr lang="en-US" sz="1200" dirty="0">
                <a:latin typeface="Arial" panose="020B0604020202020204" pitchFamily="34" charset="0"/>
                <a:cs typeface="Arial" panose="020B0604020202020204" pitchFamily="34" charset="0"/>
              </a:rPr>
              <a:t>It is important to realize that someone who experiences a traumatic event will not retain all of the same outlooks and opinions after that experience. However, that change can actually be seen as growth—moving forward and creating a better fit. </a:t>
            </a:r>
          </a:p>
          <a:p>
            <a:pPr marL="0" marR="0" lvl="0" indent="0" algn="l" rtl="0">
              <a:lnSpc>
                <a:spcPct val="100000"/>
              </a:lnSpc>
              <a:spcBef>
                <a:spcPts val="0"/>
              </a:spcBef>
              <a:spcAft>
                <a:spcPts val="0"/>
              </a:spcAft>
              <a:buClr>
                <a:schemeClr val="dk1"/>
              </a:buClr>
              <a:buSzPts val="1200"/>
              <a:buFont typeface="Calibri"/>
              <a:buNone/>
            </a:pPr>
            <a:r>
              <a:rPr lang="en-US" sz="1200" dirty="0">
                <a:latin typeface="Arial" panose="020B0604020202020204" pitchFamily="34" charset="0"/>
                <a:cs typeface="Arial" panose="020B0604020202020204" pitchFamily="34" charset="0"/>
              </a:rPr>
              <a:t>Resilience is much more than an optimistic outlook and bouncing back. Resilience is a skill that can be honed to help you:</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-never give up, even when times get tough</a:t>
            </a:r>
          </a:p>
          <a:p>
            <a:pPr marL="0" marR="0" lvl="0" indent="0" algn="l" rtl="0">
              <a:lnSpc>
                <a:spcPct val="100000"/>
              </a:lnSpc>
              <a:spcBef>
                <a:spcPts val="0"/>
              </a:spcBef>
              <a:spcAft>
                <a:spcPts val="0"/>
              </a:spcAft>
              <a:buClr>
                <a:schemeClr val="dk1"/>
              </a:buClr>
              <a:buSzPts val="1200"/>
              <a:buFont typeface="Calibri"/>
              <a:buNone/>
            </a:pPr>
            <a:r>
              <a:rPr lang="en-US" sz="1200" dirty="0">
                <a:latin typeface="Arial" panose="020B0604020202020204" pitchFamily="34" charset="0"/>
                <a:cs typeface="Arial" panose="020B0604020202020204" pitchFamily="34" charset="0"/>
              </a:rPr>
              <a:t>-keep trying even if you’re not sure you’ll succeed</a:t>
            </a:r>
          </a:p>
          <a:p>
            <a:pPr marL="0" marR="0" lvl="0" indent="0" algn="l" rtl="0">
              <a:lnSpc>
                <a:spcPct val="100000"/>
              </a:lnSpc>
              <a:spcBef>
                <a:spcPts val="0"/>
              </a:spcBef>
              <a:spcAft>
                <a:spcPts val="0"/>
              </a:spcAft>
              <a:buClr>
                <a:schemeClr val="dk1"/>
              </a:buClr>
              <a:buSzPts val="1200"/>
              <a:buFont typeface="Calibri"/>
              <a:buNone/>
            </a:pPr>
            <a:r>
              <a:rPr lang="en-US" sz="1200" dirty="0">
                <a:latin typeface="Arial" panose="020B0604020202020204" pitchFamily="34" charset="0"/>
                <a:cs typeface="Arial" panose="020B0604020202020204" pitchFamily="34" charset="0"/>
              </a:rPr>
              <a:t>-have the courage to come back from a failure</a:t>
            </a:r>
          </a:p>
          <a:p>
            <a:pPr marL="0" marR="0" lvl="0" indent="0" algn="l" rtl="0">
              <a:lnSpc>
                <a:spcPct val="100000"/>
              </a:lnSpc>
              <a:spcBef>
                <a:spcPts val="0"/>
              </a:spcBef>
              <a:spcAft>
                <a:spcPts val="0"/>
              </a:spcAft>
              <a:buClr>
                <a:schemeClr val="dk1"/>
              </a:buClr>
              <a:buSzPts val="1200"/>
              <a:buFont typeface="Calibri"/>
              <a:buNone/>
            </a:pPr>
            <a:r>
              <a:rPr lang="en-US" sz="1200" dirty="0">
                <a:latin typeface="Arial" panose="020B0604020202020204" pitchFamily="34" charset="0"/>
                <a:cs typeface="Arial" panose="020B0604020202020204" pitchFamily="34" charset="0"/>
              </a:rPr>
              <a:t>-get back up when you’ve been knocked down</a:t>
            </a:r>
          </a:p>
          <a:p>
            <a:pPr marL="0" marR="0" lvl="0" indent="0" algn="l" rtl="0">
              <a:lnSpc>
                <a:spcPct val="100000"/>
              </a:lnSpc>
              <a:spcBef>
                <a:spcPts val="0"/>
              </a:spcBef>
              <a:spcAft>
                <a:spcPts val="0"/>
              </a:spcAft>
              <a:buSzPts val="1400"/>
              <a:buNone/>
            </a:pPr>
            <a:r>
              <a:rPr lang="en-US" sz="1200" dirty="0">
                <a:latin typeface="Arial" panose="020B0604020202020204" pitchFamily="34" charset="0"/>
                <a:cs typeface="Arial" panose="020B0604020202020204" pitchFamily="34" charset="0"/>
              </a:rPr>
              <a:t>Resilience </a:t>
            </a:r>
            <a:r>
              <a:rPr lang="en-US" sz="1200" u="none" dirty="0">
                <a:solidFill>
                  <a:schemeClr val="tx1"/>
                </a:solidFill>
                <a:latin typeface="Arial" panose="020B0604020202020204" pitchFamily="34" charset="0"/>
                <a:cs typeface="Arial" panose="020B0604020202020204" pitchFamily="34" charset="0"/>
              </a:rPr>
              <a:t>offers</a:t>
            </a:r>
            <a:r>
              <a:rPr lang="en-US" sz="1200" u="none" dirty="0">
                <a:solidFill>
                  <a:schemeClr val="dk1"/>
                </a:solidFill>
                <a:latin typeface="Arial" panose="020B0604020202020204" pitchFamily="34" charset="0"/>
                <a:ea typeface="Calibri"/>
                <a:cs typeface="Arial" panose="020B0604020202020204" pitchFamily="34" charset="0"/>
                <a:sym typeface="Calibri"/>
              </a:rPr>
              <a:t> </a:t>
            </a:r>
            <a:r>
              <a:rPr lang="en-US" sz="1200" dirty="0">
                <a:solidFill>
                  <a:schemeClr val="dk1"/>
                </a:solidFill>
                <a:latin typeface="Arial" panose="020B0604020202020204" pitchFamily="34" charset="0"/>
                <a:ea typeface="Calibri"/>
                <a:cs typeface="Arial" panose="020B0604020202020204" pitchFamily="34" charset="0"/>
                <a:sym typeface="Calibri"/>
              </a:rPr>
              <a:t>the psychological strength to cope with stress and hardship without falling apar</a:t>
            </a:r>
            <a:r>
              <a:rPr lang="en-US" sz="1200" dirty="0">
                <a:latin typeface="Arial" panose="020B0604020202020204" pitchFamily="34" charset="0"/>
                <a:cs typeface="Arial" panose="020B0604020202020204" pitchFamily="34" charset="0"/>
              </a:rPr>
              <a:t>t.</a:t>
            </a:r>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A0510DA-CDBB-1D46-8368-59ECDF1E9332}" type="slidenum">
              <a:rPr lang="en-US" smtClean="0"/>
              <a:t>1</a:t>
            </a:fld>
            <a:endParaRPr lang="en-US"/>
          </a:p>
        </p:txBody>
      </p:sp>
    </p:spTree>
    <p:extLst>
      <p:ext uri="{BB962C8B-B14F-4D97-AF65-F5344CB8AC3E}">
        <p14:creationId xmlns:p14="http://schemas.microsoft.com/office/powerpoint/2010/main" val="863007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200" dirty="0">
                <a:latin typeface="Arial" panose="020B0604020202020204" pitchFamily="34" charset="0"/>
                <a:cs typeface="Arial" panose="020B0604020202020204" pitchFamily="34" charset="0"/>
              </a:rPr>
              <a:t>Strategy 3: </a:t>
            </a:r>
          </a:p>
          <a:p>
            <a:pPr marL="0" lvl="0" indent="0" algn="l" rtl="0">
              <a:lnSpc>
                <a:spcPct val="100000"/>
              </a:lnSpc>
              <a:spcBef>
                <a:spcPts val="0"/>
              </a:spcBef>
              <a:spcAft>
                <a:spcPts val="0"/>
              </a:spcAft>
              <a:buSzPts val="1400"/>
              <a:buNone/>
            </a:pPr>
            <a:endParaRPr lang="en-US" sz="1200"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400"/>
              <a:buNone/>
            </a:pPr>
            <a:r>
              <a:rPr lang="en-US" sz="1200" dirty="0">
                <a:latin typeface="Arial" panose="020B0604020202020204" pitchFamily="34" charset="0"/>
                <a:cs typeface="Arial" panose="020B0604020202020204" pitchFamily="34" charset="0"/>
              </a:rPr>
              <a:t>There are many different ways in general to find purpose, but be mindful about how migratory students specifically can find purpose.</a:t>
            </a:r>
          </a:p>
          <a:p>
            <a:pPr marL="0" lvl="0" indent="0" algn="l" rtl="0">
              <a:lnSpc>
                <a:spcPct val="100000"/>
              </a:lnSpc>
              <a:spcBef>
                <a:spcPts val="0"/>
              </a:spcBef>
              <a:spcAft>
                <a:spcPts val="0"/>
              </a:spcAft>
              <a:buSzPts val="1400"/>
              <a:buNone/>
            </a:pPr>
            <a:r>
              <a:rPr lang="en-US" sz="1200" dirty="0">
                <a:latin typeface="Arial" panose="020B0604020202020204" pitchFamily="34" charset="0"/>
                <a:cs typeface="Arial" panose="020B0604020202020204" pitchFamily="34" charset="0"/>
              </a:rPr>
              <a:t>Can they better connect with or help other migratory students? </a:t>
            </a:r>
          </a:p>
          <a:p>
            <a:pPr marL="0" lvl="0" indent="0" algn="l" rtl="0">
              <a:lnSpc>
                <a:spcPct val="100000"/>
              </a:lnSpc>
              <a:spcBef>
                <a:spcPts val="0"/>
              </a:spcBef>
              <a:spcAft>
                <a:spcPts val="0"/>
              </a:spcAft>
              <a:buSzPts val="1400"/>
              <a:buNone/>
            </a:pPr>
            <a:r>
              <a:rPr lang="en-US" sz="1200" dirty="0">
                <a:latin typeface="Arial" panose="020B0604020202020204" pitchFamily="34" charset="0"/>
                <a:cs typeface="Arial" panose="020B0604020202020204" pitchFamily="34" charset="0"/>
              </a:rPr>
              <a:t>Can they support each other in new endeavors that will help them learn more about themselves and their goals?</a:t>
            </a:r>
          </a:p>
          <a:p>
            <a:pPr marL="0" lvl="0" indent="0" algn="l" rtl="0">
              <a:lnSpc>
                <a:spcPct val="100000"/>
              </a:lnSpc>
              <a:spcBef>
                <a:spcPts val="0"/>
              </a:spcBef>
              <a:spcAft>
                <a:spcPts val="0"/>
              </a:spcAft>
              <a:buSzPts val="1400"/>
              <a:buNone/>
            </a:pPr>
            <a:r>
              <a:rPr lang="en-US" sz="1200" dirty="0">
                <a:latin typeface="Arial" panose="020B0604020202020204" pitchFamily="34" charset="0"/>
                <a:cs typeface="Arial" panose="020B0604020202020204" pitchFamily="34" charset="0"/>
              </a:rPr>
              <a:t>Encourage students to be proactive by asking, “What can I do about this problem in my life?”  </a:t>
            </a:r>
          </a:p>
          <a:p>
            <a:pPr marL="0" lvl="0" indent="0" algn="l" rtl="0">
              <a:lnSpc>
                <a:spcPct val="100000"/>
              </a:lnSpc>
              <a:spcBef>
                <a:spcPts val="0"/>
              </a:spcBef>
              <a:spcAft>
                <a:spcPts val="0"/>
              </a:spcAft>
              <a:buSzPts val="1400"/>
              <a:buNone/>
            </a:pPr>
            <a:r>
              <a:rPr lang="en-US" sz="1200" dirty="0">
                <a:latin typeface="Arial" panose="020B0604020202020204" pitchFamily="34" charset="0"/>
                <a:cs typeface="Arial" panose="020B0604020202020204" pitchFamily="34" charset="0"/>
              </a:rPr>
              <a:t>If the problem seems too big, help them break it down into manageable pieces. </a:t>
            </a:r>
          </a:p>
          <a:p>
            <a:pPr marL="0" lvl="0" indent="0" algn="l" rtl="0">
              <a:lnSpc>
                <a:spcPct val="100000"/>
              </a:lnSpc>
              <a:spcBef>
                <a:spcPts val="0"/>
              </a:spcBef>
              <a:spcAft>
                <a:spcPts val="0"/>
              </a:spcAft>
              <a:buSzPts val="1400"/>
              <a:buNone/>
            </a:pPr>
            <a:r>
              <a:rPr lang="en-US" sz="1200" dirty="0">
                <a:latin typeface="Arial" panose="020B0604020202020204" pitchFamily="34" charset="0"/>
                <a:cs typeface="Arial" panose="020B0604020202020204" pitchFamily="34" charset="0"/>
              </a:rPr>
              <a:t>Help each student develop goals and a plan to consistently make choices that move them toward those goals. </a:t>
            </a:r>
          </a:p>
          <a:p>
            <a:pPr marL="0" lvl="0" indent="0" algn="l" rtl="0">
              <a:lnSpc>
                <a:spcPct val="100000"/>
              </a:lnSpc>
              <a:spcBef>
                <a:spcPts val="0"/>
              </a:spcBef>
              <a:spcAft>
                <a:spcPts val="0"/>
              </a:spcAft>
              <a:buSzPts val="1400"/>
              <a:buNone/>
            </a:pPr>
            <a:r>
              <a:rPr lang="en-US" sz="1200" dirty="0">
                <a:latin typeface="Arial" panose="020B0604020202020204" pitchFamily="34" charset="0"/>
                <a:cs typeface="Arial" panose="020B0604020202020204" pitchFamily="34" charset="0"/>
              </a:rPr>
              <a:t>Encourage students to look for and use opportunities to grow. </a:t>
            </a:r>
          </a:p>
        </p:txBody>
      </p:sp>
      <p:sp>
        <p:nvSpPr>
          <p:cNvPr id="4" name="Slide Number Placeholder 3"/>
          <p:cNvSpPr>
            <a:spLocks noGrp="1"/>
          </p:cNvSpPr>
          <p:nvPr>
            <p:ph type="sldNum" sz="quarter" idx="5"/>
          </p:nvPr>
        </p:nvSpPr>
        <p:spPr/>
        <p:txBody>
          <a:bodyPr/>
          <a:lstStyle/>
          <a:p>
            <a:fld id="{CA0510DA-CDBB-1D46-8368-59ECDF1E9332}" type="slidenum">
              <a:rPr lang="en-US" smtClean="0"/>
              <a:t>10</a:t>
            </a:fld>
            <a:endParaRPr lang="en-US"/>
          </a:p>
        </p:txBody>
      </p:sp>
    </p:spTree>
    <p:extLst>
      <p:ext uri="{BB962C8B-B14F-4D97-AF65-F5344CB8AC3E}">
        <p14:creationId xmlns:p14="http://schemas.microsoft.com/office/powerpoint/2010/main" val="4111530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endParaRPr lang="en-US" sz="1200"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400"/>
              <a:buNone/>
            </a:pPr>
            <a:r>
              <a:rPr lang="en-US" sz="1200" dirty="0">
                <a:latin typeface="Arial" panose="020B0604020202020204" pitchFamily="34" charset="0"/>
                <a:cs typeface="Arial" panose="020B0604020202020204" pitchFamily="34" charset="0"/>
              </a:rPr>
              <a:t>Strategy 4:</a:t>
            </a:r>
          </a:p>
          <a:p>
            <a:pPr marL="0" lvl="0" indent="0" algn="l" rtl="0">
              <a:lnSpc>
                <a:spcPct val="100000"/>
              </a:lnSpc>
              <a:spcBef>
                <a:spcPts val="0"/>
              </a:spcBef>
              <a:spcAft>
                <a:spcPts val="0"/>
              </a:spcAft>
              <a:buSzPts val="1400"/>
              <a:buNone/>
            </a:pPr>
            <a:endParaRPr lang="en-US" sz="1200"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400"/>
              <a:buNone/>
            </a:pPr>
            <a:r>
              <a:rPr lang="en-US" sz="1200" dirty="0">
                <a:latin typeface="Arial" panose="020B0604020202020204" pitchFamily="34" charset="0"/>
                <a:cs typeface="Arial" panose="020B0604020202020204" pitchFamily="34" charset="0"/>
              </a:rPr>
              <a:t>It is easy to revert to thinking about “What if?” when faced with difficult challenges.</a:t>
            </a:r>
          </a:p>
          <a:p>
            <a:pPr marL="0" lvl="0" indent="0" algn="l" rtl="0">
              <a:lnSpc>
                <a:spcPct val="100000"/>
              </a:lnSpc>
              <a:spcBef>
                <a:spcPts val="0"/>
              </a:spcBef>
              <a:spcAft>
                <a:spcPts val="0"/>
              </a:spcAft>
              <a:buSzPts val="1400"/>
              <a:buNone/>
            </a:pPr>
            <a:r>
              <a:rPr lang="en-US" sz="1200" dirty="0">
                <a:latin typeface="Arial" panose="020B0604020202020204" pitchFamily="34" charset="0"/>
                <a:cs typeface="Arial" panose="020B0604020202020204" pitchFamily="34" charset="0"/>
              </a:rPr>
              <a:t>Instead, help students work on accepting the current circumstances as they are at the moment and remind them that they are not helpless. Help them call on all of their strengths to identify and respond to challenges that they can control. Change is a part of everyone’s life. </a:t>
            </a:r>
          </a:p>
          <a:p>
            <a:pPr marL="0" lvl="0" indent="0" algn="l" rtl="0">
              <a:lnSpc>
                <a:spcPct val="100000"/>
              </a:lnSpc>
              <a:spcBef>
                <a:spcPts val="0"/>
              </a:spcBef>
              <a:spcAft>
                <a:spcPts val="0"/>
              </a:spcAft>
              <a:buSzPts val="1400"/>
              <a:buNone/>
            </a:pPr>
            <a:r>
              <a:rPr lang="en-US" sz="1200" dirty="0">
                <a:latin typeface="Arial" panose="020B0604020202020204" pitchFamily="34" charset="0"/>
                <a:cs typeface="Arial" panose="020B0604020202020204" pitchFamily="34" charset="0"/>
              </a:rPr>
              <a:t>Help students learn to visualize what they want and develop strategies that can help them move toward those goals that are within their control..  </a:t>
            </a:r>
          </a:p>
          <a:p>
            <a:pPr marL="0" lvl="0" indent="0" algn="l" rtl="0">
              <a:lnSpc>
                <a:spcPct val="100000"/>
              </a:lnSpc>
              <a:spcBef>
                <a:spcPts val="0"/>
              </a:spcBef>
              <a:spcAft>
                <a:spcPts val="0"/>
              </a:spcAft>
              <a:buSzPts val="1400"/>
              <a:buNone/>
            </a:pPr>
            <a:r>
              <a:rPr lang="en-US" sz="1200" dirty="0">
                <a:latin typeface="Arial" panose="020B0604020202020204" pitchFamily="34" charset="0"/>
                <a:cs typeface="Arial" panose="020B0604020202020204" pitchFamily="34" charset="0"/>
              </a:rPr>
              <a:t>And above all, encourage them to seek help when needed. The strategies we’ve covered will help, but if they get stuck or need help making progress, professional help from someone like a coach, a counselor, or a support group may be exactly the boost that they need. </a:t>
            </a:r>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A0510DA-CDBB-1D46-8368-59ECDF1E9332}" type="slidenum">
              <a:rPr lang="en-US" smtClean="0"/>
              <a:t>11</a:t>
            </a:fld>
            <a:endParaRPr lang="en-US"/>
          </a:p>
        </p:txBody>
      </p:sp>
    </p:spTree>
    <p:extLst>
      <p:ext uri="{BB962C8B-B14F-4D97-AF65-F5344CB8AC3E}">
        <p14:creationId xmlns:p14="http://schemas.microsoft.com/office/powerpoint/2010/main" val="671106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200" dirty="0">
                <a:solidFill>
                  <a:schemeClr val="dk1"/>
                </a:solidFill>
                <a:latin typeface="Arial" panose="020B0604020202020204" pitchFamily="34" charset="0"/>
                <a:ea typeface="Calibri"/>
                <a:cs typeface="Arial" panose="020B0604020202020204" pitchFamily="34" charset="0"/>
                <a:sym typeface="Calibri"/>
              </a:rPr>
              <a:t>Resilience does not eliminate stress or erase life's difficulties. </a:t>
            </a:r>
          </a:p>
          <a:p>
            <a:pPr marL="0" lvl="0" indent="0" algn="l" rtl="0">
              <a:lnSpc>
                <a:spcPct val="100000"/>
              </a:lnSpc>
              <a:spcBef>
                <a:spcPts val="0"/>
              </a:spcBef>
              <a:spcAft>
                <a:spcPts val="0"/>
              </a:spcAft>
              <a:buSzPts val="1400"/>
              <a:buNone/>
            </a:pPr>
            <a:r>
              <a:rPr lang="en-US" sz="1200" dirty="0">
                <a:solidFill>
                  <a:schemeClr val="dk1"/>
                </a:solidFill>
                <a:latin typeface="Arial" panose="020B0604020202020204" pitchFamily="34" charset="0"/>
                <a:ea typeface="Calibri"/>
                <a:cs typeface="Arial" panose="020B0604020202020204" pitchFamily="34" charset="0"/>
                <a:sym typeface="Calibri"/>
              </a:rPr>
              <a:t>And most certainly people who possess resilience don’t see life through rose-colored lenses. </a:t>
            </a:r>
          </a:p>
          <a:p>
            <a:pPr marL="0" lvl="0" indent="0" algn="l" rtl="0">
              <a:lnSpc>
                <a:spcPct val="100000"/>
              </a:lnSpc>
              <a:spcBef>
                <a:spcPts val="0"/>
              </a:spcBef>
              <a:spcAft>
                <a:spcPts val="0"/>
              </a:spcAft>
              <a:buSzPts val="1400"/>
              <a:buNone/>
            </a:pPr>
            <a:r>
              <a:rPr lang="en-US" sz="1200" dirty="0">
                <a:solidFill>
                  <a:schemeClr val="dk1"/>
                </a:solidFill>
                <a:latin typeface="Arial" panose="020B0604020202020204" pitchFamily="34" charset="0"/>
                <a:ea typeface="Calibri"/>
                <a:cs typeface="Arial" panose="020B0604020202020204" pitchFamily="34" charset="0"/>
                <a:sym typeface="Calibri"/>
              </a:rPr>
              <a:t>Instead, they understand that setbacks happen and that life can at times be hard and painful. </a:t>
            </a:r>
          </a:p>
          <a:p>
            <a:pPr marL="0" lvl="0" indent="0" algn="l" rtl="0">
              <a:lnSpc>
                <a:spcPct val="100000"/>
              </a:lnSpc>
              <a:spcBef>
                <a:spcPts val="0"/>
              </a:spcBef>
              <a:spcAft>
                <a:spcPts val="0"/>
              </a:spcAft>
              <a:buSzPts val="1400"/>
              <a:buNone/>
            </a:pPr>
            <a:r>
              <a:rPr lang="en-US" sz="1200" dirty="0">
                <a:solidFill>
                  <a:schemeClr val="dk1"/>
                </a:solidFill>
                <a:latin typeface="Arial" panose="020B0604020202020204" pitchFamily="34" charset="0"/>
                <a:ea typeface="Calibri"/>
                <a:cs typeface="Arial" panose="020B0604020202020204" pitchFamily="34" charset="0"/>
                <a:sym typeface="Calibri"/>
              </a:rPr>
              <a:t>They still experience the emotional pain, grief, and sense of loss that comes following a loss or a tragedy, but their mental outlook allows them to work through such feelings and bounce back a little more quickly than others.  </a:t>
            </a:r>
            <a:endParaRPr lang="en-US" sz="1200" b="1"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A0510DA-CDBB-1D46-8368-59ECDF1E9332}" type="slidenum">
              <a:rPr lang="en-US" smtClean="0"/>
              <a:t>12</a:t>
            </a:fld>
            <a:endParaRPr lang="en-US"/>
          </a:p>
        </p:txBody>
      </p:sp>
    </p:spTree>
    <p:extLst>
      <p:ext uri="{BB962C8B-B14F-4D97-AF65-F5344CB8AC3E}">
        <p14:creationId xmlns:p14="http://schemas.microsoft.com/office/powerpoint/2010/main" val="2552492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Bef>
                <a:spcPts val="518"/>
              </a:spcBef>
              <a:spcAft>
                <a:spcPts val="0"/>
              </a:spcAft>
              <a:buClr>
                <a:schemeClr val="dk1"/>
              </a:buClr>
              <a:buSzPts val="2590"/>
            </a:pPr>
            <a:r>
              <a:rPr lang="en-US" sz="1200" dirty="0">
                <a:latin typeface="Arial" panose="020B0604020202020204" pitchFamily="34" charset="0"/>
                <a:cs typeface="Arial" panose="020B0604020202020204" pitchFamily="34" charset="0"/>
              </a:rPr>
              <a:t>Strengths - knowing and utilizing personal strengths and abilities</a:t>
            </a:r>
          </a:p>
          <a:p>
            <a:pPr marL="342900" indent="-342900">
              <a:spcBef>
                <a:spcPts val="518"/>
              </a:spcBef>
              <a:spcAft>
                <a:spcPts val="0"/>
              </a:spcAft>
              <a:buClr>
                <a:schemeClr val="dk1"/>
              </a:buClr>
              <a:buSzPts val="2590"/>
            </a:pPr>
            <a:r>
              <a:rPr lang="en-US" sz="1200" dirty="0">
                <a:latin typeface="Arial" panose="020B0604020202020204" pitchFamily="34" charset="0"/>
                <a:cs typeface="Arial" panose="020B0604020202020204" pitchFamily="34" charset="0"/>
              </a:rPr>
              <a:t>Planning - having a thought-out realistic plan and the where-with-all to stick to it</a:t>
            </a:r>
          </a:p>
          <a:p>
            <a:pPr marL="342900" indent="-342900">
              <a:spcBef>
                <a:spcPts val="518"/>
              </a:spcBef>
              <a:spcAft>
                <a:spcPts val="0"/>
              </a:spcAft>
              <a:buClr>
                <a:schemeClr val="dk1"/>
              </a:buClr>
              <a:buSzPts val="2590"/>
            </a:pPr>
            <a:r>
              <a:rPr lang="en-US" sz="1200" dirty="0">
                <a:latin typeface="Arial" panose="020B0604020202020204" pitchFamily="34" charset="0"/>
                <a:cs typeface="Arial" panose="020B0604020202020204" pitchFamily="34" charset="0"/>
              </a:rPr>
              <a:t>Communication and problem-solving skills – knowing how to express what one both wants and needs when faced with a challenge</a:t>
            </a:r>
          </a:p>
          <a:p>
            <a:pPr marL="342900" indent="-342900">
              <a:spcBef>
                <a:spcPts val="518"/>
              </a:spcBef>
              <a:spcAft>
                <a:spcPts val="0"/>
              </a:spcAft>
              <a:buClr>
                <a:schemeClr val="dk1"/>
              </a:buClr>
              <a:buSzPts val="2590"/>
            </a:pPr>
            <a:r>
              <a:rPr lang="en-US" sz="1200" dirty="0">
                <a:latin typeface="Arial" panose="020B0604020202020204" pitchFamily="34" charset="0"/>
                <a:cs typeface="Arial" panose="020B0604020202020204" pitchFamily="34" charset="0"/>
              </a:rPr>
              <a:t>In control - viewing themselves as fighters rather than victims</a:t>
            </a:r>
          </a:p>
          <a:p>
            <a:pPr marL="342900" indent="-342900">
              <a:spcBef>
                <a:spcPts val="518"/>
              </a:spcBef>
              <a:spcAft>
                <a:spcPts val="0"/>
              </a:spcAft>
              <a:buClr>
                <a:schemeClr val="dk1"/>
              </a:buClr>
              <a:buSzPts val="2590"/>
            </a:pPr>
            <a:r>
              <a:rPr lang="en-US" sz="1200" dirty="0">
                <a:latin typeface="Arial" panose="020B0604020202020204" pitchFamily="34" charset="0"/>
                <a:cs typeface="Arial" panose="020B0604020202020204" pitchFamily="34" charset="0"/>
              </a:rPr>
              <a:t>High emotional intelligence - managing impulses and emotions effectively </a:t>
            </a:r>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A0510DA-CDBB-1D46-8368-59ECDF1E9332}" type="slidenum">
              <a:rPr lang="en-US" smtClean="0"/>
              <a:t>13</a:t>
            </a:fld>
            <a:endParaRPr lang="en-US"/>
          </a:p>
        </p:txBody>
      </p:sp>
    </p:spTree>
    <p:extLst>
      <p:ext uri="{BB962C8B-B14F-4D97-AF65-F5344CB8AC3E}">
        <p14:creationId xmlns:p14="http://schemas.microsoft.com/office/powerpoint/2010/main" val="1311420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200" b="0" dirty="0">
                <a:latin typeface="Arial" panose="020B0604020202020204" pitchFamily="34" charset="0"/>
                <a:ea typeface="Arial"/>
                <a:cs typeface="Arial" panose="020B0604020202020204" pitchFamily="34" charset="0"/>
                <a:sym typeface="Arial"/>
              </a:rPr>
              <a:t>Encourage each student to:</a:t>
            </a:r>
          </a:p>
          <a:p>
            <a:pPr marL="0" lvl="0" indent="0" algn="l" rtl="0">
              <a:lnSpc>
                <a:spcPct val="100000"/>
              </a:lnSpc>
              <a:spcBef>
                <a:spcPts val="0"/>
              </a:spcBef>
              <a:spcAft>
                <a:spcPts val="0"/>
              </a:spcAft>
              <a:buSzPts val="1400"/>
              <a:buNone/>
            </a:pPr>
            <a:endParaRPr lang="en-US" sz="1200" b="0" dirty="0">
              <a:latin typeface="Arial" panose="020B0604020202020204" pitchFamily="34" charset="0"/>
              <a:ea typeface="Arial"/>
              <a:cs typeface="Arial" panose="020B0604020202020204" pitchFamily="34" charset="0"/>
              <a:sym typeface="Arial"/>
            </a:endParaRPr>
          </a:p>
          <a:p>
            <a:pPr marL="0" lvl="0" indent="0" algn="l" rtl="0">
              <a:lnSpc>
                <a:spcPct val="100000"/>
              </a:lnSpc>
              <a:spcBef>
                <a:spcPts val="0"/>
              </a:spcBef>
              <a:spcAft>
                <a:spcPts val="0"/>
              </a:spcAft>
              <a:buSzPts val="1400"/>
              <a:buNone/>
            </a:pPr>
            <a:r>
              <a:rPr lang="en-US" sz="1200" b="0" dirty="0">
                <a:latin typeface="Arial" panose="020B0604020202020204" pitchFamily="34" charset="0"/>
                <a:ea typeface="Arial"/>
                <a:cs typeface="Arial" panose="020B0604020202020204" pitchFamily="34" charset="0"/>
                <a:sym typeface="Arial"/>
              </a:rPr>
              <a:t>1. Accept change. Help students find ways to become more comfortable with change.</a:t>
            </a:r>
          </a:p>
          <a:p>
            <a:pPr marL="0" lvl="0" indent="0" algn="l" rtl="0">
              <a:lnSpc>
                <a:spcPct val="100000"/>
              </a:lnSpc>
              <a:spcBef>
                <a:spcPts val="0"/>
              </a:spcBef>
              <a:spcAft>
                <a:spcPts val="0"/>
              </a:spcAft>
              <a:buSzPts val="1400"/>
              <a:buNone/>
            </a:pPr>
            <a:r>
              <a:rPr lang="en-US" sz="1200" b="0" dirty="0">
                <a:latin typeface="Arial" panose="020B0604020202020204" pitchFamily="34" charset="0"/>
                <a:ea typeface="Arial"/>
                <a:cs typeface="Arial" panose="020B0604020202020204" pitchFamily="34" charset="0"/>
                <a:sym typeface="Arial"/>
              </a:rPr>
              <a:t>2. Learn continuously. Encourage students to learn new skills, gain new understandings, and apply them during times of change.</a:t>
            </a:r>
          </a:p>
          <a:p>
            <a:pPr marL="0" lvl="0" indent="0" algn="l" rtl="0">
              <a:lnSpc>
                <a:spcPct val="100000"/>
              </a:lnSpc>
              <a:spcBef>
                <a:spcPts val="0"/>
              </a:spcBef>
              <a:spcAft>
                <a:spcPts val="0"/>
              </a:spcAft>
              <a:buSzPts val="1400"/>
              <a:buNone/>
            </a:pPr>
            <a:r>
              <a:rPr lang="en-US" sz="1200" b="0" dirty="0">
                <a:latin typeface="Arial" panose="020B0604020202020204" pitchFamily="34" charset="0"/>
                <a:ea typeface="Arial"/>
                <a:cs typeface="Arial" panose="020B0604020202020204" pitchFamily="34" charset="0"/>
                <a:sym typeface="Arial"/>
              </a:rPr>
              <a:t>3. Take charge. Help students embrace self-empowerment. Encourage them to take charge of their own futures and develop new understandings and apply them during times of change. </a:t>
            </a:r>
          </a:p>
          <a:p>
            <a:pPr marL="0" lvl="0" indent="0" algn="l" rtl="0">
              <a:lnSpc>
                <a:spcPct val="100000"/>
              </a:lnSpc>
              <a:spcBef>
                <a:spcPts val="0"/>
              </a:spcBef>
              <a:spcAft>
                <a:spcPts val="0"/>
              </a:spcAft>
              <a:buSzPts val="1400"/>
              <a:buNone/>
            </a:pPr>
            <a:r>
              <a:rPr lang="en-US" sz="1200" b="0" dirty="0">
                <a:latin typeface="Arial" panose="020B0604020202020204" pitchFamily="34" charset="0"/>
                <a:ea typeface="Arial"/>
                <a:cs typeface="Arial" panose="020B0604020202020204" pitchFamily="34" charset="0"/>
                <a:sym typeface="Arial"/>
              </a:rPr>
              <a:t>4. Define purpose. Help students develop a “personal why” that gives their life meaning and helps them put it into a larger context. </a:t>
            </a:r>
          </a:p>
          <a:p>
            <a:pPr marL="0" lvl="0" indent="0" algn="l" rtl="0">
              <a:lnSpc>
                <a:spcPct val="100000"/>
              </a:lnSpc>
              <a:spcBef>
                <a:spcPts val="0"/>
              </a:spcBef>
              <a:spcAft>
                <a:spcPts val="0"/>
              </a:spcAft>
              <a:buSzPts val="1400"/>
              <a:buNone/>
            </a:pPr>
            <a:r>
              <a:rPr lang="en-US" sz="1200" b="0" dirty="0">
                <a:latin typeface="Arial" panose="020B0604020202020204" pitchFamily="34" charset="0"/>
                <a:ea typeface="Arial"/>
                <a:cs typeface="Arial" panose="020B0604020202020204" pitchFamily="34" charset="0"/>
                <a:sym typeface="Arial"/>
              </a:rPr>
              <a:t>5. Create balance. Help students form their identity apart from their job as a migratory worker.</a:t>
            </a:r>
          </a:p>
          <a:p>
            <a:pPr marL="0" lvl="0" indent="0" algn="l" rtl="0">
              <a:lnSpc>
                <a:spcPct val="100000"/>
              </a:lnSpc>
              <a:spcBef>
                <a:spcPts val="0"/>
              </a:spcBef>
              <a:spcAft>
                <a:spcPts val="0"/>
              </a:spcAft>
              <a:buSzPts val="1400"/>
              <a:buNone/>
            </a:pPr>
            <a:r>
              <a:rPr lang="en-US" sz="1200" b="0" dirty="0">
                <a:latin typeface="Arial" panose="020B0604020202020204" pitchFamily="34" charset="0"/>
                <a:ea typeface="Arial"/>
                <a:cs typeface="Arial" panose="020B0604020202020204" pitchFamily="34" charset="0"/>
                <a:sym typeface="Arial"/>
              </a:rPr>
              <a:t>6. Cultivate relationships. Help students develop a plan to nurture a broad network of relationships. </a:t>
            </a:r>
          </a:p>
          <a:p>
            <a:pPr marL="0" lvl="0" indent="0" algn="l" rtl="0">
              <a:lnSpc>
                <a:spcPct val="100000"/>
              </a:lnSpc>
              <a:spcBef>
                <a:spcPts val="0"/>
              </a:spcBef>
              <a:spcAft>
                <a:spcPts val="0"/>
              </a:spcAft>
              <a:buSzPts val="1400"/>
              <a:buNone/>
            </a:pPr>
            <a:r>
              <a:rPr lang="en-US" sz="1200" b="0" dirty="0">
                <a:latin typeface="Arial" panose="020B0604020202020204" pitchFamily="34" charset="0"/>
                <a:ea typeface="Arial"/>
                <a:cs typeface="Arial" panose="020B0604020202020204" pitchFamily="34" charset="0"/>
                <a:sym typeface="Arial"/>
              </a:rPr>
              <a:t>7. Reflection fosters learning, new perspectives, and a degree of self-awareness that can enhance resilience. Help students routinely reflect on their feelings, their hopes, and dreams.</a:t>
            </a:r>
          </a:p>
          <a:p>
            <a:pPr marL="0" lvl="0" indent="0" algn="l" rtl="0">
              <a:lnSpc>
                <a:spcPct val="100000"/>
              </a:lnSpc>
              <a:spcBef>
                <a:spcPts val="0"/>
              </a:spcBef>
              <a:spcAft>
                <a:spcPts val="0"/>
              </a:spcAft>
              <a:buSzPts val="1400"/>
              <a:buNone/>
            </a:pPr>
            <a:r>
              <a:rPr lang="en-US" sz="1200" b="0" dirty="0">
                <a:latin typeface="Arial" panose="020B0604020202020204" pitchFamily="34" charset="0"/>
                <a:ea typeface="Arial"/>
                <a:cs typeface="Arial" panose="020B0604020202020204" pitchFamily="34" charset="0"/>
                <a:sym typeface="Arial"/>
              </a:rPr>
              <a:t>8. Reframe skills. Help students define themselves and their skills. It may give them new paths to consider as they work to meet their goals.</a:t>
            </a:r>
            <a:endParaRPr lang="en-US" sz="12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A0510DA-CDBB-1D46-8368-59ECDF1E9332}" type="slidenum">
              <a:rPr lang="en-US" smtClean="0"/>
              <a:t>14</a:t>
            </a:fld>
            <a:endParaRPr lang="en-US"/>
          </a:p>
        </p:txBody>
      </p:sp>
    </p:spTree>
    <p:extLst>
      <p:ext uri="{BB962C8B-B14F-4D97-AF65-F5344CB8AC3E}">
        <p14:creationId xmlns:p14="http://schemas.microsoft.com/office/powerpoint/2010/main" val="4050949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Arial" panose="020B0604020202020204" pitchFamily="34" charset="0"/>
                <a:ea typeface="+mn-ea"/>
                <a:cs typeface="Arial" panose="020B0604020202020204" pitchFamily="34" charset="0"/>
              </a:rPr>
              <a:t>Divide into groups of six.</a:t>
            </a:r>
          </a:p>
          <a:p>
            <a:pPr lvl="0"/>
            <a:r>
              <a:rPr lang="en-US" sz="1200" kern="1200" dirty="0">
                <a:solidFill>
                  <a:schemeClr val="tx1"/>
                </a:solidFill>
                <a:effectLst/>
                <a:latin typeface="Arial" panose="020B0604020202020204" pitchFamily="34" charset="0"/>
                <a:ea typeface="+mn-ea"/>
                <a:cs typeface="Arial" panose="020B0604020202020204" pitchFamily="34" charset="0"/>
              </a:rPr>
              <a:t>Tie six equally spaced strings (about 1-2 feet long) around a single rubber band and give each group the string/rubber band device and six paper cups.</a:t>
            </a:r>
          </a:p>
          <a:p>
            <a:pPr lvl="0"/>
            <a:r>
              <a:rPr lang="en-US" sz="1200" kern="1200" dirty="0">
                <a:solidFill>
                  <a:schemeClr val="tx1"/>
                </a:solidFill>
                <a:effectLst/>
                <a:latin typeface="Arial" panose="020B0604020202020204" pitchFamily="34" charset="0"/>
                <a:ea typeface="+mn-ea"/>
                <a:cs typeface="Arial" panose="020B0604020202020204" pitchFamily="34" charset="0"/>
              </a:rPr>
              <a:t>Challenge the group to build a pyramid out of the paper cups (three on the bottom, two in the middle, one on the top).</a:t>
            </a:r>
          </a:p>
          <a:p>
            <a:r>
              <a:rPr lang="en-US" sz="1200" i="1" kern="1200" dirty="0">
                <a:solidFill>
                  <a:schemeClr val="tx1"/>
                </a:solidFill>
                <a:effectLst/>
                <a:latin typeface="Arial" panose="020B0604020202020204" pitchFamily="34" charset="0"/>
                <a:ea typeface="+mn-ea"/>
                <a:cs typeface="Arial" panose="020B0604020202020204" pitchFamily="34" charset="0"/>
              </a:rPr>
              <a:t>**Group members cannot touch the cups with their hands or any other part of their bodies, even if a cup falls over or on the floor. Each person holds onto one of the strings that are attached to the rubber band and they use this device to pick up the cups and place them on top of each other (by pulling the rubber band apart and then bringing it back together over the cups).</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lvl="0"/>
            <a:r>
              <a:rPr lang="en-US" sz="1200" kern="1200" dirty="0">
                <a:solidFill>
                  <a:schemeClr val="tx1"/>
                </a:solidFill>
                <a:effectLst/>
                <a:latin typeface="Arial" panose="020B0604020202020204" pitchFamily="34" charset="0"/>
                <a:ea typeface="+mn-ea"/>
                <a:cs typeface="Arial" panose="020B0604020202020204" pitchFamily="34" charset="0"/>
              </a:rPr>
              <a:t>Discuss the experience with a focus on connections, teamwork, and what participants learned about themselves.</a:t>
            </a:r>
          </a:p>
          <a:p>
            <a:pPr lvl="1"/>
            <a:r>
              <a:rPr lang="en-US" sz="1200" kern="1200" dirty="0">
                <a:solidFill>
                  <a:schemeClr val="tx1"/>
                </a:solidFill>
                <a:effectLst/>
                <a:latin typeface="Arial" panose="020B0604020202020204" pitchFamily="34" charset="0"/>
                <a:ea typeface="+mn-ea"/>
                <a:cs typeface="Arial" panose="020B0604020202020204" pitchFamily="34" charset="0"/>
              </a:rPr>
              <a:t>Was anyone frustrated at all during the activity? If so, how was it handled?</a:t>
            </a:r>
          </a:p>
          <a:p>
            <a:pPr lvl="1"/>
            <a:r>
              <a:rPr lang="en-US" sz="1200" kern="1200" dirty="0">
                <a:solidFill>
                  <a:schemeClr val="tx1"/>
                </a:solidFill>
                <a:effectLst/>
                <a:latin typeface="Arial" panose="020B0604020202020204" pitchFamily="34" charset="0"/>
                <a:ea typeface="+mn-ea"/>
                <a:cs typeface="Arial" panose="020B0604020202020204" pitchFamily="34" charset="0"/>
              </a:rPr>
              <a:t>What did you learn about yourself or others?</a:t>
            </a:r>
          </a:p>
          <a:p>
            <a:pPr lvl="1"/>
            <a:r>
              <a:rPr lang="en-US" sz="1200" kern="1200" dirty="0">
                <a:solidFill>
                  <a:schemeClr val="tx1"/>
                </a:solidFill>
                <a:effectLst/>
                <a:latin typeface="Arial" panose="020B0604020202020204" pitchFamily="34" charset="0"/>
                <a:ea typeface="+mn-ea"/>
                <a:cs typeface="Arial" panose="020B0604020202020204" pitchFamily="34" charset="0"/>
              </a:rPr>
              <a:t>Why was teamwork so important for this activity?</a:t>
            </a:r>
          </a:p>
          <a:p>
            <a:pPr lvl="1"/>
            <a:r>
              <a:rPr lang="en-US" sz="1200" kern="1200" dirty="0">
                <a:solidFill>
                  <a:schemeClr val="tx1"/>
                </a:solidFill>
                <a:effectLst/>
                <a:latin typeface="Arial" panose="020B0604020202020204" pitchFamily="34" charset="0"/>
                <a:ea typeface="+mn-ea"/>
                <a:cs typeface="Arial" panose="020B0604020202020204" pitchFamily="34" charset="0"/>
              </a:rPr>
              <a:t>What is so hard about teamwork?</a:t>
            </a:r>
          </a:p>
          <a:p>
            <a:pPr lvl="1"/>
            <a:r>
              <a:rPr lang="en-US" sz="1200" kern="1200" dirty="0">
                <a:solidFill>
                  <a:schemeClr val="tx1"/>
                </a:solidFill>
                <a:effectLst/>
                <a:latin typeface="Arial" panose="020B0604020202020204" pitchFamily="34" charset="0"/>
                <a:ea typeface="+mn-ea"/>
                <a:cs typeface="Arial" panose="020B0604020202020204" pitchFamily="34" charset="0"/>
              </a:rPr>
              <a:t>What did you do today to contribute to the teamwork on your team?</a:t>
            </a:r>
          </a:p>
          <a:p>
            <a:pPr lvl="1"/>
            <a:r>
              <a:rPr lang="en-US" sz="1200" kern="1200" dirty="0">
                <a:solidFill>
                  <a:schemeClr val="tx1"/>
                </a:solidFill>
                <a:effectLst/>
                <a:latin typeface="Arial" panose="020B0604020202020204" pitchFamily="34" charset="0"/>
                <a:ea typeface="+mn-ea"/>
                <a:cs typeface="Arial" panose="020B0604020202020204" pitchFamily="34" charset="0"/>
              </a:rPr>
              <a:t>What are some skills needed to be good at teamwork?</a:t>
            </a:r>
          </a:p>
          <a:p>
            <a:pPr lvl="1"/>
            <a:r>
              <a:rPr lang="en-US" sz="1200" kern="1200" dirty="0">
                <a:solidFill>
                  <a:schemeClr val="tx1"/>
                </a:solidFill>
                <a:effectLst/>
                <a:latin typeface="Arial" panose="020B0604020202020204" pitchFamily="34" charset="0"/>
                <a:ea typeface="+mn-ea"/>
                <a:cs typeface="Arial" panose="020B0604020202020204" pitchFamily="34" charset="0"/>
              </a:rPr>
              <a:t>Are you ever in a situation where you must use teamwork? Is this always easy for you? Why or why not?</a:t>
            </a:r>
          </a:p>
          <a:p>
            <a:pPr lvl="1"/>
            <a:r>
              <a:rPr lang="en-US" sz="1200" kern="1200" dirty="0">
                <a:solidFill>
                  <a:schemeClr val="tx1"/>
                </a:solidFill>
                <a:effectLst/>
                <a:latin typeface="Arial" panose="020B0604020202020204" pitchFamily="34" charset="0"/>
                <a:ea typeface="+mn-ea"/>
                <a:cs typeface="Arial" panose="020B0604020202020204" pitchFamily="34" charset="0"/>
              </a:rPr>
              <a:t>How can we use what we learned through this experience in situations outside the game?   </a:t>
            </a:r>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A0510DA-CDBB-1D46-8368-59ECDF1E9332}" type="slidenum">
              <a:rPr lang="en-US" smtClean="0"/>
              <a:t>15</a:t>
            </a:fld>
            <a:endParaRPr lang="en-US"/>
          </a:p>
        </p:txBody>
      </p:sp>
    </p:spTree>
    <p:extLst>
      <p:ext uri="{BB962C8B-B14F-4D97-AF65-F5344CB8AC3E}">
        <p14:creationId xmlns:p14="http://schemas.microsoft.com/office/powerpoint/2010/main" val="42540955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As you can see from the next three slides, there are lots of ways to practice building resilience.</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This module provides a lot of opportunities to learn about resilience and strategies that can help us improve our resilience, but it is also designed to help us focus on teaching these strategies to migratory students. Be sure to support their efforts in building resilience; each individual’s journey will be different. However, the lesson remains the same. We all need to be true to ourselves, take care of ourselves, and treat each other with equal respect.</a:t>
            </a: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A0510DA-CDBB-1D46-8368-59ECDF1E9332}" type="slidenum">
              <a:rPr lang="en-US" smtClean="0"/>
              <a:t>16</a:t>
            </a:fld>
            <a:endParaRPr lang="en-US"/>
          </a:p>
        </p:txBody>
      </p:sp>
    </p:spTree>
    <p:extLst>
      <p:ext uri="{BB962C8B-B14F-4D97-AF65-F5344CB8AC3E}">
        <p14:creationId xmlns:p14="http://schemas.microsoft.com/office/powerpoint/2010/main" val="29938386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Remind yourself and your students often:</a:t>
            </a:r>
          </a:p>
          <a:p>
            <a:r>
              <a:rPr lang="en-US" sz="1200" dirty="0">
                <a:latin typeface="Arial" panose="020B0604020202020204" pitchFamily="34" charset="0"/>
                <a:cs typeface="Arial" panose="020B0604020202020204" pitchFamily="34" charset="0"/>
              </a:rPr>
              <a:t>-positive relationship are established by focusing on others and building up trust with them</a:t>
            </a:r>
          </a:p>
          <a:p>
            <a:r>
              <a:rPr lang="en-US" sz="1200" dirty="0">
                <a:latin typeface="Arial" panose="020B0604020202020204" pitchFamily="34" charset="0"/>
                <a:cs typeface="Arial" panose="020B0604020202020204" pitchFamily="34" charset="0"/>
              </a:rPr>
              <a:t>-part of self-care is enjoying life and finding new ways to be inspired</a:t>
            </a:r>
          </a:p>
        </p:txBody>
      </p:sp>
      <p:sp>
        <p:nvSpPr>
          <p:cNvPr id="4" name="Slide Number Placeholder 3"/>
          <p:cNvSpPr>
            <a:spLocks noGrp="1"/>
          </p:cNvSpPr>
          <p:nvPr>
            <p:ph type="sldNum" sz="quarter" idx="5"/>
          </p:nvPr>
        </p:nvSpPr>
        <p:spPr/>
        <p:txBody>
          <a:bodyPr/>
          <a:lstStyle/>
          <a:p>
            <a:fld id="{CA0510DA-CDBB-1D46-8368-59ECDF1E9332}" type="slidenum">
              <a:rPr lang="en-US" smtClean="0"/>
              <a:t>17</a:t>
            </a:fld>
            <a:endParaRPr lang="en-US"/>
          </a:p>
        </p:txBody>
      </p:sp>
    </p:spTree>
    <p:extLst>
      <p:ext uri="{BB962C8B-B14F-4D97-AF65-F5344CB8AC3E}">
        <p14:creationId xmlns:p14="http://schemas.microsoft.com/office/powerpoint/2010/main" val="4241707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Don’t underestimate how important it is to practice these ways to resilience on a daily basis.</a:t>
            </a:r>
          </a:p>
          <a:p>
            <a:r>
              <a:rPr lang="en-US" sz="1200" dirty="0">
                <a:latin typeface="Arial" panose="020B0604020202020204" pitchFamily="34" charset="0"/>
                <a:cs typeface="Arial" panose="020B0604020202020204" pitchFamily="34" charset="0"/>
              </a:rPr>
              <a:t>Focusing on what you can control helps you build and maintain a positive mindset.</a:t>
            </a:r>
          </a:p>
        </p:txBody>
      </p:sp>
      <p:sp>
        <p:nvSpPr>
          <p:cNvPr id="4" name="Slide Number Placeholder 3"/>
          <p:cNvSpPr>
            <a:spLocks noGrp="1"/>
          </p:cNvSpPr>
          <p:nvPr>
            <p:ph type="sldNum" sz="quarter" idx="5"/>
          </p:nvPr>
        </p:nvSpPr>
        <p:spPr/>
        <p:txBody>
          <a:bodyPr/>
          <a:lstStyle/>
          <a:p>
            <a:fld id="{CA0510DA-CDBB-1D46-8368-59ECDF1E9332}" type="slidenum">
              <a:rPr lang="en-US" smtClean="0"/>
              <a:t>18</a:t>
            </a:fld>
            <a:endParaRPr lang="en-US"/>
          </a:p>
        </p:txBody>
      </p:sp>
    </p:spTree>
    <p:extLst>
      <p:ext uri="{BB962C8B-B14F-4D97-AF65-F5344CB8AC3E}">
        <p14:creationId xmlns:p14="http://schemas.microsoft.com/office/powerpoint/2010/main" val="3004529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kern="1200" dirty="0">
                <a:solidFill>
                  <a:schemeClr val="tx1"/>
                </a:solidFill>
                <a:effectLst/>
                <a:latin typeface="Arial" panose="020B0604020202020204" pitchFamily="34" charset="0"/>
                <a:ea typeface="+mn-ea"/>
                <a:cs typeface="Arial" panose="020B0604020202020204" pitchFamily="34" charset="0"/>
              </a:rPr>
              <a:t>Pass out a copy of the abbreviated </a:t>
            </a:r>
            <a:r>
              <a:rPr lang="en-US" sz="1200" b="0" i="1" kern="1200" dirty="0">
                <a:solidFill>
                  <a:schemeClr val="tx1"/>
                </a:solidFill>
                <a:effectLst/>
                <a:latin typeface="Arial" panose="020B0604020202020204" pitchFamily="34" charset="0"/>
                <a:ea typeface="+mn-ea"/>
                <a:cs typeface="Arial" panose="020B0604020202020204" pitchFamily="34" charset="0"/>
              </a:rPr>
              <a:t>Nicholson McBride Resilience Questionnaire </a:t>
            </a:r>
            <a:r>
              <a:rPr lang="en-US" sz="1200" b="0" kern="1200" dirty="0">
                <a:solidFill>
                  <a:schemeClr val="tx1"/>
                </a:solidFill>
                <a:effectLst/>
                <a:latin typeface="Arial" panose="020B0604020202020204" pitchFamily="34" charset="0"/>
                <a:ea typeface="+mn-ea"/>
                <a:cs typeface="Arial" panose="020B0604020202020204" pitchFamily="34" charset="0"/>
              </a:rPr>
              <a:t>for each participant to take</a:t>
            </a:r>
            <a:r>
              <a:rPr lang="en-US" sz="1200" b="0" i="1" kern="1200" dirty="0">
                <a:solidFill>
                  <a:schemeClr val="tx1"/>
                </a:solidFill>
                <a:effectLst/>
                <a:latin typeface="Arial" panose="020B0604020202020204" pitchFamily="34" charset="0"/>
                <a:ea typeface="+mn-ea"/>
                <a:cs typeface="Arial" panose="020B0604020202020204" pitchFamily="34" charset="0"/>
              </a:rPr>
              <a:t>.</a:t>
            </a:r>
            <a:endParaRPr lang="en-US" sz="1200" b="0" kern="1200" dirty="0">
              <a:solidFill>
                <a:schemeClr val="tx1"/>
              </a:solidFill>
              <a:effectLst/>
              <a:latin typeface="Arial" panose="020B0604020202020204" pitchFamily="34" charset="0"/>
              <a:ea typeface="+mn-ea"/>
              <a:cs typeface="Arial" panose="020B0604020202020204" pitchFamily="34" charset="0"/>
            </a:endParaRPr>
          </a:p>
          <a:p>
            <a:pPr lvl="0"/>
            <a:r>
              <a:rPr lang="en-US" sz="1200" b="0" kern="1200" dirty="0">
                <a:solidFill>
                  <a:schemeClr val="tx1"/>
                </a:solidFill>
                <a:effectLst/>
                <a:latin typeface="Arial" panose="020B0604020202020204" pitchFamily="34" charset="0"/>
                <a:ea typeface="+mn-ea"/>
                <a:cs typeface="Arial" panose="020B0604020202020204" pitchFamily="34" charset="0"/>
              </a:rPr>
              <a:t>Use the worksheet to assess resilience score, set a goal to increase score, and identify strategies to support goals. </a:t>
            </a:r>
          </a:p>
          <a:p>
            <a:pPr lvl="0"/>
            <a:r>
              <a:rPr lang="en-US" sz="1200" b="0" kern="1200" dirty="0">
                <a:solidFill>
                  <a:schemeClr val="tx1"/>
                </a:solidFill>
                <a:effectLst/>
                <a:latin typeface="Arial" panose="020B0604020202020204" pitchFamily="34" charset="0"/>
                <a:ea typeface="+mn-ea"/>
                <a:cs typeface="Arial" panose="020B0604020202020204" pitchFamily="34" charset="0"/>
              </a:rPr>
              <a:t>Have participants discuss the results in their table groups.</a:t>
            </a:r>
          </a:p>
          <a:p>
            <a:pPr lvl="0"/>
            <a:r>
              <a:rPr lang="en-US" sz="1200" b="0" kern="1200" dirty="0">
                <a:solidFill>
                  <a:schemeClr val="tx1"/>
                </a:solidFill>
                <a:effectLst/>
                <a:latin typeface="Arial" panose="020B0604020202020204" pitchFamily="34" charset="0"/>
                <a:ea typeface="+mn-ea"/>
                <a:cs typeface="Arial" panose="020B0604020202020204" pitchFamily="34" charset="0"/>
              </a:rPr>
              <a:t>Discuss: </a:t>
            </a:r>
          </a:p>
          <a:p>
            <a:pPr lvl="1"/>
            <a:r>
              <a:rPr lang="en-US" sz="1200" b="0" kern="1200" dirty="0">
                <a:solidFill>
                  <a:schemeClr val="tx1"/>
                </a:solidFill>
                <a:effectLst/>
                <a:latin typeface="Arial" panose="020B0604020202020204" pitchFamily="34" charset="0"/>
                <a:ea typeface="+mn-ea"/>
                <a:cs typeface="Arial" panose="020B0604020202020204" pitchFamily="34" charset="0"/>
              </a:rPr>
              <a:t>What did you learn? </a:t>
            </a:r>
          </a:p>
          <a:p>
            <a:pPr lvl="1"/>
            <a:r>
              <a:rPr lang="en-US" sz="1200" b="0" kern="1200" dirty="0">
                <a:solidFill>
                  <a:schemeClr val="tx1"/>
                </a:solidFill>
                <a:effectLst/>
                <a:latin typeface="Arial" panose="020B0604020202020204" pitchFamily="34" charset="0"/>
                <a:ea typeface="+mn-ea"/>
                <a:cs typeface="Arial" panose="020B0604020202020204" pitchFamily="34" charset="0"/>
              </a:rPr>
              <a:t>Were there any surprises? </a:t>
            </a:r>
          </a:p>
          <a:p>
            <a:pPr lvl="1"/>
            <a:r>
              <a:rPr lang="en-US" sz="1200" b="0" kern="1200" dirty="0">
                <a:solidFill>
                  <a:schemeClr val="tx1"/>
                </a:solidFill>
                <a:effectLst/>
                <a:latin typeface="Arial" panose="020B0604020202020204" pitchFamily="34" charset="0"/>
                <a:ea typeface="+mn-ea"/>
                <a:cs typeface="Arial" panose="020B0604020202020204" pitchFamily="34" charset="0"/>
              </a:rPr>
              <a:t>How would you use this assessment with students? </a:t>
            </a:r>
          </a:p>
          <a:p>
            <a:endParaRPr lang="en-US" sz="12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A0510DA-CDBB-1D46-8368-59ECDF1E9332}" type="slidenum">
              <a:rPr lang="en-US" smtClean="0"/>
              <a:t>19</a:t>
            </a:fld>
            <a:endParaRPr lang="en-US"/>
          </a:p>
        </p:txBody>
      </p:sp>
    </p:spTree>
    <p:extLst>
      <p:ext uri="{BB962C8B-B14F-4D97-AF65-F5344CB8AC3E}">
        <p14:creationId xmlns:p14="http://schemas.microsoft.com/office/powerpoint/2010/main" val="522009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200" dirty="0">
                <a:latin typeface="Arial" panose="020B0604020202020204" pitchFamily="34" charset="0"/>
                <a:cs typeface="Arial" panose="020B0604020202020204" pitchFamily="34" charset="0"/>
              </a:rPr>
              <a:t>We all face trauma, adversity, and other stresses.</a:t>
            </a:r>
          </a:p>
          <a:p>
            <a:pPr marL="0" lvl="0" indent="0" algn="l" rtl="0">
              <a:lnSpc>
                <a:spcPct val="100000"/>
              </a:lnSpc>
              <a:spcBef>
                <a:spcPts val="0"/>
              </a:spcBef>
              <a:spcAft>
                <a:spcPts val="0"/>
              </a:spcAft>
              <a:buSzPts val="1400"/>
              <a:buNone/>
            </a:pPr>
            <a:r>
              <a:rPr lang="en-US" sz="1200" dirty="0">
                <a:latin typeface="Arial" panose="020B0604020202020204" pitchFamily="34" charset="0"/>
                <a:cs typeface="Arial" panose="020B0604020202020204" pitchFamily="34" charset="0"/>
              </a:rPr>
              <a:t>The goal is to be resilient people who can adapt to life-changing situations and emerge even stronger than before. </a:t>
            </a:r>
          </a:p>
          <a:p>
            <a:pPr marL="0" lvl="0" indent="0" algn="l" rtl="0">
              <a:lnSpc>
                <a:spcPct val="100000"/>
              </a:lnSpc>
              <a:spcBef>
                <a:spcPts val="0"/>
              </a:spcBef>
              <a:spcAft>
                <a:spcPts val="0"/>
              </a:spcAft>
              <a:buSzPts val="1400"/>
              <a:buNone/>
            </a:pPr>
            <a:r>
              <a:rPr lang="en-US" sz="1200" dirty="0">
                <a:latin typeface="Arial" panose="020B0604020202020204" pitchFamily="34" charset="0"/>
                <a:cs typeface="Arial" panose="020B0604020202020204" pitchFamily="34" charset="0"/>
              </a:rPr>
              <a:t>There are many aspects of life you can control, even when life throws you challenges. </a:t>
            </a:r>
          </a:p>
          <a:p>
            <a:pPr marL="0" lvl="0" indent="0" algn="l" rtl="0">
              <a:lnSpc>
                <a:spcPct val="100000"/>
              </a:lnSpc>
              <a:spcBef>
                <a:spcPts val="0"/>
              </a:spcBef>
              <a:spcAft>
                <a:spcPts val="0"/>
              </a:spcAft>
              <a:buSzPts val="1400"/>
              <a:buNone/>
            </a:pPr>
            <a:r>
              <a:rPr lang="en-US" sz="1200" dirty="0">
                <a:latin typeface="Arial" panose="020B0604020202020204" pitchFamily="34" charset="0"/>
                <a:cs typeface="Arial" panose="020B0604020202020204" pitchFamily="34" charset="0"/>
              </a:rPr>
              <a:t>Becoming more resilient not only helps you get through difficult circumstances, but it also empowers you to grow and even improve your life along the way. </a:t>
            </a:r>
          </a:p>
          <a:p>
            <a:pPr marL="0" lvl="0" indent="0" algn="l" rtl="0">
              <a:lnSpc>
                <a:spcPct val="100000"/>
              </a:lnSpc>
              <a:spcBef>
                <a:spcPts val="0"/>
              </a:spcBef>
              <a:spcAft>
                <a:spcPts val="0"/>
              </a:spcAft>
              <a:buSzPts val="1400"/>
              <a:buNone/>
            </a:pPr>
            <a:r>
              <a:rPr lang="en-US" sz="1200" dirty="0">
                <a:latin typeface="Arial" panose="020B0604020202020204" pitchFamily="34" charset="0"/>
                <a:cs typeface="Arial" panose="020B0604020202020204" pitchFamily="34" charset="0"/>
              </a:rPr>
              <a:t>It’s important to remember and communicate that increasing your resilience takes time and intentionality. </a:t>
            </a:r>
            <a:endParaRPr lang="en-US" sz="1200" b="1" dirty="0">
              <a:solidFill>
                <a:srgbClr val="FF0000"/>
              </a:solidFill>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A0510DA-CDBB-1D46-8368-59ECDF1E9332}" type="slidenum">
              <a:rPr lang="en-US" smtClean="0"/>
              <a:t>2</a:t>
            </a:fld>
            <a:endParaRPr lang="en-US"/>
          </a:p>
        </p:txBody>
      </p:sp>
    </p:spTree>
    <p:extLst>
      <p:ext uri="{BB962C8B-B14F-4D97-AF65-F5344CB8AC3E}">
        <p14:creationId xmlns:p14="http://schemas.microsoft.com/office/powerpoint/2010/main" val="10791999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Arial" panose="020B0604020202020204" pitchFamily="34" charset="0"/>
                <a:ea typeface="+mn-ea"/>
                <a:cs typeface="Arial" panose="020B0604020202020204" pitchFamily="34" charset="0"/>
              </a:rPr>
              <a:t>The following 10 steps will help you become more resilient.</a:t>
            </a:r>
          </a:p>
          <a:p>
            <a:r>
              <a:rPr lang="en-US" sz="1200" b="0" kern="1200" dirty="0">
                <a:solidFill>
                  <a:schemeClr val="tx1"/>
                </a:solidFill>
                <a:effectLst/>
                <a:latin typeface="Arial" panose="020B0604020202020204" pitchFamily="34" charset="0"/>
                <a:ea typeface="+mn-ea"/>
                <a:cs typeface="Arial" panose="020B0604020202020204" pitchFamily="34" charset="0"/>
              </a:rPr>
              <a:t> 1. Visualize success</a:t>
            </a:r>
          </a:p>
          <a:p>
            <a:r>
              <a:rPr lang="en-US" sz="1200" b="0" kern="1200" dirty="0">
                <a:solidFill>
                  <a:schemeClr val="tx1"/>
                </a:solidFill>
                <a:effectLst/>
                <a:latin typeface="Arial" panose="020B0604020202020204" pitchFamily="34" charset="0"/>
                <a:ea typeface="+mn-ea"/>
                <a:cs typeface="Arial" panose="020B0604020202020204" pitchFamily="34" charset="0"/>
              </a:rPr>
              <a:t> 2. Boost your self – esteem</a:t>
            </a:r>
          </a:p>
          <a:p>
            <a:r>
              <a:rPr lang="en-US" sz="1200" b="0" kern="1200" dirty="0">
                <a:solidFill>
                  <a:schemeClr val="tx1"/>
                </a:solidFill>
                <a:effectLst/>
                <a:latin typeface="Arial" panose="020B0604020202020204" pitchFamily="34" charset="0"/>
                <a:ea typeface="+mn-ea"/>
                <a:cs typeface="Arial" panose="020B0604020202020204" pitchFamily="34" charset="0"/>
              </a:rPr>
              <a:t> 3. Enhance your efficacy, take control</a:t>
            </a:r>
          </a:p>
          <a:p>
            <a:r>
              <a:rPr lang="en-US" sz="1200" b="0" kern="1200" dirty="0">
                <a:solidFill>
                  <a:schemeClr val="tx1"/>
                </a:solidFill>
                <a:effectLst/>
                <a:latin typeface="Arial" panose="020B0604020202020204" pitchFamily="34" charset="0"/>
                <a:ea typeface="+mn-ea"/>
                <a:cs typeface="Arial" panose="020B0604020202020204" pitchFamily="34" charset="0"/>
              </a:rPr>
              <a:t> 4. Become more optimistic</a:t>
            </a:r>
          </a:p>
          <a:p>
            <a:r>
              <a:rPr lang="en-US" sz="1200" b="0" kern="1200" dirty="0">
                <a:solidFill>
                  <a:schemeClr val="tx1"/>
                </a:solidFill>
                <a:effectLst/>
                <a:latin typeface="Arial" panose="020B0604020202020204" pitchFamily="34" charset="0"/>
                <a:ea typeface="+mn-ea"/>
                <a:cs typeface="Arial" panose="020B0604020202020204" pitchFamily="34" charset="0"/>
              </a:rPr>
              <a:t> 5. Manage stress</a:t>
            </a:r>
          </a:p>
          <a:p>
            <a:r>
              <a:rPr lang="en-US" sz="1200" b="0" kern="1200" dirty="0">
                <a:solidFill>
                  <a:schemeClr val="tx1"/>
                </a:solidFill>
                <a:effectLst/>
                <a:latin typeface="Arial" panose="020B0604020202020204" pitchFamily="34" charset="0"/>
                <a:ea typeface="+mn-ea"/>
                <a:cs typeface="Arial" panose="020B0604020202020204" pitchFamily="34" charset="0"/>
              </a:rPr>
              <a:t> 6. Improve decision – making</a:t>
            </a:r>
          </a:p>
          <a:p>
            <a:r>
              <a:rPr lang="en-US" sz="1200" b="0" kern="1200" dirty="0">
                <a:solidFill>
                  <a:schemeClr val="tx1"/>
                </a:solidFill>
                <a:effectLst/>
                <a:latin typeface="Arial" panose="020B0604020202020204" pitchFamily="34" charset="0"/>
                <a:ea typeface="+mn-ea"/>
                <a:cs typeface="Arial" panose="020B0604020202020204" pitchFamily="34" charset="0"/>
              </a:rPr>
              <a:t> 7. Ask for help</a:t>
            </a:r>
          </a:p>
          <a:p>
            <a:r>
              <a:rPr lang="en-US" sz="1200" b="0" kern="1200" dirty="0">
                <a:solidFill>
                  <a:schemeClr val="tx1"/>
                </a:solidFill>
                <a:effectLst/>
                <a:latin typeface="Arial" panose="020B0604020202020204" pitchFamily="34" charset="0"/>
                <a:ea typeface="+mn-ea"/>
                <a:cs typeface="Arial" panose="020B0604020202020204" pitchFamily="34" charset="0"/>
              </a:rPr>
              <a:t> 8. Deal with conflict</a:t>
            </a:r>
          </a:p>
          <a:p>
            <a:r>
              <a:rPr lang="en-US" sz="1200" b="0" kern="1200" dirty="0">
                <a:solidFill>
                  <a:schemeClr val="tx1"/>
                </a:solidFill>
                <a:effectLst/>
                <a:latin typeface="Arial" panose="020B0604020202020204" pitchFamily="34" charset="0"/>
                <a:ea typeface="+mn-ea"/>
                <a:cs typeface="Arial" panose="020B0604020202020204" pitchFamily="34" charset="0"/>
              </a:rPr>
              <a:t> 9. Learn</a:t>
            </a:r>
          </a:p>
          <a:p>
            <a:r>
              <a:rPr lang="en-US" sz="1200" b="0" kern="1200" dirty="0">
                <a:solidFill>
                  <a:schemeClr val="tx1"/>
                </a:solidFill>
                <a:effectLst/>
                <a:latin typeface="Arial" panose="020B0604020202020204" pitchFamily="34" charset="0"/>
                <a:ea typeface="+mn-ea"/>
                <a:cs typeface="Arial" panose="020B0604020202020204" pitchFamily="34" charset="0"/>
              </a:rPr>
              <a:t> 10. Be yourself</a:t>
            </a:r>
          </a:p>
          <a:p>
            <a:pPr lvl="1"/>
            <a:endParaRPr lang="en-US" sz="1200" b="0" kern="1200" dirty="0">
              <a:solidFill>
                <a:schemeClr val="tx1"/>
              </a:solidFill>
              <a:effectLst/>
              <a:latin typeface="Arial" panose="020B0604020202020204" pitchFamily="34" charset="0"/>
              <a:ea typeface="+mn-ea"/>
              <a:cs typeface="Arial" panose="020B0604020202020204" pitchFamily="34" charset="0"/>
            </a:endParaRPr>
          </a:p>
          <a:p>
            <a:endParaRPr lang="en-US" sz="12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A0510DA-CDBB-1D46-8368-59ECDF1E9332}" type="slidenum">
              <a:rPr lang="en-US" smtClean="0"/>
              <a:t>20</a:t>
            </a:fld>
            <a:endParaRPr lang="en-US"/>
          </a:p>
        </p:txBody>
      </p:sp>
    </p:spTree>
    <p:extLst>
      <p:ext uri="{BB962C8B-B14F-4D97-AF65-F5344CB8AC3E}">
        <p14:creationId xmlns:p14="http://schemas.microsoft.com/office/powerpoint/2010/main" val="20673602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Arial" panose="020B0604020202020204" pitchFamily="34" charset="0"/>
                <a:ea typeface="+mn-ea"/>
                <a:cs typeface="Arial" panose="020B0604020202020204" pitchFamily="34" charset="0"/>
              </a:rPr>
              <a:t>Sometimes the key to improving our own resilience is to challenge our brains to think in new and different ways. After all, while it’s easy to say become more optimistic, our brains don’t always listen to the instruction and automatically respond. Instead, we have to train our brains to become more optimistic over a period of time. It may not be our natural way of thinking, but we can change the way our brains react and respond to new concepts.</a:t>
            </a:r>
          </a:p>
          <a:p>
            <a:endParaRPr lang="en-US" sz="1200" i="1" kern="1200" dirty="0">
              <a:solidFill>
                <a:schemeClr val="tx1"/>
              </a:solidFill>
              <a:effectLst/>
              <a:latin typeface="Arial" panose="020B0604020202020204" pitchFamily="34" charset="0"/>
              <a:ea typeface="+mn-ea"/>
              <a:cs typeface="Arial" panose="020B0604020202020204" pitchFamily="34" charset="0"/>
            </a:endParaRPr>
          </a:p>
          <a:p>
            <a:r>
              <a:rPr lang="en-US" sz="1200" i="0" kern="1200" dirty="0">
                <a:solidFill>
                  <a:schemeClr val="tx1"/>
                </a:solidFill>
                <a:effectLst/>
                <a:latin typeface="Arial" panose="020B0604020202020204" pitchFamily="34" charset="0"/>
                <a:ea typeface="+mn-ea"/>
                <a:cs typeface="Arial" panose="020B0604020202020204" pitchFamily="34" charset="0"/>
              </a:rPr>
              <a:t>Objectives</a:t>
            </a:r>
            <a:r>
              <a:rPr lang="en-US" sz="1200" b="1" kern="1200" dirty="0">
                <a:solidFill>
                  <a:schemeClr val="tx1"/>
                </a:solidFill>
                <a:effectLst/>
                <a:latin typeface="Arial" panose="020B0604020202020204" pitchFamily="34" charset="0"/>
                <a:ea typeface="+mn-ea"/>
                <a:cs typeface="Arial" panose="020B0604020202020204" pitchFamily="34" charset="0"/>
              </a:rPr>
              <a:t>:</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Engage in activities that challenge the brain to think in different ways.</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Expand knowledge of how minds work and understand how brains can be trained to think in new ways.</a:t>
            </a:r>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A0510DA-CDBB-1D46-8368-59ECDF1E9332}" type="slidenum">
              <a:rPr lang="en-US" smtClean="0"/>
              <a:t>21</a:t>
            </a:fld>
            <a:endParaRPr lang="en-US"/>
          </a:p>
        </p:txBody>
      </p:sp>
    </p:spTree>
    <p:extLst>
      <p:ext uri="{BB962C8B-B14F-4D97-AF65-F5344CB8AC3E}">
        <p14:creationId xmlns:p14="http://schemas.microsoft.com/office/powerpoint/2010/main" val="28702498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mn-ea"/>
                <a:cs typeface="Arial" panose="020B0604020202020204" pitchFamily="34" charset="0"/>
              </a:rPr>
              <a:t>Have the participants state the color of each word in the first graphic—in which the color and the word correspond.</a:t>
            </a:r>
          </a:p>
          <a:p>
            <a:endParaRPr lang="en-US" sz="1200" dirty="0">
              <a:latin typeface="+mn-lt"/>
            </a:endParaRPr>
          </a:p>
        </p:txBody>
      </p:sp>
      <p:sp>
        <p:nvSpPr>
          <p:cNvPr id="4" name="Slide Number Placeholder 3"/>
          <p:cNvSpPr>
            <a:spLocks noGrp="1"/>
          </p:cNvSpPr>
          <p:nvPr>
            <p:ph type="sldNum" sz="quarter" idx="5"/>
          </p:nvPr>
        </p:nvSpPr>
        <p:spPr/>
        <p:txBody>
          <a:bodyPr/>
          <a:lstStyle/>
          <a:p>
            <a:fld id="{CA0510DA-CDBB-1D46-8368-59ECDF1E9332}" type="slidenum">
              <a:rPr lang="en-US" smtClean="0"/>
              <a:t>22</a:t>
            </a:fld>
            <a:endParaRPr lang="en-US"/>
          </a:p>
        </p:txBody>
      </p:sp>
    </p:spTree>
    <p:extLst>
      <p:ext uri="{BB962C8B-B14F-4D97-AF65-F5344CB8AC3E}">
        <p14:creationId xmlns:p14="http://schemas.microsoft.com/office/powerpoint/2010/main" val="30585984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Arial" panose="020B0604020202020204" pitchFamily="34" charset="0"/>
                <a:ea typeface="+mn-ea"/>
                <a:cs typeface="Arial" panose="020B0604020202020204" pitchFamily="34" charset="0"/>
              </a:rPr>
              <a:t>Next have participants state the color of each word in the second graphic—in which the colors and the words do </a:t>
            </a:r>
            <a:r>
              <a:rPr lang="en-US" sz="1200" u="sng" kern="1200" dirty="0">
                <a:solidFill>
                  <a:schemeClr val="tx1"/>
                </a:solidFill>
                <a:effectLst/>
                <a:latin typeface="Arial" panose="020B0604020202020204" pitchFamily="34" charset="0"/>
                <a:ea typeface="+mn-ea"/>
                <a:cs typeface="Arial" panose="020B0604020202020204" pitchFamily="34" charset="0"/>
              </a:rPr>
              <a:t>not</a:t>
            </a:r>
            <a:r>
              <a:rPr lang="en-US" sz="1200" kern="1200" dirty="0">
                <a:solidFill>
                  <a:schemeClr val="tx1"/>
                </a:solidFill>
                <a:effectLst/>
                <a:latin typeface="Arial" panose="020B0604020202020204" pitchFamily="34" charset="0"/>
                <a:ea typeface="+mn-ea"/>
                <a:cs typeface="Arial" panose="020B0604020202020204" pitchFamily="34" charset="0"/>
              </a:rPr>
              <a:t> correspond.</a:t>
            </a:r>
          </a:p>
          <a:p>
            <a:pPr lvl="0"/>
            <a:r>
              <a:rPr lang="en-US" sz="1200" kern="1200" dirty="0">
                <a:solidFill>
                  <a:schemeClr val="tx1"/>
                </a:solidFill>
                <a:effectLst/>
                <a:latin typeface="Arial" panose="020B0604020202020204" pitchFamily="34" charset="0"/>
                <a:ea typeface="+mn-ea"/>
                <a:cs typeface="Arial" panose="020B0604020202020204" pitchFamily="34" charset="0"/>
              </a:rPr>
              <a:t>Discuss: </a:t>
            </a:r>
          </a:p>
          <a:p>
            <a:pPr lvl="1"/>
            <a:r>
              <a:rPr lang="en-US" sz="1200" kern="1200" dirty="0">
                <a:solidFill>
                  <a:schemeClr val="tx1"/>
                </a:solidFill>
                <a:effectLst/>
                <a:latin typeface="Arial" panose="020B0604020202020204" pitchFamily="34" charset="0"/>
                <a:ea typeface="+mn-ea"/>
                <a:cs typeface="Arial" panose="020B0604020202020204" pitchFamily="34" charset="0"/>
              </a:rPr>
              <a:t>How did you feel?</a:t>
            </a:r>
          </a:p>
          <a:p>
            <a:pPr lvl="1"/>
            <a:r>
              <a:rPr lang="en-US" sz="1200" kern="1200" dirty="0">
                <a:solidFill>
                  <a:schemeClr val="tx1"/>
                </a:solidFill>
                <a:effectLst/>
                <a:latin typeface="Arial" panose="020B0604020202020204" pitchFamily="34" charset="0"/>
                <a:ea typeface="+mn-ea"/>
                <a:cs typeface="Arial" panose="020B0604020202020204" pitchFamily="34" charset="0"/>
              </a:rPr>
              <a:t>Was this confusing for you?</a:t>
            </a:r>
          </a:p>
          <a:p>
            <a:pPr lvl="1"/>
            <a:r>
              <a:rPr lang="en-US" sz="1200" kern="1200" dirty="0">
                <a:solidFill>
                  <a:schemeClr val="tx1"/>
                </a:solidFill>
                <a:effectLst/>
                <a:latin typeface="Arial" panose="020B0604020202020204" pitchFamily="34" charset="0"/>
                <a:ea typeface="+mn-ea"/>
                <a:cs typeface="Arial" panose="020B0604020202020204" pitchFamily="34" charset="0"/>
              </a:rPr>
              <a:t>Was it frustrating?</a:t>
            </a:r>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A0510DA-CDBB-1D46-8368-59ECDF1E9332}" type="slidenum">
              <a:rPr lang="en-US" smtClean="0"/>
              <a:t>23</a:t>
            </a:fld>
            <a:endParaRPr lang="en-US"/>
          </a:p>
        </p:txBody>
      </p:sp>
    </p:spTree>
    <p:extLst>
      <p:ext uri="{BB962C8B-B14F-4D97-AF65-F5344CB8AC3E}">
        <p14:creationId xmlns:p14="http://schemas.microsoft.com/office/powerpoint/2010/main" val="39104105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kern="1200" dirty="0">
                <a:solidFill>
                  <a:schemeClr val="tx1"/>
                </a:solidFill>
                <a:effectLst/>
                <a:latin typeface="Arial" panose="020B0604020202020204" pitchFamily="34" charset="0"/>
                <a:ea typeface="+mn-ea"/>
                <a:cs typeface="Arial" panose="020B0604020202020204" pitchFamily="34" charset="0"/>
              </a:rPr>
              <a:t>Objective: </a:t>
            </a:r>
          </a:p>
          <a:p>
            <a:pPr lvl="0"/>
            <a:r>
              <a:rPr lang="en-US" sz="1100" b="0" i="0" kern="1200" dirty="0">
                <a:solidFill>
                  <a:schemeClr val="tx1"/>
                </a:solidFill>
                <a:effectLst/>
                <a:latin typeface="Arial" panose="020B0604020202020204" pitchFamily="34" charset="0"/>
                <a:ea typeface="+mn-ea"/>
                <a:cs typeface="Arial" panose="020B0604020202020204" pitchFamily="34" charset="0"/>
              </a:rPr>
              <a:t>Provide participants with a visual tool for considering and accessing assets. Identified assets can be used to assist participants during times of challenge and enhance successes.</a:t>
            </a:r>
          </a:p>
          <a:p>
            <a:r>
              <a:rPr lang="en-US" sz="1100" b="0" i="0" kern="1200" dirty="0">
                <a:solidFill>
                  <a:schemeClr val="tx1"/>
                </a:solidFill>
                <a:effectLst/>
                <a:latin typeface="Arial" panose="020B0604020202020204" pitchFamily="34" charset="0"/>
                <a:ea typeface="+mn-ea"/>
                <a:cs typeface="Arial" panose="020B0604020202020204" pitchFamily="34" charset="0"/>
              </a:rPr>
              <a:t>Steps: </a:t>
            </a:r>
          </a:p>
          <a:p>
            <a:pPr lvl="0"/>
            <a:r>
              <a:rPr lang="en-US" sz="1100" b="0" i="0" kern="1200" dirty="0">
                <a:solidFill>
                  <a:schemeClr val="tx1"/>
                </a:solidFill>
                <a:effectLst/>
                <a:latin typeface="Arial" panose="020B0604020202020204" pitchFamily="34" charset="0"/>
                <a:ea typeface="+mn-ea"/>
                <a:cs typeface="Arial" panose="020B0604020202020204" pitchFamily="34" charset="0"/>
              </a:rPr>
              <a:t>Pass out the Resilience Tree handout and have participants draw their own tree after explaining the following: </a:t>
            </a:r>
          </a:p>
          <a:p>
            <a:r>
              <a:rPr lang="en-US" sz="1100" b="0" i="0" u="sng" kern="1200" dirty="0">
                <a:solidFill>
                  <a:schemeClr val="tx1"/>
                </a:solidFill>
                <a:effectLst/>
                <a:latin typeface="Arial" panose="020B0604020202020204" pitchFamily="34" charset="0"/>
                <a:ea typeface="+mn-ea"/>
                <a:cs typeface="Arial" panose="020B0604020202020204" pitchFamily="34" charset="0"/>
              </a:rPr>
              <a:t>Roots</a:t>
            </a:r>
            <a:r>
              <a:rPr lang="en-US" sz="1100" b="0" i="0" kern="1200" dirty="0">
                <a:solidFill>
                  <a:schemeClr val="tx1"/>
                </a:solidFill>
                <a:effectLst/>
                <a:latin typeface="Arial" panose="020B0604020202020204" pitchFamily="34" charset="0"/>
                <a:ea typeface="+mn-ea"/>
                <a:cs typeface="Arial" panose="020B0604020202020204" pitchFamily="34" charset="0"/>
              </a:rPr>
              <a:t>: Roots are your foundation, representative of the present and influenced by your past. Consider the risk and protective factors that are present in your life currently and when you were younger. These may include external risk and protective factors such as neighborhood, family support and communication, faith, expectations, other adult relationships, and environmental factors. Consider your current physical and mental health, the health of family, family dynamics, faith, expectations, hobbies, your home, etc. These risk and protective factors often represent situations that have shaped our identity, highlight ways in which we have bounced back and moved forward after adversity, and are important considerations for self-awareness.</a:t>
            </a:r>
          </a:p>
          <a:p>
            <a:r>
              <a:rPr lang="en-US" sz="1100" b="0" i="0" u="sng" kern="1200" dirty="0">
                <a:solidFill>
                  <a:schemeClr val="tx1"/>
                </a:solidFill>
                <a:effectLst/>
                <a:latin typeface="Arial" panose="020B0604020202020204" pitchFamily="34" charset="0"/>
                <a:ea typeface="+mn-ea"/>
                <a:cs typeface="Arial" panose="020B0604020202020204" pitchFamily="34" charset="0"/>
              </a:rPr>
              <a:t>Trunk</a:t>
            </a:r>
            <a:r>
              <a:rPr lang="en-US" sz="1100" b="0" i="0" kern="1200" dirty="0">
                <a:solidFill>
                  <a:schemeClr val="tx1"/>
                </a:solidFill>
                <a:effectLst/>
                <a:latin typeface="Arial" panose="020B0604020202020204" pitchFamily="34" charset="0"/>
                <a:ea typeface="+mn-ea"/>
                <a:cs typeface="Arial" panose="020B0604020202020204" pitchFamily="34" charset="0"/>
              </a:rPr>
              <a:t>: The trunk of the tree represents your belief system, the personal “code” by which you live. This may be a phrase, a set of values or beliefs, faith, or spirituality that you rely on for support and guidance. Values, faith, etc. are strengths that can increase feelings of autonomy, self-efficacy, safety, and security. </a:t>
            </a:r>
          </a:p>
          <a:p>
            <a:r>
              <a:rPr lang="en-US" sz="1100" b="0" i="0" kern="1200" dirty="0">
                <a:solidFill>
                  <a:schemeClr val="tx1"/>
                </a:solidFill>
                <a:effectLst/>
                <a:latin typeface="Arial" panose="020B0604020202020204" pitchFamily="34" charset="0"/>
                <a:ea typeface="+mn-ea"/>
                <a:cs typeface="Arial" panose="020B0604020202020204" pitchFamily="34" charset="0"/>
              </a:rPr>
              <a:t>Branches: Branches signify your support system/your team. Consider who your strong supporters are, the people providing you with support and care and those you care and support. Your support system may be a combination of people inside and outside your home. You are invited to create many branches. Strong social support is a protective factor for overcoming adversity and increases overall well-being. </a:t>
            </a:r>
          </a:p>
          <a:p>
            <a:r>
              <a:rPr lang="en-US" sz="1100" b="0" i="0" u="sng" kern="1200" dirty="0">
                <a:solidFill>
                  <a:schemeClr val="tx1"/>
                </a:solidFill>
                <a:effectLst/>
                <a:latin typeface="Arial" panose="020B0604020202020204" pitchFamily="34" charset="0"/>
                <a:ea typeface="+mn-ea"/>
                <a:cs typeface="Arial" panose="020B0604020202020204" pitchFamily="34" charset="0"/>
              </a:rPr>
              <a:t>Leaves</a:t>
            </a:r>
            <a:r>
              <a:rPr lang="en-US" sz="1100" b="0" i="0" kern="1200" dirty="0">
                <a:solidFill>
                  <a:schemeClr val="tx1"/>
                </a:solidFill>
                <a:effectLst/>
                <a:latin typeface="Arial" panose="020B0604020202020204" pitchFamily="34" charset="0"/>
                <a:ea typeface="+mn-ea"/>
                <a:cs typeface="Arial" panose="020B0604020202020204" pitchFamily="34" charset="0"/>
              </a:rPr>
              <a:t>: Leaves represent your strengths, your skills, and assets. Your leaves are skills and talents and internal assets such as humor, positive decision making, sense of purpose, hopefulness, and kindness. Assets are often positive coping techniques or strategies for navigating life. Utilizing assets that have worked in the past may be effective when applied to new situations and challenges. </a:t>
            </a:r>
          </a:p>
          <a:p>
            <a:r>
              <a:rPr lang="en-US" sz="1100" b="0" i="0" u="sng" kern="1200" dirty="0">
                <a:solidFill>
                  <a:schemeClr val="tx1"/>
                </a:solidFill>
                <a:effectLst/>
                <a:latin typeface="Arial" panose="020B0604020202020204" pitchFamily="34" charset="0"/>
                <a:ea typeface="+mn-ea"/>
                <a:cs typeface="Arial" panose="020B0604020202020204" pitchFamily="34" charset="0"/>
              </a:rPr>
              <a:t>Fruit</a:t>
            </a:r>
            <a:r>
              <a:rPr lang="en-US" sz="1100" b="0" i="0" kern="1200" dirty="0">
                <a:solidFill>
                  <a:schemeClr val="tx1"/>
                </a:solidFill>
                <a:effectLst/>
                <a:latin typeface="Arial" panose="020B0604020202020204" pitchFamily="34" charset="0"/>
                <a:ea typeface="+mn-ea"/>
                <a:cs typeface="Arial" panose="020B0604020202020204" pitchFamily="34" charset="0"/>
              </a:rPr>
              <a:t>: Fruit on your resilience tree signifies the things that bring you joy. Your fruit might be small pleasures and fun things you might be curious to try, in addition to other sources of joy. Practicing gratitude and identifying things that create pleasure may enhance and increase resilience.</a:t>
            </a:r>
          </a:p>
          <a:p>
            <a:r>
              <a:rPr lang="en-US" sz="1100" b="0" i="0" u="sng" kern="1200" dirty="0">
                <a:solidFill>
                  <a:schemeClr val="tx1"/>
                </a:solidFill>
                <a:effectLst/>
                <a:latin typeface="Arial" panose="020B0604020202020204" pitchFamily="34" charset="0"/>
                <a:ea typeface="+mn-ea"/>
                <a:cs typeface="Arial" panose="020B0604020202020204" pitchFamily="34" charset="0"/>
              </a:rPr>
              <a:t>Flowers</a:t>
            </a:r>
            <a:r>
              <a:rPr lang="en-US" sz="1100" b="0" i="0" kern="1200" dirty="0">
                <a:solidFill>
                  <a:schemeClr val="tx1"/>
                </a:solidFill>
                <a:effectLst/>
                <a:latin typeface="Arial" panose="020B0604020202020204" pitchFamily="34" charset="0"/>
                <a:ea typeface="+mn-ea"/>
                <a:cs typeface="Arial" panose="020B0604020202020204" pitchFamily="34" charset="0"/>
              </a:rPr>
              <a:t>: Flowers represent hopes and dreams for the future. Your flowers may be goals, wishes, aspirations, or something to which you are looking forward. Identifying positive conditions for the future may increase the ability to cope with and grow through adversity.  </a:t>
            </a:r>
          </a:p>
          <a:p>
            <a:pPr lvl="0"/>
            <a:r>
              <a:rPr lang="en-US" sz="1100" b="0" i="0" kern="1200" dirty="0">
                <a:solidFill>
                  <a:schemeClr val="tx1"/>
                </a:solidFill>
                <a:effectLst/>
                <a:latin typeface="Arial" panose="020B0604020202020204" pitchFamily="34" charset="0"/>
                <a:ea typeface="+mn-ea"/>
                <a:cs typeface="Arial" panose="020B0604020202020204" pitchFamily="34" charset="0"/>
              </a:rPr>
              <a:t>Discuss: </a:t>
            </a:r>
          </a:p>
          <a:p>
            <a:pPr lvl="1"/>
            <a:r>
              <a:rPr lang="en-US" sz="1100" b="0" i="0" kern="1200" dirty="0">
                <a:solidFill>
                  <a:schemeClr val="tx1"/>
                </a:solidFill>
                <a:effectLst/>
                <a:latin typeface="Arial" panose="020B0604020202020204" pitchFamily="34" charset="0"/>
                <a:ea typeface="+mn-ea"/>
                <a:cs typeface="Arial" panose="020B0604020202020204" pitchFamily="34" charset="0"/>
              </a:rPr>
              <a:t>What did you learn about yourself? </a:t>
            </a:r>
          </a:p>
          <a:p>
            <a:pPr lvl="1"/>
            <a:r>
              <a:rPr lang="en-US" sz="1100" b="0" i="0" kern="1200" dirty="0">
                <a:solidFill>
                  <a:schemeClr val="tx1"/>
                </a:solidFill>
                <a:effectLst/>
                <a:latin typeface="Arial" panose="020B0604020202020204" pitchFamily="34" charset="0"/>
                <a:ea typeface="+mn-ea"/>
                <a:cs typeface="Arial" panose="020B0604020202020204" pitchFamily="34" charset="0"/>
              </a:rPr>
              <a:t>How would you use this in the future when you face adversity?</a:t>
            </a:r>
          </a:p>
          <a:p>
            <a:pPr lvl="1"/>
            <a:r>
              <a:rPr lang="en-US" sz="1100" b="0" i="0" kern="1200" dirty="0">
                <a:solidFill>
                  <a:schemeClr val="tx1"/>
                </a:solidFill>
                <a:effectLst/>
                <a:latin typeface="Arial" panose="020B0604020202020204" pitchFamily="34" charset="0"/>
                <a:ea typeface="+mn-ea"/>
                <a:cs typeface="Arial" panose="020B0604020202020204" pitchFamily="34" charset="0"/>
              </a:rPr>
              <a:t>How would you use with your students? </a:t>
            </a:r>
          </a:p>
          <a:p>
            <a:endParaRPr lang="en-US" sz="1100" b="0" i="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A0510DA-CDBB-1D46-8368-59ECDF1E9332}" type="slidenum">
              <a:rPr lang="en-US" smtClean="0"/>
              <a:t>24</a:t>
            </a:fld>
            <a:endParaRPr lang="en-US"/>
          </a:p>
        </p:txBody>
      </p:sp>
    </p:spTree>
    <p:extLst>
      <p:ext uri="{BB962C8B-B14F-4D97-AF65-F5344CB8AC3E}">
        <p14:creationId xmlns:p14="http://schemas.microsoft.com/office/powerpoint/2010/main" val="14538858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0" algn="l" rtl="0">
              <a:lnSpc>
                <a:spcPct val="115000"/>
              </a:lnSpc>
              <a:spcBef>
                <a:spcPts val="1200"/>
              </a:spcBef>
              <a:spcAft>
                <a:spcPts val="0"/>
              </a:spcAft>
              <a:buNone/>
            </a:pPr>
            <a:r>
              <a:rPr lang="en-US" sz="1200" dirty="0">
                <a:latin typeface="Arial" panose="020B0604020202020204" pitchFamily="34" charset="0"/>
                <a:cs typeface="Arial" panose="020B0604020202020204" pitchFamily="34" charset="0"/>
              </a:rPr>
              <a:t>Remember:</a:t>
            </a:r>
          </a:p>
          <a:p>
            <a:pPr marL="457200" lvl="0" indent="-298450" algn="l" rtl="0">
              <a:lnSpc>
                <a:spcPct val="115000"/>
              </a:lnSpc>
              <a:spcBef>
                <a:spcPts val="1200"/>
              </a:spcBef>
              <a:spcAft>
                <a:spcPts val="0"/>
              </a:spcAft>
              <a:buClr>
                <a:schemeClr val="dk1"/>
              </a:buClr>
              <a:buSzPts val="1100"/>
              <a:buChar char="●"/>
            </a:pPr>
            <a:r>
              <a:rPr lang="en-US" sz="1200" dirty="0">
                <a:latin typeface="Arial" panose="020B0604020202020204" pitchFamily="34" charset="0"/>
                <a:cs typeface="Arial" panose="020B0604020202020204" pitchFamily="34" charset="0"/>
              </a:rPr>
              <a:t>Self awareness</a:t>
            </a:r>
          </a:p>
          <a:p>
            <a:pPr marL="457200" lvl="0" indent="-298450" algn="l" rtl="0">
              <a:lnSpc>
                <a:spcPct val="115000"/>
              </a:lnSpc>
              <a:spcBef>
                <a:spcPts val="0"/>
              </a:spcBef>
              <a:spcAft>
                <a:spcPts val="0"/>
              </a:spcAft>
              <a:buClr>
                <a:schemeClr val="dk1"/>
              </a:buClr>
              <a:buSzPts val="1100"/>
              <a:buChar char="●"/>
            </a:pPr>
            <a:r>
              <a:rPr lang="en-US" sz="1200" dirty="0">
                <a:latin typeface="Arial" panose="020B0604020202020204" pitchFamily="34" charset="0"/>
                <a:cs typeface="Arial" panose="020B0604020202020204" pitchFamily="34" charset="0"/>
              </a:rPr>
              <a:t>Mindfulness</a:t>
            </a:r>
          </a:p>
          <a:p>
            <a:pPr marL="457200" lvl="0" indent="-298450" algn="l" rtl="0">
              <a:lnSpc>
                <a:spcPct val="115000"/>
              </a:lnSpc>
              <a:spcBef>
                <a:spcPts val="0"/>
              </a:spcBef>
              <a:spcAft>
                <a:spcPts val="0"/>
              </a:spcAft>
              <a:buClr>
                <a:schemeClr val="dk1"/>
              </a:buClr>
              <a:buSzPts val="1100"/>
              <a:buChar char="●"/>
            </a:pPr>
            <a:r>
              <a:rPr lang="en-US" sz="1200" dirty="0">
                <a:latin typeface="Arial" panose="020B0604020202020204" pitchFamily="34" charset="0"/>
                <a:cs typeface="Arial" panose="020B0604020202020204" pitchFamily="34" charset="0"/>
              </a:rPr>
              <a:t>Self care</a:t>
            </a:r>
          </a:p>
          <a:p>
            <a:pPr marL="457200" lvl="0" indent="-298450" algn="l" rtl="0">
              <a:lnSpc>
                <a:spcPct val="115000"/>
              </a:lnSpc>
              <a:spcBef>
                <a:spcPts val="0"/>
              </a:spcBef>
              <a:spcAft>
                <a:spcPts val="0"/>
              </a:spcAft>
              <a:buClr>
                <a:schemeClr val="dk1"/>
              </a:buClr>
              <a:buSzPts val="1100"/>
              <a:buChar char="●"/>
            </a:pPr>
            <a:r>
              <a:rPr lang="en-US" sz="1200" dirty="0">
                <a:latin typeface="Arial" panose="020B0604020202020204" pitchFamily="34" charset="0"/>
                <a:cs typeface="Arial" panose="020B0604020202020204" pitchFamily="34" charset="0"/>
              </a:rPr>
              <a:t>Positive relationships</a:t>
            </a:r>
          </a:p>
          <a:p>
            <a:pPr marL="457200" lvl="0" indent="-298450" algn="l" rtl="0">
              <a:lnSpc>
                <a:spcPct val="115000"/>
              </a:lnSpc>
              <a:spcBef>
                <a:spcPts val="0"/>
              </a:spcBef>
              <a:spcAft>
                <a:spcPts val="0"/>
              </a:spcAft>
              <a:buClr>
                <a:schemeClr val="dk1"/>
              </a:buClr>
              <a:buSzPts val="1100"/>
              <a:buChar char="●"/>
            </a:pPr>
            <a:r>
              <a:rPr lang="en-US" sz="1200" dirty="0">
                <a:latin typeface="Arial" panose="020B0604020202020204" pitchFamily="34" charset="0"/>
                <a:cs typeface="Arial" panose="020B0604020202020204" pitchFamily="34" charset="0"/>
              </a:rPr>
              <a:t>Purpose</a:t>
            </a:r>
          </a:p>
          <a:p>
            <a:pPr marL="0" lvl="0" indent="0" algn="l" rtl="0">
              <a:lnSpc>
                <a:spcPct val="100000"/>
              </a:lnSpc>
              <a:spcBef>
                <a:spcPts val="1200"/>
              </a:spcBef>
              <a:spcAft>
                <a:spcPts val="0"/>
              </a:spcAft>
              <a:buSzPts val="1400"/>
              <a:buNone/>
            </a:pPr>
            <a:endParaRPr lang="en-US" dirty="0">
              <a:latin typeface="+mn-lt"/>
            </a:endParaRPr>
          </a:p>
          <a:p>
            <a:endParaRPr lang="en-US" dirty="0">
              <a:latin typeface="+mn-lt"/>
            </a:endParaRPr>
          </a:p>
        </p:txBody>
      </p:sp>
      <p:sp>
        <p:nvSpPr>
          <p:cNvPr id="4" name="Slide Number Placeholder 3"/>
          <p:cNvSpPr>
            <a:spLocks noGrp="1"/>
          </p:cNvSpPr>
          <p:nvPr>
            <p:ph type="sldNum" sz="quarter" idx="5"/>
          </p:nvPr>
        </p:nvSpPr>
        <p:spPr/>
        <p:txBody>
          <a:bodyPr/>
          <a:lstStyle/>
          <a:p>
            <a:fld id="{CA0510DA-CDBB-1D46-8368-59ECDF1E9332}" type="slidenum">
              <a:rPr lang="en-US" smtClean="0"/>
              <a:t>25</a:t>
            </a:fld>
            <a:endParaRPr lang="en-US"/>
          </a:p>
        </p:txBody>
      </p:sp>
    </p:spTree>
    <p:extLst>
      <p:ext uri="{BB962C8B-B14F-4D97-AF65-F5344CB8AC3E}">
        <p14:creationId xmlns:p14="http://schemas.microsoft.com/office/powerpoint/2010/main" val="18561660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appreciate your time and attention to this presentation about the importance of ACEs in the lives of migratory students. Your honest feedback is vital to our focus and efforts as iSOSY continues to move forward in the area of personal wellness and mental health. Please take just a moment to use the QR code on the screen to access a brief evaluation. Thank you.</a:t>
            </a:r>
            <a:r>
              <a:rPr lang="en-US" dirty="0">
                <a:effectLst/>
              </a:rPr>
              <a:t> </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A0510DA-CDBB-1D46-8368-59ECDF1E9332}" type="slidenum">
              <a:rPr lang="en-US" smtClean="0"/>
              <a:t>26</a:t>
            </a:fld>
            <a:endParaRPr lang="en-US"/>
          </a:p>
        </p:txBody>
      </p:sp>
    </p:spTree>
    <p:extLst>
      <p:ext uri="{BB962C8B-B14F-4D97-AF65-F5344CB8AC3E}">
        <p14:creationId xmlns:p14="http://schemas.microsoft.com/office/powerpoint/2010/main" val="9097983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Thank you so much for your time and attention. Any questions/comments?</a:t>
            </a:r>
          </a:p>
        </p:txBody>
      </p:sp>
      <p:sp>
        <p:nvSpPr>
          <p:cNvPr id="4" name="Slide Number Placeholder 3"/>
          <p:cNvSpPr>
            <a:spLocks noGrp="1"/>
          </p:cNvSpPr>
          <p:nvPr>
            <p:ph type="sldNum" sz="quarter" idx="5"/>
          </p:nvPr>
        </p:nvSpPr>
        <p:spPr/>
        <p:txBody>
          <a:bodyPr/>
          <a:lstStyle/>
          <a:p>
            <a:fld id="{CA0510DA-CDBB-1D46-8368-59ECDF1E9332}" type="slidenum">
              <a:rPr lang="en-US" smtClean="0"/>
              <a:t>27</a:t>
            </a:fld>
            <a:endParaRPr lang="en-US"/>
          </a:p>
        </p:txBody>
      </p:sp>
    </p:spTree>
    <p:extLst>
      <p:ext uri="{BB962C8B-B14F-4D97-AF65-F5344CB8AC3E}">
        <p14:creationId xmlns:p14="http://schemas.microsoft.com/office/powerpoint/2010/main" val="1044594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mn-lt"/>
              </a:rPr>
              <a:t>Psychologists define resilience as the process of adapting well in the face of adversity, trauma, tragedy, threats, or significant sources of stress. </a:t>
            </a:r>
          </a:p>
          <a:p>
            <a:r>
              <a:rPr lang="en-US" sz="1100" dirty="0">
                <a:latin typeface="+mn-lt"/>
              </a:rPr>
              <a:t>Resilience empowers you to grow and even improve your life along the way.</a:t>
            </a:r>
          </a:p>
          <a:p>
            <a:r>
              <a:rPr lang="en-US" sz="1100" dirty="0">
                <a:latin typeface="+mn-lt"/>
              </a:rPr>
              <a:t>“Resilience is that ineffable quality that allows some people to be knocked down by life and come back stronger than ever. Rather than letting failure overcome them and drain their resolve, they find a way to rise from the ashes.” </a:t>
            </a:r>
            <a:r>
              <a:rPr lang="en-US" sz="1100" i="1" dirty="0">
                <a:latin typeface="+mn-lt"/>
              </a:rPr>
              <a:t>Psychology Today</a:t>
            </a:r>
            <a:r>
              <a:rPr lang="en-US" sz="1100" dirty="0">
                <a:latin typeface="+mn-lt"/>
              </a:rPr>
              <a:t>.  The American Psychological Association Help Center’s article on resilience states, “Research has shown that resilience is ordinary, not extraordinary. People commonly demonstrate resilience.”</a:t>
            </a:r>
          </a:p>
          <a:p>
            <a:r>
              <a:rPr lang="en-US" sz="1100" dirty="0">
                <a:latin typeface="+mn-lt"/>
              </a:rPr>
              <a:t>When you think about it in those terms, it’s easy to see that everyone displays some degree of resilience.  Some of us are more resilient than others, but everyone has been knocked down, defeated, and despondent at some point; however, if we kept going and are here today, we are undoubtedly stronger from the experience. </a:t>
            </a:r>
          </a:p>
          <a:p>
            <a:r>
              <a:rPr lang="en-US" sz="1100" dirty="0">
                <a:latin typeface="+mn-lt"/>
              </a:rPr>
              <a:t>So what does it look like to demonstrate resilience?</a:t>
            </a:r>
          </a:p>
          <a:p>
            <a:r>
              <a:rPr lang="en-US" sz="1100" dirty="0">
                <a:latin typeface="+mn-lt"/>
              </a:rPr>
              <a:t>The APA outlines a number of factors that contribute to and act as markers of resilience including:</a:t>
            </a:r>
          </a:p>
          <a:p>
            <a:r>
              <a:rPr lang="en-US" sz="1100" dirty="0">
                <a:latin typeface="+mn-lt"/>
              </a:rPr>
              <a:t>-The capacity to make realistic plans and take steps to carry them out</a:t>
            </a:r>
          </a:p>
          <a:p>
            <a:r>
              <a:rPr lang="en-US" sz="1100" dirty="0">
                <a:latin typeface="+mn-lt"/>
              </a:rPr>
              <a:t>-A positive view of yourself and confidence in your strengths and abilities</a:t>
            </a:r>
          </a:p>
          <a:p>
            <a:r>
              <a:rPr lang="en-US" sz="1100" dirty="0">
                <a:latin typeface="+mn-lt"/>
              </a:rPr>
              <a:t>-Skills in communication and problem-solving</a:t>
            </a:r>
          </a:p>
          <a:p>
            <a:r>
              <a:rPr lang="en-US" sz="1100" dirty="0">
                <a:latin typeface="+mn-lt"/>
              </a:rPr>
              <a:t>-The capacity to manage strong feelings and impulses</a:t>
            </a:r>
          </a:p>
          <a:p>
            <a:r>
              <a:rPr lang="en-US" sz="1100" dirty="0">
                <a:latin typeface="+mn-lt"/>
              </a:rPr>
              <a:t>Author and resilience expert Glenn Schiraldi (2017) provides even more examples and characteristics of resilient people, listing strengths, traits, and coping mechanisms that are highly correlated with resilience:</a:t>
            </a:r>
          </a:p>
          <a:p>
            <a:r>
              <a:rPr lang="en-US" sz="1100" dirty="0">
                <a:latin typeface="+mn-lt"/>
              </a:rPr>
              <a:t>-Sense of autonomy (having appropriate separation or independence from family dysfunction; being self-sufficient; being determined to be different—perhaps leaving an abusive home; being self- protecting; having goals to build a better life)</a:t>
            </a:r>
          </a:p>
          <a:p>
            <a:r>
              <a:rPr lang="en-US" sz="1100" dirty="0">
                <a:latin typeface="+mn-lt"/>
              </a:rPr>
              <a:t>-Calm under pressure (equanimity, the ability to regulate stress levels)</a:t>
            </a:r>
          </a:p>
          <a:p>
            <a:r>
              <a:rPr lang="en-US" sz="1100" dirty="0">
                <a:latin typeface="+mn-lt"/>
              </a:rPr>
              <a:t>-Rational thought process</a:t>
            </a:r>
          </a:p>
          <a:p>
            <a:r>
              <a:rPr lang="en-US" sz="1100" dirty="0">
                <a:latin typeface="+mn-lt"/>
              </a:rPr>
              <a:t>-Self-esteem</a:t>
            </a:r>
          </a:p>
          <a:p>
            <a:r>
              <a:rPr lang="en-US" sz="1100" dirty="0">
                <a:latin typeface="+mn-lt"/>
              </a:rPr>
              <a:t>-Optimism</a:t>
            </a:r>
          </a:p>
          <a:p>
            <a:r>
              <a:rPr lang="en-US" sz="1100" dirty="0">
                <a:latin typeface="+mn-lt"/>
              </a:rPr>
              <a:t>-Happiness and emotional intelligence</a:t>
            </a:r>
          </a:p>
          <a:p>
            <a:r>
              <a:rPr lang="en-US" sz="1100" dirty="0">
                <a:latin typeface="+mn-lt"/>
              </a:rPr>
              <a:t>-Meaning and purpose (believing your life matters)</a:t>
            </a:r>
          </a:p>
          <a:p>
            <a:r>
              <a:rPr lang="en-US" sz="1100" dirty="0">
                <a:latin typeface="+mn-lt"/>
              </a:rPr>
              <a:t>-Humor</a:t>
            </a:r>
          </a:p>
          <a:p>
            <a:r>
              <a:rPr lang="en-US" sz="1100" dirty="0">
                <a:latin typeface="+mn-lt"/>
              </a:rPr>
              <a:t>-Altruism (learned helpfulness), love, and compassion</a:t>
            </a:r>
          </a:p>
          <a:p>
            <a:r>
              <a:rPr lang="en-US" sz="1100" dirty="0">
                <a:latin typeface="+mn-lt"/>
              </a:rPr>
              <a:t>-Character (integrity, moral strength)</a:t>
            </a:r>
          </a:p>
          <a:p>
            <a:r>
              <a:rPr lang="en-US" sz="1100" dirty="0">
                <a:latin typeface="+mn-lt"/>
              </a:rPr>
              <a:t>-Curiosity (which is related to focus and interested engagement)</a:t>
            </a:r>
          </a:p>
          <a:p>
            <a:r>
              <a:rPr lang="en-US" sz="1100" dirty="0">
                <a:latin typeface="+mn-lt"/>
              </a:rPr>
              <a:t>-Balance (engagement in a wide range of activities such as hobbies, educational pursuits, jobs, social and cultural pastimes)</a:t>
            </a:r>
          </a:p>
          <a:p>
            <a:r>
              <a:rPr lang="en-US" sz="1100" dirty="0">
                <a:latin typeface="+mn-lt"/>
              </a:rPr>
              <a:t>-Sociability and social competence (getting along, using bonding skills, being willing to seek out and commit to relationships, enjoying interdependence)</a:t>
            </a:r>
          </a:p>
          <a:p>
            <a:r>
              <a:rPr lang="en-US" sz="1100" dirty="0">
                <a:latin typeface="+mn-lt"/>
              </a:rPr>
              <a:t>-Adaptability (having persistence, confidence, and flexibility; accepting what can’t be controlled; using creative problem-solving skills and active coping strategies)</a:t>
            </a:r>
          </a:p>
          <a:p>
            <a:r>
              <a:rPr lang="en-US" sz="1100" dirty="0">
                <a:latin typeface="+mn-lt"/>
              </a:rPr>
              <a:t>-Intrinsic religious faith</a:t>
            </a:r>
          </a:p>
          <a:p>
            <a:r>
              <a:rPr lang="en-US" sz="1100" dirty="0">
                <a:latin typeface="+mn-lt"/>
              </a:rPr>
              <a:t>-A long view of suffering</a:t>
            </a:r>
          </a:p>
          <a:p>
            <a:r>
              <a:rPr lang="en-US" sz="1100" dirty="0">
                <a:latin typeface="+mn-lt"/>
              </a:rPr>
              <a:t>-Good health habits (getting sufficient sleep, nutrition, and exercise; not using alcohol or other substances immoderately; not using tobacco at all; maintaining good personal appearance and hygiene)</a:t>
            </a:r>
          </a:p>
          <a:p>
            <a:r>
              <a:rPr lang="en-US" sz="1100" dirty="0">
                <a:latin typeface="+mn-lt"/>
              </a:rPr>
              <a:t>To summarize, a resilient person has awareness (both of the self and of the environment around them), manages their feelings effectively, keeps a handle on their thoughts, emotions, and behaviors, and understands that life has its inevitable ups and downs.</a:t>
            </a:r>
          </a:p>
          <a:p>
            <a:endParaRPr lang="en-US" sz="1100" dirty="0">
              <a:latin typeface="+mn-lt"/>
            </a:endParaRPr>
          </a:p>
        </p:txBody>
      </p:sp>
      <p:sp>
        <p:nvSpPr>
          <p:cNvPr id="4" name="Slide Number Placeholder 3"/>
          <p:cNvSpPr>
            <a:spLocks noGrp="1"/>
          </p:cNvSpPr>
          <p:nvPr>
            <p:ph type="sldNum" sz="quarter" idx="5"/>
          </p:nvPr>
        </p:nvSpPr>
        <p:spPr/>
        <p:txBody>
          <a:bodyPr/>
          <a:lstStyle/>
          <a:p>
            <a:fld id="{CA0510DA-CDBB-1D46-8368-59ECDF1E9332}" type="slidenum">
              <a:rPr lang="en-US" smtClean="0"/>
              <a:t>3</a:t>
            </a:fld>
            <a:endParaRPr lang="en-US"/>
          </a:p>
        </p:txBody>
      </p:sp>
    </p:spTree>
    <p:extLst>
      <p:ext uri="{BB962C8B-B14F-4D97-AF65-F5344CB8AC3E}">
        <p14:creationId xmlns:p14="http://schemas.microsoft.com/office/powerpoint/2010/main" val="2359862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Ask the participants to share examples from their own experiences with migratory students.</a:t>
            </a:r>
          </a:p>
        </p:txBody>
      </p:sp>
      <p:sp>
        <p:nvSpPr>
          <p:cNvPr id="4" name="Slide Number Placeholder 3"/>
          <p:cNvSpPr>
            <a:spLocks noGrp="1"/>
          </p:cNvSpPr>
          <p:nvPr>
            <p:ph type="sldNum" sz="quarter" idx="5"/>
          </p:nvPr>
        </p:nvSpPr>
        <p:spPr/>
        <p:txBody>
          <a:bodyPr/>
          <a:lstStyle/>
          <a:p>
            <a:fld id="{CA0510DA-CDBB-1D46-8368-59ECDF1E9332}" type="slidenum">
              <a:rPr lang="en-US" smtClean="0"/>
              <a:t>4</a:t>
            </a:fld>
            <a:endParaRPr lang="en-US"/>
          </a:p>
        </p:txBody>
      </p:sp>
    </p:spTree>
    <p:extLst>
      <p:ext uri="{BB962C8B-B14F-4D97-AF65-F5344CB8AC3E}">
        <p14:creationId xmlns:p14="http://schemas.microsoft.com/office/powerpoint/2010/main" val="2221613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SzPts val="1400"/>
              <a:buNone/>
            </a:pPr>
            <a:r>
              <a:rPr lang="en-US" sz="1200" dirty="0">
                <a:latin typeface="Arial" panose="020B0604020202020204" pitchFamily="34" charset="0"/>
                <a:ea typeface="Arial"/>
                <a:cs typeface="Arial" panose="020B0604020202020204" pitchFamily="34" charset="0"/>
                <a:sym typeface="Arial"/>
              </a:rPr>
              <a:t>Resilient people look at their failures, mistakes, or tragedies as lessons to be learned and as opportunities for growth. </a:t>
            </a:r>
          </a:p>
          <a:p>
            <a:pPr marL="0" lvl="0" indent="0" algn="l" rtl="0">
              <a:lnSpc>
                <a:spcPct val="115000"/>
              </a:lnSpc>
              <a:spcBef>
                <a:spcPts val="0"/>
              </a:spcBef>
              <a:spcAft>
                <a:spcPts val="0"/>
              </a:spcAft>
              <a:buSzPts val="1400"/>
              <a:buNone/>
            </a:pPr>
            <a:r>
              <a:rPr lang="en-US" sz="1200" dirty="0">
                <a:latin typeface="Arial" panose="020B0604020202020204" pitchFamily="34" charset="0"/>
                <a:ea typeface="Arial"/>
                <a:cs typeface="Arial" panose="020B0604020202020204" pitchFamily="34" charset="0"/>
                <a:sym typeface="Arial"/>
              </a:rPr>
              <a:t>They don't view them as a negative reflection on themselves, their abilities, or self-worth.</a:t>
            </a:r>
          </a:p>
          <a:p>
            <a:pPr marL="0" lvl="0" indent="0" algn="l" rtl="0">
              <a:lnSpc>
                <a:spcPct val="115000"/>
              </a:lnSpc>
              <a:spcBef>
                <a:spcPts val="0"/>
              </a:spcBef>
              <a:spcAft>
                <a:spcPts val="0"/>
              </a:spcAft>
              <a:buSzPts val="1400"/>
              <a:buNone/>
            </a:pPr>
            <a:r>
              <a:rPr lang="en-US" sz="1200" dirty="0">
                <a:latin typeface="Arial" panose="020B0604020202020204" pitchFamily="34" charset="0"/>
                <a:ea typeface="Arial"/>
                <a:cs typeface="Arial" panose="020B0604020202020204" pitchFamily="34" charset="0"/>
                <a:sym typeface="Arial"/>
              </a:rPr>
              <a:t>What does this mean for the students with whom we work?  </a:t>
            </a:r>
          </a:p>
          <a:p>
            <a:pPr marL="0" lvl="0" indent="0" algn="l" rtl="0">
              <a:lnSpc>
                <a:spcPct val="115000"/>
              </a:lnSpc>
              <a:spcBef>
                <a:spcPts val="0"/>
              </a:spcBef>
              <a:spcAft>
                <a:spcPts val="0"/>
              </a:spcAft>
              <a:buSzPts val="1400"/>
              <a:buNone/>
            </a:pPr>
            <a:r>
              <a:rPr lang="en-US" sz="1200" dirty="0">
                <a:latin typeface="Arial" panose="020B0604020202020204" pitchFamily="34" charset="0"/>
                <a:ea typeface="Arial"/>
                <a:cs typeface="Arial" panose="020B0604020202020204" pitchFamily="34" charset="0"/>
                <a:sym typeface="Arial"/>
              </a:rPr>
              <a:t>Their commitments should not be solely restricted to their work – resilient people commit to their relationships, their friendships, the causes they care about, and their religious or spiritual beliefs.</a:t>
            </a:r>
          </a:p>
          <a:p>
            <a:pPr marL="0" lvl="0" indent="0" algn="l" rtl="0">
              <a:lnSpc>
                <a:spcPct val="115000"/>
              </a:lnSpc>
              <a:spcBef>
                <a:spcPts val="0"/>
              </a:spcBef>
              <a:spcAft>
                <a:spcPts val="0"/>
              </a:spcAft>
              <a:buSzPts val="1400"/>
              <a:buNone/>
            </a:pPr>
            <a:r>
              <a:rPr lang="en-US" sz="1200" dirty="0">
                <a:latin typeface="Arial" panose="020B0604020202020204" pitchFamily="34" charset="0"/>
                <a:ea typeface="Arial"/>
                <a:cs typeface="Arial" panose="020B0604020202020204" pitchFamily="34" charset="0"/>
                <a:sym typeface="Arial"/>
              </a:rPr>
              <a:t>Those who put their efforts where they can have the most impact feel empowered and confident. While those who spend time worrying about uncontrollable events often feel lost, helpless, and powerless to take action.</a:t>
            </a:r>
          </a:p>
          <a:p>
            <a:pPr marL="0" lvl="0" indent="0" algn="l" rtl="0">
              <a:lnSpc>
                <a:spcPct val="115000"/>
              </a:lnSpc>
              <a:spcBef>
                <a:spcPts val="0"/>
              </a:spcBef>
              <a:spcAft>
                <a:spcPts val="0"/>
              </a:spcAft>
              <a:buSzPts val="1400"/>
              <a:buNone/>
            </a:pPr>
            <a:endParaRPr lang="en-US" sz="1200" dirty="0">
              <a:latin typeface="Arial" panose="020B0604020202020204" pitchFamily="34" charset="0"/>
              <a:ea typeface="Arial"/>
              <a:cs typeface="Arial" panose="020B0604020202020204" pitchFamily="34" charset="0"/>
              <a:sym typeface="Arial"/>
            </a:endParaRPr>
          </a:p>
          <a:p>
            <a:pPr marL="0" lvl="0" indent="0" algn="l" rtl="0">
              <a:lnSpc>
                <a:spcPct val="115000"/>
              </a:lnSpc>
              <a:spcBef>
                <a:spcPts val="0"/>
              </a:spcBef>
              <a:spcAft>
                <a:spcPts val="0"/>
              </a:spcAft>
              <a:buSzPts val="1400"/>
              <a:buNone/>
            </a:pPr>
            <a:endParaRPr lang="en-US" sz="1200" dirty="0">
              <a:latin typeface="Arial" panose="020B0604020202020204" pitchFamily="34" charset="0"/>
              <a:ea typeface="Arial"/>
              <a:cs typeface="Arial" panose="020B0604020202020204" pitchFamily="34" charset="0"/>
              <a:sym typeface="Arial"/>
            </a:endParaRPr>
          </a:p>
          <a:p>
            <a:pPr marL="0" lvl="0" indent="0" algn="l" rtl="0">
              <a:lnSpc>
                <a:spcPct val="115000"/>
              </a:lnSpc>
              <a:spcBef>
                <a:spcPts val="0"/>
              </a:spcBef>
              <a:spcAft>
                <a:spcPts val="0"/>
              </a:spcAft>
              <a:buSzPts val="1400"/>
              <a:buNone/>
            </a:pPr>
            <a:endParaRPr lang="en-US" sz="1200" dirty="0">
              <a:latin typeface="Arial" panose="020B0604020202020204" pitchFamily="34" charset="0"/>
              <a:ea typeface="Arial"/>
              <a:cs typeface="Arial" panose="020B0604020202020204" pitchFamily="34" charset="0"/>
              <a:sym typeface="Arial"/>
            </a:endParaRPr>
          </a:p>
          <a:p>
            <a:pPr marL="0" lvl="0" indent="0" algn="l" rtl="0">
              <a:lnSpc>
                <a:spcPct val="115000"/>
              </a:lnSpc>
              <a:spcBef>
                <a:spcPts val="0"/>
              </a:spcBef>
              <a:spcAft>
                <a:spcPts val="0"/>
              </a:spcAft>
              <a:buSzPts val="1400"/>
              <a:buNone/>
            </a:pPr>
            <a:endParaRPr lang="en-US" sz="1200" dirty="0">
              <a:latin typeface="Arial" panose="020B0604020202020204" pitchFamily="34" charset="0"/>
              <a:ea typeface="Arial"/>
              <a:cs typeface="Arial" panose="020B0604020202020204" pitchFamily="34" charset="0"/>
              <a:sym typeface="Arial"/>
            </a:endParaRPr>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A0510DA-CDBB-1D46-8368-59ECDF1E9332}" type="slidenum">
              <a:rPr lang="en-US" smtClean="0"/>
              <a:t>5</a:t>
            </a:fld>
            <a:endParaRPr lang="en-US"/>
          </a:p>
        </p:txBody>
      </p:sp>
    </p:spTree>
    <p:extLst>
      <p:ext uri="{BB962C8B-B14F-4D97-AF65-F5344CB8AC3E}">
        <p14:creationId xmlns:p14="http://schemas.microsoft.com/office/powerpoint/2010/main" val="1292177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200"/>
              <a:buFont typeface="Calibri"/>
              <a:buNone/>
            </a:pPr>
            <a:r>
              <a:rPr lang="en-US" sz="1100" b="0" dirty="0">
                <a:latin typeface="Arial" panose="020B0604020202020204" pitchFamily="34" charset="0"/>
                <a:cs typeface="Arial" panose="020B0604020202020204" pitchFamily="34" charset="0"/>
              </a:rPr>
              <a:t>There are many ways to support and strengthen our students’ abilities to become more resilient. Focusing activities on the following “pillars” will build a strong foundation for that growth:</a:t>
            </a:r>
          </a:p>
          <a:p>
            <a:pPr marL="228600" lvl="0" indent="-228600" algn="l" rtl="0">
              <a:lnSpc>
                <a:spcPct val="100000"/>
              </a:lnSpc>
              <a:spcBef>
                <a:spcPts val="0"/>
              </a:spcBef>
              <a:spcAft>
                <a:spcPts val="0"/>
              </a:spcAft>
              <a:buClr>
                <a:schemeClr val="dk1"/>
              </a:buClr>
              <a:buSzPts val="1200"/>
              <a:buFont typeface="Calibri"/>
              <a:buAutoNum type="arabicPeriod"/>
            </a:pPr>
            <a:r>
              <a:rPr lang="en-US" sz="1100" b="0" dirty="0">
                <a:latin typeface="Arial" panose="020B0604020202020204" pitchFamily="34" charset="0"/>
                <a:cs typeface="Arial" panose="020B0604020202020204" pitchFamily="34" charset="0"/>
              </a:rPr>
              <a:t>Teach and practice </a:t>
            </a:r>
            <a:r>
              <a:rPr lang="en-US" sz="1100" b="0" u="sng" dirty="0">
                <a:latin typeface="Arial" panose="020B0604020202020204" pitchFamily="34" charset="0"/>
                <a:cs typeface="Arial" panose="020B0604020202020204" pitchFamily="34" charset="0"/>
              </a:rPr>
              <a:t>self awareness </a:t>
            </a:r>
            <a:r>
              <a:rPr lang="en-US" sz="1100" b="0" dirty="0">
                <a:latin typeface="Arial" panose="020B0604020202020204" pitchFamily="34" charset="0"/>
                <a:cs typeface="Arial" panose="020B0604020202020204" pitchFamily="34" charset="0"/>
              </a:rPr>
              <a:t>– Help students have or develop </a:t>
            </a:r>
            <a:r>
              <a:rPr lang="en-US" sz="1100" dirty="0">
                <a:latin typeface="Arial" panose="020B0604020202020204" pitchFamily="34" charset="0"/>
                <a:cs typeface="Arial" panose="020B0604020202020204" pitchFamily="34" charset="0"/>
              </a:rPr>
              <a:t>a clear perception of their own personality and know who they are. Help them assess their strengths, weaknesses, thoughts, beliefs, motivation, and emotions.  Keen self-analysis and awareness allows people to understand how they are perceived and how you can work together to strengthen or modify those perceptions.</a:t>
            </a:r>
          </a:p>
          <a:p>
            <a:pPr marL="228600" lvl="0" indent="-228600" algn="l" rtl="0">
              <a:lnSpc>
                <a:spcPct val="100000"/>
              </a:lnSpc>
              <a:spcBef>
                <a:spcPts val="0"/>
              </a:spcBef>
              <a:spcAft>
                <a:spcPts val="0"/>
              </a:spcAft>
              <a:buClr>
                <a:schemeClr val="dk1"/>
              </a:buClr>
              <a:buSzPts val="1200"/>
              <a:buFont typeface="Calibri"/>
              <a:buAutoNum type="arabicPeriod"/>
            </a:pPr>
            <a:r>
              <a:rPr lang="en-US" sz="1100" dirty="0">
                <a:latin typeface="Arial" panose="020B0604020202020204" pitchFamily="34" charset="0"/>
                <a:cs typeface="Arial" panose="020B0604020202020204" pitchFamily="34" charset="0"/>
              </a:rPr>
              <a:t>Help students define their </a:t>
            </a:r>
            <a:r>
              <a:rPr lang="en-US" sz="1100" u="sng" dirty="0">
                <a:latin typeface="Arial" panose="020B0604020202020204" pitchFamily="34" charset="0"/>
                <a:cs typeface="Arial" panose="020B0604020202020204" pitchFamily="34" charset="0"/>
              </a:rPr>
              <a:t>purpose</a:t>
            </a:r>
            <a:r>
              <a:rPr lang="en-US" sz="1100" dirty="0">
                <a:latin typeface="Arial" panose="020B0604020202020204" pitchFamily="34" charset="0"/>
                <a:cs typeface="Arial" panose="020B0604020202020204" pitchFamily="34" charset="0"/>
              </a:rPr>
              <a:t> and have confidence that they are here for a reason and that their efforts make a difference. This comes from using their strengths to support their vision in all aspects of their lives, from work to relationships to future goals.</a:t>
            </a:r>
          </a:p>
          <a:p>
            <a:pPr marL="228600" lvl="0" indent="-228600" algn="l" rtl="0">
              <a:lnSpc>
                <a:spcPct val="100000"/>
              </a:lnSpc>
              <a:spcBef>
                <a:spcPts val="0"/>
              </a:spcBef>
              <a:spcAft>
                <a:spcPts val="0"/>
              </a:spcAft>
              <a:buClr>
                <a:schemeClr val="dk1"/>
              </a:buClr>
              <a:buSzPts val="1200"/>
              <a:buFont typeface="Calibri"/>
              <a:buAutoNum type="arabicPeriod"/>
            </a:pPr>
            <a:r>
              <a:rPr lang="en-US" sz="1100" dirty="0">
                <a:latin typeface="Arial" panose="020B0604020202020204" pitchFamily="34" charset="0"/>
                <a:cs typeface="Arial" panose="020B0604020202020204" pitchFamily="34" charset="0"/>
              </a:rPr>
              <a:t>Help students become </a:t>
            </a:r>
            <a:r>
              <a:rPr lang="en-US" sz="1100" u="sng" dirty="0">
                <a:latin typeface="Arial" panose="020B0604020202020204" pitchFamily="34" charset="0"/>
                <a:cs typeface="Arial" panose="020B0604020202020204" pitchFamily="34" charset="0"/>
              </a:rPr>
              <a:t>mindful</a:t>
            </a:r>
            <a:r>
              <a:rPr lang="en-US" sz="1100" dirty="0">
                <a:latin typeface="Arial" panose="020B0604020202020204" pitchFamily="34" charset="0"/>
                <a:cs typeface="Arial" panose="020B0604020202020204" pitchFamily="34" charset="0"/>
              </a:rPr>
              <a:t>. This is </a:t>
            </a:r>
            <a:r>
              <a:rPr lang="en-US" sz="1100" kern="1200" dirty="0">
                <a:solidFill>
                  <a:schemeClr val="tx1"/>
                </a:solidFill>
                <a:effectLst/>
                <a:latin typeface="Arial" panose="020B0604020202020204" pitchFamily="34" charset="0"/>
                <a:ea typeface="+mn-ea"/>
                <a:cs typeface="Arial" panose="020B0604020202020204" pitchFamily="34" charset="0"/>
              </a:rPr>
              <a:t>the invaluable ability to intentionally focus on the present moment without judgment.</a:t>
            </a:r>
            <a:r>
              <a:rPr lang="en-US" sz="1100" dirty="0">
                <a:effectLst/>
                <a:latin typeface="Arial" panose="020B0604020202020204" pitchFamily="34" charset="0"/>
                <a:cs typeface="Arial" panose="020B0604020202020204" pitchFamily="34" charset="0"/>
              </a:rPr>
              <a:t> </a:t>
            </a:r>
            <a:r>
              <a:rPr lang="en-US" sz="1100" kern="1200" dirty="0">
                <a:solidFill>
                  <a:schemeClr val="tx1"/>
                </a:solidFill>
                <a:effectLst/>
                <a:latin typeface="Arial" panose="020B0604020202020204" pitchFamily="34" charset="0"/>
                <a:ea typeface="+mn-ea"/>
                <a:cs typeface="Arial" panose="020B0604020202020204" pitchFamily="34" charset="0"/>
              </a:rPr>
              <a:t>It includes the practice of regulating one’s attention “with an attitude of curiosity, openness, and acceptance.” It helps students calm and soothe themselves by shifting focus from the effects of stress to the present moment. (</a:t>
            </a:r>
            <a:r>
              <a:rPr lang="en-US" sz="1100" u="sng" kern="1200" dirty="0">
                <a:solidFill>
                  <a:schemeClr val="tx1"/>
                </a:solidFill>
                <a:effectLst/>
                <a:latin typeface="Arial" panose="020B0604020202020204" pitchFamily="34" charset="0"/>
                <a:ea typeface="+mn-ea"/>
                <a:cs typeface="Arial" panose="020B0604020202020204" pitchFamily="34" charset="0"/>
              </a:rPr>
              <a:t>Mindfulness</a:t>
            </a:r>
            <a:r>
              <a:rPr lang="en-US" sz="1100" kern="1200" dirty="0">
                <a:solidFill>
                  <a:schemeClr val="tx1"/>
                </a:solidFill>
                <a:effectLst/>
                <a:latin typeface="Arial" panose="020B0604020202020204" pitchFamily="34" charset="0"/>
                <a:ea typeface="+mn-ea"/>
                <a:cs typeface="Arial" panose="020B0604020202020204" pitchFamily="34" charset="0"/>
              </a:rPr>
              <a:t> is addressed in detail in Module 5.)</a:t>
            </a:r>
          </a:p>
          <a:p>
            <a:pPr marL="228600" lvl="0" indent="-228600" algn="l" rtl="0">
              <a:lnSpc>
                <a:spcPct val="100000"/>
              </a:lnSpc>
              <a:spcBef>
                <a:spcPts val="0"/>
              </a:spcBef>
              <a:spcAft>
                <a:spcPts val="0"/>
              </a:spcAft>
              <a:buClr>
                <a:schemeClr val="dk1"/>
              </a:buClr>
              <a:buSzPts val="1200"/>
              <a:buFont typeface="Calibri"/>
              <a:buAutoNum type="arabicPeriod"/>
            </a:pPr>
            <a:r>
              <a:rPr lang="en-US" sz="1100" u="sng" kern="1200" dirty="0">
                <a:solidFill>
                  <a:schemeClr val="tx1"/>
                </a:solidFill>
                <a:effectLst/>
                <a:latin typeface="Arial" panose="020B0604020202020204" pitchFamily="34" charset="0"/>
                <a:ea typeface="+mn-ea"/>
                <a:cs typeface="Arial" panose="020B0604020202020204" pitchFamily="34" charset="0"/>
              </a:rPr>
              <a:t>Relationships</a:t>
            </a:r>
            <a:r>
              <a:rPr lang="en-US" sz="1100" kern="1200" dirty="0">
                <a:solidFill>
                  <a:schemeClr val="tx1"/>
                </a:solidFill>
                <a:effectLst/>
                <a:latin typeface="Arial" panose="020B0604020202020204" pitchFamily="34" charset="0"/>
                <a:ea typeface="+mn-ea"/>
                <a:cs typeface="Arial" panose="020B0604020202020204" pitchFamily="34" charset="0"/>
              </a:rPr>
              <a:t> are the vital support that every human needs. Healthy relationships make all the difference in experiencing and overcoming everything from minor challenges to intense trauma. Help students focus on healthy relationships and making each relationship better. </a:t>
            </a:r>
          </a:p>
          <a:p>
            <a:pPr marL="228600" lvl="0" indent="-228600" algn="l" rtl="0">
              <a:lnSpc>
                <a:spcPct val="100000"/>
              </a:lnSpc>
              <a:spcBef>
                <a:spcPts val="0"/>
              </a:spcBef>
              <a:spcAft>
                <a:spcPts val="0"/>
              </a:spcAft>
              <a:buClr>
                <a:schemeClr val="dk1"/>
              </a:buClr>
              <a:buSzPts val="1200"/>
              <a:buFont typeface="Calibri"/>
              <a:buAutoNum type="arabicPeriod"/>
            </a:pPr>
            <a:r>
              <a:rPr lang="en-US" sz="1100" kern="1200" dirty="0">
                <a:solidFill>
                  <a:schemeClr val="tx1"/>
                </a:solidFill>
                <a:effectLst/>
                <a:latin typeface="Arial" panose="020B0604020202020204" pitchFamily="34" charset="0"/>
                <a:ea typeface="+mn-ea"/>
                <a:cs typeface="Arial" panose="020B0604020202020204" pitchFamily="34" charset="0"/>
              </a:rPr>
              <a:t>Help students recognize that that </a:t>
            </a:r>
            <a:r>
              <a:rPr lang="en-US" sz="1100" u="sng" kern="1200" dirty="0">
                <a:solidFill>
                  <a:schemeClr val="tx1"/>
                </a:solidFill>
                <a:effectLst/>
                <a:latin typeface="Arial" panose="020B0604020202020204" pitchFamily="34" charset="0"/>
                <a:ea typeface="+mn-ea"/>
                <a:cs typeface="Arial" panose="020B0604020202020204" pitchFamily="34" charset="0"/>
              </a:rPr>
              <a:t>taking care of themselves </a:t>
            </a:r>
            <a:r>
              <a:rPr lang="en-US" sz="1100" kern="1200" dirty="0">
                <a:solidFill>
                  <a:schemeClr val="tx1"/>
                </a:solidFill>
                <a:effectLst/>
                <a:latin typeface="Arial" panose="020B0604020202020204" pitchFamily="34" charset="0"/>
                <a:ea typeface="+mn-ea"/>
                <a:cs typeface="Arial" panose="020B0604020202020204" pitchFamily="34" charset="0"/>
              </a:rPr>
              <a:t>is, in fact, a gift to others. It’s only when we balance our own personal wellness with the needs of others that we can fully give support to those around us. (This concept is more fully addressed in Module 6.)</a:t>
            </a:r>
            <a:endParaRPr lang="en-US" sz="1100"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400"/>
              <a:buNone/>
            </a:pPr>
            <a:r>
              <a:rPr lang="en-US" sz="1100" dirty="0">
                <a:latin typeface="Arial" panose="020B0604020202020204" pitchFamily="34" charset="0"/>
                <a:cs typeface="Arial" panose="020B0604020202020204" pitchFamily="34" charset="0"/>
              </a:rPr>
              <a:t>To increase your capacity for resilience to weather and grow from difficulties or stresses, focus on these pillars. Be sure to focus on your strengths and then identify weaknesses that you want to work on. </a:t>
            </a:r>
          </a:p>
          <a:p>
            <a:pPr marL="0" lvl="0" indent="0" algn="l" rtl="0">
              <a:lnSpc>
                <a:spcPct val="100000"/>
              </a:lnSpc>
              <a:spcBef>
                <a:spcPts val="0"/>
              </a:spcBef>
              <a:spcAft>
                <a:spcPts val="0"/>
              </a:spcAft>
              <a:buSzPts val="1400"/>
              <a:buNone/>
            </a:pPr>
            <a:r>
              <a:rPr lang="en-US" sz="1100" dirty="0" err="1">
                <a:latin typeface="Arial" panose="020B0604020202020204" pitchFamily="34" charset="0"/>
                <a:cs typeface="Arial" panose="020B0604020202020204" pitchFamily="34" charset="0"/>
              </a:rPr>
              <a:t>Bouncebackproject.org</a:t>
            </a:r>
            <a:endParaRPr lang="en-US" sz="1100"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A0510DA-CDBB-1D46-8368-59ECDF1E9332}" type="slidenum">
              <a:rPr lang="en-US" smtClean="0"/>
              <a:t>6</a:t>
            </a:fld>
            <a:endParaRPr lang="en-US"/>
          </a:p>
        </p:txBody>
      </p:sp>
    </p:spTree>
    <p:extLst>
      <p:ext uri="{BB962C8B-B14F-4D97-AF65-F5344CB8AC3E}">
        <p14:creationId xmlns:p14="http://schemas.microsoft.com/office/powerpoint/2010/main" val="3784196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The following slides will highlight </a:t>
            </a:r>
            <a:r>
              <a:rPr lang="en-US" sz="1200" baseline="0" dirty="0">
                <a:latin typeface="Arial" panose="020B0604020202020204" pitchFamily="34" charset="0"/>
                <a:cs typeface="Arial" panose="020B0604020202020204" pitchFamily="34" charset="0"/>
              </a:rPr>
              <a:t>four strategies for increasing resilience.</a:t>
            </a:r>
            <a:endParaRPr lang="en-US" sz="1200" dirty="0">
              <a:latin typeface="Arial" panose="020B0604020202020204" pitchFamily="34" charset="0"/>
              <a:cs typeface="Arial" panose="020B0604020202020204" pitchFamily="34" charset="0"/>
            </a:endParaRPr>
          </a:p>
          <a:p>
            <a:endParaRPr lang="en-US" sz="1200" dirty="0">
              <a:latin typeface="+mn-lt"/>
            </a:endParaRPr>
          </a:p>
        </p:txBody>
      </p:sp>
      <p:sp>
        <p:nvSpPr>
          <p:cNvPr id="4" name="Slide Number Placeholder 3"/>
          <p:cNvSpPr>
            <a:spLocks noGrp="1"/>
          </p:cNvSpPr>
          <p:nvPr>
            <p:ph type="sldNum" sz="quarter" idx="5"/>
          </p:nvPr>
        </p:nvSpPr>
        <p:spPr/>
        <p:txBody>
          <a:bodyPr/>
          <a:lstStyle/>
          <a:p>
            <a:fld id="{CA0510DA-CDBB-1D46-8368-59ECDF1E9332}" type="slidenum">
              <a:rPr lang="en-US" smtClean="0"/>
              <a:t>7</a:t>
            </a:fld>
            <a:endParaRPr lang="en-US"/>
          </a:p>
        </p:txBody>
      </p:sp>
    </p:spTree>
    <p:extLst>
      <p:ext uri="{BB962C8B-B14F-4D97-AF65-F5344CB8AC3E}">
        <p14:creationId xmlns:p14="http://schemas.microsoft.com/office/powerpoint/2010/main" val="589716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200" b="0" dirty="0">
                <a:latin typeface="Arial" panose="020B0604020202020204" pitchFamily="34" charset="0"/>
                <a:cs typeface="Arial" panose="020B0604020202020204" pitchFamily="34" charset="0"/>
              </a:rPr>
              <a:t>Strategy 1 - </a:t>
            </a:r>
          </a:p>
          <a:p>
            <a:pPr marL="0" lvl="0" indent="0" algn="l" rtl="0">
              <a:lnSpc>
                <a:spcPct val="100000"/>
              </a:lnSpc>
              <a:spcBef>
                <a:spcPts val="0"/>
              </a:spcBef>
              <a:spcAft>
                <a:spcPts val="0"/>
              </a:spcAft>
              <a:buSzPts val="1400"/>
              <a:buNone/>
            </a:pPr>
            <a:endParaRPr lang="en-US" sz="1200" b="0"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400"/>
              <a:buNone/>
            </a:pPr>
            <a:r>
              <a:rPr lang="en-US" sz="1200" b="0" dirty="0">
                <a:latin typeface="Arial" panose="020B0604020202020204" pitchFamily="34" charset="0"/>
                <a:cs typeface="Arial" panose="020B0604020202020204" pitchFamily="34" charset="0"/>
              </a:rPr>
              <a:t>Relationships: </a:t>
            </a:r>
            <a:r>
              <a:rPr lang="en-US" sz="1200" dirty="0">
                <a:latin typeface="Arial" panose="020B0604020202020204" pitchFamily="34" charset="0"/>
                <a:cs typeface="Arial" panose="020B0604020202020204" pitchFamily="34" charset="0"/>
              </a:rPr>
              <a:t>One of the most profound experiences we all have in our lives is our connections with other human beings. They’re the people who support and care for us — and we care for them. Positive and supportive relationships help us feel healthier, happier, and more fulfilled and satisfied with our lives. Urge students to identify and assess their relationships and determine how they can strengthen those relationships and build new ones. </a:t>
            </a:r>
          </a:p>
          <a:p>
            <a:pPr marL="0" lvl="0" indent="0" algn="l" rtl="0">
              <a:lnSpc>
                <a:spcPct val="100000"/>
              </a:lnSpc>
              <a:spcBef>
                <a:spcPts val="0"/>
              </a:spcBef>
              <a:spcAft>
                <a:spcPts val="0"/>
              </a:spcAft>
              <a:buSzPts val="1400"/>
              <a:buNone/>
            </a:pPr>
            <a:r>
              <a:rPr lang="en-US" sz="1200" dirty="0">
                <a:latin typeface="Arial" panose="020B0604020202020204" pitchFamily="34" charset="0"/>
                <a:cs typeface="Arial" panose="020B0604020202020204" pitchFamily="34" charset="0"/>
              </a:rPr>
              <a:t>Help students identify interests and groups that can support those interests. Social opportunities, even education-based opportunities, provide hope for the future.</a:t>
            </a:r>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A0510DA-CDBB-1D46-8368-59ECDF1E9332}" type="slidenum">
              <a:rPr lang="en-US" smtClean="0"/>
              <a:t>8</a:t>
            </a:fld>
            <a:endParaRPr lang="en-US"/>
          </a:p>
        </p:txBody>
      </p:sp>
    </p:spTree>
    <p:extLst>
      <p:ext uri="{BB962C8B-B14F-4D97-AF65-F5344CB8AC3E}">
        <p14:creationId xmlns:p14="http://schemas.microsoft.com/office/powerpoint/2010/main" val="3913354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200" b="0" dirty="0">
                <a:latin typeface="Arial" panose="020B0604020202020204" pitchFamily="34" charset="0"/>
                <a:cs typeface="Arial" panose="020B0604020202020204" pitchFamily="34" charset="0"/>
              </a:rPr>
              <a:t>Strategy 2: Foster Wellness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200" dirty="0">
                <a:latin typeface="Arial" panose="020B0604020202020204" pitchFamily="34" charset="0"/>
                <a:cs typeface="Arial" panose="020B0604020202020204" pitchFamily="34" charset="0"/>
              </a:rPr>
              <a:t>In its simplest form, self-care refers to our ability to function effectively in the world while meeting the multiple challenges of life with a sense of energy, vitality, and confidence. It means prioritizing ourselves and creating a healthy balance between physical, emotional, and work/life balance.  </a:t>
            </a:r>
          </a:p>
          <a:p>
            <a:pPr marL="0" lvl="0" indent="0" algn="l" rtl="0">
              <a:lnSpc>
                <a:spcPct val="100000"/>
              </a:lnSpc>
              <a:spcBef>
                <a:spcPts val="0"/>
              </a:spcBef>
              <a:spcAft>
                <a:spcPts val="0"/>
              </a:spcAft>
              <a:buClr>
                <a:schemeClr val="dk1"/>
              </a:buClr>
              <a:buSzPts val="1100"/>
              <a:buFont typeface="Arial"/>
              <a:buNone/>
            </a:pPr>
            <a:r>
              <a:rPr lang="en-US" sz="1200" b="0" dirty="0">
                <a:latin typeface="Arial" panose="020B0604020202020204" pitchFamily="34" charset="0"/>
                <a:cs typeface="Arial" panose="020B0604020202020204" pitchFamily="34" charset="0"/>
              </a:rPr>
              <a:t>Self-care</a:t>
            </a:r>
            <a:r>
              <a:rPr lang="en-US" sz="1200" dirty="0">
                <a:latin typeface="Arial" panose="020B0604020202020204" pitchFamily="34" charset="0"/>
                <a:cs typeface="Arial" panose="020B0604020202020204" pitchFamily="34" charset="0"/>
              </a:rPr>
              <a:t> is initiated and maintained by us as individuals and requires active engagement. </a:t>
            </a:r>
          </a:p>
          <a:p>
            <a:pPr marL="0" lvl="0" indent="0" algn="l" rtl="0">
              <a:lnSpc>
                <a:spcPct val="100000"/>
              </a:lnSpc>
              <a:spcBef>
                <a:spcPts val="0"/>
              </a:spcBef>
              <a:spcAft>
                <a:spcPts val="0"/>
              </a:spcAft>
              <a:buClr>
                <a:schemeClr val="dk1"/>
              </a:buClr>
              <a:buSzPts val="1100"/>
              <a:buFont typeface="Arial"/>
              <a:buNone/>
            </a:pPr>
            <a:r>
              <a:rPr lang="en-US" sz="1200" dirty="0">
                <a:latin typeface="Arial" panose="020B0604020202020204" pitchFamily="34" charset="0"/>
                <a:cs typeface="Arial" panose="020B0604020202020204" pitchFamily="34" charset="0"/>
              </a:rPr>
              <a:t>Self-care sounds like a buzzword, but our students need to know that stress is just as much physical as it is emotional. Work with students to encourage physical lifestyle factors like proper nutrition, ample sleep, hydration, and regular exercise. Anything they can do to strengthen their bodies will help them adapt to stress and reduce the toll of stressful emotions like anxiety or depression.</a:t>
            </a:r>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sz="1200" b="0" dirty="0">
                <a:latin typeface="Arial" panose="020B0604020202020204" pitchFamily="34" charset="0"/>
                <a:cs typeface="Arial" panose="020B0604020202020204" pitchFamily="34" charset="0"/>
              </a:rPr>
              <a:t>Mindfulness</a:t>
            </a:r>
            <a:r>
              <a:rPr lang="en-US" sz="1200" dirty="0">
                <a:latin typeface="Arial" panose="020B0604020202020204" pitchFamily="34" charset="0"/>
                <a:cs typeface="Arial" panose="020B0604020202020204" pitchFamily="34" charset="0"/>
              </a:rPr>
              <a:t> is a state of active, open attention to the present. It is living in the moment and being open to new experiences. </a:t>
            </a:r>
          </a:p>
          <a:p>
            <a:pPr marL="0" lvl="0" indent="0" algn="l" rtl="0">
              <a:lnSpc>
                <a:spcPct val="100000"/>
              </a:lnSpc>
              <a:spcBef>
                <a:spcPts val="0"/>
              </a:spcBef>
              <a:spcAft>
                <a:spcPts val="0"/>
              </a:spcAft>
              <a:buSzPts val="1400"/>
              <a:buNone/>
            </a:pPr>
            <a:r>
              <a:rPr lang="en-US" sz="1200" dirty="0">
                <a:latin typeface="Arial" panose="020B0604020202020204" pitchFamily="34" charset="0"/>
                <a:cs typeface="Arial" panose="020B0604020202020204" pitchFamily="34" charset="0"/>
              </a:rPr>
              <a:t>It’s not thinking ahead about the “what </a:t>
            </a:r>
            <a:r>
              <a:rPr lang="en-US" sz="1200" dirty="0" err="1">
                <a:latin typeface="Arial" panose="020B0604020202020204" pitchFamily="34" charset="0"/>
                <a:cs typeface="Arial" panose="020B0604020202020204" pitchFamily="34" charset="0"/>
              </a:rPr>
              <a:t>if”s</a:t>
            </a:r>
            <a:r>
              <a:rPr lang="en-US" sz="1200" dirty="0">
                <a:latin typeface="Arial" panose="020B0604020202020204" pitchFamily="34" charset="0"/>
                <a:cs typeface="Arial" panose="020B0604020202020204" pitchFamily="34" charset="0"/>
              </a:rPr>
              <a:t> of life, and it’s not dwelling on the past and what used to be or what could have been.  </a:t>
            </a:r>
          </a:p>
          <a:p>
            <a:pPr marL="0" lvl="0" indent="0" algn="l" rtl="0">
              <a:lnSpc>
                <a:spcPct val="100000"/>
              </a:lnSpc>
              <a:spcBef>
                <a:spcPts val="0"/>
              </a:spcBef>
              <a:spcAft>
                <a:spcPts val="0"/>
              </a:spcAft>
              <a:buSzPts val="1400"/>
              <a:buNone/>
            </a:pPr>
            <a:r>
              <a:rPr lang="en-US" sz="1200" dirty="0">
                <a:latin typeface="Arial" panose="020B0604020202020204" pitchFamily="34" charset="0"/>
                <a:cs typeface="Arial" panose="020B0604020202020204" pitchFamily="34" charset="0"/>
              </a:rPr>
              <a:t>Helpful mindfulness activities include journaling, yoga, or meditation. </a:t>
            </a:r>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sz="1200" dirty="0">
                <a:latin typeface="Arial" panose="020B0604020202020204" pitchFamily="34" charset="0"/>
                <a:cs typeface="Arial" panose="020B0604020202020204" pitchFamily="34" charset="0"/>
              </a:rPr>
              <a:t>Help students develop skills to manage stress instead of trying to eliminate those negative feelings.</a:t>
            </a:r>
          </a:p>
          <a:p>
            <a:pPr marL="0" lvl="0" indent="0" algn="l" rtl="0">
              <a:lnSpc>
                <a:spcPct val="100000"/>
              </a:lnSpc>
              <a:spcBef>
                <a:spcPts val="0"/>
              </a:spcBef>
              <a:spcAft>
                <a:spcPts val="0"/>
              </a:spcAft>
              <a:buSzPts val="1400"/>
              <a:buNone/>
            </a:pPr>
            <a:r>
              <a:rPr lang="en-US" sz="1200" dirty="0">
                <a:latin typeface="Arial" panose="020B0604020202020204" pitchFamily="34" charset="0"/>
                <a:cs typeface="Arial" panose="020B0604020202020204" pitchFamily="34" charset="0"/>
              </a:rPr>
              <a:t>It’s all too easy to self-medicate with alcohol, drugs, or other substances. Help them build skills and resist the urge. </a:t>
            </a:r>
            <a:endParaRPr lang="en-US" sz="12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A0510DA-CDBB-1D46-8368-59ECDF1E9332}" type="slidenum">
              <a:rPr lang="en-US" smtClean="0"/>
              <a:t>9</a:t>
            </a:fld>
            <a:endParaRPr lang="en-US"/>
          </a:p>
        </p:txBody>
      </p:sp>
    </p:spTree>
    <p:extLst>
      <p:ext uri="{BB962C8B-B14F-4D97-AF65-F5344CB8AC3E}">
        <p14:creationId xmlns:p14="http://schemas.microsoft.com/office/powerpoint/2010/main" val="3075900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4875C-DF02-0545-8F21-65AE604B9F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30B51D-0D14-034E-A6B3-14B671EAD1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D4D3BA-4ADD-8244-9ABE-0E9B3D0D765A}"/>
              </a:ext>
            </a:extLst>
          </p:cNvPr>
          <p:cNvSpPr>
            <a:spLocks noGrp="1"/>
          </p:cNvSpPr>
          <p:nvPr>
            <p:ph type="dt" sz="half" idx="10"/>
          </p:nvPr>
        </p:nvSpPr>
        <p:spPr/>
        <p:txBody>
          <a:bodyPr/>
          <a:lstStyle/>
          <a:p>
            <a:fld id="{AB5861EF-C358-EC4C-B6EA-B2B889A8D098}" type="datetimeFigureOut">
              <a:rPr lang="en-US" smtClean="0"/>
              <a:t>5/13/21</a:t>
            </a:fld>
            <a:endParaRPr lang="en-US"/>
          </a:p>
        </p:txBody>
      </p:sp>
      <p:sp>
        <p:nvSpPr>
          <p:cNvPr id="5" name="Footer Placeholder 4">
            <a:extLst>
              <a:ext uri="{FF2B5EF4-FFF2-40B4-BE49-F238E27FC236}">
                <a16:creationId xmlns:a16="http://schemas.microsoft.com/office/drawing/2014/main" id="{355801A3-1785-774F-A809-6677A53765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454E46-4C2C-1F40-877A-BD82AE7734B5}"/>
              </a:ext>
            </a:extLst>
          </p:cNvPr>
          <p:cNvSpPr>
            <a:spLocks noGrp="1"/>
          </p:cNvSpPr>
          <p:nvPr>
            <p:ph type="sldNum" sz="quarter" idx="12"/>
          </p:nvPr>
        </p:nvSpPr>
        <p:spPr/>
        <p:txBody>
          <a:bodyPr/>
          <a:lstStyle/>
          <a:p>
            <a:fld id="{374804BF-1081-CF42-9C93-49830AB180EC}" type="slidenum">
              <a:rPr lang="en-US" smtClean="0"/>
              <a:t>‹#›</a:t>
            </a:fld>
            <a:endParaRPr lang="en-US"/>
          </a:p>
        </p:txBody>
      </p:sp>
    </p:spTree>
    <p:extLst>
      <p:ext uri="{BB962C8B-B14F-4D97-AF65-F5344CB8AC3E}">
        <p14:creationId xmlns:p14="http://schemas.microsoft.com/office/powerpoint/2010/main" val="1596231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38288-497C-7C4B-928A-AFF07A7972D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8836DE-12C8-D844-92F9-26B9707DED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E59BA5-B82D-924B-89B3-33DFB70BAFC9}"/>
              </a:ext>
            </a:extLst>
          </p:cNvPr>
          <p:cNvSpPr>
            <a:spLocks noGrp="1"/>
          </p:cNvSpPr>
          <p:nvPr>
            <p:ph type="dt" sz="half" idx="10"/>
          </p:nvPr>
        </p:nvSpPr>
        <p:spPr/>
        <p:txBody>
          <a:bodyPr/>
          <a:lstStyle/>
          <a:p>
            <a:fld id="{AB5861EF-C358-EC4C-B6EA-B2B889A8D098}" type="datetimeFigureOut">
              <a:rPr lang="en-US" smtClean="0"/>
              <a:t>5/13/21</a:t>
            </a:fld>
            <a:endParaRPr lang="en-US"/>
          </a:p>
        </p:txBody>
      </p:sp>
      <p:sp>
        <p:nvSpPr>
          <p:cNvPr id="5" name="Footer Placeholder 4">
            <a:extLst>
              <a:ext uri="{FF2B5EF4-FFF2-40B4-BE49-F238E27FC236}">
                <a16:creationId xmlns:a16="http://schemas.microsoft.com/office/drawing/2014/main" id="{8ED80E00-28D1-FE4F-9E28-5F82BEC3DD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08A878-C71C-414D-BCD0-C5FB545505C9}"/>
              </a:ext>
            </a:extLst>
          </p:cNvPr>
          <p:cNvSpPr>
            <a:spLocks noGrp="1"/>
          </p:cNvSpPr>
          <p:nvPr>
            <p:ph type="sldNum" sz="quarter" idx="12"/>
          </p:nvPr>
        </p:nvSpPr>
        <p:spPr/>
        <p:txBody>
          <a:bodyPr/>
          <a:lstStyle/>
          <a:p>
            <a:fld id="{374804BF-1081-CF42-9C93-49830AB180EC}" type="slidenum">
              <a:rPr lang="en-US" smtClean="0"/>
              <a:t>‹#›</a:t>
            </a:fld>
            <a:endParaRPr lang="en-US"/>
          </a:p>
        </p:txBody>
      </p:sp>
    </p:spTree>
    <p:extLst>
      <p:ext uri="{BB962C8B-B14F-4D97-AF65-F5344CB8AC3E}">
        <p14:creationId xmlns:p14="http://schemas.microsoft.com/office/powerpoint/2010/main" val="687494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C08844-07D7-4449-9FD3-52CBAB7B2E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35A432-84D0-5C44-B31D-7E7F0EC3A0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A285A5-819E-8549-8316-314656DB7C0B}"/>
              </a:ext>
            </a:extLst>
          </p:cNvPr>
          <p:cNvSpPr>
            <a:spLocks noGrp="1"/>
          </p:cNvSpPr>
          <p:nvPr>
            <p:ph type="dt" sz="half" idx="10"/>
          </p:nvPr>
        </p:nvSpPr>
        <p:spPr/>
        <p:txBody>
          <a:bodyPr/>
          <a:lstStyle/>
          <a:p>
            <a:fld id="{AB5861EF-C358-EC4C-B6EA-B2B889A8D098}" type="datetimeFigureOut">
              <a:rPr lang="en-US" smtClean="0"/>
              <a:t>5/13/21</a:t>
            </a:fld>
            <a:endParaRPr lang="en-US"/>
          </a:p>
        </p:txBody>
      </p:sp>
      <p:sp>
        <p:nvSpPr>
          <p:cNvPr id="5" name="Footer Placeholder 4">
            <a:extLst>
              <a:ext uri="{FF2B5EF4-FFF2-40B4-BE49-F238E27FC236}">
                <a16:creationId xmlns:a16="http://schemas.microsoft.com/office/drawing/2014/main" id="{A60E529D-711E-E14B-A35E-5E10BF1B91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FDC21F-4285-E64B-8074-526B5C50F705}"/>
              </a:ext>
            </a:extLst>
          </p:cNvPr>
          <p:cNvSpPr>
            <a:spLocks noGrp="1"/>
          </p:cNvSpPr>
          <p:nvPr>
            <p:ph type="sldNum" sz="quarter" idx="12"/>
          </p:nvPr>
        </p:nvSpPr>
        <p:spPr/>
        <p:txBody>
          <a:bodyPr/>
          <a:lstStyle/>
          <a:p>
            <a:fld id="{374804BF-1081-CF42-9C93-49830AB180EC}" type="slidenum">
              <a:rPr lang="en-US" smtClean="0"/>
              <a:t>‹#›</a:t>
            </a:fld>
            <a:endParaRPr lang="en-US"/>
          </a:p>
        </p:txBody>
      </p:sp>
    </p:spTree>
    <p:extLst>
      <p:ext uri="{BB962C8B-B14F-4D97-AF65-F5344CB8AC3E}">
        <p14:creationId xmlns:p14="http://schemas.microsoft.com/office/powerpoint/2010/main" val="1748902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008F9-FE2E-5C45-882C-ED7776E04F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B77151-BA72-8142-BE22-CC4A4F07DB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1F2672-DC82-9445-BD6D-C15E7BFB4CE6}"/>
              </a:ext>
            </a:extLst>
          </p:cNvPr>
          <p:cNvSpPr>
            <a:spLocks noGrp="1"/>
          </p:cNvSpPr>
          <p:nvPr>
            <p:ph type="dt" sz="half" idx="10"/>
          </p:nvPr>
        </p:nvSpPr>
        <p:spPr/>
        <p:txBody>
          <a:bodyPr/>
          <a:lstStyle/>
          <a:p>
            <a:fld id="{AB5861EF-C358-EC4C-B6EA-B2B889A8D098}" type="datetimeFigureOut">
              <a:rPr lang="en-US" smtClean="0"/>
              <a:t>5/13/21</a:t>
            </a:fld>
            <a:endParaRPr lang="en-US"/>
          </a:p>
        </p:txBody>
      </p:sp>
      <p:sp>
        <p:nvSpPr>
          <p:cNvPr id="5" name="Footer Placeholder 4">
            <a:extLst>
              <a:ext uri="{FF2B5EF4-FFF2-40B4-BE49-F238E27FC236}">
                <a16:creationId xmlns:a16="http://schemas.microsoft.com/office/drawing/2014/main" id="{7FFFBC89-57C6-0849-9E97-C7A03ADF15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501164-135C-9F48-ACBD-78A5B0C129F8}"/>
              </a:ext>
            </a:extLst>
          </p:cNvPr>
          <p:cNvSpPr>
            <a:spLocks noGrp="1"/>
          </p:cNvSpPr>
          <p:nvPr>
            <p:ph type="sldNum" sz="quarter" idx="12"/>
          </p:nvPr>
        </p:nvSpPr>
        <p:spPr/>
        <p:txBody>
          <a:bodyPr/>
          <a:lstStyle/>
          <a:p>
            <a:fld id="{374804BF-1081-CF42-9C93-49830AB180EC}" type="slidenum">
              <a:rPr lang="en-US" smtClean="0"/>
              <a:t>‹#›</a:t>
            </a:fld>
            <a:endParaRPr lang="en-US"/>
          </a:p>
        </p:txBody>
      </p:sp>
    </p:spTree>
    <p:extLst>
      <p:ext uri="{BB962C8B-B14F-4D97-AF65-F5344CB8AC3E}">
        <p14:creationId xmlns:p14="http://schemas.microsoft.com/office/powerpoint/2010/main" val="805460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70171-E6B1-7A41-BB98-1956CF915F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7EA9F5-D6E5-264C-BBF0-264FD91FC2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2F13DA-668E-F54B-BBDE-9EBEACA5D007}"/>
              </a:ext>
            </a:extLst>
          </p:cNvPr>
          <p:cNvSpPr>
            <a:spLocks noGrp="1"/>
          </p:cNvSpPr>
          <p:nvPr>
            <p:ph type="dt" sz="half" idx="10"/>
          </p:nvPr>
        </p:nvSpPr>
        <p:spPr/>
        <p:txBody>
          <a:bodyPr/>
          <a:lstStyle/>
          <a:p>
            <a:fld id="{AB5861EF-C358-EC4C-B6EA-B2B889A8D098}" type="datetimeFigureOut">
              <a:rPr lang="en-US" smtClean="0"/>
              <a:t>5/13/21</a:t>
            </a:fld>
            <a:endParaRPr lang="en-US"/>
          </a:p>
        </p:txBody>
      </p:sp>
      <p:sp>
        <p:nvSpPr>
          <p:cNvPr id="5" name="Footer Placeholder 4">
            <a:extLst>
              <a:ext uri="{FF2B5EF4-FFF2-40B4-BE49-F238E27FC236}">
                <a16:creationId xmlns:a16="http://schemas.microsoft.com/office/drawing/2014/main" id="{4BB4DB09-323D-AA4D-850A-411C8E6DE7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E83429-A8B3-E741-98C3-76A0667C679E}"/>
              </a:ext>
            </a:extLst>
          </p:cNvPr>
          <p:cNvSpPr>
            <a:spLocks noGrp="1"/>
          </p:cNvSpPr>
          <p:nvPr>
            <p:ph type="sldNum" sz="quarter" idx="12"/>
          </p:nvPr>
        </p:nvSpPr>
        <p:spPr/>
        <p:txBody>
          <a:bodyPr/>
          <a:lstStyle/>
          <a:p>
            <a:fld id="{374804BF-1081-CF42-9C93-49830AB180EC}" type="slidenum">
              <a:rPr lang="en-US" smtClean="0"/>
              <a:t>‹#›</a:t>
            </a:fld>
            <a:endParaRPr lang="en-US"/>
          </a:p>
        </p:txBody>
      </p:sp>
    </p:spTree>
    <p:extLst>
      <p:ext uri="{BB962C8B-B14F-4D97-AF65-F5344CB8AC3E}">
        <p14:creationId xmlns:p14="http://schemas.microsoft.com/office/powerpoint/2010/main" val="3216512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76057-5435-9C41-90DC-5B03BC80CF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D3C34E-B863-1446-BE23-DC94E61B85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F8F6EF-4605-F142-8545-19CDD32A5C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4D7D1D-CBDA-8546-AEF6-FE3C3A2A9795}"/>
              </a:ext>
            </a:extLst>
          </p:cNvPr>
          <p:cNvSpPr>
            <a:spLocks noGrp="1"/>
          </p:cNvSpPr>
          <p:nvPr>
            <p:ph type="dt" sz="half" idx="10"/>
          </p:nvPr>
        </p:nvSpPr>
        <p:spPr/>
        <p:txBody>
          <a:bodyPr/>
          <a:lstStyle/>
          <a:p>
            <a:fld id="{AB5861EF-C358-EC4C-B6EA-B2B889A8D098}" type="datetimeFigureOut">
              <a:rPr lang="en-US" smtClean="0"/>
              <a:t>5/13/21</a:t>
            </a:fld>
            <a:endParaRPr lang="en-US"/>
          </a:p>
        </p:txBody>
      </p:sp>
      <p:sp>
        <p:nvSpPr>
          <p:cNvPr id="6" name="Footer Placeholder 5">
            <a:extLst>
              <a:ext uri="{FF2B5EF4-FFF2-40B4-BE49-F238E27FC236}">
                <a16:creationId xmlns:a16="http://schemas.microsoft.com/office/drawing/2014/main" id="{957A10AB-BF2A-4043-9198-3DEE9E7BFB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5FB25E-CC10-B24E-A93D-55D49563CF24}"/>
              </a:ext>
            </a:extLst>
          </p:cNvPr>
          <p:cNvSpPr>
            <a:spLocks noGrp="1"/>
          </p:cNvSpPr>
          <p:nvPr>
            <p:ph type="sldNum" sz="quarter" idx="12"/>
          </p:nvPr>
        </p:nvSpPr>
        <p:spPr/>
        <p:txBody>
          <a:bodyPr/>
          <a:lstStyle/>
          <a:p>
            <a:fld id="{374804BF-1081-CF42-9C93-49830AB180EC}" type="slidenum">
              <a:rPr lang="en-US" smtClean="0"/>
              <a:t>‹#›</a:t>
            </a:fld>
            <a:endParaRPr lang="en-US"/>
          </a:p>
        </p:txBody>
      </p:sp>
    </p:spTree>
    <p:extLst>
      <p:ext uri="{BB962C8B-B14F-4D97-AF65-F5344CB8AC3E}">
        <p14:creationId xmlns:p14="http://schemas.microsoft.com/office/powerpoint/2010/main" val="1612879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0A97E-95B1-E347-A9C9-68C7EE7AA50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C47876-07B1-A349-88A5-548EB05A82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BA17DB-952F-7B42-BCDE-B33FC6C0B9E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28ED76-9C12-AC40-9789-F7C4A8EA15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6C5D0B-C900-DD47-9F5E-ECE1237B28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A2367E-4878-8940-B489-9C70E9AE01C7}"/>
              </a:ext>
            </a:extLst>
          </p:cNvPr>
          <p:cNvSpPr>
            <a:spLocks noGrp="1"/>
          </p:cNvSpPr>
          <p:nvPr>
            <p:ph type="dt" sz="half" idx="10"/>
          </p:nvPr>
        </p:nvSpPr>
        <p:spPr/>
        <p:txBody>
          <a:bodyPr/>
          <a:lstStyle/>
          <a:p>
            <a:fld id="{AB5861EF-C358-EC4C-B6EA-B2B889A8D098}" type="datetimeFigureOut">
              <a:rPr lang="en-US" smtClean="0"/>
              <a:t>5/13/21</a:t>
            </a:fld>
            <a:endParaRPr lang="en-US"/>
          </a:p>
        </p:txBody>
      </p:sp>
      <p:sp>
        <p:nvSpPr>
          <p:cNvPr id="8" name="Footer Placeholder 7">
            <a:extLst>
              <a:ext uri="{FF2B5EF4-FFF2-40B4-BE49-F238E27FC236}">
                <a16:creationId xmlns:a16="http://schemas.microsoft.com/office/drawing/2014/main" id="{E0BC26EE-6A67-BD4B-8500-E00BE082DC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B6FB8B0-8284-0543-8D0E-5674652D7E2B}"/>
              </a:ext>
            </a:extLst>
          </p:cNvPr>
          <p:cNvSpPr>
            <a:spLocks noGrp="1"/>
          </p:cNvSpPr>
          <p:nvPr>
            <p:ph type="sldNum" sz="quarter" idx="12"/>
          </p:nvPr>
        </p:nvSpPr>
        <p:spPr/>
        <p:txBody>
          <a:bodyPr/>
          <a:lstStyle/>
          <a:p>
            <a:fld id="{374804BF-1081-CF42-9C93-49830AB180EC}" type="slidenum">
              <a:rPr lang="en-US" smtClean="0"/>
              <a:t>‹#›</a:t>
            </a:fld>
            <a:endParaRPr lang="en-US"/>
          </a:p>
        </p:txBody>
      </p:sp>
    </p:spTree>
    <p:extLst>
      <p:ext uri="{BB962C8B-B14F-4D97-AF65-F5344CB8AC3E}">
        <p14:creationId xmlns:p14="http://schemas.microsoft.com/office/powerpoint/2010/main" val="3439821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14E17-BFA6-DE4D-98CF-8785EFD0A2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6C753F-04C7-B045-8136-548E7AF80220}"/>
              </a:ext>
            </a:extLst>
          </p:cNvPr>
          <p:cNvSpPr>
            <a:spLocks noGrp="1"/>
          </p:cNvSpPr>
          <p:nvPr>
            <p:ph type="dt" sz="half" idx="10"/>
          </p:nvPr>
        </p:nvSpPr>
        <p:spPr/>
        <p:txBody>
          <a:bodyPr/>
          <a:lstStyle/>
          <a:p>
            <a:fld id="{AB5861EF-C358-EC4C-B6EA-B2B889A8D098}" type="datetimeFigureOut">
              <a:rPr lang="en-US" smtClean="0"/>
              <a:t>5/13/21</a:t>
            </a:fld>
            <a:endParaRPr lang="en-US"/>
          </a:p>
        </p:txBody>
      </p:sp>
      <p:sp>
        <p:nvSpPr>
          <p:cNvPr id="4" name="Footer Placeholder 3">
            <a:extLst>
              <a:ext uri="{FF2B5EF4-FFF2-40B4-BE49-F238E27FC236}">
                <a16:creationId xmlns:a16="http://schemas.microsoft.com/office/drawing/2014/main" id="{C0C26271-FBB3-FC4C-B173-954D108B4F4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FF395D-27A6-5A4B-B9B5-B2AE97B72A77}"/>
              </a:ext>
            </a:extLst>
          </p:cNvPr>
          <p:cNvSpPr>
            <a:spLocks noGrp="1"/>
          </p:cNvSpPr>
          <p:nvPr>
            <p:ph type="sldNum" sz="quarter" idx="12"/>
          </p:nvPr>
        </p:nvSpPr>
        <p:spPr/>
        <p:txBody>
          <a:bodyPr/>
          <a:lstStyle/>
          <a:p>
            <a:fld id="{374804BF-1081-CF42-9C93-49830AB180EC}" type="slidenum">
              <a:rPr lang="en-US" smtClean="0"/>
              <a:t>‹#›</a:t>
            </a:fld>
            <a:endParaRPr lang="en-US"/>
          </a:p>
        </p:txBody>
      </p:sp>
    </p:spTree>
    <p:extLst>
      <p:ext uri="{BB962C8B-B14F-4D97-AF65-F5344CB8AC3E}">
        <p14:creationId xmlns:p14="http://schemas.microsoft.com/office/powerpoint/2010/main" val="1272459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818BB1-1B45-D944-94A2-A879E4C8FA69}"/>
              </a:ext>
            </a:extLst>
          </p:cNvPr>
          <p:cNvSpPr>
            <a:spLocks noGrp="1"/>
          </p:cNvSpPr>
          <p:nvPr>
            <p:ph type="dt" sz="half" idx="10"/>
          </p:nvPr>
        </p:nvSpPr>
        <p:spPr/>
        <p:txBody>
          <a:bodyPr/>
          <a:lstStyle/>
          <a:p>
            <a:fld id="{AB5861EF-C358-EC4C-B6EA-B2B889A8D098}" type="datetimeFigureOut">
              <a:rPr lang="en-US" smtClean="0"/>
              <a:t>5/13/21</a:t>
            </a:fld>
            <a:endParaRPr lang="en-US"/>
          </a:p>
        </p:txBody>
      </p:sp>
      <p:sp>
        <p:nvSpPr>
          <p:cNvPr id="3" name="Footer Placeholder 2">
            <a:extLst>
              <a:ext uri="{FF2B5EF4-FFF2-40B4-BE49-F238E27FC236}">
                <a16:creationId xmlns:a16="http://schemas.microsoft.com/office/drawing/2014/main" id="{DC07841B-D008-114F-BF1C-9E9F698D8A1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77B3FD5-CCA6-C243-922C-7030A1D3E636}"/>
              </a:ext>
            </a:extLst>
          </p:cNvPr>
          <p:cNvSpPr>
            <a:spLocks noGrp="1"/>
          </p:cNvSpPr>
          <p:nvPr>
            <p:ph type="sldNum" sz="quarter" idx="12"/>
          </p:nvPr>
        </p:nvSpPr>
        <p:spPr/>
        <p:txBody>
          <a:bodyPr/>
          <a:lstStyle/>
          <a:p>
            <a:fld id="{374804BF-1081-CF42-9C93-49830AB180EC}" type="slidenum">
              <a:rPr lang="en-US" smtClean="0"/>
              <a:t>‹#›</a:t>
            </a:fld>
            <a:endParaRPr lang="en-US"/>
          </a:p>
        </p:txBody>
      </p:sp>
    </p:spTree>
    <p:extLst>
      <p:ext uri="{BB962C8B-B14F-4D97-AF65-F5344CB8AC3E}">
        <p14:creationId xmlns:p14="http://schemas.microsoft.com/office/powerpoint/2010/main" val="3058165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9A759-F0DF-144B-AE96-7E1FB79699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74BE66-1ABD-7E49-860D-6B85F93F87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ACDA0D-4C9B-8446-97A3-3FF279FE25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ACB453-ADBF-A744-8AA4-F15B60532BC1}"/>
              </a:ext>
            </a:extLst>
          </p:cNvPr>
          <p:cNvSpPr>
            <a:spLocks noGrp="1"/>
          </p:cNvSpPr>
          <p:nvPr>
            <p:ph type="dt" sz="half" idx="10"/>
          </p:nvPr>
        </p:nvSpPr>
        <p:spPr/>
        <p:txBody>
          <a:bodyPr/>
          <a:lstStyle/>
          <a:p>
            <a:fld id="{AB5861EF-C358-EC4C-B6EA-B2B889A8D098}" type="datetimeFigureOut">
              <a:rPr lang="en-US" smtClean="0"/>
              <a:t>5/13/21</a:t>
            </a:fld>
            <a:endParaRPr lang="en-US"/>
          </a:p>
        </p:txBody>
      </p:sp>
      <p:sp>
        <p:nvSpPr>
          <p:cNvPr id="6" name="Footer Placeholder 5">
            <a:extLst>
              <a:ext uri="{FF2B5EF4-FFF2-40B4-BE49-F238E27FC236}">
                <a16:creationId xmlns:a16="http://schemas.microsoft.com/office/drawing/2014/main" id="{36D7504A-3EA5-844C-AFD4-85C0844DB7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173412-3711-1F40-89C1-47486A852C43}"/>
              </a:ext>
            </a:extLst>
          </p:cNvPr>
          <p:cNvSpPr>
            <a:spLocks noGrp="1"/>
          </p:cNvSpPr>
          <p:nvPr>
            <p:ph type="sldNum" sz="quarter" idx="12"/>
          </p:nvPr>
        </p:nvSpPr>
        <p:spPr/>
        <p:txBody>
          <a:bodyPr/>
          <a:lstStyle/>
          <a:p>
            <a:fld id="{374804BF-1081-CF42-9C93-49830AB180EC}" type="slidenum">
              <a:rPr lang="en-US" smtClean="0"/>
              <a:t>‹#›</a:t>
            </a:fld>
            <a:endParaRPr lang="en-US"/>
          </a:p>
        </p:txBody>
      </p:sp>
    </p:spTree>
    <p:extLst>
      <p:ext uri="{BB962C8B-B14F-4D97-AF65-F5344CB8AC3E}">
        <p14:creationId xmlns:p14="http://schemas.microsoft.com/office/powerpoint/2010/main" val="2468528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968F4-63CE-6641-9936-38B6252492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5E35E68-2773-E04D-98B5-43490934EC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46F39F-1211-FC43-B485-7EBA8F8A5E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139E23-92C4-044D-BE45-38D76E9CB133}"/>
              </a:ext>
            </a:extLst>
          </p:cNvPr>
          <p:cNvSpPr>
            <a:spLocks noGrp="1"/>
          </p:cNvSpPr>
          <p:nvPr>
            <p:ph type="dt" sz="half" idx="10"/>
          </p:nvPr>
        </p:nvSpPr>
        <p:spPr/>
        <p:txBody>
          <a:bodyPr/>
          <a:lstStyle/>
          <a:p>
            <a:fld id="{AB5861EF-C358-EC4C-B6EA-B2B889A8D098}" type="datetimeFigureOut">
              <a:rPr lang="en-US" smtClean="0"/>
              <a:t>5/13/21</a:t>
            </a:fld>
            <a:endParaRPr lang="en-US"/>
          </a:p>
        </p:txBody>
      </p:sp>
      <p:sp>
        <p:nvSpPr>
          <p:cNvPr id="6" name="Footer Placeholder 5">
            <a:extLst>
              <a:ext uri="{FF2B5EF4-FFF2-40B4-BE49-F238E27FC236}">
                <a16:creationId xmlns:a16="http://schemas.microsoft.com/office/drawing/2014/main" id="{B264625D-7B49-4949-B9E9-DFFD5E1A59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A3E30C-2F09-C14A-897E-F2E9036C3C54}"/>
              </a:ext>
            </a:extLst>
          </p:cNvPr>
          <p:cNvSpPr>
            <a:spLocks noGrp="1"/>
          </p:cNvSpPr>
          <p:nvPr>
            <p:ph type="sldNum" sz="quarter" idx="12"/>
          </p:nvPr>
        </p:nvSpPr>
        <p:spPr/>
        <p:txBody>
          <a:bodyPr/>
          <a:lstStyle/>
          <a:p>
            <a:fld id="{374804BF-1081-CF42-9C93-49830AB180EC}" type="slidenum">
              <a:rPr lang="en-US" smtClean="0"/>
              <a:t>‹#›</a:t>
            </a:fld>
            <a:endParaRPr lang="en-US"/>
          </a:p>
        </p:txBody>
      </p:sp>
    </p:spTree>
    <p:extLst>
      <p:ext uri="{BB962C8B-B14F-4D97-AF65-F5344CB8AC3E}">
        <p14:creationId xmlns:p14="http://schemas.microsoft.com/office/powerpoint/2010/main" val="2380050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AE87C0-F8A9-3B40-B373-EA4AECA00B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F2427DA-BF5A-9F47-A98A-5FB3E62028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AB9B15-8512-D944-A30E-A7A141D36C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5861EF-C358-EC4C-B6EA-B2B889A8D098}" type="datetimeFigureOut">
              <a:rPr lang="en-US" smtClean="0"/>
              <a:t>5/13/21</a:t>
            </a:fld>
            <a:endParaRPr lang="en-US"/>
          </a:p>
        </p:txBody>
      </p:sp>
      <p:sp>
        <p:nvSpPr>
          <p:cNvPr id="5" name="Footer Placeholder 4">
            <a:extLst>
              <a:ext uri="{FF2B5EF4-FFF2-40B4-BE49-F238E27FC236}">
                <a16:creationId xmlns:a16="http://schemas.microsoft.com/office/drawing/2014/main" id="{85972A2E-981F-734A-B8C6-9D64BA6571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4BC8B9-82CF-CB47-BB18-739854E287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4804BF-1081-CF42-9C93-49830AB180EC}" type="slidenum">
              <a:rPr lang="en-US" smtClean="0"/>
              <a:t>‹#›</a:t>
            </a:fld>
            <a:endParaRPr lang="en-US"/>
          </a:p>
        </p:txBody>
      </p:sp>
    </p:spTree>
    <p:extLst>
      <p:ext uri="{BB962C8B-B14F-4D97-AF65-F5344CB8AC3E}">
        <p14:creationId xmlns:p14="http://schemas.microsoft.com/office/powerpoint/2010/main" val="4062657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jp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tiff"/></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8.tiff"/></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6346B43-B65B-E147-9455-42590B55BE46}"/>
              </a:ext>
            </a:extLst>
          </p:cNvPr>
          <p:cNvCxnSpPr>
            <a:cxnSpLocks/>
          </p:cNvCxnSpPr>
          <p:nvPr/>
        </p:nvCxnSpPr>
        <p:spPr>
          <a:xfrm>
            <a:off x="526773" y="1524000"/>
            <a:ext cx="11211339" cy="0"/>
          </a:xfrm>
          <a:prstGeom prst="line">
            <a:avLst/>
          </a:prstGeom>
          <a:ln w="57150">
            <a:solidFill>
              <a:srgbClr val="6B9BD1"/>
            </a:solidFill>
          </a:ln>
        </p:spPr>
        <p:style>
          <a:lnRef idx="1">
            <a:schemeClr val="accent3"/>
          </a:lnRef>
          <a:fillRef idx="0">
            <a:schemeClr val="accent3"/>
          </a:fillRef>
          <a:effectRef idx="0">
            <a:schemeClr val="accent3"/>
          </a:effectRef>
          <a:fontRef idx="minor">
            <a:schemeClr val="tx1"/>
          </a:fontRef>
        </p:style>
      </p:cxnSp>
      <p:sp>
        <p:nvSpPr>
          <p:cNvPr id="7" name="TextBox 6">
            <a:extLst>
              <a:ext uri="{FF2B5EF4-FFF2-40B4-BE49-F238E27FC236}">
                <a16:creationId xmlns:a16="http://schemas.microsoft.com/office/drawing/2014/main" id="{0413D305-0AF7-4941-9B44-3D28FD0B1870}"/>
              </a:ext>
            </a:extLst>
          </p:cNvPr>
          <p:cNvSpPr txBox="1"/>
          <p:nvPr/>
        </p:nvSpPr>
        <p:spPr>
          <a:xfrm>
            <a:off x="526773" y="6096000"/>
            <a:ext cx="11211339"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dirty="0" err="1">
                <a:solidFill>
                  <a:schemeClr val="tx1"/>
                </a:solidFill>
              </a:rPr>
              <a:t>www.osymigrant.org</a:t>
            </a:r>
            <a:endParaRPr lang="en-US" dirty="0">
              <a:solidFill>
                <a:schemeClr val="tx1"/>
              </a:solidFill>
            </a:endParaRPr>
          </a:p>
        </p:txBody>
      </p:sp>
      <p:sp>
        <p:nvSpPr>
          <p:cNvPr id="8" name="Title 1">
            <a:extLst>
              <a:ext uri="{FF2B5EF4-FFF2-40B4-BE49-F238E27FC236}">
                <a16:creationId xmlns:a16="http://schemas.microsoft.com/office/drawing/2014/main" id="{7C2B4245-AE20-B142-8A3A-051CF7D1C352}"/>
              </a:ext>
            </a:extLst>
          </p:cNvPr>
          <p:cNvSpPr txBox="1">
            <a:spLocks/>
          </p:cNvSpPr>
          <p:nvPr/>
        </p:nvSpPr>
        <p:spPr>
          <a:xfrm>
            <a:off x="751840" y="3225651"/>
            <a:ext cx="11054080" cy="1325564"/>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Clr>
                <a:prstClr val="black"/>
              </a:buClr>
              <a:buSzPts val="2400"/>
            </a:pPr>
            <a:r>
              <a:rPr lang="en-US" sz="5700" dirty="0">
                <a:latin typeface="Arial"/>
                <a:ea typeface="Arial"/>
                <a:cs typeface="Arial"/>
                <a:sym typeface="Arial"/>
              </a:rPr>
              <a:t>The process of adapting well in the face of </a:t>
            </a:r>
          </a:p>
          <a:p>
            <a:pPr algn="ctr">
              <a:spcBef>
                <a:spcPts val="0"/>
              </a:spcBef>
              <a:buClr>
                <a:prstClr val="black"/>
              </a:buClr>
              <a:buSzPts val="2400"/>
            </a:pPr>
            <a:r>
              <a:rPr lang="en-US" sz="5700" dirty="0">
                <a:latin typeface="Arial"/>
                <a:ea typeface="Arial"/>
                <a:cs typeface="Arial"/>
                <a:sym typeface="Arial"/>
              </a:rPr>
              <a:t>adversity, trauma, or significant stress</a:t>
            </a:r>
            <a:endParaRPr lang="en-US" sz="5700" dirty="0">
              <a:latin typeface="Arial" panose="020B0604020202020204"/>
              <a:ea typeface="+mn-ea"/>
              <a:cs typeface="+mn-cs"/>
            </a:endParaRPr>
          </a:p>
        </p:txBody>
      </p:sp>
      <p:sp>
        <p:nvSpPr>
          <p:cNvPr id="9" name="Google Shape;89;p1">
            <a:extLst>
              <a:ext uri="{FF2B5EF4-FFF2-40B4-BE49-F238E27FC236}">
                <a16:creationId xmlns:a16="http://schemas.microsoft.com/office/drawing/2014/main" id="{3364BB36-FD6A-BD45-90BC-FE5E55ED2B40}"/>
              </a:ext>
            </a:extLst>
          </p:cNvPr>
          <p:cNvSpPr txBox="1">
            <a:spLocks/>
          </p:cNvSpPr>
          <p:nvPr/>
        </p:nvSpPr>
        <p:spPr>
          <a:xfrm>
            <a:off x="1635759" y="4811449"/>
            <a:ext cx="8534400" cy="741533"/>
          </a:xfrm>
          <a:prstGeom prst="rect">
            <a:avLst/>
          </a:prstGeom>
          <a:noFill/>
          <a:ln>
            <a:noFill/>
          </a:ln>
        </p:spPr>
        <p:txBody>
          <a:bodyPr spcFirstLastPara="1" vert="horz" wrap="square" lIns="91425" tIns="45700" rIns="91425" bIns="4570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chemeClr val="dk1"/>
              </a:buClr>
              <a:buSzPts val="2400"/>
              <a:buNone/>
            </a:pPr>
            <a:r>
              <a:rPr lang="en-US" dirty="0">
                <a:solidFill>
                  <a:schemeClr val="bg1">
                    <a:lumMod val="65000"/>
                  </a:schemeClr>
                </a:solidFill>
                <a:latin typeface="Arial"/>
                <a:ea typeface="Arial"/>
                <a:cs typeface="Arial"/>
                <a:sym typeface="Arial"/>
              </a:rPr>
              <a:t>Presenter, title, organization</a:t>
            </a:r>
            <a:endParaRPr lang="en-US" dirty="0">
              <a:solidFill>
                <a:schemeClr val="bg1">
                  <a:lumMod val="65000"/>
                </a:schemeClr>
              </a:solidFill>
            </a:endParaRPr>
          </a:p>
          <a:p>
            <a:pPr>
              <a:spcBef>
                <a:spcPts val="480"/>
              </a:spcBef>
              <a:buClr>
                <a:schemeClr val="dk1"/>
              </a:buClr>
              <a:buSzPts val="2400"/>
            </a:pPr>
            <a:endParaRPr lang="en-US" dirty="0"/>
          </a:p>
        </p:txBody>
      </p:sp>
      <p:sp>
        <p:nvSpPr>
          <p:cNvPr id="4" name="Rectangle 3">
            <a:extLst>
              <a:ext uri="{FF2B5EF4-FFF2-40B4-BE49-F238E27FC236}">
                <a16:creationId xmlns:a16="http://schemas.microsoft.com/office/drawing/2014/main" id="{16F8120A-6802-B442-97CA-4030AAF4C3D2}"/>
              </a:ext>
            </a:extLst>
          </p:cNvPr>
          <p:cNvSpPr/>
          <p:nvPr/>
        </p:nvSpPr>
        <p:spPr>
          <a:xfrm>
            <a:off x="4227540" y="2053123"/>
            <a:ext cx="3736920" cy="1015663"/>
          </a:xfrm>
          <a:prstGeom prst="rect">
            <a:avLst/>
          </a:prstGeom>
        </p:spPr>
        <p:txBody>
          <a:bodyPr wrap="none">
            <a:spAutoFit/>
          </a:bodyPr>
          <a:lstStyle/>
          <a:p>
            <a:r>
              <a:rPr lang="en-US" sz="6000" dirty="0">
                <a:latin typeface="Arial" panose="020B0604020202020204" pitchFamily="34" charset="0"/>
                <a:cs typeface="Arial" panose="020B0604020202020204" pitchFamily="34" charset="0"/>
              </a:rPr>
              <a:t>Resilience</a:t>
            </a:r>
          </a:p>
        </p:txBody>
      </p:sp>
      <p:pic>
        <p:nvPicPr>
          <p:cNvPr id="10" name="Picture 9">
            <a:extLst>
              <a:ext uri="{FF2B5EF4-FFF2-40B4-BE49-F238E27FC236}">
                <a16:creationId xmlns:a16="http://schemas.microsoft.com/office/drawing/2014/main" id="{E29D5A6F-FA6B-1D47-986E-9A57F5B73A05}"/>
              </a:ext>
            </a:extLst>
          </p:cNvPr>
          <p:cNvPicPr>
            <a:picLocks noChangeAspect="1"/>
          </p:cNvPicPr>
          <p:nvPr/>
        </p:nvPicPr>
        <p:blipFill>
          <a:blip r:embed="rId3"/>
          <a:srcRect/>
          <a:stretch/>
        </p:blipFill>
        <p:spPr>
          <a:xfrm>
            <a:off x="658733" y="217626"/>
            <a:ext cx="1048595" cy="1219200"/>
          </a:xfrm>
          <a:prstGeom prst="rect">
            <a:avLst/>
          </a:prstGeom>
          <a:ln>
            <a:noFill/>
          </a:ln>
        </p:spPr>
      </p:pic>
      <p:sp>
        <p:nvSpPr>
          <p:cNvPr id="12" name="Google Shape;88;p1">
            <a:extLst>
              <a:ext uri="{FF2B5EF4-FFF2-40B4-BE49-F238E27FC236}">
                <a16:creationId xmlns:a16="http://schemas.microsoft.com/office/drawing/2014/main" id="{732F5A6C-9B7D-C942-A2B3-8C019EC40A3F}"/>
              </a:ext>
            </a:extLst>
          </p:cNvPr>
          <p:cNvSpPr txBox="1">
            <a:spLocks noGrp="1"/>
          </p:cNvSpPr>
          <p:nvPr>
            <p:ph type="title"/>
          </p:nvPr>
        </p:nvSpPr>
        <p:spPr>
          <a:xfrm>
            <a:off x="838200" y="365125"/>
            <a:ext cx="10899912"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6000"/>
              <a:buFont typeface="Calibri"/>
              <a:buNone/>
            </a:pPr>
            <a:r>
              <a:rPr lang="en-US" sz="6000" dirty="0"/>
              <a:t>i</a:t>
            </a:r>
            <a:r>
              <a:rPr lang="en-US" sz="6000" dirty="0">
                <a:latin typeface="Calibri"/>
                <a:ea typeface="Calibri"/>
                <a:cs typeface="Calibri"/>
                <a:sym typeface="Calibri"/>
              </a:rPr>
              <a:t>SOSY Personal Wellness</a:t>
            </a:r>
            <a:endParaRPr dirty="0"/>
          </a:p>
        </p:txBody>
      </p:sp>
    </p:spTree>
    <p:extLst>
      <p:ext uri="{BB962C8B-B14F-4D97-AF65-F5344CB8AC3E}">
        <p14:creationId xmlns:p14="http://schemas.microsoft.com/office/powerpoint/2010/main" val="128462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626D0-D706-184A-8E65-B0370AD634B2}"/>
              </a:ext>
            </a:extLst>
          </p:cNvPr>
          <p:cNvSpPr>
            <a:spLocks noGrp="1"/>
          </p:cNvSpPr>
          <p:nvPr>
            <p:ph type="title"/>
          </p:nvPr>
        </p:nvSpPr>
        <p:spPr>
          <a:xfrm>
            <a:off x="838200" y="365125"/>
            <a:ext cx="10899912" cy="1325563"/>
          </a:xfrm>
        </p:spPr>
        <p:txBody>
          <a:bodyPr>
            <a:normAutofit/>
          </a:bodyPr>
          <a:lstStyle/>
          <a:p>
            <a:pPr algn="r"/>
            <a:r>
              <a:rPr lang="en-US" sz="6000" dirty="0">
                <a:latin typeface="Arial" panose="020B0604020202020204" pitchFamily="34" charset="0"/>
                <a:cs typeface="Arial" panose="020B0604020202020204" pitchFamily="34" charset="0"/>
              </a:rPr>
              <a:t>Resilience</a:t>
            </a:r>
          </a:p>
        </p:txBody>
      </p:sp>
      <p:cxnSp>
        <p:nvCxnSpPr>
          <p:cNvPr id="5" name="Straight Connector 4">
            <a:extLst>
              <a:ext uri="{FF2B5EF4-FFF2-40B4-BE49-F238E27FC236}">
                <a16:creationId xmlns:a16="http://schemas.microsoft.com/office/drawing/2014/main" id="{16346B43-B65B-E147-9455-42590B55BE46}"/>
              </a:ext>
            </a:extLst>
          </p:cNvPr>
          <p:cNvCxnSpPr>
            <a:cxnSpLocks/>
          </p:cNvCxnSpPr>
          <p:nvPr/>
        </p:nvCxnSpPr>
        <p:spPr>
          <a:xfrm>
            <a:off x="526773" y="1524000"/>
            <a:ext cx="11211339" cy="0"/>
          </a:xfrm>
          <a:prstGeom prst="line">
            <a:avLst/>
          </a:prstGeom>
          <a:ln w="57150">
            <a:solidFill>
              <a:srgbClr val="6B9BD1"/>
            </a:solidFill>
          </a:ln>
        </p:spPr>
        <p:style>
          <a:lnRef idx="1">
            <a:schemeClr val="accent3"/>
          </a:lnRef>
          <a:fillRef idx="0">
            <a:schemeClr val="accent3"/>
          </a:fillRef>
          <a:effectRef idx="0">
            <a:schemeClr val="accent3"/>
          </a:effectRef>
          <a:fontRef idx="minor">
            <a:schemeClr val="tx1"/>
          </a:fontRef>
        </p:style>
      </p:cxnSp>
      <p:sp>
        <p:nvSpPr>
          <p:cNvPr id="7" name="TextBox 6">
            <a:extLst>
              <a:ext uri="{FF2B5EF4-FFF2-40B4-BE49-F238E27FC236}">
                <a16:creationId xmlns:a16="http://schemas.microsoft.com/office/drawing/2014/main" id="{0413D305-0AF7-4941-9B44-3D28FD0B1870}"/>
              </a:ext>
            </a:extLst>
          </p:cNvPr>
          <p:cNvSpPr txBox="1"/>
          <p:nvPr/>
        </p:nvSpPr>
        <p:spPr>
          <a:xfrm>
            <a:off x="526773" y="6096000"/>
            <a:ext cx="11211339"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dirty="0" err="1">
                <a:solidFill>
                  <a:schemeClr val="tx1"/>
                </a:solidFill>
              </a:rPr>
              <a:t>www.osymigrant.org</a:t>
            </a:r>
            <a:endParaRPr lang="en-US" dirty="0">
              <a:solidFill>
                <a:schemeClr val="tx1"/>
              </a:solidFill>
            </a:endParaRPr>
          </a:p>
        </p:txBody>
      </p:sp>
      <p:sp>
        <p:nvSpPr>
          <p:cNvPr id="4" name="Rectangle 3">
            <a:extLst>
              <a:ext uri="{FF2B5EF4-FFF2-40B4-BE49-F238E27FC236}">
                <a16:creationId xmlns:a16="http://schemas.microsoft.com/office/drawing/2014/main" id="{16F8120A-6802-B442-97CA-4030AAF4C3D2}"/>
              </a:ext>
            </a:extLst>
          </p:cNvPr>
          <p:cNvSpPr/>
          <p:nvPr/>
        </p:nvSpPr>
        <p:spPr>
          <a:xfrm>
            <a:off x="829166" y="1757064"/>
            <a:ext cx="10766196" cy="584775"/>
          </a:xfrm>
          <a:prstGeom prst="rect">
            <a:avLst/>
          </a:prstGeom>
        </p:spPr>
        <p:txBody>
          <a:bodyPr wrap="square">
            <a:spAutoFit/>
          </a:bodyPr>
          <a:lstStyle/>
          <a:p>
            <a:pPr algn="ctr"/>
            <a:r>
              <a:rPr lang="en-US" sz="3200" b="1" dirty="0">
                <a:latin typeface="Arial" panose="020B0604020202020204" pitchFamily="34" charset="0"/>
                <a:cs typeface="Arial" panose="020B0604020202020204" pitchFamily="34" charset="0"/>
              </a:rPr>
              <a:t>Strategy 3: Help Students Find Purpose</a:t>
            </a:r>
          </a:p>
        </p:txBody>
      </p:sp>
      <p:sp>
        <p:nvSpPr>
          <p:cNvPr id="8" name="Google Shape;125;g8560623eb6_3_10">
            <a:extLst>
              <a:ext uri="{FF2B5EF4-FFF2-40B4-BE49-F238E27FC236}">
                <a16:creationId xmlns:a16="http://schemas.microsoft.com/office/drawing/2014/main" id="{434977D3-1BD8-1047-90E6-3D68BDEFC9B4}"/>
              </a:ext>
            </a:extLst>
          </p:cNvPr>
          <p:cNvSpPr txBox="1">
            <a:spLocks noGrp="1"/>
          </p:cNvSpPr>
          <p:nvPr>
            <p:ph idx="1"/>
          </p:nvPr>
        </p:nvSpPr>
        <p:spPr>
          <a:xfrm>
            <a:off x="1371600" y="2849563"/>
            <a:ext cx="10223762" cy="3333607"/>
          </a:xfrm>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685800" indent="-571500">
              <a:spcBef>
                <a:spcPts val="360"/>
              </a:spcBef>
              <a:spcAft>
                <a:spcPts val="0"/>
              </a:spcAft>
              <a:buSzPct val="100000"/>
            </a:pPr>
            <a:r>
              <a:rPr lang="en-US" sz="4000" dirty="0">
                <a:latin typeface="Arial" panose="020B0604020202020204" pitchFamily="34" charset="0"/>
                <a:cs typeface="Arial" panose="020B0604020202020204" pitchFamily="34" charset="0"/>
              </a:rPr>
              <a:t>Help others</a:t>
            </a:r>
            <a:endParaRPr sz="3600" dirty="0">
              <a:latin typeface="Arial" panose="020B0604020202020204" pitchFamily="34" charset="0"/>
              <a:cs typeface="Arial" panose="020B0604020202020204" pitchFamily="34" charset="0"/>
            </a:endParaRPr>
          </a:p>
          <a:p>
            <a:pPr marL="685800" indent="-571500">
              <a:spcBef>
                <a:spcPts val="360"/>
              </a:spcBef>
              <a:spcAft>
                <a:spcPts val="0"/>
              </a:spcAft>
              <a:buSzPct val="100000"/>
            </a:pPr>
            <a:r>
              <a:rPr lang="en-US" sz="4000" dirty="0">
                <a:latin typeface="Arial" panose="020B0604020202020204" pitchFamily="34" charset="0"/>
                <a:cs typeface="Arial" panose="020B0604020202020204" pitchFamily="34" charset="0"/>
              </a:rPr>
              <a:t>Be proactive</a:t>
            </a:r>
          </a:p>
          <a:p>
            <a:pPr marL="685800" indent="-571500">
              <a:spcBef>
                <a:spcPts val="360"/>
              </a:spcBef>
              <a:spcAft>
                <a:spcPts val="0"/>
              </a:spcAft>
              <a:buSzPct val="100000"/>
            </a:pPr>
            <a:r>
              <a:rPr lang="en-US" sz="4000" dirty="0">
                <a:latin typeface="Arial" panose="020B0604020202020204" pitchFamily="34" charset="0"/>
                <a:cs typeface="Arial" panose="020B0604020202020204" pitchFamily="34" charset="0"/>
              </a:rPr>
              <a:t>Move toward your goals</a:t>
            </a:r>
          </a:p>
          <a:p>
            <a:pPr marL="685800" indent="-571500">
              <a:spcBef>
                <a:spcPts val="360"/>
              </a:spcBef>
              <a:spcAft>
                <a:spcPts val="0"/>
              </a:spcAft>
              <a:buSzPct val="100000"/>
            </a:pPr>
            <a:r>
              <a:rPr lang="en-US" sz="4000" dirty="0">
                <a:latin typeface="Arial" panose="020B0604020202020204" pitchFamily="34" charset="0"/>
                <a:cs typeface="Arial" panose="020B0604020202020204" pitchFamily="34" charset="0"/>
              </a:rPr>
              <a:t>Look for opportunities for self-discovery</a:t>
            </a:r>
            <a:endParaRPr sz="40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907B31ED-5BFA-C149-A879-15165F406429}"/>
              </a:ext>
            </a:extLst>
          </p:cNvPr>
          <p:cNvPicPr>
            <a:picLocks noChangeAspect="1"/>
          </p:cNvPicPr>
          <p:nvPr/>
        </p:nvPicPr>
        <p:blipFill>
          <a:blip r:embed="rId3"/>
          <a:srcRect/>
          <a:stretch/>
        </p:blipFill>
        <p:spPr>
          <a:xfrm>
            <a:off x="658733" y="217626"/>
            <a:ext cx="1048595" cy="1219200"/>
          </a:xfrm>
          <a:prstGeom prst="rect">
            <a:avLst/>
          </a:prstGeom>
          <a:ln>
            <a:noFill/>
          </a:ln>
        </p:spPr>
      </p:pic>
    </p:spTree>
    <p:extLst>
      <p:ext uri="{BB962C8B-B14F-4D97-AF65-F5344CB8AC3E}">
        <p14:creationId xmlns:p14="http://schemas.microsoft.com/office/powerpoint/2010/main" val="52968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626D0-D706-184A-8E65-B0370AD634B2}"/>
              </a:ext>
            </a:extLst>
          </p:cNvPr>
          <p:cNvSpPr>
            <a:spLocks noGrp="1"/>
          </p:cNvSpPr>
          <p:nvPr>
            <p:ph type="title"/>
          </p:nvPr>
        </p:nvSpPr>
        <p:spPr>
          <a:xfrm>
            <a:off x="838200" y="365125"/>
            <a:ext cx="10899912" cy="1325563"/>
          </a:xfrm>
        </p:spPr>
        <p:txBody>
          <a:bodyPr>
            <a:normAutofit/>
          </a:bodyPr>
          <a:lstStyle/>
          <a:p>
            <a:pPr algn="r"/>
            <a:r>
              <a:rPr lang="en-US" sz="6000" dirty="0">
                <a:latin typeface="Arial" panose="020B0604020202020204" pitchFamily="34" charset="0"/>
                <a:cs typeface="Arial" panose="020B0604020202020204" pitchFamily="34" charset="0"/>
              </a:rPr>
              <a:t>Resilience</a:t>
            </a:r>
          </a:p>
        </p:txBody>
      </p:sp>
      <p:cxnSp>
        <p:nvCxnSpPr>
          <p:cNvPr id="5" name="Straight Connector 4">
            <a:extLst>
              <a:ext uri="{FF2B5EF4-FFF2-40B4-BE49-F238E27FC236}">
                <a16:creationId xmlns:a16="http://schemas.microsoft.com/office/drawing/2014/main" id="{16346B43-B65B-E147-9455-42590B55BE46}"/>
              </a:ext>
            </a:extLst>
          </p:cNvPr>
          <p:cNvCxnSpPr>
            <a:cxnSpLocks/>
          </p:cNvCxnSpPr>
          <p:nvPr/>
        </p:nvCxnSpPr>
        <p:spPr>
          <a:xfrm>
            <a:off x="526773" y="1524000"/>
            <a:ext cx="11211339" cy="0"/>
          </a:xfrm>
          <a:prstGeom prst="line">
            <a:avLst/>
          </a:prstGeom>
          <a:ln w="57150">
            <a:solidFill>
              <a:srgbClr val="6B9BD1"/>
            </a:solidFill>
          </a:ln>
        </p:spPr>
        <p:style>
          <a:lnRef idx="1">
            <a:schemeClr val="accent3"/>
          </a:lnRef>
          <a:fillRef idx="0">
            <a:schemeClr val="accent3"/>
          </a:fillRef>
          <a:effectRef idx="0">
            <a:schemeClr val="accent3"/>
          </a:effectRef>
          <a:fontRef idx="minor">
            <a:schemeClr val="tx1"/>
          </a:fontRef>
        </p:style>
      </p:cxnSp>
      <p:sp>
        <p:nvSpPr>
          <p:cNvPr id="7" name="TextBox 6">
            <a:extLst>
              <a:ext uri="{FF2B5EF4-FFF2-40B4-BE49-F238E27FC236}">
                <a16:creationId xmlns:a16="http://schemas.microsoft.com/office/drawing/2014/main" id="{0413D305-0AF7-4941-9B44-3D28FD0B1870}"/>
              </a:ext>
            </a:extLst>
          </p:cNvPr>
          <p:cNvSpPr txBox="1"/>
          <p:nvPr/>
        </p:nvSpPr>
        <p:spPr>
          <a:xfrm>
            <a:off x="526773" y="6096000"/>
            <a:ext cx="11211339"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dirty="0" err="1">
                <a:solidFill>
                  <a:schemeClr val="tx1"/>
                </a:solidFill>
              </a:rPr>
              <a:t>www.osymigrant.org</a:t>
            </a:r>
            <a:endParaRPr lang="en-US" dirty="0">
              <a:solidFill>
                <a:schemeClr val="tx1"/>
              </a:solidFill>
            </a:endParaRPr>
          </a:p>
        </p:txBody>
      </p:sp>
      <p:sp>
        <p:nvSpPr>
          <p:cNvPr id="4" name="Rectangle 3">
            <a:extLst>
              <a:ext uri="{FF2B5EF4-FFF2-40B4-BE49-F238E27FC236}">
                <a16:creationId xmlns:a16="http://schemas.microsoft.com/office/drawing/2014/main" id="{16F8120A-6802-B442-97CA-4030AAF4C3D2}"/>
              </a:ext>
            </a:extLst>
          </p:cNvPr>
          <p:cNvSpPr/>
          <p:nvPr/>
        </p:nvSpPr>
        <p:spPr>
          <a:xfrm>
            <a:off x="829166" y="1757064"/>
            <a:ext cx="10766196" cy="584775"/>
          </a:xfrm>
          <a:prstGeom prst="rect">
            <a:avLst/>
          </a:prstGeom>
        </p:spPr>
        <p:txBody>
          <a:bodyPr wrap="square">
            <a:spAutoFit/>
          </a:bodyPr>
          <a:lstStyle/>
          <a:p>
            <a:pPr algn="ctr"/>
            <a:r>
              <a:rPr lang="en-US" sz="3200" b="1" dirty="0">
                <a:latin typeface="Arial" panose="020B0604020202020204" pitchFamily="34" charset="0"/>
                <a:cs typeface="Arial" panose="020B0604020202020204" pitchFamily="34" charset="0"/>
              </a:rPr>
              <a:t>Strategy 4: Help Students Embrace Healthy Thoughts</a:t>
            </a:r>
          </a:p>
        </p:txBody>
      </p:sp>
      <p:sp>
        <p:nvSpPr>
          <p:cNvPr id="8" name="Google Shape;125;g8560623eb6_3_10">
            <a:extLst>
              <a:ext uri="{FF2B5EF4-FFF2-40B4-BE49-F238E27FC236}">
                <a16:creationId xmlns:a16="http://schemas.microsoft.com/office/drawing/2014/main" id="{434977D3-1BD8-1047-90E6-3D68BDEFC9B4}"/>
              </a:ext>
            </a:extLst>
          </p:cNvPr>
          <p:cNvSpPr txBox="1">
            <a:spLocks noGrp="1"/>
          </p:cNvSpPr>
          <p:nvPr>
            <p:ph idx="1"/>
          </p:nvPr>
        </p:nvSpPr>
        <p:spPr>
          <a:xfrm>
            <a:off x="1021699" y="2849563"/>
            <a:ext cx="10381129" cy="3521096"/>
          </a:xfrm>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685800" indent="-571500">
              <a:spcBef>
                <a:spcPts val="360"/>
              </a:spcBef>
              <a:spcAft>
                <a:spcPts val="0"/>
              </a:spcAft>
              <a:buSzPct val="100000"/>
            </a:pPr>
            <a:r>
              <a:rPr lang="en-US" sz="4000" dirty="0">
                <a:latin typeface="Arial" panose="020B0604020202020204" pitchFamily="34" charset="0"/>
                <a:cs typeface="Arial" panose="020B0604020202020204" pitchFamily="34" charset="0"/>
              </a:rPr>
              <a:t>No one is helpless - use your strengths</a:t>
            </a:r>
          </a:p>
          <a:p>
            <a:pPr marL="685800" indent="-571500">
              <a:spcBef>
                <a:spcPts val="360"/>
              </a:spcBef>
              <a:spcAft>
                <a:spcPts val="0"/>
              </a:spcAft>
              <a:buSzPct val="100000"/>
            </a:pPr>
            <a:r>
              <a:rPr lang="en-US" sz="4000" dirty="0">
                <a:latin typeface="Arial" panose="020B0604020202020204" pitchFamily="34" charset="0"/>
                <a:cs typeface="Arial" panose="020B0604020202020204" pitchFamily="34" charset="0"/>
              </a:rPr>
              <a:t>Focus energy on all that you can alter or control</a:t>
            </a:r>
          </a:p>
          <a:p>
            <a:pPr marL="685800" indent="-571500">
              <a:spcBef>
                <a:spcPts val="360"/>
              </a:spcBef>
              <a:spcAft>
                <a:spcPts val="0"/>
              </a:spcAft>
              <a:buSzPct val="100000"/>
            </a:pPr>
            <a:r>
              <a:rPr lang="en-US" sz="4000" dirty="0">
                <a:latin typeface="Arial" panose="020B0604020202020204" pitchFamily="34" charset="0"/>
                <a:cs typeface="Arial" panose="020B0604020202020204" pitchFamily="34" charset="0"/>
              </a:rPr>
              <a:t>Focus on positive change</a:t>
            </a:r>
            <a:endParaRPr sz="3600" dirty="0">
              <a:latin typeface="Arial" panose="020B0604020202020204" pitchFamily="34" charset="0"/>
              <a:cs typeface="Arial" panose="020B0604020202020204" pitchFamily="34" charset="0"/>
            </a:endParaRPr>
          </a:p>
          <a:p>
            <a:pPr marL="685800" indent="-571500">
              <a:spcBef>
                <a:spcPts val="360"/>
              </a:spcBef>
              <a:spcAft>
                <a:spcPts val="0"/>
              </a:spcAft>
              <a:buSzPct val="100000"/>
            </a:pPr>
            <a:r>
              <a:rPr lang="en-US" sz="4000" dirty="0">
                <a:latin typeface="Arial" panose="020B0604020202020204" pitchFamily="34" charset="0"/>
                <a:cs typeface="Arial" panose="020B0604020202020204" pitchFamily="34" charset="0"/>
              </a:rPr>
              <a:t>Move toward your goals</a:t>
            </a:r>
          </a:p>
        </p:txBody>
      </p:sp>
      <p:pic>
        <p:nvPicPr>
          <p:cNvPr id="9" name="Picture 8">
            <a:extLst>
              <a:ext uri="{FF2B5EF4-FFF2-40B4-BE49-F238E27FC236}">
                <a16:creationId xmlns:a16="http://schemas.microsoft.com/office/drawing/2014/main" id="{EE0A063D-3AB9-4147-9C1D-018A6CFC008D}"/>
              </a:ext>
            </a:extLst>
          </p:cNvPr>
          <p:cNvPicPr>
            <a:picLocks noChangeAspect="1"/>
          </p:cNvPicPr>
          <p:nvPr/>
        </p:nvPicPr>
        <p:blipFill>
          <a:blip r:embed="rId3"/>
          <a:srcRect/>
          <a:stretch/>
        </p:blipFill>
        <p:spPr>
          <a:xfrm>
            <a:off x="658733" y="217626"/>
            <a:ext cx="1048595" cy="1219200"/>
          </a:xfrm>
          <a:prstGeom prst="rect">
            <a:avLst/>
          </a:prstGeom>
          <a:ln>
            <a:noFill/>
          </a:ln>
        </p:spPr>
      </p:pic>
    </p:spTree>
    <p:extLst>
      <p:ext uri="{BB962C8B-B14F-4D97-AF65-F5344CB8AC3E}">
        <p14:creationId xmlns:p14="http://schemas.microsoft.com/office/powerpoint/2010/main" val="567704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626D0-D706-184A-8E65-B0370AD634B2}"/>
              </a:ext>
            </a:extLst>
          </p:cNvPr>
          <p:cNvSpPr>
            <a:spLocks noGrp="1"/>
          </p:cNvSpPr>
          <p:nvPr>
            <p:ph type="title"/>
          </p:nvPr>
        </p:nvSpPr>
        <p:spPr>
          <a:xfrm>
            <a:off x="838200" y="365125"/>
            <a:ext cx="10899912" cy="1325563"/>
          </a:xfrm>
        </p:spPr>
        <p:txBody>
          <a:bodyPr>
            <a:normAutofit/>
          </a:bodyPr>
          <a:lstStyle/>
          <a:p>
            <a:pPr algn="r"/>
            <a:r>
              <a:rPr lang="en-US" sz="6000" dirty="0">
                <a:latin typeface="Arial" panose="020B0604020202020204" pitchFamily="34" charset="0"/>
                <a:cs typeface="Arial" panose="020B0604020202020204" pitchFamily="34" charset="0"/>
              </a:rPr>
              <a:t>Resilience</a:t>
            </a:r>
          </a:p>
        </p:txBody>
      </p:sp>
      <p:cxnSp>
        <p:nvCxnSpPr>
          <p:cNvPr id="5" name="Straight Connector 4">
            <a:extLst>
              <a:ext uri="{FF2B5EF4-FFF2-40B4-BE49-F238E27FC236}">
                <a16:creationId xmlns:a16="http://schemas.microsoft.com/office/drawing/2014/main" id="{16346B43-B65B-E147-9455-42590B55BE46}"/>
              </a:ext>
            </a:extLst>
          </p:cNvPr>
          <p:cNvCxnSpPr>
            <a:cxnSpLocks/>
          </p:cNvCxnSpPr>
          <p:nvPr/>
        </p:nvCxnSpPr>
        <p:spPr>
          <a:xfrm>
            <a:off x="526773" y="1524000"/>
            <a:ext cx="11211339" cy="0"/>
          </a:xfrm>
          <a:prstGeom prst="line">
            <a:avLst/>
          </a:prstGeom>
          <a:ln w="57150">
            <a:solidFill>
              <a:srgbClr val="6B9BD1"/>
            </a:solidFill>
          </a:ln>
        </p:spPr>
        <p:style>
          <a:lnRef idx="1">
            <a:schemeClr val="accent3"/>
          </a:lnRef>
          <a:fillRef idx="0">
            <a:schemeClr val="accent3"/>
          </a:fillRef>
          <a:effectRef idx="0">
            <a:schemeClr val="accent3"/>
          </a:effectRef>
          <a:fontRef idx="minor">
            <a:schemeClr val="tx1"/>
          </a:fontRef>
        </p:style>
      </p:cxnSp>
      <p:sp>
        <p:nvSpPr>
          <p:cNvPr id="7" name="TextBox 6">
            <a:extLst>
              <a:ext uri="{FF2B5EF4-FFF2-40B4-BE49-F238E27FC236}">
                <a16:creationId xmlns:a16="http://schemas.microsoft.com/office/drawing/2014/main" id="{0413D305-0AF7-4941-9B44-3D28FD0B1870}"/>
              </a:ext>
            </a:extLst>
          </p:cNvPr>
          <p:cNvSpPr txBox="1"/>
          <p:nvPr/>
        </p:nvSpPr>
        <p:spPr>
          <a:xfrm>
            <a:off x="526773" y="6096000"/>
            <a:ext cx="11211339"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dirty="0" err="1">
                <a:solidFill>
                  <a:schemeClr val="tx1"/>
                </a:solidFill>
              </a:rPr>
              <a:t>www.osymigrant.org</a:t>
            </a:r>
            <a:endParaRPr lang="en-US" dirty="0">
              <a:solidFill>
                <a:schemeClr val="tx1"/>
              </a:solidFill>
            </a:endParaRPr>
          </a:p>
        </p:txBody>
      </p:sp>
      <p:sp>
        <p:nvSpPr>
          <p:cNvPr id="4" name="Rectangle 3">
            <a:extLst>
              <a:ext uri="{FF2B5EF4-FFF2-40B4-BE49-F238E27FC236}">
                <a16:creationId xmlns:a16="http://schemas.microsoft.com/office/drawing/2014/main" id="{16F8120A-6802-B442-97CA-4030AAF4C3D2}"/>
              </a:ext>
            </a:extLst>
          </p:cNvPr>
          <p:cNvSpPr/>
          <p:nvPr/>
        </p:nvSpPr>
        <p:spPr>
          <a:xfrm>
            <a:off x="829166" y="1757064"/>
            <a:ext cx="10766196" cy="584775"/>
          </a:xfrm>
          <a:prstGeom prst="rect">
            <a:avLst/>
          </a:prstGeom>
        </p:spPr>
        <p:txBody>
          <a:bodyPr wrap="square">
            <a:spAutoFit/>
          </a:bodyPr>
          <a:lstStyle/>
          <a:p>
            <a:pPr algn="ctr"/>
            <a:r>
              <a:rPr lang="en-US" sz="3200" u="sng" dirty="0">
                <a:latin typeface="Arial" panose="020B0604020202020204" pitchFamily="34" charset="0"/>
                <a:cs typeface="Arial" panose="020B0604020202020204" pitchFamily="34" charset="0"/>
              </a:rPr>
              <a:t>Why is Resilience Important for Migratory Families?</a:t>
            </a:r>
          </a:p>
        </p:txBody>
      </p:sp>
      <p:sp>
        <p:nvSpPr>
          <p:cNvPr id="8" name="Google Shape;125;g8560623eb6_3_10">
            <a:extLst>
              <a:ext uri="{FF2B5EF4-FFF2-40B4-BE49-F238E27FC236}">
                <a16:creationId xmlns:a16="http://schemas.microsoft.com/office/drawing/2014/main" id="{434977D3-1BD8-1047-90E6-3D68BDEFC9B4}"/>
              </a:ext>
            </a:extLst>
          </p:cNvPr>
          <p:cNvSpPr txBox="1">
            <a:spLocks noGrp="1"/>
          </p:cNvSpPr>
          <p:nvPr>
            <p:ph idx="1"/>
          </p:nvPr>
        </p:nvSpPr>
        <p:spPr>
          <a:xfrm>
            <a:off x="989250" y="2508531"/>
            <a:ext cx="10446027" cy="3333607"/>
          </a:xfrm>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114300" indent="0">
              <a:spcBef>
                <a:spcPts val="360"/>
              </a:spcBef>
              <a:spcAft>
                <a:spcPts val="0"/>
              </a:spcAft>
              <a:buSzPct val="100000"/>
              <a:buNone/>
            </a:pPr>
            <a:r>
              <a:rPr lang="en-US" sz="3200" dirty="0">
                <a:latin typeface="Arial" panose="020B0604020202020204" pitchFamily="34" charset="0"/>
                <a:cs typeface="Arial" panose="020B0604020202020204" pitchFamily="34" charset="0"/>
              </a:rPr>
              <a:t>Higher resilience contributes to:</a:t>
            </a:r>
          </a:p>
          <a:p>
            <a:pPr marL="114300" indent="0">
              <a:spcBef>
                <a:spcPts val="360"/>
              </a:spcBef>
              <a:spcAft>
                <a:spcPts val="0"/>
              </a:spcAft>
              <a:buSzPct val="100000"/>
              <a:buNone/>
            </a:pPr>
            <a:endParaRPr lang="en-US" sz="3200" dirty="0">
              <a:latin typeface="Arial" panose="020B0604020202020204" pitchFamily="34" charset="0"/>
              <a:cs typeface="Arial" panose="020B0604020202020204" pitchFamily="34" charset="0"/>
            </a:endParaRPr>
          </a:p>
          <a:p>
            <a:pPr marL="685800" indent="-571500">
              <a:spcBef>
                <a:spcPts val="360"/>
              </a:spcBef>
              <a:buSzPct val="100000"/>
            </a:pPr>
            <a:r>
              <a:rPr lang="en-US" sz="2400" dirty="0">
                <a:latin typeface="Arial" panose="020B0604020202020204" pitchFamily="34" charset="0"/>
                <a:cs typeface="Arial" panose="020B0604020202020204" pitchFamily="34" charset="0"/>
              </a:rPr>
              <a:t>reduced risk-taking behaviors (excessive drinking, smoking, drugs)</a:t>
            </a:r>
          </a:p>
          <a:p>
            <a:pPr marL="685800" indent="-571500">
              <a:spcBef>
                <a:spcPts val="360"/>
              </a:spcBef>
              <a:buSzPct val="100000"/>
            </a:pPr>
            <a:r>
              <a:rPr lang="en-US" sz="2400" dirty="0">
                <a:latin typeface="Arial" panose="020B0604020202020204" pitchFamily="34" charset="0"/>
                <a:cs typeface="Arial" panose="020B0604020202020204" pitchFamily="34" charset="0"/>
              </a:rPr>
              <a:t>lower absences from school/work due to illness</a:t>
            </a:r>
          </a:p>
          <a:p>
            <a:pPr marL="685800" indent="-571500">
              <a:spcBef>
                <a:spcPts val="360"/>
              </a:spcBef>
              <a:buSzPct val="100000"/>
            </a:pPr>
            <a:r>
              <a:rPr lang="en-US" sz="2400" dirty="0">
                <a:latin typeface="Arial" panose="020B0604020202020204" pitchFamily="34" charset="0"/>
                <a:cs typeface="Arial" panose="020B0604020202020204" pitchFamily="34" charset="0"/>
              </a:rPr>
              <a:t>lower rate of mortality and increased physical health overall</a:t>
            </a:r>
          </a:p>
          <a:p>
            <a:pPr marL="685800" indent="-571500">
              <a:spcBef>
                <a:spcPts val="360"/>
              </a:spcBef>
              <a:buSzPct val="100000"/>
            </a:pPr>
            <a:r>
              <a:rPr lang="en-US" sz="2400" dirty="0">
                <a:latin typeface="Arial" panose="020B0604020202020204" pitchFamily="34" charset="0"/>
                <a:cs typeface="Arial" panose="020B0604020202020204" pitchFamily="34" charset="0"/>
              </a:rPr>
              <a:t>improved learning and academic achievement</a:t>
            </a:r>
          </a:p>
          <a:p>
            <a:pPr marL="685800" indent="-571500">
              <a:spcBef>
                <a:spcPts val="360"/>
              </a:spcBef>
              <a:buSzPct val="100000"/>
            </a:pPr>
            <a:r>
              <a:rPr lang="en-US" sz="2400" dirty="0">
                <a:latin typeface="Arial" panose="020B0604020202020204" pitchFamily="34" charset="0"/>
                <a:cs typeface="Arial" panose="020B0604020202020204" pitchFamily="34" charset="0"/>
              </a:rPr>
              <a:t>more involvement in community and family activities</a:t>
            </a:r>
          </a:p>
          <a:p>
            <a:pPr marL="685800" indent="-571500">
              <a:spcBef>
                <a:spcPts val="360"/>
              </a:spcBef>
              <a:buSzPct val="100000"/>
            </a:pPr>
            <a:endParaRPr sz="24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93342109-B320-9D48-B724-6FAD0B55F397}"/>
              </a:ext>
            </a:extLst>
          </p:cNvPr>
          <p:cNvPicPr>
            <a:picLocks noChangeAspect="1"/>
          </p:cNvPicPr>
          <p:nvPr/>
        </p:nvPicPr>
        <p:blipFill>
          <a:blip r:embed="rId3"/>
          <a:srcRect/>
          <a:stretch/>
        </p:blipFill>
        <p:spPr>
          <a:xfrm>
            <a:off x="658733" y="217626"/>
            <a:ext cx="1048595" cy="1219200"/>
          </a:xfrm>
          <a:prstGeom prst="rect">
            <a:avLst/>
          </a:prstGeom>
          <a:ln>
            <a:noFill/>
          </a:ln>
        </p:spPr>
      </p:pic>
    </p:spTree>
    <p:extLst>
      <p:ext uri="{BB962C8B-B14F-4D97-AF65-F5344CB8AC3E}">
        <p14:creationId xmlns:p14="http://schemas.microsoft.com/office/powerpoint/2010/main" val="1326640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626D0-D706-184A-8E65-B0370AD634B2}"/>
              </a:ext>
            </a:extLst>
          </p:cNvPr>
          <p:cNvSpPr>
            <a:spLocks noGrp="1"/>
          </p:cNvSpPr>
          <p:nvPr>
            <p:ph type="title"/>
          </p:nvPr>
        </p:nvSpPr>
        <p:spPr>
          <a:xfrm>
            <a:off x="838200" y="365125"/>
            <a:ext cx="10899912" cy="1325563"/>
          </a:xfrm>
        </p:spPr>
        <p:txBody>
          <a:bodyPr>
            <a:normAutofit/>
          </a:bodyPr>
          <a:lstStyle/>
          <a:p>
            <a:pPr algn="r"/>
            <a:r>
              <a:rPr lang="en-US" sz="6000" dirty="0">
                <a:latin typeface="Arial" panose="020B0604020202020204" pitchFamily="34" charset="0"/>
                <a:cs typeface="Arial" panose="020B0604020202020204" pitchFamily="34" charset="0"/>
              </a:rPr>
              <a:t>Resilience</a:t>
            </a:r>
          </a:p>
        </p:txBody>
      </p:sp>
      <p:cxnSp>
        <p:nvCxnSpPr>
          <p:cNvPr id="5" name="Straight Connector 4">
            <a:extLst>
              <a:ext uri="{FF2B5EF4-FFF2-40B4-BE49-F238E27FC236}">
                <a16:creationId xmlns:a16="http://schemas.microsoft.com/office/drawing/2014/main" id="{16346B43-B65B-E147-9455-42590B55BE46}"/>
              </a:ext>
            </a:extLst>
          </p:cNvPr>
          <p:cNvCxnSpPr>
            <a:cxnSpLocks/>
          </p:cNvCxnSpPr>
          <p:nvPr/>
        </p:nvCxnSpPr>
        <p:spPr>
          <a:xfrm>
            <a:off x="526773" y="1524000"/>
            <a:ext cx="11211339" cy="0"/>
          </a:xfrm>
          <a:prstGeom prst="line">
            <a:avLst/>
          </a:prstGeom>
          <a:ln w="57150">
            <a:solidFill>
              <a:srgbClr val="6B9BD1"/>
            </a:solidFill>
          </a:ln>
        </p:spPr>
        <p:style>
          <a:lnRef idx="1">
            <a:schemeClr val="accent3"/>
          </a:lnRef>
          <a:fillRef idx="0">
            <a:schemeClr val="accent3"/>
          </a:fillRef>
          <a:effectRef idx="0">
            <a:schemeClr val="accent3"/>
          </a:effectRef>
          <a:fontRef idx="minor">
            <a:schemeClr val="tx1"/>
          </a:fontRef>
        </p:style>
      </p:cxnSp>
      <p:sp>
        <p:nvSpPr>
          <p:cNvPr id="7" name="TextBox 6">
            <a:extLst>
              <a:ext uri="{FF2B5EF4-FFF2-40B4-BE49-F238E27FC236}">
                <a16:creationId xmlns:a16="http://schemas.microsoft.com/office/drawing/2014/main" id="{0413D305-0AF7-4941-9B44-3D28FD0B1870}"/>
              </a:ext>
            </a:extLst>
          </p:cNvPr>
          <p:cNvSpPr txBox="1"/>
          <p:nvPr/>
        </p:nvSpPr>
        <p:spPr>
          <a:xfrm>
            <a:off x="526773" y="6096000"/>
            <a:ext cx="11211339"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dirty="0" err="1">
                <a:solidFill>
                  <a:schemeClr val="tx1"/>
                </a:solidFill>
              </a:rPr>
              <a:t>www.osymigrant.org</a:t>
            </a:r>
            <a:endParaRPr lang="en-US" dirty="0">
              <a:solidFill>
                <a:schemeClr val="tx1"/>
              </a:solidFill>
            </a:endParaRPr>
          </a:p>
        </p:txBody>
      </p:sp>
      <p:sp>
        <p:nvSpPr>
          <p:cNvPr id="4" name="Rectangle 3">
            <a:extLst>
              <a:ext uri="{FF2B5EF4-FFF2-40B4-BE49-F238E27FC236}">
                <a16:creationId xmlns:a16="http://schemas.microsoft.com/office/drawing/2014/main" id="{16F8120A-6802-B442-97CA-4030AAF4C3D2}"/>
              </a:ext>
            </a:extLst>
          </p:cNvPr>
          <p:cNvSpPr/>
          <p:nvPr/>
        </p:nvSpPr>
        <p:spPr>
          <a:xfrm>
            <a:off x="749344" y="1777862"/>
            <a:ext cx="10766196" cy="646331"/>
          </a:xfrm>
          <a:prstGeom prst="rect">
            <a:avLst/>
          </a:prstGeom>
        </p:spPr>
        <p:txBody>
          <a:bodyPr wrap="square">
            <a:spAutoFit/>
          </a:bodyPr>
          <a:lstStyle/>
          <a:p>
            <a:pPr algn="ctr"/>
            <a:r>
              <a:rPr lang="en-US" sz="3600" u="sng" dirty="0">
                <a:latin typeface="Arial" panose="020B0604020202020204" pitchFamily="34" charset="0"/>
                <a:cs typeface="Arial" panose="020B0604020202020204" pitchFamily="34" charset="0"/>
              </a:rPr>
              <a:t>Factors That Support Resilience</a:t>
            </a:r>
          </a:p>
        </p:txBody>
      </p:sp>
      <p:sp>
        <p:nvSpPr>
          <p:cNvPr id="8" name="Google Shape;125;g8560623eb6_3_10">
            <a:extLst>
              <a:ext uri="{FF2B5EF4-FFF2-40B4-BE49-F238E27FC236}">
                <a16:creationId xmlns:a16="http://schemas.microsoft.com/office/drawing/2014/main" id="{434977D3-1BD8-1047-90E6-3D68BDEFC9B4}"/>
              </a:ext>
            </a:extLst>
          </p:cNvPr>
          <p:cNvSpPr txBox="1">
            <a:spLocks noGrp="1"/>
          </p:cNvSpPr>
          <p:nvPr>
            <p:ph idx="1"/>
          </p:nvPr>
        </p:nvSpPr>
        <p:spPr>
          <a:xfrm>
            <a:off x="971917" y="2715343"/>
            <a:ext cx="10766195" cy="3436930"/>
          </a:xfrm>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571500" indent="-457200">
              <a:spcBef>
                <a:spcPts val="360"/>
              </a:spcBef>
              <a:buSzPct val="100000"/>
            </a:pPr>
            <a:r>
              <a:rPr lang="en-US" sz="3200" dirty="0">
                <a:latin typeface="Arial" panose="020B0604020202020204" pitchFamily="34" charset="0"/>
                <a:cs typeface="Arial" panose="020B0604020202020204" pitchFamily="34" charset="0"/>
              </a:rPr>
              <a:t>Personal strengths</a:t>
            </a:r>
          </a:p>
          <a:p>
            <a:pPr marL="571500" indent="-457200">
              <a:spcBef>
                <a:spcPts val="360"/>
              </a:spcBef>
              <a:buSzPct val="100000"/>
            </a:pPr>
            <a:r>
              <a:rPr lang="en-US" sz="3200" dirty="0">
                <a:latin typeface="Arial" panose="020B0604020202020204" pitchFamily="34" charset="0"/>
                <a:cs typeface="Arial" panose="020B0604020202020204" pitchFamily="34" charset="0"/>
              </a:rPr>
              <a:t>Realistic planning</a:t>
            </a:r>
          </a:p>
          <a:p>
            <a:pPr marL="571500" indent="-457200">
              <a:spcBef>
                <a:spcPts val="360"/>
              </a:spcBef>
              <a:buSzPct val="100000"/>
            </a:pPr>
            <a:r>
              <a:rPr lang="en-US" sz="3200" dirty="0">
                <a:latin typeface="Arial" panose="020B0604020202020204" pitchFamily="34" charset="0"/>
                <a:cs typeface="Arial" panose="020B0604020202020204" pitchFamily="34" charset="0"/>
              </a:rPr>
              <a:t>Communication/problem-solving skills</a:t>
            </a:r>
          </a:p>
          <a:p>
            <a:pPr marL="571500" indent="-457200">
              <a:spcBef>
                <a:spcPts val="360"/>
              </a:spcBef>
              <a:buSzPct val="100000"/>
            </a:pPr>
            <a:r>
              <a:rPr lang="en-US" sz="3200" dirty="0">
                <a:latin typeface="Arial" panose="020B0604020202020204" pitchFamily="34" charset="0"/>
                <a:cs typeface="Arial" panose="020B0604020202020204" pitchFamily="34" charset="0"/>
              </a:rPr>
              <a:t>Attitude – no victims allowed</a:t>
            </a:r>
          </a:p>
          <a:p>
            <a:pPr marL="571500" indent="-457200">
              <a:spcBef>
                <a:spcPts val="360"/>
              </a:spcBef>
              <a:buSzPct val="100000"/>
            </a:pPr>
            <a:r>
              <a:rPr lang="en-US" sz="3200" dirty="0">
                <a:latin typeface="Arial" panose="020B0604020202020204" pitchFamily="34" charset="0"/>
                <a:cs typeface="Arial" panose="020B0604020202020204" pitchFamily="34" charset="0"/>
              </a:rPr>
              <a:t>High emotional intelligence – ability to manage </a:t>
            </a:r>
          </a:p>
          <a:p>
            <a:pPr marL="571500" lvl="1" indent="0">
              <a:spcBef>
                <a:spcPts val="360"/>
              </a:spcBef>
              <a:buSzPct val="100000"/>
              <a:buNone/>
            </a:pPr>
            <a:r>
              <a:rPr lang="en-US" sz="3200" dirty="0">
                <a:latin typeface="Arial" panose="020B0604020202020204" pitchFamily="34" charset="0"/>
                <a:cs typeface="Arial" panose="020B0604020202020204" pitchFamily="34" charset="0"/>
              </a:rPr>
              <a:t>impulses and emotions</a:t>
            </a:r>
          </a:p>
        </p:txBody>
      </p:sp>
      <p:pic>
        <p:nvPicPr>
          <p:cNvPr id="9" name="Picture 8">
            <a:extLst>
              <a:ext uri="{FF2B5EF4-FFF2-40B4-BE49-F238E27FC236}">
                <a16:creationId xmlns:a16="http://schemas.microsoft.com/office/drawing/2014/main" id="{80768456-8F2B-9F48-A60E-B53F84D05470}"/>
              </a:ext>
            </a:extLst>
          </p:cNvPr>
          <p:cNvPicPr>
            <a:picLocks noChangeAspect="1"/>
          </p:cNvPicPr>
          <p:nvPr/>
        </p:nvPicPr>
        <p:blipFill>
          <a:blip r:embed="rId3"/>
          <a:srcRect/>
          <a:stretch/>
        </p:blipFill>
        <p:spPr>
          <a:xfrm>
            <a:off x="658733" y="217626"/>
            <a:ext cx="1048595" cy="1219200"/>
          </a:xfrm>
          <a:prstGeom prst="rect">
            <a:avLst/>
          </a:prstGeom>
          <a:ln>
            <a:noFill/>
          </a:ln>
        </p:spPr>
      </p:pic>
    </p:spTree>
    <p:extLst>
      <p:ext uri="{BB962C8B-B14F-4D97-AF65-F5344CB8AC3E}">
        <p14:creationId xmlns:p14="http://schemas.microsoft.com/office/powerpoint/2010/main" val="1134530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626D0-D706-184A-8E65-B0370AD634B2}"/>
              </a:ext>
            </a:extLst>
          </p:cNvPr>
          <p:cNvSpPr>
            <a:spLocks noGrp="1"/>
          </p:cNvSpPr>
          <p:nvPr>
            <p:ph type="title"/>
          </p:nvPr>
        </p:nvSpPr>
        <p:spPr>
          <a:xfrm>
            <a:off x="838200" y="365125"/>
            <a:ext cx="10899912" cy="1325563"/>
          </a:xfrm>
        </p:spPr>
        <p:txBody>
          <a:bodyPr>
            <a:normAutofit/>
          </a:bodyPr>
          <a:lstStyle/>
          <a:p>
            <a:pPr algn="r"/>
            <a:r>
              <a:rPr lang="en-US" sz="6000" dirty="0">
                <a:latin typeface="Arial" panose="020B0604020202020204" pitchFamily="34" charset="0"/>
                <a:cs typeface="Arial" panose="020B0604020202020204" pitchFamily="34" charset="0"/>
              </a:rPr>
              <a:t>Resilience</a:t>
            </a:r>
          </a:p>
        </p:txBody>
      </p:sp>
      <p:cxnSp>
        <p:nvCxnSpPr>
          <p:cNvPr id="5" name="Straight Connector 4">
            <a:extLst>
              <a:ext uri="{FF2B5EF4-FFF2-40B4-BE49-F238E27FC236}">
                <a16:creationId xmlns:a16="http://schemas.microsoft.com/office/drawing/2014/main" id="{16346B43-B65B-E147-9455-42590B55BE46}"/>
              </a:ext>
            </a:extLst>
          </p:cNvPr>
          <p:cNvCxnSpPr>
            <a:cxnSpLocks/>
          </p:cNvCxnSpPr>
          <p:nvPr/>
        </p:nvCxnSpPr>
        <p:spPr>
          <a:xfrm>
            <a:off x="526773" y="1524000"/>
            <a:ext cx="11211339" cy="0"/>
          </a:xfrm>
          <a:prstGeom prst="line">
            <a:avLst/>
          </a:prstGeom>
          <a:ln w="57150">
            <a:solidFill>
              <a:srgbClr val="6B9BD1"/>
            </a:solidFill>
          </a:ln>
        </p:spPr>
        <p:style>
          <a:lnRef idx="1">
            <a:schemeClr val="accent3"/>
          </a:lnRef>
          <a:fillRef idx="0">
            <a:schemeClr val="accent3"/>
          </a:fillRef>
          <a:effectRef idx="0">
            <a:schemeClr val="accent3"/>
          </a:effectRef>
          <a:fontRef idx="minor">
            <a:schemeClr val="tx1"/>
          </a:fontRef>
        </p:style>
      </p:cxnSp>
      <p:sp>
        <p:nvSpPr>
          <p:cNvPr id="7" name="TextBox 6">
            <a:extLst>
              <a:ext uri="{FF2B5EF4-FFF2-40B4-BE49-F238E27FC236}">
                <a16:creationId xmlns:a16="http://schemas.microsoft.com/office/drawing/2014/main" id="{0413D305-0AF7-4941-9B44-3D28FD0B1870}"/>
              </a:ext>
            </a:extLst>
          </p:cNvPr>
          <p:cNvSpPr txBox="1"/>
          <p:nvPr/>
        </p:nvSpPr>
        <p:spPr>
          <a:xfrm>
            <a:off x="526773" y="6096000"/>
            <a:ext cx="11211339"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dirty="0" err="1">
                <a:solidFill>
                  <a:schemeClr val="tx1"/>
                </a:solidFill>
              </a:rPr>
              <a:t>www.osymigrant.org</a:t>
            </a:r>
            <a:endParaRPr lang="en-US" dirty="0">
              <a:solidFill>
                <a:schemeClr val="tx1"/>
              </a:solidFill>
            </a:endParaRPr>
          </a:p>
        </p:txBody>
      </p:sp>
      <p:pic>
        <p:nvPicPr>
          <p:cNvPr id="8" name="Picture 2" descr="8 Steps to Become More Resilient | Center for Creative Leadership">
            <a:extLst>
              <a:ext uri="{FF2B5EF4-FFF2-40B4-BE49-F238E27FC236}">
                <a16:creationId xmlns:a16="http://schemas.microsoft.com/office/drawing/2014/main" id="{8E948A24-4962-054D-88D2-A1881363F51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b="6313"/>
          <a:stretch/>
        </p:blipFill>
        <p:spPr bwMode="auto">
          <a:xfrm>
            <a:off x="1585903" y="1584325"/>
            <a:ext cx="9020194" cy="442254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DFE1EBCD-82B3-9D4C-9ACE-BA42BBE4D0E3}"/>
              </a:ext>
            </a:extLst>
          </p:cNvPr>
          <p:cNvPicPr>
            <a:picLocks noChangeAspect="1"/>
          </p:cNvPicPr>
          <p:nvPr/>
        </p:nvPicPr>
        <p:blipFill>
          <a:blip r:embed="rId5"/>
          <a:srcRect/>
          <a:stretch/>
        </p:blipFill>
        <p:spPr>
          <a:xfrm>
            <a:off x="658733" y="217626"/>
            <a:ext cx="1048595" cy="1219200"/>
          </a:xfrm>
          <a:prstGeom prst="rect">
            <a:avLst/>
          </a:prstGeom>
          <a:ln>
            <a:noFill/>
          </a:ln>
        </p:spPr>
      </p:pic>
    </p:spTree>
    <p:extLst>
      <p:ext uri="{BB962C8B-B14F-4D97-AF65-F5344CB8AC3E}">
        <p14:creationId xmlns:p14="http://schemas.microsoft.com/office/powerpoint/2010/main" val="521871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626D0-D706-184A-8E65-B0370AD634B2}"/>
              </a:ext>
            </a:extLst>
          </p:cNvPr>
          <p:cNvSpPr>
            <a:spLocks noGrp="1"/>
          </p:cNvSpPr>
          <p:nvPr>
            <p:ph type="title"/>
          </p:nvPr>
        </p:nvSpPr>
        <p:spPr>
          <a:xfrm>
            <a:off x="838200" y="365125"/>
            <a:ext cx="10899912" cy="1325563"/>
          </a:xfrm>
        </p:spPr>
        <p:txBody>
          <a:bodyPr>
            <a:normAutofit/>
          </a:bodyPr>
          <a:lstStyle/>
          <a:p>
            <a:pPr algn="r"/>
            <a:r>
              <a:rPr lang="en-US" sz="6000" dirty="0">
                <a:latin typeface="+mn-lt"/>
              </a:rPr>
              <a:t>Resilience</a:t>
            </a:r>
          </a:p>
        </p:txBody>
      </p:sp>
      <p:sp>
        <p:nvSpPr>
          <p:cNvPr id="7" name="TextBox 6">
            <a:extLst>
              <a:ext uri="{FF2B5EF4-FFF2-40B4-BE49-F238E27FC236}">
                <a16:creationId xmlns:a16="http://schemas.microsoft.com/office/drawing/2014/main" id="{0413D305-0AF7-4941-9B44-3D28FD0B1870}"/>
              </a:ext>
            </a:extLst>
          </p:cNvPr>
          <p:cNvSpPr txBox="1"/>
          <p:nvPr/>
        </p:nvSpPr>
        <p:spPr>
          <a:xfrm>
            <a:off x="526773" y="6096000"/>
            <a:ext cx="11211339"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dirty="0" err="1">
                <a:solidFill>
                  <a:schemeClr val="tx1"/>
                </a:solidFill>
              </a:rPr>
              <a:t>www.osymigrant.org</a:t>
            </a:r>
            <a:endParaRPr lang="en-US" dirty="0">
              <a:solidFill>
                <a:schemeClr val="tx1"/>
              </a:solidFill>
            </a:endParaRPr>
          </a:p>
        </p:txBody>
      </p:sp>
      <p:sp>
        <p:nvSpPr>
          <p:cNvPr id="8" name="Rectangle 7">
            <a:extLst>
              <a:ext uri="{FF2B5EF4-FFF2-40B4-BE49-F238E27FC236}">
                <a16:creationId xmlns:a16="http://schemas.microsoft.com/office/drawing/2014/main" id="{33BE8F56-3668-4D43-BB6C-1B714B245286}"/>
              </a:ext>
            </a:extLst>
          </p:cNvPr>
          <p:cNvSpPr/>
          <p:nvPr/>
        </p:nvSpPr>
        <p:spPr>
          <a:xfrm>
            <a:off x="838200" y="1766888"/>
            <a:ext cx="10452979" cy="646331"/>
          </a:xfrm>
          <a:prstGeom prst="rect">
            <a:avLst/>
          </a:prstGeom>
        </p:spPr>
        <p:txBody>
          <a:bodyPr wrap="square">
            <a:spAutoFit/>
          </a:bodyPr>
          <a:lstStyle/>
          <a:p>
            <a:pPr algn="ctr"/>
            <a:r>
              <a:rPr lang="en-US" sz="3600" dirty="0"/>
              <a:t>ACTIVITY: Teamwork Cup Stack</a:t>
            </a:r>
          </a:p>
        </p:txBody>
      </p:sp>
      <p:sp>
        <p:nvSpPr>
          <p:cNvPr id="4" name="Rectangle 3">
            <a:extLst>
              <a:ext uri="{FF2B5EF4-FFF2-40B4-BE49-F238E27FC236}">
                <a16:creationId xmlns:a16="http://schemas.microsoft.com/office/drawing/2014/main" id="{39CEEBCF-ADF1-BD43-A09B-0EAAD933D1CC}"/>
              </a:ext>
            </a:extLst>
          </p:cNvPr>
          <p:cNvSpPr/>
          <p:nvPr/>
        </p:nvSpPr>
        <p:spPr>
          <a:xfrm>
            <a:off x="1388919" y="2995727"/>
            <a:ext cx="5257800" cy="2211055"/>
          </a:xfrm>
          <a:prstGeom prst="rect">
            <a:avLst/>
          </a:prstGeom>
        </p:spPr>
        <p:txBody>
          <a:bodyPr wrap="square">
            <a:spAutoFit/>
          </a:bodyPr>
          <a:lstStyle/>
          <a:p>
            <a:pPr>
              <a:lnSpc>
                <a:spcPct val="107000"/>
              </a:lnSpc>
              <a:spcBef>
                <a:spcPts val="855"/>
              </a:spcBef>
            </a:pPr>
            <a:r>
              <a:rPr lang="en-US" sz="2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Objective: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Engage in teamwork and communication activity to learn about individual and collective resilience.</a:t>
            </a:r>
          </a:p>
        </p:txBody>
      </p:sp>
      <p:cxnSp>
        <p:nvCxnSpPr>
          <p:cNvPr id="11" name="Straight Connector 10">
            <a:extLst>
              <a:ext uri="{FF2B5EF4-FFF2-40B4-BE49-F238E27FC236}">
                <a16:creationId xmlns:a16="http://schemas.microsoft.com/office/drawing/2014/main" id="{A18181D7-D709-C24E-9DFB-F796232D5DC6}"/>
              </a:ext>
            </a:extLst>
          </p:cNvPr>
          <p:cNvCxnSpPr>
            <a:cxnSpLocks/>
          </p:cNvCxnSpPr>
          <p:nvPr/>
        </p:nvCxnSpPr>
        <p:spPr>
          <a:xfrm>
            <a:off x="526773" y="1524000"/>
            <a:ext cx="11211339" cy="0"/>
          </a:xfrm>
          <a:prstGeom prst="line">
            <a:avLst/>
          </a:prstGeom>
          <a:ln w="57150">
            <a:solidFill>
              <a:srgbClr val="6B9BD1"/>
            </a:solidFill>
          </a:ln>
        </p:spPr>
        <p:style>
          <a:lnRef idx="1">
            <a:schemeClr val="accent3"/>
          </a:lnRef>
          <a:fillRef idx="0">
            <a:schemeClr val="accent3"/>
          </a:fillRef>
          <a:effectRef idx="0">
            <a:schemeClr val="accent3"/>
          </a:effectRef>
          <a:fontRef idx="minor">
            <a:schemeClr val="tx1"/>
          </a:fontRef>
        </p:style>
      </p:cxnSp>
      <p:pic>
        <p:nvPicPr>
          <p:cNvPr id="12" name="Picture 11">
            <a:extLst>
              <a:ext uri="{FF2B5EF4-FFF2-40B4-BE49-F238E27FC236}">
                <a16:creationId xmlns:a16="http://schemas.microsoft.com/office/drawing/2014/main" id="{6B39A0E3-8AA5-C64D-AC95-3A101AA291E2}"/>
              </a:ext>
            </a:extLst>
          </p:cNvPr>
          <p:cNvPicPr>
            <a:picLocks noChangeAspect="1"/>
          </p:cNvPicPr>
          <p:nvPr/>
        </p:nvPicPr>
        <p:blipFill>
          <a:blip r:embed="rId3"/>
          <a:srcRect/>
          <a:stretch/>
        </p:blipFill>
        <p:spPr>
          <a:xfrm>
            <a:off x="658733" y="217626"/>
            <a:ext cx="1048595" cy="1219200"/>
          </a:xfrm>
          <a:prstGeom prst="rect">
            <a:avLst/>
          </a:prstGeom>
          <a:ln>
            <a:noFill/>
          </a:ln>
        </p:spPr>
      </p:pic>
      <p:pic>
        <p:nvPicPr>
          <p:cNvPr id="10" name="Picture 9" descr="A picture containing person, indoor, table, sitting&#10;&#10;Description automatically generated">
            <a:extLst>
              <a:ext uri="{FF2B5EF4-FFF2-40B4-BE49-F238E27FC236}">
                <a16:creationId xmlns:a16="http://schemas.microsoft.com/office/drawing/2014/main" id="{4F0E606C-0BB5-7441-AB99-2B7A6B0AF7E2}"/>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288156" y="2498358"/>
            <a:ext cx="3784052" cy="3512503"/>
          </a:xfrm>
          <a:prstGeom prst="rect">
            <a:avLst/>
          </a:prstGeom>
        </p:spPr>
      </p:pic>
    </p:spTree>
    <p:extLst>
      <p:ext uri="{BB962C8B-B14F-4D97-AF65-F5344CB8AC3E}">
        <p14:creationId xmlns:p14="http://schemas.microsoft.com/office/powerpoint/2010/main" val="866528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626D0-D706-184A-8E65-B0370AD634B2}"/>
              </a:ext>
            </a:extLst>
          </p:cNvPr>
          <p:cNvSpPr>
            <a:spLocks noGrp="1"/>
          </p:cNvSpPr>
          <p:nvPr>
            <p:ph type="title"/>
          </p:nvPr>
        </p:nvSpPr>
        <p:spPr>
          <a:xfrm>
            <a:off x="838200" y="365125"/>
            <a:ext cx="10899912" cy="1325563"/>
          </a:xfrm>
        </p:spPr>
        <p:txBody>
          <a:bodyPr>
            <a:normAutofit/>
          </a:bodyPr>
          <a:lstStyle/>
          <a:p>
            <a:pPr algn="r"/>
            <a:r>
              <a:rPr lang="en-US" sz="6000" dirty="0">
                <a:latin typeface="Arial" panose="020B0604020202020204" pitchFamily="34" charset="0"/>
                <a:cs typeface="Arial" panose="020B0604020202020204" pitchFamily="34" charset="0"/>
              </a:rPr>
              <a:t>Resilience</a:t>
            </a:r>
          </a:p>
        </p:txBody>
      </p:sp>
      <p:cxnSp>
        <p:nvCxnSpPr>
          <p:cNvPr id="5" name="Straight Connector 4">
            <a:extLst>
              <a:ext uri="{FF2B5EF4-FFF2-40B4-BE49-F238E27FC236}">
                <a16:creationId xmlns:a16="http://schemas.microsoft.com/office/drawing/2014/main" id="{16346B43-B65B-E147-9455-42590B55BE46}"/>
              </a:ext>
            </a:extLst>
          </p:cNvPr>
          <p:cNvCxnSpPr>
            <a:cxnSpLocks/>
          </p:cNvCxnSpPr>
          <p:nvPr/>
        </p:nvCxnSpPr>
        <p:spPr>
          <a:xfrm>
            <a:off x="526773" y="1524000"/>
            <a:ext cx="11211339" cy="0"/>
          </a:xfrm>
          <a:prstGeom prst="line">
            <a:avLst/>
          </a:prstGeom>
          <a:ln w="57150">
            <a:solidFill>
              <a:srgbClr val="6B9BD1"/>
            </a:solidFill>
          </a:ln>
        </p:spPr>
        <p:style>
          <a:lnRef idx="1">
            <a:schemeClr val="accent3"/>
          </a:lnRef>
          <a:fillRef idx="0">
            <a:schemeClr val="accent3"/>
          </a:fillRef>
          <a:effectRef idx="0">
            <a:schemeClr val="accent3"/>
          </a:effectRef>
          <a:fontRef idx="minor">
            <a:schemeClr val="tx1"/>
          </a:fontRef>
        </p:style>
      </p:cxnSp>
      <p:sp>
        <p:nvSpPr>
          <p:cNvPr id="7" name="TextBox 6">
            <a:extLst>
              <a:ext uri="{FF2B5EF4-FFF2-40B4-BE49-F238E27FC236}">
                <a16:creationId xmlns:a16="http://schemas.microsoft.com/office/drawing/2014/main" id="{0413D305-0AF7-4941-9B44-3D28FD0B1870}"/>
              </a:ext>
            </a:extLst>
          </p:cNvPr>
          <p:cNvSpPr txBox="1"/>
          <p:nvPr/>
        </p:nvSpPr>
        <p:spPr>
          <a:xfrm>
            <a:off x="526773" y="6096000"/>
            <a:ext cx="11211339"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dirty="0" err="1">
                <a:solidFill>
                  <a:schemeClr val="tx1"/>
                </a:solidFill>
              </a:rPr>
              <a:t>www.osymigrant.org</a:t>
            </a:r>
            <a:endParaRPr lang="en-US" dirty="0">
              <a:solidFill>
                <a:schemeClr val="tx1"/>
              </a:solidFill>
            </a:endParaRPr>
          </a:p>
        </p:txBody>
      </p:sp>
      <p:sp>
        <p:nvSpPr>
          <p:cNvPr id="4" name="Rectangle 3">
            <a:extLst>
              <a:ext uri="{FF2B5EF4-FFF2-40B4-BE49-F238E27FC236}">
                <a16:creationId xmlns:a16="http://schemas.microsoft.com/office/drawing/2014/main" id="{16F8120A-6802-B442-97CA-4030AAF4C3D2}"/>
              </a:ext>
            </a:extLst>
          </p:cNvPr>
          <p:cNvSpPr/>
          <p:nvPr/>
        </p:nvSpPr>
        <p:spPr>
          <a:xfrm>
            <a:off x="744973" y="1690688"/>
            <a:ext cx="10766196" cy="646331"/>
          </a:xfrm>
          <a:prstGeom prst="rect">
            <a:avLst/>
          </a:prstGeom>
        </p:spPr>
        <p:txBody>
          <a:bodyPr wrap="square">
            <a:spAutoFit/>
          </a:bodyPr>
          <a:lstStyle/>
          <a:p>
            <a:pPr algn="ctr"/>
            <a:r>
              <a:rPr lang="en-US" sz="3600" u="sng" dirty="0">
                <a:latin typeface="Arial" panose="020B0604020202020204" pitchFamily="34" charset="0"/>
                <a:cs typeface="Arial" panose="020B0604020202020204" pitchFamily="34" charset="0"/>
              </a:rPr>
              <a:t>Let’s Learn and Teach Resilience</a:t>
            </a:r>
          </a:p>
        </p:txBody>
      </p:sp>
      <p:sp>
        <p:nvSpPr>
          <p:cNvPr id="8" name="Google Shape;125;g8560623eb6_3_10">
            <a:extLst>
              <a:ext uri="{FF2B5EF4-FFF2-40B4-BE49-F238E27FC236}">
                <a16:creationId xmlns:a16="http://schemas.microsoft.com/office/drawing/2014/main" id="{434977D3-1BD8-1047-90E6-3D68BDEFC9B4}"/>
              </a:ext>
            </a:extLst>
          </p:cNvPr>
          <p:cNvSpPr txBox="1">
            <a:spLocks noGrp="1"/>
          </p:cNvSpPr>
          <p:nvPr>
            <p:ph idx="1"/>
          </p:nvPr>
        </p:nvSpPr>
        <p:spPr>
          <a:xfrm>
            <a:off x="1065142" y="2595702"/>
            <a:ext cx="10446027" cy="3666986"/>
          </a:xfrm>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342900" indent="-342900">
              <a:lnSpc>
                <a:spcPct val="80000"/>
              </a:lnSpc>
              <a:spcBef>
                <a:spcPts val="0"/>
              </a:spcBef>
              <a:spcAft>
                <a:spcPts val="0"/>
              </a:spcAft>
              <a:buClr>
                <a:schemeClr val="dk1"/>
              </a:buClr>
              <a:buSzPts val="2380"/>
            </a:pPr>
            <a:r>
              <a:rPr lang="en-US" sz="3600" dirty="0">
                <a:latin typeface="Arial" panose="020B0604020202020204" pitchFamily="34" charset="0"/>
                <a:cs typeface="Arial" panose="020B0604020202020204" pitchFamily="34" charset="0"/>
              </a:rPr>
              <a:t>Authenticity - show up as your real self</a:t>
            </a:r>
          </a:p>
          <a:p>
            <a:pPr marL="342900" indent="-342900">
              <a:lnSpc>
                <a:spcPct val="80000"/>
              </a:lnSpc>
              <a:spcBef>
                <a:spcPts val="476"/>
              </a:spcBef>
              <a:spcAft>
                <a:spcPts val="0"/>
              </a:spcAft>
              <a:buClr>
                <a:schemeClr val="dk1"/>
              </a:buClr>
              <a:buSzPts val="2380"/>
            </a:pPr>
            <a:r>
              <a:rPr lang="en-US" sz="3600" dirty="0">
                <a:latin typeface="Arial" panose="020B0604020202020204" pitchFamily="34" charset="0"/>
                <a:cs typeface="Arial" panose="020B0604020202020204" pitchFamily="34" charset="0"/>
              </a:rPr>
              <a:t>Manage stress and avoid burnout</a:t>
            </a:r>
          </a:p>
          <a:p>
            <a:pPr marL="342900" indent="-342900">
              <a:lnSpc>
                <a:spcPct val="80000"/>
              </a:lnSpc>
              <a:spcBef>
                <a:spcPts val="476"/>
              </a:spcBef>
              <a:spcAft>
                <a:spcPts val="0"/>
              </a:spcAft>
              <a:buClr>
                <a:schemeClr val="dk1"/>
              </a:buClr>
              <a:buSzPts val="2380"/>
            </a:pPr>
            <a:r>
              <a:rPr lang="en-US" sz="3600" dirty="0">
                <a:latin typeface="Arial" panose="020B0604020202020204" pitchFamily="34" charset="0"/>
                <a:cs typeface="Arial" panose="020B0604020202020204" pitchFamily="34" charset="0"/>
              </a:rPr>
              <a:t>Manage change and setbacks</a:t>
            </a:r>
          </a:p>
          <a:p>
            <a:pPr marL="342900" indent="-342900">
              <a:lnSpc>
                <a:spcPct val="80000"/>
              </a:lnSpc>
              <a:spcBef>
                <a:spcPts val="476"/>
              </a:spcBef>
              <a:spcAft>
                <a:spcPts val="0"/>
              </a:spcAft>
              <a:buClr>
                <a:schemeClr val="dk1"/>
              </a:buClr>
              <a:buSzPts val="2380"/>
            </a:pPr>
            <a:r>
              <a:rPr lang="en-US" sz="3600" dirty="0">
                <a:latin typeface="Arial" panose="020B0604020202020204" pitchFamily="34" charset="0"/>
                <a:cs typeface="Arial" panose="020B0604020202020204" pitchFamily="34" charset="0"/>
              </a:rPr>
              <a:t>Engage respectfully with others by communicating supportively and being an effective listener</a:t>
            </a:r>
          </a:p>
        </p:txBody>
      </p:sp>
      <p:pic>
        <p:nvPicPr>
          <p:cNvPr id="9" name="Picture 8">
            <a:extLst>
              <a:ext uri="{FF2B5EF4-FFF2-40B4-BE49-F238E27FC236}">
                <a16:creationId xmlns:a16="http://schemas.microsoft.com/office/drawing/2014/main" id="{D333F406-98AF-D14B-8D92-F68CB11F4F72}"/>
              </a:ext>
            </a:extLst>
          </p:cNvPr>
          <p:cNvPicPr>
            <a:picLocks noChangeAspect="1"/>
          </p:cNvPicPr>
          <p:nvPr/>
        </p:nvPicPr>
        <p:blipFill>
          <a:blip r:embed="rId3"/>
          <a:srcRect/>
          <a:stretch/>
        </p:blipFill>
        <p:spPr>
          <a:xfrm>
            <a:off x="658733" y="217626"/>
            <a:ext cx="1048595" cy="1219200"/>
          </a:xfrm>
          <a:prstGeom prst="rect">
            <a:avLst/>
          </a:prstGeom>
          <a:ln>
            <a:noFill/>
          </a:ln>
        </p:spPr>
      </p:pic>
    </p:spTree>
    <p:extLst>
      <p:ext uri="{BB962C8B-B14F-4D97-AF65-F5344CB8AC3E}">
        <p14:creationId xmlns:p14="http://schemas.microsoft.com/office/powerpoint/2010/main" val="3718623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626D0-D706-184A-8E65-B0370AD634B2}"/>
              </a:ext>
            </a:extLst>
          </p:cNvPr>
          <p:cNvSpPr>
            <a:spLocks noGrp="1"/>
          </p:cNvSpPr>
          <p:nvPr>
            <p:ph type="title"/>
          </p:nvPr>
        </p:nvSpPr>
        <p:spPr>
          <a:xfrm>
            <a:off x="838200" y="365125"/>
            <a:ext cx="10899912" cy="1325563"/>
          </a:xfrm>
        </p:spPr>
        <p:txBody>
          <a:bodyPr>
            <a:normAutofit/>
          </a:bodyPr>
          <a:lstStyle/>
          <a:p>
            <a:pPr algn="r"/>
            <a:r>
              <a:rPr lang="en-US" sz="6000" dirty="0">
                <a:latin typeface="Arial" panose="020B0604020202020204" pitchFamily="34" charset="0"/>
                <a:cs typeface="Arial" panose="020B0604020202020204" pitchFamily="34" charset="0"/>
              </a:rPr>
              <a:t>Resilience</a:t>
            </a:r>
          </a:p>
        </p:txBody>
      </p:sp>
      <p:cxnSp>
        <p:nvCxnSpPr>
          <p:cNvPr id="5" name="Straight Connector 4">
            <a:extLst>
              <a:ext uri="{FF2B5EF4-FFF2-40B4-BE49-F238E27FC236}">
                <a16:creationId xmlns:a16="http://schemas.microsoft.com/office/drawing/2014/main" id="{16346B43-B65B-E147-9455-42590B55BE46}"/>
              </a:ext>
            </a:extLst>
          </p:cNvPr>
          <p:cNvCxnSpPr>
            <a:cxnSpLocks/>
          </p:cNvCxnSpPr>
          <p:nvPr/>
        </p:nvCxnSpPr>
        <p:spPr>
          <a:xfrm>
            <a:off x="526773" y="1524000"/>
            <a:ext cx="11211339" cy="0"/>
          </a:xfrm>
          <a:prstGeom prst="line">
            <a:avLst/>
          </a:prstGeom>
          <a:ln w="57150">
            <a:solidFill>
              <a:srgbClr val="6B9BD1"/>
            </a:solidFill>
          </a:ln>
        </p:spPr>
        <p:style>
          <a:lnRef idx="1">
            <a:schemeClr val="accent3"/>
          </a:lnRef>
          <a:fillRef idx="0">
            <a:schemeClr val="accent3"/>
          </a:fillRef>
          <a:effectRef idx="0">
            <a:schemeClr val="accent3"/>
          </a:effectRef>
          <a:fontRef idx="minor">
            <a:schemeClr val="tx1"/>
          </a:fontRef>
        </p:style>
      </p:cxnSp>
      <p:sp>
        <p:nvSpPr>
          <p:cNvPr id="7" name="TextBox 6">
            <a:extLst>
              <a:ext uri="{FF2B5EF4-FFF2-40B4-BE49-F238E27FC236}">
                <a16:creationId xmlns:a16="http://schemas.microsoft.com/office/drawing/2014/main" id="{0413D305-0AF7-4941-9B44-3D28FD0B1870}"/>
              </a:ext>
            </a:extLst>
          </p:cNvPr>
          <p:cNvSpPr txBox="1"/>
          <p:nvPr/>
        </p:nvSpPr>
        <p:spPr>
          <a:xfrm>
            <a:off x="526773" y="6096000"/>
            <a:ext cx="11211339"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dirty="0" err="1">
                <a:solidFill>
                  <a:schemeClr val="tx1"/>
                </a:solidFill>
              </a:rPr>
              <a:t>www.osymigrant.org</a:t>
            </a:r>
            <a:endParaRPr lang="en-US" dirty="0">
              <a:solidFill>
                <a:schemeClr val="tx1"/>
              </a:solidFill>
            </a:endParaRPr>
          </a:p>
        </p:txBody>
      </p:sp>
      <p:sp>
        <p:nvSpPr>
          <p:cNvPr id="4" name="Rectangle 3">
            <a:extLst>
              <a:ext uri="{FF2B5EF4-FFF2-40B4-BE49-F238E27FC236}">
                <a16:creationId xmlns:a16="http://schemas.microsoft.com/office/drawing/2014/main" id="{16F8120A-6802-B442-97CA-4030AAF4C3D2}"/>
              </a:ext>
            </a:extLst>
          </p:cNvPr>
          <p:cNvSpPr/>
          <p:nvPr/>
        </p:nvSpPr>
        <p:spPr>
          <a:xfrm>
            <a:off x="749344" y="1732856"/>
            <a:ext cx="10766196" cy="646331"/>
          </a:xfrm>
          <a:prstGeom prst="rect">
            <a:avLst/>
          </a:prstGeom>
        </p:spPr>
        <p:txBody>
          <a:bodyPr wrap="square">
            <a:spAutoFit/>
          </a:bodyPr>
          <a:lstStyle/>
          <a:p>
            <a:pPr algn="ctr"/>
            <a:r>
              <a:rPr lang="en-US" sz="3600" u="sng" dirty="0">
                <a:latin typeface="Arial" panose="020B0604020202020204" pitchFamily="34" charset="0"/>
                <a:cs typeface="Arial" panose="020B0604020202020204" pitchFamily="34" charset="0"/>
              </a:rPr>
              <a:t>Let’s Learn And Teach Resilience</a:t>
            </a:r>
          </a:p>
        </p:txBody>
      </p:sp>
      <p:sp>
        <p:nvSpPr>
          <p:cNvPr id="8" name="Google Shape;125;g8560623eb6_3_10">
            <a:extLst>
              <a:ext uri="{FF2B5EF4-FFF2-40B4-BE49-F238E27FC236}">
                <a16:creationId xmlns:a16="http://schemas.microsoft.com/office/drawing/2014/main" id="{434977D3-1BD8-1047-90E6-3D68BDEFC9B4}"/>
              </a:ext>
            </a:extLst>
          </p:cNvPr>
          <p:cNvSpPr txBox="1">
            <a:spLocks noGrp="1"/>
          </p:cNvSpPr>
          <p:nvPr>
            <p:ph idx="1"/>
          </p:nvPr>
        </p:nvSpPr>
        <p:spPr>
          <a:xfrm>
            <a:off x="1069513" y="2508531"/>
            <a:ext cx="10668599" cy="3333607"/>
          </a:xfrm>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342900" indent="-342900">
              <a:lnSpc>
                <a:spcPct val="80000"/>
              </a:lnSpc>
              <a:spcBef>
                <a:spcPts val="476"/>
              </a:spcBef>
              <a:spcAft>
                <a:spcPts val="0"/>
              </a:spcAft>
              <a:buClr>
                <a:schemeClr val="dk1"/>
              </a:buClr>
              <a:buSzPts val="2380"/>
            </a:pPr>
            <a:r>
              <a:rPr lang="en-US" sz="3600" dirty="0">
                <a:latin typeface="Arial" panose="020B0604020202020204" pitchFamily="34" charset="0"/>
                <a:cs typeface="Arial" panose="020B0604020202020204" pitchFamily="34" charset="0"/>
              </a:rPr>
              <a:t>Facilitate another person’s success with guidance, recognition, and support</a:t>
            </a:r>
          </a:p>
          <a:p>
            <a:pPr marL="342900" indent="-342900">
              <a:lnSpc>
                <a:spcPct val="80000"/>
              </a:lnSpc>
              <a:spcBef>
                <a:spcPts val="476"/>
              </a:spcBef>
              <a:spcAft>
                <a:spcPts val="0"/>
              </a:spcAft>
              <a:buClr>
                <a:schemeClr val="dk1"/>
              </a:buClr>
              <a:buSzPts val="2380"/>
            </a:pPr>
            <a:r>
              <a:rPr lang="en-US" sz="3600" dirty="0">
                <a:latin typeface="Arial" panose="020B0604020202020204" pitchFamily="34" charset="0"/>
                <a:cs typeface="Arial" panose="020B0604020202020204" pitchFamily="34" charset="0"/>
              </a:rPr>
              <a:t>Build trust</a:t>
            </a:r>
          </a:p>
          <a:p>
            <a:pPr marL="342900" indent="-342900">
              <a:lnSpc>
                <a:spcPct val="80000"/>
              </a:lnSpc>
              <a:spcBef>
                <a:spcPts val="476"/>
              </a:spcBef>
              <a:spcAft>
                <a:spcPts val="0"/>
              </a:spcAft>
              <a:buClr>
                <a:schemeClr val="dk1"/>
              </a:buClr>
              <a:buSzPts val="2380"/>
            </a:pPr>
            <a:r>
              <a:rPr lang="en-US" sz="3600" dirty="0">
                <a:latin typeface="Arial" panose="020B0604020202020204" pitchFamily="34" charset="0"/>
                <a:cs typeface="Arial" panose="020B0604020202020204" pitchFamily="34" charset="0"/>
              </a:rPr>
              <a:t>Seek support to help you build positivity</a:t>
            </a:r>
          </a:p>
          <a:p>
            <a:pPr marL="342900" indent="-342900">
              <a:lnSpc>
                <a:spcPct val="80000"/>
              </a:lnSpc>
              <a:spcBef>
                <a:spcPts val="0"/>
              </a:spcBef>
              <a:spcAft>
                <a:spcPts val="0"/>
              </a:spcAft>
              <a:buClr>
                <a:schemeClr val="dk1"/>
              </a:buClr>
              <a:buSzPts val="2380"/>
            </a:pPr>
            <a:r>
              <a:rPr lang="en-US" sz="3600" dirty="0">
                <a:latin typeface="Arial" panose="020B0604020202020204" pitchFamily="34" charset="0"/>
                <a:cs typeface="Arial" panose="020B0604020202020204" pitchFamily="34" charset="0"/>
              </a:rPr>
              <a:t>Have moments of play</a:t>
            </a:r>
          </a:p>
          <a:p>
            <a:pPr marL="342900" indent="-342900">
              <a:lnSpc>
                <a:spcPct val="80000"/>
              </a:lnSpc>
              <a:spcBef>
                <a:spcPts val="476"/>
              </a:spcBef>
              <a:spcAft>
                <a:spcPts val="0"/>
              </a:spcAft>
              <a:buClr>
                <a:schemeClr val="dk1"/>
              </a:buClr>
              <a:buSzPts val="2380"/>
            </a:pPr>
            <a:r>
              <a:rPr lang="en-US" sz="3600" dirty="0">
                <a:latin typeface="Arial" panose="020B0604020202020204" pitchFamily="34" charset="0"/>
                <a:cs typeface="Arial" panose="020B0604020202020204" pitchFamily="34" charset="0"/>
              </a:rPr>
              <a:t>Stay inspired</a:t>
            </a:r>
          </a:p>
          <a:p>
            <a:pPr marL="0" indent="0">
              <a:lnSpc>
                <a:spcPct val="80000"/>
              </a:lnSpc>
              <a:spcBef>
                <a:spcPts val="476"/>
              </a:spcBef>
              <a:spcAft>
                <a:spcPts val="0"/>
              </a:spcAft>
              <a:buClr>
                <a:schemeClr val="dk1"/>
              </a:buClr>
              <a:buSzPts val="2380"/>
              <a:buNone/>
            </a:pPr>
            <a:endParaRPr lang="en-US" sz="36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DF44B181-ED3C-CA4B-B8E0-40DF19846DF2}"/>
              </a:ext>
            </a:extLst>
          </p:cNvPr>
          <p:cNvPicPr>
            <a:picLocks noChangeAspect="1"/>
          </p:cNvPicPr>
          <p:nvPr/>
        </p:nvPicPr>
        <p:blipFill>
          <a:blip r:embed="rId3"/>
          <a:srcRect/>
          <a:stretch/>
        </p:blipFill>
        <p:spPr>
          <a:xfrm>
            <a:off x="658733" y="217626"/>
            <a:ext cx="1048595" cy="1219200"/>
          </a:xfrm>
          <a:prstGeom prst="rect">
            <a:avLst/>
          </a:prstGeom>
          <a:ln>
            <a:noFill/>
          </a:ln>
        </p:spPr>
      </p:pic>
    </p:spTree>
    <p:extLst>
      <p:ext uri="{BB962C8B-B14F-4D97-AF65-F5344CB8AC3E}">
        <p14:creationId xmlns:p14="http://schemas.microsoft.com/office/powerpoint/2010/main" val="2770156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626D0-D706-184A-8E65-B0370AD634B2}"/>
              </a:ext>
            </a:extLst>
          </p:cNvPr>
          <p:cNvSpPr>
            <a:spLocks noGrp="1"/>
          </p:cNvSpPr>
          <p:nvPr>
            <p:ph type="title"/>
          </p:nvPr>
        </p:nvSpPr>
        <p:spPr>
          <a:xfrm>
            <a:off x="838200" y="365125"/>
            <a:ext cx="10899912" cy="1325563"/>
          </a:xfrm>
        </p:spPr>
        <p:txBody>
          <a:bodyPr>
            <a:normAutofit/>
          </a:bodyPr>
          <a:lstStyle/>
          <a:p>
            <a:pPr algn="r"/>
            <a:r>
              <a:rPr lang="en-US" sz="6000" dirty="0">
                <a:latin typeface="Arial" panose="020B0604020202020204" pitchFamily="34" charset="0"/>
                <a:cs typeface="Arial" panose="020B0604020202020204" pitchFamily="34" charset="0"/>
              </a:rPr>
              <a:t>Resilience</a:t>
            </a:r>
          </a:p>
        </p:txBody>
      </p:sp>
      <p:cxnSp>
        <p:nvCxnSpPr>
          <p:cNvPr id="5" name="Straight Connector 4">
            <a:extLst>
              <a:ext uri="{FF2B5EF4-FFF2-40B4-BE49-F238E27FC236}">
                <a16:creationId xmlns:a16="http://schemas.microsoft.com/office/drawing/2014/main" id="{16346B43-B65B-E147-9455-42590B55BE46}"/>
              </a:ext>
            </a:extLst>
          </p:cNvPr>
          <p:cNvCxnSpPr>
            <a:cxnSpLocks/>
          </p:cNvCxnSpPr>
          <p:nvPr/>
        </p:nvCxnSpPr>
        <p:spPr>
          <a:xfrm>
            <a:off x="526773" y="1524000"/>
            <a:ext cx="11211339" cy="0"/>
          </a:xfrm>
          <a:prstGeom prst="line">
            <a:avLst/>
          </a:prstGeom>
          <a:ln w="57150">
            <a:solidFill>
              <a:srgbClr val="6B9BD1"/>
            </a:solidFill>
          </a:ln>
        </p:spPr>
        <p:style>
          <a:lnRef idx="1">
            <a:schemeClr val="accent3"/>
          </a:lnRef>
          <a:fillRef idx="0">
            <a:schemeClr val="accent3"/>
          </a:fillRef>
          <a:effectRef idx="0">
            <a:schemeClr val="accent3"/>
          </a:effectRef>
          <a:fontRef idx="minor">
            <a:schemeClr val="tx1"/>
          </a:fontRef>
        </p:style>
      </p:cxnSp>
      <p:sp>
        <p:nvSpPr>
          <p:cNvPr id="7" name="TextBox 6">
            <a:extLst>
              <a:ext uri="{FF2B5EF4-FFF2-40B4-BE49-F238E27FC236}">
                <a16:creationId xmlns:a16="http://schemas.microsoft.com/office/drawing/2014/main" id="{0413D305-0AF7-4941-9B44-3D28FD0B1870}"/>
              </a:ext>
            </a:extLst>
          </p:cNvPr>
          <p:cNvSpPr txBox="1"/>
          <p:nvPr/>
        </p:nvSpPr>
        <p:spPr>
          <a:xfrm>
            <a:off x="526773" y="6096000"/>
            <a:ext cx="11211339"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dirty="0" err="1">
                <a:solidFill>
                  <a:schemeClr val="tx1"/>
                </a:solidFill>
              </a:rPr>
              <a:t>www.osymigrant.org</a:t>
            </a:r>
            <a:endParaRPr lang="en-US" dirty="0">
              <a:solidFill>
                <a:schemeClr val="tx1"/>
              </a:solidFill>
            </a:endParaRPr>
          </a:p>
        </p:txBody>
      </p:sp>
      <p:sp>
        <p:nvSpPr>
          <p:cNvPr id="4" name="Rectangle 3">
            <a:extLst>
              <a:ext uri="{FF2B5EF4-FFF2-40B4-BE49-F238E27FC236}">
                <a16:creationId xmlns:a16="http://schemas.microsoft.com/office/drawing/2014/main" id="{16F8120A-6802-B442-97CA-4030AAF4C3D2}"/>
              </a:ext>
            </a:extLst>
          </p:cNvPr>
          <p:cNvSpPr/>
          <p:nvPr/>
        </p:nvSpPr>
        <p:spPr>
          <a:xfrm>
            <a:off x="712902" y="1820031"/>
            <a:ext cx="10766196" cy="646331"/>
          </a:xfrm>
          <a:prstGeom prst="rect">
            <a:avLst/>
          </a:prstGeom>
        </p:spPr>
        <p:txBody>
          <a:bodyPr wrap="square">
            <a:spAutoFit/>
          </a:bodyPr>
          <a:lstStyle/>
          <a:p>
            <a:pPr algn="ctr"/>
            <a:r>
              <a:rPr lang="en-US" sz="3600" u="sng" dirty="0">
                <a:latin typeface="Arial" panose="020B0604020202020204" pitchFamily="34" charset="0"/>
                <a:cs typeface="Arial" panose="020B0604020202020204" pitchFamily="34" charset="0"/>
              </a:rPr>
              <a:t>Let’s Learn and Teach Resilience</a:t>
            </a:r>
          </a:p>
        </p:txBody>
      </p:sp>
      <p:sp>
        <p:nvSpPr>
          <p:cNvPr id="8" name="Google Shape;125;g8560623eb6_3_10">
            <a:extLst>
              <a:ext uri="{FF2B5EF4-FFF2-40B4-BE49-F238E27FC236}">
                <a16:creationId xmlns:a16="http://schemas.microsoft.com/office/drawing/2014/main" id="{434977D3-1BD8-1047-90E6-3D68BDEFC9B4}"/>
              </a:ext>
            </a:extLst>
          </p:cNvPr>
          <p:cNvSpPr txBox="1">
            <a:spLocks noGrp="1"/>
          </p:cNvSpPr>
          <p:nvPr>
            <p:ph idx="1"/>
          </p:nvPr>
        </p:nvSpPr>
        <p:spPr>
          <a:xfrm>
            <a:off x="526773" y="2675218"/>
            <a:ext cx="10984396" cy="3333607"/>
          </a:xfrm>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342900" indent="-342900">
              <a:lnSpc>
                <a:spcPct val="80000"/>
              </a:lnSpc>
              <a:spcBef>
                <a:spcPts val="476"/>
              </a:spcBef>
              <a:spcAft>
                <a:spcPts val="0"/>
              </a:spcAft>
              <a:buClr>
                <a:schemeClr val="dk1"/>
              </a:buClr>
              <a:buSzPts val="2380"/>
            </a:pPr>
            <a:r>
              <a:rPr lang="en-US" sz="3600" dirty="0">
                <a:latin typeface="Arial" panose="020B0604020202020204" pitchFamily="34" charset="0"/>
                <a:cs typeface="Arial" panose="020B0604020202020204" pitchFamily="34" charset="0"/>
              </a:rPr>
              <a:t>Develop quality relationships</a:t>
            </a:r>
          </a:p>
          <a:p>
            <a:pPr marL="342900" indent="-342900">
              <a:lnSpc>
                <a:spcPct val="80000"/>
              </a:lnSpc>
              <a:spcBef>
                <a:spcPts val="476"/>
              </a:spcBef>
              <a:spcAft>
                <a:spcPts val="0"/>
              </a:spcAft>
              <a:buClr>
                <a:schemeClr val="dk1"/>
              </a:buClr>
              <a:buSzPts val="2380"/>
            </a:pPr>
            <a:r>
              <a:rPr lang="en-US" sz="3600" dirty="0">
                <a:latin typeface="Arial" panose="020B0604020202020204" pitchFamily="34" charset="0"/>
                <a:cs typeface="Arial" panose="020B0604020202020204" pitchFamily="34" charset="0"/>
              </a:rPr>
              <a:t>Spend face-to-face time with loved ones</a:t>
            </a:r>
          </a:p>
          <a:p>
            <a:pPr marL="342900" indent="-342900">
              <a:lnSpc>
                <a:spcPct val="80000"/>
              </a:lnSpc>
              <a:spcBef>
                <a:spcPts val="476"/>
              </a:spcBef>
              <a:spcAft>
                <a:spcPts val="0"/>
              </a:spcAft>
              <a:buClr>
                <a:schemeClr val="dk1"/>
              </a:buClr>
              <a:buSzPts val="2380"/>
            </a:pPr>
            <a:r>
              <a:rPr lang="en-US" sz="3600" dirty="0">
                <a:latin typeface="Arial" panose="020B0604020202020204" pitchFamily="34" charset="0"/>
                <a:cs typeface="Arial" panose="020B0604020202020204" pitchFamily="34" charset="0"/>
              </a:rPr>
              <a:t>Practice gratitude daily</a:t>
            </a:r>
          </a:p>
          <a:p>
            <a:pPr marL="342900" indent="-342900">
              <a:lnSpc>
                <a:spcPct val="80000"/>
              </a:lnSpc>
              <a:spcBef>
                <a:spcPts val="476"/>
              </a:spcBef>
              <a:spcAft>
                <a:spcPts val="0"/>
              </a:spcAft>
              <a:buClr>
                <a:schemeClr val="dk1"/>
              </a:buClr>
              <a:buSzPts val="2380"/>
            </a:pPr>
            <a:r>
              <a:rPr lang="en-US" sz="3600" dirty="0">
                <a:latin typeface="Arial" panose="020B0604020202020204" pitchFamily="34" charset="0"/>
                <a:cs typeface="Arial" panose="020B0604020202020204" pitchFamily="34" charset="0"/>
              </a:rPr>
              <a:t>Gain perspective by stepping out of your own box</a:t>
            </a:r>
          </a:p>
          <a:p>
            <a:pPr marL="342900" indent="-342900">
              <a:lnSpc>
                <a:spcPct val="80000"/>
              </a:lnSpc>
              <a:spcBef>
                <a:spcPts val="476"/>
              </a:spcBef>
              <a:spcAft>
                <a:spcPts val="0"/>
              </a:spcAft>
              <a:buClr>
                <a:schemeClr val="dk1"/>
              </a:buClr>
              <a:buSzPts val="2380"/>
            </a:pPr>
            <a:r>
              <a:rPr lang="en-US" sz="3600" dirty="0">
                <a:latin typeface="Arial" panose="020B0604020202020204" pitchFamily="34" charset="0"/>
                <a:cs typeface="Arial" panose="020B0604020202020204" pitchFamily="34" charset="0"/>
              </a:rPr>
              <a:t>Reframe your thoughts (positive mindset)</a:t>
            </a:r>
          </a:p>
          <a:p>
            <a:pPr marL="342900" indent="-342900">
              <a:lnSpc>
                <a:spcPct val="80000"/>
              </a:lnSpc>
              <a:spcBef>
                <a:spcPts val="476"/>
              </a:spcBef>
              <a:spcAft>
                <a:spcPts val="0"/>
              </a:spcAft>
              <a:buClr>
                <a:schemeClr val="dk1"/>
              </a:buClr>
              <a:buSzPts val="2380"/>
            </a:pPr>
            <a:r>
              <a:rPr lang="en-US" sz="3600" dirty="0">
                <a:latin typeface="Arial" panose="020B0604020202020204" pitchFamily="34" charset="0"/>
                <a:cs typeface="Arial" panose="020B0604020202020204" pitchFamily="34" charset="0"/>
              </a:rPr>
              <a:t>Focus on what you can control – take small steps</a:t>
            </a:r>
          </a:p>
          <a:p>
            <a:pPr marL="0" indent="0">
              <a:lnSpc>
                <a:spcPct val="80000"/>
              </a:lnSpc>
              <a:spcBef>
                <a:spcPts val="476"/>
              </a:spcBef>
              <a:spcAft>
                <a:spcPts val="0"/>
              </a:spcAft>
              <a:buClr>
                <a:schemeClr val="dk1"/>
              </a:buClr>
              <a:buSzPts val="2380"/>
              <a:buNone/>
            </a:pPr>
            <a:endParaRPr lang="en-US" sz="36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8D3F25E5-AF44-0046-B0D2-B5097F986476}"/>
              </a:ext>
            </a:extLst>
          </p:cNvPr>
          <p:cNvPicPr>
            <a:picLocks noChangeAspect="1"/>
          </p:cNvPicPr>
          <p:nvPr/>
        </p:nvPicPr>
        <p:blipFill>
          <a:blip r:embed="rId3"/>
          <a:srcRect/>
          <a:stretch/>
        </p:blipFill>
        <p:spPr>
          <a:xfrm>
            <a:off x="658733" y="217626"/>
            <a:ext cx="1048595" cy="1219200"/>
          </a:xfrm>
          <a:prstGeom prst="rect">
            <a:avLst/>
          </a:prstGeom>
          <a:ln>
            <a:noFill/>
          </a:ln>
        </p:spPr>
      </p:pic>
    </p:spTree>
    <p:extLst>
      <p:ext uri="{BB962C8B-B14F-4D97-AF65-F5344CB8AC3E}">
        <p14:creationId xmlns:p14="http://schemas.microsoft.com/office/powerpoint/2010/main" val="4271066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626D0-D706-184A-8E65-B0370AD634B2}"/>
              </a:ext>
            </a:extLst>
          </p:cNvPr>
          <p:cNvSpPr>
            <a:spLocks noGrp="1"/>
          </p:cNvSpPr>
          <p:nvPr>
            <p:ph type="title"/>
          </p:nvPr>
        </p:nvSpPr>
        <p:spPr>
          <a:xfrm>
            <a:off x="838200" y="365125"/>
            <a:ext cx="10899912" cy="1325563"/>
          </a:xfrm>
        </p:spPr>
        <p:txBody>
          <a:bodyPr>
            <a:normAutofit/>
          </a:bodyPr>
          <a:lstStyle/>
          <a:p>
            <a:pPr algn="r"/>
            <a:r>
              <a:rPr lang="en-US" sz="6000" dirty="0">
                <a:latin typeface="+mn-lt"/>
              </a:rPr>
              <a:t>Resilience</a:t>
            </a:r>
          </a:p>
        </p:txBody>
      </p:sp>
      <p:sp>
        <p:nvSpPr>
          <p:cNvPr id="7" name="TextBox 6">
            <a:extLst>
              <a:ext uri="{FF2B5EF4-FFF2-40B4-BE49-F238E27FC236}">
                <a16:creationId xmlns:a16="http://schemas.microsoft.com/office/drawing/2014/main" id="{0413D305-0AF7-4941-9B44-3D28FD0B1870}"/>
              </a:ext>
            </a:extLst>
          </p:cNvPr>
          <p:cNvSpPr txBox="1"/>
          <p:nvPr/>
        </p:nvSpPr>
        <p:spPr>
          <a:xfrm>
            <a:off x="526773" y="6096000"/>
            <a:ext cx="11211339"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dirty="0" err="1">
                <a:solidFill>
                  <a:schemeClr val="tx1"/>
                </a:solidFill>
              </a:rPr>
              <a:t>www.osymigrant.org</a:t>
            </a:r>
            <a:endParaRPr lang="en-US" dirty="0">
              <a:solidFill>
                <a:schemeClr val="tx1"/>
              </a:solidFill>
            </a:endParaRPr>
          </a:p>
        </p:txBody>
      </p:sp>
      <p:sp>
        <p:nvSpPr>
          <p:cNvPr id="8" name="Rectangle 7">
            <a:extLst>
              <a:ext uri="{FF2B5EF4-FFF2-40B4-BE49-F238E27FC236}">
                <a16:creationId xmlns:a16="http://schemas.microsoft.com/office/drawing/2014/main" id="{33BE8F56-3668-4D43-BB6C-1B714B245286}"/>
              </a:ext>
            </a:extLst>
          </p:cNvPr>
          <p:cNvSpPr/>
          <p:nvPr/>
        </p:nvSpPr>
        <p:spPr>
          <a:xfrm>
            <a:off x="838200" y="1766888"/>
            <a:ext cx="4543161" cy="1200329"/>
          </a:xfrm>
          <a:prstGeom prst="rect">
            <a:avLst/>
          </a:prstGeom>
        </p:spPr>
        <p:txBody>
          <a:bodyPr wrap="square">
            <a:spAutoFit/>
          </a:bodyPr>
          <a:lstStyle/>
          <a:p>
            <a:pPr algn="ctr"/>
            <a:r>
              <a:rPr lang="en-US" sz="2400" dirty="0">
                <a:latin typeface="Arial" panose="020B0604020202020204" pitchFamily="34" charset="0"/>
                <a:cs typeface="Arial" panose="020B0604020202020204" pitchFamily="34" charset="0"/>
              </a:rPr>
              <a:t>ACTIVITY: </a:t>
            </a:r>
          </a:p>
          <a:p>
            <a:pPr algn="ctr"/>
            <a:r>
              <a:rPr lang="en-US" sz="2400" i="1" dirty="0">
                <a:latin typeface="Arial" panose="020B0604020202020204" pitchFamily="34" charset="0"/>
                <a:cs typeface="Arial" panose="020B0604020202020204" pitchFamily="34" charset="0"/>
              </a:rPr>
              <a:t>Nicholson McBride Resilience Questionnaire</a:t>
            </a:r>
            <a:r>
              <a:rPr lang="en-US" sz="2400" dirty="0">
                <a:latin typeface="Arial" panose="020B0604020202020204" pitchFamily="34" charset="0"/>
                <a:cs typeface="Arial" panose="020B0604020202020204" pitchFamily="34" charset="0"/>
              </a:rPr>
              <a:t> (NMRQ). </a:t>
            </a:r>
          </a:p>
        </p:txBody>
      </p:sp>
      <p:sp>
        <p:nvSpPr>
          <p:cNvPr id="4" name="Rectangle 3">
            <a:extLst>
              <a:ext uri="{FF2B5EF4-FFF2-40B4-BE49-F238E27FC236}">
                <a16:creationId xmlns:a16="http://schemas.microsoft.com/office/drawing/2014/main" id="{39CEEBCF-ADF1-BD43-A09B-0EAAD933D1CC}"/>
              </a:ext>
            </a:extLst>
          </p:cNvPr>
          <p:cNvSpPr/>
          <p:nvPr/>
        </p:nvSpPr>
        <p:spPr>
          <a:xfrm>
            <a:off x="764447" y="3267401"/>
            <a:ext cx="5257800" cy="1780167"/>
          </a:xfrm>
          <a:prstGeom prst="rect">
            <a:avLst/>
          </a:prstGeom>
        </p:spPr>
        <p:txBody>
          <a:bodyPr wrap="square">
            <a:spAutoFit/>
          </a:bodyPr>
          <a:lstStyle/>
          <a:p>
            <a:pPr>
              <a:lnSpc>
                <a:spcPct val="107000"/>
              </a:lnSpc>
              <a:spcBef>
                <a:spcPts val="855"/>
              </a:spcBef>
            </a:pPr>
            <a:r>
              <a:rPr lang="en-US" sz="2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Objective: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457200" lvl="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Assess current level of resilience and quickly identify tips to increase resilience.</a:t>
            </a:r>
          </a:p>
        </p:txBody>
      </p:sp>
      <p:cxnSp>
        <p:nvCxnSpPr>
          <p:cNvPr id="11" name="Straight Connector 10">
            <a:extLst>
              <a:ext uri="{FF2B5EF4-FFF2-40B4-BE49-F238E27FC236}">
                <a16:creationId xmlns:a16="http://schemas.microsoft.com/office/drawing/2014/main" id="{A18181D7-D709-C24E-9DFB-F796232D5DC6}"/>
              </a:ext>
            </a:extLst>
          </p:cNvPr>
          <p:cNvCxnSpPr>
            <a:cxnSpLocks/>
          </p:cNvCxnSpPr>
          <p:nvPr/>
        </p:nvCxnSpPr>
        <p:spPr>
          <a:xfrm>
            <a:off x="526773" y="1524000"/>
            <a:ext cx="11211339" cy="0"/>
          </a:xfrm>
          <a:prstGeom prst="line">
            <a:avLst/>
          </a:prstGeom>
          <a:ln w="57150">
            <a:solidFill>
              <a:srgbClr val="6B9BD1"/>
            </a:solidFill>
          </a:ln>
        </p:spPr>
        <p:style>
          <a:lnRef idx="1">
            <a:schemeClr val="accent3"/>
          </a:lnRef>
          <a:fillRef idx="0">
            <a:schemeClr val="accent3"/>
          </a:fillRef>
          <a:effectRef idx="0">
            <a:schemeClr val="accent3"/>
          </a:effectRef>
          <a:fontRef idx="minor">
            <a:schemeClr val="tx1"/>
          </a:fontRef>
        </p:style>
      </p:cxnSp>
      <p:pic>
        <p:nvPicPr>
          <p:cNvPr id="12" name="Picture 11">
            <a:extLst>
              <a:ext uri="{FF2B5EF4-FFF2-40B4-BE49-F238E27FC236}">
                <a16:creationId xmlns:a16="http://schemas.microsoft.com/office/drawing/2014/main" id="{6B39A0E3-8AA5-C64D-AC95-3A101AA291E2}"/>
              </a:ext>
            </a:extLst>
          </p:cNvPr>
          <p:cNvPicPr>
            <a:picLocks noChangeAspect="1"/>
          </p:cNvPicPr>
          <p:nvPr/>
        </p:nvPicPr>
        <p:blipFill>
          <a:blip r:embed="rId3"/>
          <a:srcRect/>
          <a:stretch/>
        </p:blipFill>
        <p:spPr>
          <a:xfrm>
            <a:off x="658733" y="217626"/>
            <a:ext cx="1048595" cy="1219200"/>
          </a:xfrm>
          <a:prstGeom prst="rect">
            <a:avLst/>
          </a:prstGeom>
          <a:ln>
            <a:noFill/>
          </a:ln>
        </p:spPr>
      </p:pic>
      <p:graphicFrame>
        <p:nvGraphicFramePr>
          <p:cNvPr id="3" name="Table 2">
            <a:extLst>
              <a:ext uri="{FF2B5EF4-FFF2-40B4-BE49-F238E27FC236}">
                <a16:creationId xmlns:a16="http://schemas.microsoft.com/office/drawing/2014/main" id="{6B0FE9C1-15C1-384C-A4CE-082F0CA2DFD5}"/>
              </a:ext>
            </a:extLst>
          </p:cNvPr>
          <p:cNvGraphicFramePr>
            <a:graphicFrameLocks noGrp="1"/>
          </p:cNvGraphicFramePr>
          <p:nvPr>
            <p:extLst>
              <p:ext uri="{D42A27DB-BD31-4B8C-83A1-F6EECF244321}">
                <p14:modId xmlns:p14="http://schemas.microsoft.com/office/powerpoint/2010/main" val="3931707372"/>
              </p:ext>
            </p:extLst>
          </p:nvPr>
        </p:nvGraphicFramePr>
        <p:xfrm>
          <a:off x="6884392" y="1690688"/>
          <a:ext cx="4543161" cy="4351335"/>
        </p:xfrm>
        <a:graphic>
          <a:graphicData uri="http://schemas.openxmlformats.org/drawingml/2006/table">
            <a:tbl>
              <a:tblPr firstRow="1" firstCol="1" lastRow="1" lastCol="1" bandRow="1" bandCol="1">
                <a:tableStyleId>{7DF18680-E054-41AD-8BC1-D1AEF772440D}</a:tableStyleId>
              </a:tblPr>
              <a:tblGrid>
                <a:gridCol w="3933436">
                  <a:extLst>
                    <a:ext uri="{9D8B030D-6E8A-4147-A177-3AD203B41FA5}">
                      <a16:colId xmlns:a16="http://schemas.microsoft.com/office/drawing/2014/main" val="192709666"/>
                    </a:ext>
                  </a:extLst>
                </a:gridCol>
                <a:gridCol w="609725">
                  <a:extLst>
                    <a:ext uri="{9D8B030D-6E8A-4147-A177-3AD203B41FA5}">
                      <a16:colId xmlns:a16="http://schemas.microsoft.com/office/drawing/2014/main" val="4285619775"/>
                    </a:ext>
                  </a:extLst>
                </a:gridCol>
              </a:tblGrid>
              <a:tr h="334637">
                <a:tc>
                  <a:txBody>
                    <a:bodyPr/>
                    <a:lstStyle/>
                    <a:p>
                      <a:pPr marL="66675" marR="0">
                        <a:spcBef>
                          <a:spcPts val="565"/>
                        </a:spcBef>
                        <a:spcAft>
                          <a:spcPts val="0"/>
                        </a:spcAft>
                      </a:pPr>
                      <a:r>
                        <a:rPr lang="en-US" sz="1500">
                          <a:effectLst/>
                        </a:rPr>
                        <a:t>Resilience Questionnaire</a:t>
                      </a:r>
                      <a:endParaRPr lang="en-US" sz="900">
                        <a:effectLst/>
                        <a:latin typeface="Helvetica" pitchFamily="2" charset="0"/>
                        <a:ea typeface="Helvetica" pitchFamily="2" charset="0"/>
                        <a:cs typeface="Helvetica" pitchFamily="2" charset="0"/>
                      </a:endParaRPr>
                    </a:p>
                  </a:txBody>
                  <a:tcPr marL="0" marR="0" marT="0" marB="0"/>
                </a:tc>
                <a:tc>
                  <a:txBody>
                    <a:bodyPr/>
                    <a:lstStyle/>
                    <a:p>
                      <a:pPr marL="66675" marR="0">
                        <a:spcBef>
                          <a:spcPts val="565"/>
                        </a:spcBef>
                        <a:spcAft>
                          <a:spcPts val="0"/>
                        </a:spcAft>
                      </a:pPr>
                      <a:r>
                        <a:rPr lang="en-US" sz="1500">
                          <a:effectLst/>
                        </a:rPr>
                        <a:t>Score</a:t>
                      </a:r>
                      <a:endParaRPr lang="en-US" sz="900">
                        <a:effectLst/>
                        <a:latin typeface="Helvetica" pitchFamily="2" charset="0"/>
                        <a:ea typeface="Helvetica" pitchFamily="2" charset="0"/>
                        <a:cs typeface="Helvetica" pitchFamily="2" charset="0"/>
                      </a:endParaRPr>
                    </a:p>
                  </a:txBody>
                  <a:tcPr marL="0" marR="0" marT="0" marB="0"/>
                </a:tc>
                <a:extLst>
                  <a:ext uri="{0D108BD9-81ED-4DB2-BD59-A6C34878D82A}">
                    <a16:rowId xmlns:a16="http://schemas.microsoft.com/office/drawing/2014/main" val="875095980"/>
                  </a:ext>
                </a:extLst>
              </a:tr>
              <a:tr h="405781">
                <a:tc>
                  <a:txBody>
                    <a:bodyPr/>
                    <a:lstStyle/>
                    <a:p>
                      <a:pPr marL="66675" marR="10795">
                        <a:spcBef>
                          <a:spcPts val="560"/>
                        </a:spcBef>
                        <a:spcAft>
                          <a:spcPts val="0"/>
                        </a:spcAft>
                      </a:pPr>
                      <a:r>
                        <a:rPr lang="en-US" sz="1000">
                          <a:effectLst/>
                        </a:rPr>
                        <a:t>1. In a difficult spot, I turn at once to what can be done to put things right.</a:t>
                      </a:r>
                      <a:endParaRPr lang="en-US" sz="900">
                        <a:effectLst/>
                        <a:latin typeface="Helvetica" pitchFamily="2" charset="0"/>
                        <a:ea typeface="Helvetica" pitchFamily="2" charset="0"/>
                        <a:cs typeface="Helvetica" pitchFamily="2" charset="0"/>
                      </a:endParaRPr>
                    </a:p>
                  </a:txBody>
                  <a:tcPr marL="0" marR="0" marT="0" marB="0"/>
                </a:tc>
                <a:tc>
                  <a:txBody>
                    <a:bodyPr/>
                    <a:lstStyle/>
                    <a:p>
                      <a:pPr marL="0" marR="0">
                        <a:spcBef>
                          <a:spcPts val="0"/>
                        </a:spcBef>
                        <a:spcAft>
                          <a:spcPts val="0"/>
                        </a:spcAft>
                      </a:pPr>
                      <a:r>
                        <a:rPr lang="en-US" sz="1000">
                          <a:effectLst/>
                        </a:rPr>
                        <a:t> </a:t>
                      </a:r>
                      <a:endParaRPr lang="en-US" sz="900">
                        <a:effectLst/>
                        <a:latin typeface="Helvetica" pitchFamily="2" charset="0"/>
                        <a:ea typeface="Helvetica" pitchFamily="2" charset="0"/>
                        <a:cs typeface="Helvetica" pitchFamily="2" charset="0"/>
                      </a:endParaRPr>
                    </a:p>
                  </a:txBody>
                  <a:tcPr marL="0" marR="0" marT="0" marB="0"/>
                </a:tc>
                <a:extLst>
                  <a:ext uri="{0D108BD9-81ED-4DB2-BD59-A6C34878D82A}">
                    <a16:rowId xmlns:a16="http://schemas.microsoft.com/office/drawing/2014/main" val="999912338"/>
                  </a:ext>
                </a:extLst>
              </a:tr>
              <a:tr h="406308">
                <a:tc>
                  <a:txBody>
                    <a:bodyPr/>
                    <a:lstStyle/>
                    <a:p>
                      <a:pPr marL="66675" marR="0">
                        <a:spcBef>
                          <a:spcPts val="575"/>
                        </a:spcBef>
                        <a:spcAft>
                          <a:spcPts val="0"/>
                        </a:spcAft>
                      </a:pPr>
                      <a:r>
                        <a:rPr lang="en-US" sz="1000">
                          <a:effectLst/>
                        </a:rPr>
                        <a:t>2. I influence where I can, rather than worrying about what I cannot influence.</a:t>
                      </a:r>
                      <a:endParaRPr lang="en-US" sz="900">
                        <a:effectLst/>
                        <a:latin typeface="Helvetica" pitchFamily="2" charset="0"/>
                        <a:ea typeface="Helvetica" pitchFamily="2" charset="0"/>
                        <a:cs typeface="Helvetica" pitchFamily="2" charset="0"/>
                      </a:endParaRPr>
                    </a:p>
                  </a:txBody>
                  <a:tcPr marL="0" marR="0" marT="0" marB="0"/>
                </a:tc>
                <a:tc>
                  <a:txBody>
                    <a:bodyPr/>
                    <a:lstStyle/>
                    <a:p>
                      <a:pPr marL="0" marR="0">
                        <a:spcBef>
                          <a:spcPts val="0"/>
                        </a:spcBef>
                        <a:spcAft>
                          <a:spcPts val="0"/>
                        </a:spcAft>
                      </a:pPr>
                      <a:r>
                        <a:rPr lang="en-US" sz="1000">
                          <a:effectLst/>
                        </a:rPr>
                        <a:t> </a:t>
                      </a:r>
                      <a:endParaRPr lang="en-US" sz="900">
                        <a:effectLst/>
                        <a:latin typeface="Helvetica" pitchFamily="2" charset="0"/>
                        <a:ea typeface="Helvetica" pitchFamily="2" charset="0"/>
                        <a:cs typeface="Helvetica" pitchFamily="2" charset="0"/>
                      </a:endParaRPr>
                    </a:p>
                  </a:txBody>
                  <a:tcPr marL="0" marR="0" marT="0" marB="0"/>
                </a:tc>
                <a:extLst>
                  <a:ext uri="{0D108BD9-81ED-4DB2-BD59-A6C34878D82A}">
                    <a16:rowId xmlns:a16="http://schemas.microsoft.com/office/drawing/2014/main" val="1454688349"/>
                  </a:ext>
                </a:extLst>
              </a:tr>
              <a:tr h="287208">
                <a:tc>
                  <a:txBody>
                    <a:bodyPr/>
                    <a:lstStyle/>
                    <a:p>
                      <a:pPr marL="66675" marR="0">
                        <a:spcBef>
                          <a:spcPts val="580"/>
                        </a:spcBef>
                        <a:spcAft>
                          <a:spcPts val="0"/>
                        </a:spcAft>
                      </a:pPr>
                      <a:r>
                        <a:rPr lang="en-US" sz="1000">
                          <a:effectLst/>
                        </a:rPr>
                        <a:t>3. I do not take criticism personally.</a:t>
                      </a:r>
                      <a:endParaRPr lang="en-US" sz="900">
                        <a:effectLst/>
                        <a:latin typeface="Helvetica" pitchFamily="2" charset="0"/>
                        <a:ea typeface="Helvetica" pitchFamily="2" charset="0"/>
                        <a:cs typeface="Helvetica" pitchFamily="2" charset="0"/>
                      </a:endParaRPr>
                    </a:p>
                  </a:txBody>
                  <a:tcPr marL="0" marR="0" marT="0" marB="0"/>
                </a:tc>
                <a:tc>
                  <a:txBody>
                    <a:bodyPr/>
                    <a:lstStyle/>
                    <a:p>
                      <a:pPr marL="0" marR="0">
                        <a:spcBef>
                          <a:spcPts val="0"/>
                        </a:spcBef>
                        <a:spcAft>
                          <a:spcPts val="0"/>
                        </a:spcAft>
                      </a:pPr>
                      <a:r>
                        <a:rPr lang="en-US" sz="1000">
                          <a:effectLst/>
                        </a:rPr>
                        <a:t> </a:t>
                      </a:r>
                      <a:endParaRPr lang="en-US" sz="900">
                        <a:effectLst/>
                        <a:latin typeface="Helvetica" pitchFamily="2" charset="0"/>
                        <a:ea typeface="Helvetica" pitchFamily="2" charset="0"/>
                        <a:cs typeface="Helvetica" pitchFamily="2" charset="0"/>
                      </a:endParaRPr>
                    </a:p>
                  </a:txBody>
                  <a:tcPr marL="0" marR="0" marT="0" marB="0"/>
                </a:tc>
                <a:extLst>
                  <a:ext uri="{0D108BD9-81ED-4DB2-BD59-A6C34878D82A}">
                    <a16:rowId xmlns:a16="http://schemas.microsoft.com/office/drawing/2014/main" val="2903616973"/>
                  </a:ext>
                </a:extLst>
              </a:tr>
              <a:tr h="286681">
                <a:tc>
                  <a:txBody>
                    <a:bodyPr/>
                    <a:lstStyle/>
                    <a:p>
                      <a:pPr marL="66675" marR="0">
                        <a:spcBef>
                          <a:spcPts val="560"/>
                        </a:spcBef>
                        <a:spcAft>
                          <a:spcPts val="0"/>
                        </a:spcAft>
                      </a:pPr>
                      <a:r>
                        <a:rPr lang="en-US" sz="1000" dirty="0">
                          <a:effectLst/>
                        </a:rPr>
                        <a:t>4. I generally manage to keep things in perspective.</a:t>
                      </a:r>
                      <a:endParaRPr lang="en-US" sz="900" dirty="0">
                        <a:effectLst/>
                        <a:latin typeface="Helvetica" pitchFamily="2" charset="0"/>
                        <a:ea typeface="Helvetica" pitchFamily="2" charset="0"/>
                        <a:cs typeface="Helvetica" pitchFamily="2" charset="0"/>
                      </a:endParaRPr>
                    </a:p>
                  </a:txBody>
                  <a:tcPr marL="0" marR="0" marT="0" marB="0"/>
                </a:tc>
                <a:tc>
                  <a:txBody>
                    <a:bodyPr/>
                    <a:lstStyle/>
                    <a:p>
                      <a:pPr marL="0" marR="0">
                        <a:spcBef>
                          <a:spcPts val="0"/>
                        </a:spcBef>
                        <a:spcAft>
                          <a:spcPts val="0"/>
                        </a:spcAft>
                      </a:pPr>
                      <a:r>
                        <a:rPr lang="en-US" sz="1000">
                          <a:effectLst/>
                        </a:rPr>
                        <a:t> </a:t>
                      </a:r>
                      <a:endParaRPr lang="en-US" sz="900">
                        <a:effectLst/>
                        <a:latin typeface="Helvetica" pitchFamily="2" charset="0"/>
                        <a:ea typeface="Helvetica" pitchFamily="2" charset="0"/>
                        <a:cs typeface="Helvetica" pitchFamily="2" charset="0"/>
                      </a:endParaRPr>
                    </a:p>
                  </a:txBody>
                  <a:tcPr marL="0" marR="0" marT="0" marB="0"/>
                </a:tc>
                <a:extLst>
                  <a:ext uri="{0D108BD9-81ED-4DB2-BD59-A6C34878D82A}">
                    <a16:rowId xmlns:a16="http://schemas.microsoft.com/office/drawing/2014/main" val="3982525932"/>
                  </a:ext>
                </a:extLst>
              </a:tr>
              <a:tr h="287208">
                <a:tc>
                  <a:txBody>
                    <a:bodyPr/>
                    <a:lstStyle/>
                    <a:p>
                      <a:pPr marL="66675" marR="0">
                        <a:spcBef>
                          <a:spcPts val="575"/>
                        </a:spcBef>
                        <a:spcAft>
                          <a:spcPts val="0"/>
                        </a:spcAft>
                      </a:pPr>
                      <a:r>
                        <a:rPr lang="en-US" sz="1000">
                          <a:effectLst/>
                        </a:rPr>
                        <a:t>5. I am calm in a crisis.</a:t>
                      </a:r>
                      <a:endParaRPr lang="en-US" sz="900">
                        <a:effectLst/>
                        <a:latin typeface="Helvetica" pitchFamily="2" charset="0"/>
                        <a:ea typeface="Helvetica" pitchFamily="2" charset="0"/>
                        <a:cs typeface="Helvetica" pitchFamily="2" charset="0"/>
                      </a:endParaRPr>
                    </a:p>
                  </a:txBody>
                  <a:tcPr marL="0" marR="0" marT="0" marB="0"/>
                </a:tc>
                <a:tc>
                  <a:txBody>
                    <a:bodyPr/>
                    <a:lstStyle/>
                    <a:p>
                      <a:pPr marL="0" marR="0">
                        <a:spcBef>
                          <a:spcPts val="0"/>
                        </a:spcBef>
                        <a:spcAft>
                          <a:spcPts val="0"/>
                        </a:spcAft>
                      </a:pPr>
                      <a:r>
                        <a:rPr lang="en-US" sz="1000">
                          <a:effectLst/>
                        </a:rPr>
                        <a:t> </a:t>
                      </a:r>
                      <a:endParaRPr lang="en-US" sz="900">
                        <a:effectLst/>
                        <a:latin typeface="Helvetica" pitchFamily="2" charset="0"/>
                        <a:ea typeface="Helvetica" pitchFamily="2" charset="0"/>
                        <a:cs typeface="Helvetica" pitchFamily="2" charset="0"/>
                      </a:endParaRPr>
                    </a:p>
                  </a:txBody>
                  <a:tcPr marL="0" marR="0" marT="0" marB="0"/>
                </a:tc>
                <a:extLst>
                  <a:ext uri="{0D108BD9-81ED-4DB2-BD59-A6C34878D82A}">
                    <a16:rowId xmlns:a16="http://schemas.microsoft.com/office/drawing/2014/main" val="908604756"/>
                  </a:ext>
                </a:extLst>
              </a:tr>
              <a:tr h="286154">
                <a:tc>
                  <a:txBody>
                    <a:bodyPr/>
                    <a:lstStyle/>
                    <a:p>
                      <a:pPr marL="66675" marR="0">
                        <a:spcBef>
                          <a:spcPts val="565"/>
                        </a:spcBef>
                        <a:spcAft>
                          <a:spcPts val="0"/>
                        </a:spcAft>
                      </a:pPr>
                      <a:r>
                        <a:rPr lang="en-US" sz="1000">
                          <a:effectLst/>
                        </a:rPr>
                        <a:t>6. I am good at finding solutions to problems.</a:t>
                      </a:r>
                      <a:endParaRPr lang="en-US" sz="900">
                        <a:effectLst/>
                        <a:latin typeface="Helvetica" pitchFamily="2" charset="0"/>
                        <a:ea typeface="Helvetica" pitchFamily="2" charset="0"/>
                        <a:cs typeface="Helvetica" pitchFamily="2" charset="0"/>
                      </a:endParaRPr>
                    </a:p>
                  </a:txBody>
                  <a:tcPr marL="0" marR="0" marT="0" marB="0"/>
                </a:tc>
                <a:tc>
                  <a:txBody>
                    <a:bodyPr/>
                    <a:lstStyle/>
                    <a:p>
                      <a:pPr marL="0" marR="0">
                        <a:spcBef>
                          <a:spcPts val="0"/>
                        </a:spcBef>
                        <a:spcAft>
                          <a:spcPts val="0"/>
                        </a:spcAft>
                      </a:pPr>
                      <a:r>
                        <a:rPr lang="en-US" sz="1000">
                          <a:effectLst/>
                        </a:rPr>
                        <a:t> </a:t>
                      </a:r>
                      <a:endParaRPr lang="en-US" sz="900">
                        <a:effectLst/>
                        <a:latin typeface="Helvetica" pitchFamily="2" charset="0"/>
                        <a:ea typeface="Helvetica" pitchFamily="2" charset="0"/>
                        <a:cs typeface="Helvetica" pitchFamily="2" charset="0"/>
                      </a:endParaRPr>
                    </a:p>
                  </a:txBody>
                  <a:tcPr marL="0" marR="0" marT="0" marB="0"/>
                </a:tc>
                <a:extLst>
                  <a:ext uri="{0D108BD9-81ED-4DB2-BD59-A6C34878D82A}">
                    <a16:rowId xmlns:a16="http://schemas.microsoft.com/office/drawing/2014/main" val="217076435"/>
                  </a:ext>
                </a:extLst>
              </a:tr>
              <a:tr h="287735">
                <a:tc>
                  <a:txBody>
                    <a:bodyPr/>
                    <a:lstStyle/>
                    <a:p>
                      <a:pPr marL="66675" marR="0">
                        <a:spcBef>
                          <a:spcPts val="575"/>
                        </a:spcBef>
                        <a:spcAft>
                          <a:spcPts val="0"/>
                        </a:spcAft>
                      </a:pPr>
                      <a:r>
                        <a:rPr lang="en-US" sz="1000">
                          <a:effectLst/>
                        </a:rPr>
                        <a:t>7. I would not describe myself as an anxious person.</a:t>
                      </a:r>
                      <a:endParaRPr lang="en-US" sz="900">
                        <a:effectLst/>
                        <a:latin typeface="Helvetica" pitchFamily="2" charset="0"/>
                        <a:ea typeface="Helvetica" pitchFamily="2" charset="0"/>
                        <a:cs typeface="Helvetica" pitchFamily="2" charset="0"/>
                      </a:endParaRPr>
                    </a:p>
                  </a:txBody>
                  <a:tcPr marL="0" marR="0" marT="0" marB="0"/>
                </a:tc>
                <a:tc>
                  <a:txBody>
                    <a:bodyPr/>
                    <a:lstStyle/>
                    <a:p>
                      <a:pPr marL="0" marR="0">
                        <a:spcBef>
                          <a:spcPts val="0"/>
                        </a:spcBef>
                        <a:spcAft>
                          <a:spcPts val="0"/>
                        </a:spcAft>
                      </a:pPr>
                      <a:r>
                        <a:rPr lang="en-US" sz="1000">
                          <a:effectLst/>
                        </a:rPr>
                        <a:t> </a:t>
                      </a:r>
                      <a:endParaRPr lang="en-US" sz="900">
                        <a:effectLst/>
                        <a:latin typeface="Helvetica" pitchFamily="2" charset="0"/>
                        <a:ea typeface="Helvetica" pitchFamily="2" charset="0"/>
                        <a:cs typeface="Helvetica" pitchFamily="2" charset="0"/>
                      </a:endParaRPr>
                    </a:p>
                  </a:txBody>
                  <a:tcPr marL="0" marR="0" marT="0" marB="0"/>
                </a:tc>
                <a:extLst>
                  <a:ext uri="{0D108BD9-81ED-4DB2-BD59-A6C34878D82A}">
                    <a16:rowId xmlns:a16="http://schemas.microsoft.com/office/drawing/2014/main" val="3141371740"/>
                  </a:ext>
                </a:extLst>
              </a:tr>
              <a:tr h="286154">
                <a:tc>
                  <a:txBody>
                    <a:bodyPr/>
                    <a:lstStyle/>
                    <a:p>
                      <a:pPr marL="66675" marR="0">
                        <a:spcBef>
                          <a:spcPts val="560"/>
                        </a:spcBef>
                        <a:spcAft>
                          <a:spcPts val="0"/>
                        </a:spcAft>
                      </a:pPr>
                      <a:r>
                        <a:rPr lang="en-US" sz="1000">
                          <a:effectLst/>
                        </a:rPr>
                        <a:t>8. I do not tend to avoid conflict.</a:t>
                      </a:r>
                      <a:endParaRPr lang="en-US" sz="900">
                        <a:effectLst/>
                        <a:latin typeface="Helvetica" pitchFamily="2" charset="0"/>
                        <a:ea typeface="Helvetica" pitchFamily="2" charset="0"/>
                        <a:cs typeface="Helvetica" pitchFamily="2" charset="0"/>
                      </a:endParaRPr>
                    </a:p>
                  </a:txBody>
                  <a:tcPr marL="0" marR="0" marT="0" marB="0"/>
                </a:tc>
                <a:tc>
                  <a:txBody>
                    <a:bodyPr/>
                    <a:lstStyle/>
                    <a:p>
                      <a:pPr marL="0" marR="0">
                        <a:spcBef>
                          <a:spcPts val="0"/>
                        </a:spcBef>
                        <a:spcAft>
                          <a:spcPts val="0"/>
                        </a:spcAft>
                      </a:pPr>
                      <a:r>
                        <a:rPr lang="en-US" sz="1000">
                          <a:effectLst/>
                        </a:rPr>
                        <a:t> </a:t>
                      </a:r>
                      <a:endParaRPr lang="en-US" sz="900">
                        <a:effectLst/>
                        <a:latin typeface="Helvetica" pitchFamily="2" charset="0"/>
                        <a:ea typeface="Helvetica" pitchFamily="2" charset="0"/>
                        <a:cs typeface="Helvetica" pitchFamily="2" charset="0"/>
                      </a:endParaRPr>
                    </a:p>
                  </a:txBody>
                  <a:tcPr marL="0" marR="0" marT="0" marB="0"/>
                </a:tc>
                <a:extLst>
                  <a:ext uri="{0D108BD9-81ED-4DB2-BD59-A6C34878D82A}">
                    <a16:rowId xmlns:a16="http://schemas.microsoft.com/office/drawing/2014/main" val="1135819420"/>
                  </a:ext>
                </a:extLst>
              </a:tr>
              <a:tr h="287208">
                <a:tc>
                  <a:txBody>
                    <a:bodyPr/>
                    <a:lstStyle/>
                    <a:p>
                      <a:pPr marL="66675" marR="0">
                        <a:spcBef>
                          <a:spcPts val="580"/>
                        </a:spcBef>
                        <a:spcAft>
                          <a:spcPts val="0"/>
                        </a:spcAft>
                      </a:pPr>
                      <a:r>
                        <a:rPr lang="en-US" sz="1000" dirty="0">
                          <a:effectLst/>
                        </a:rPr>
                        <a:t>9. I try to control events rather than being a victim of circumstances.</a:t>
                      </a:r>
                      <a:endParaRPr lang="en-US" sz="900" dirty="0">
                        <a:effectLst/>
                        <a:latin typeface="Helvetica" pitchFamily="2" charset="0"/>
                        <a:ea typeface="Helvetica" pitchFamily="2" charset="0"/>
                        <a:cs typeface="Helvetica" pitchFamily="2" charset="0"/>
                      </a:endParaRPr>
                    </a:p>
                  </a:txBody>
                  <a:tcPr marL="0" marR="0" marT="0" marB="0"/>
                </a:tc>
                <a:tc>
                  <a:txBody>
                    <a:bodyPr/>
                    <a:lstStyle/>
                    <a:p>
                      <a:pPr marL="0" marR="0">
                        <a:spcBef>
                          <a:spcPts val="0"/>
                        </a:spcBef>
                        <a:spcAft>
                          <a:spcPts val="0"/>
                        </a:spcAft>
                      </a:pPr>
                      <a:r>
                        <a:rPr lang="en-US" sz="1000">
                          <a:effectLst/>
                        </a:rPr>
                        <a:t> </a:t>
                      </a:r>
                      <a:endParaRPr lang="en-US" sz="900">
                        <a:effectLst/>
                        <a:latin typeface="Helvetica" pitchFamily="2" charset="0"/>
                        <a:ea typeface="Helvetica" pitchFamily="2" charset="0"/>
                        <a:cs typeface="Helvetica" pitchFamily="2" charset="0"/>
                      </a:endParaRPr>
                    </a:p>
                  </a:txBody>
                  <a:tcPr marL="0" marR="0" marT="0" marB="0"/>
                </a:tc>
                <a:extLst>
                  <a:ext uri="{0D108BD9-81ED-4DB2-BD59-A6C34878D82A}">
                    <a16:rowId xmlns:a16="http://schemas.microsoft.com/office/drawing/2014/main" val="4006717825"/>
                  </a:ext>
                </a:extLst>
              </a:tr>
              <a:tr h="286681">
                <a:tc>
                  <a:txBody>
                    <a:bodyPr/>
                    <a:lstStyle/>
                    <a:p>
                      <a:pPr marL="66675" marR="0">
                        <a:spcBef>
                          <a:spcPts val="560"/>
                        </a:spcBef>
                        <a:spcAft>
                          <a:spcPts val="0"/>
                        </a:spcAft>
                      </a:pPr>
                      <a:r>
                        <a:rPr lang="en-US" sz="1000">
                          <a:effectLst/>
                        </a:rPr>
                        <a:t>10. I trust my intuition.</a:t>
                      </a:r>
                      <a:endParaRPr lang="en-US" sz="900">
                        <a:effectLst/>
                        <a:latin typeface="Helvetica" pitchFamily="2" charset="0"/>
                        <a:ea typeface="Helvetica" pitchFamily="2" charset="0"/>
                        <a:cs typeface="Helvetica" pitchFamily="2" charset="0"/>
                      </a:endParaRPr>
                    </a:p>
                  </a:txBody>
                  <a:tcPr marL="0" marR="0" marT="0" marB="0"/>
                </a:tc>
                <a:tc>
                  <a:txBody>
                    <a:bodyPr/>
                    <a:lstStyle/>
                    <a:p>
                      <a:pPr marL="0" marR="0">
                        <a:spcBef>
                          <a:spcPts val="0"/>
                        </a:spcBef>
                        <a:spcAft>
                          <a:spcPts val="0"/>
                        </a:spcAft>
                      </a:pPr>
                      <a:r>
                        <a:rPr lang="en-US" sz="1000">
                          <a:effectLst/>
                        </a:rPr>
                        <a:t> </a:t>
                      </a:r>
                      <a:endParaRPr lang="en-US" sz="900">
                        <a:effectLst/>
                        <a:latin typeface="Helvetica" pitchFamily="2" charset="0"/>
                        <a:ea typeface="Helvetica" pitchFamily="2" charset="0"/>
                        <a:cs typeface="Helvetica" pitchFamily="2" charset="0"/>
                      </a:endParaRPr>
                    </a:p>
                  </a:txBody>
                  <a:tcPr marL="0" marR="0" marT="0" marB="0"/>
                </a:tc>
                <a:extLst>
                  <a:ext uri="{0D108BD9-81ED-4DB2-BD59-A6C34878D82A}">
                    <a16:rowId xmlns:a16="http://schemas.microsoft.com/office/drawing/2014/main" val="924680401"/>
                  </a:ext>
                </a:extLst>
              </a:tr>
              <a:tr h="287208">
                <a:tc>
                  <a:txBody>
                    <a:bodyPr/>
                    <a:lstStyle/>
                    <a:p>
                      <a:pPr marL="66675" marR="0">
                        <a:spcBef>
                          <a:spcPts val="575"/>
                        </a:spcBef>
                        <a:spcAft>
                          <a:spcPts val="0"/>
                        </a:spcAft>
                      </a:pPr>
                      <a:r>
                        <a:rPr lang="en-US" sz="1000">
                          <a:effectLst/>
                        </a:rPr>
                        <a:t>11. I manage my stress levels well.</a:t>
                      </a:r>
                      <a:endParaRPr lang="en-US" sz="900">
                        <a:effectLst/>
                        <a:latin typeface="Helvetica" pitchFamily="2" charset="0"/>
                        <a:ea typeface="Helvetica" pitchFamily="2" charset="0"/>
                        <a:cs typeface="Helvetica" pitchFamily="2" charset="0"/>
                      </a:endParaRPr>
                    </a:p>
                  </a:txBody>
                  <a:tcPr marL="0" marR="0" marT="0" marB="0"/>
                </a:tc>
                <a:tc>
                  <a:txBody>
                    <a:bodyPr/>
                    <a:lstStyle/>
                    <a:p>
                      <a:pPr marL="0" marR="0">
                        <a:spcBef>
                          <a:spcPts val="0"/>
                        </a:spcBef>
                        <a:spcAft>
                          <a:spcPts val="0"/>
                        </a:spcAft>
                      </a:pPr>
                      <a:r>
                        <a:rPr lang="en-US" sz="1000">
                          <a:effectLst/>
                        </a:rPr>
                        <a:t> </a:t>
                      </a:r>
                      <a:endParaRPr lang="en-US" sz="900">
                        <a:effectLst/>
                        <a:latin typeface="Helvetica" pitchFamily="2" charset="0"/>
                        <a:ea typeface="Helvetica" pitchFamily="2" charset="0"/>
                        <a:cs typeface="Helvetica" pitchFamily="2" charset="0"/>
                      </a:endParaRPr>
                    </a:p>
                  </a:txBody>
                  <a:tcPr marL="0" marR="0" marT="0" marB="0"/>
                </a:tc>
                <a:extLst>
                  <a:ext uri="{0D108BD9-81ED-4DB2-BD59-A6C34878D82A}">
                    <a16:rowId xmlns:a16="http://schemas.microsoft.com/office/drawing/2014/main" val="3227033918"/>
                  </a:ext>
                </a:extLst>
              </a:tr>
              <a:tr h="286154">
                <a:tc>
                  <a:txBody>
                    <a:bodyPr/>
                    <a:lstStyle/>
                    <a:p>
                      <a:pPr marL="66675" marR="0">
                        <a:spcBef>
                          <a:spcPts val="565"/>
                        </a:spcBef>
                        <a:spcAft>
                          <a:spcPts val="0"/>
                        </a:spcAft>
                      </a:pPr>
                      <a:r>
                        <a:rPr lang="en-US" sz="1000">
                          <a:effectLst/>
                        </a:rPr>
                        <a:t>12. I feel confident and secure in my position.</a:t>
                      </a:r>
                      <a:endParaRPr lang="en-US" sz="900">
                        <a:effectLst/>
                        <a:latin typeface="Helvetica" pitchFamily="2" charset="0"/>
                        <a:ea typeface="Helvetica" pitchFamily="2" charset="0"/>
                        <a:cs typeface="Helvetica" pitchFamily="2" charset="0"/>
                      </a:endParaRPr>
                    </a:p>
                  </a:txBody>
                  <a:tcPr marL="0" marR="0" marT="0" marB="0"/>
                </a:tc>
                <a:tc>
                  <a:txBody>
                    <a:bodyPr/>
                    <a:lstStyle/>
                    <a:p>
                      <a:pPr marL="0" marR="0">
                        <a:spcBef>
                          <a:spcPts val="0"/>
                        </a:spcBef>
                        <a:spcAft>
                          <a:spcPts val="0"/>
                        </a:spcAft>
                      </a:pPr>
                      <a:r>
                        <a:rPr lang="en-US" sz="1000">
                          <a:effectLst/>
                        </a:rPr>
                        <a:t> </a:t>
                      </a:r>
                      <a:endParaRPr lang="en-US" sz="900">
                        <a:effectLst/>
                        <a:latin typeface="Helvetica" pitchFamily="2" charset="0"/>
                        <a:ea typeface="Helvetica" pitchFamily="2" charset="0"/>
                        <a:cs typeface="Helvetica" pitchFamily="2" charset="0"/>
                      </a:endParaRPr>
                    </a:p>
                  </a:txBody>
                  <a:tcPr marL="0" marR="0" marT="0" marB="0"/>
                </a:tc>
                <a:extLst>
                  <a:ext uri="{0D108BD9-81ED-4DB2-BD59-A6C34878D82A}">
                    <a16:rowId xmlns:a16="http://schemas.microsoft.com/office/drawing/2014/main" val="3243065273"/>
                  </a:ext>
                </a:extLst>
              </a:tr>
              <a:tr h="336218">
                <a:tc>
                  <a:txBody>
                    <a:bodyPr/>
                    <a:lstStyle/>
                    <a:p>
                      <a:pPr marL="66675" marR="0">
                        <a:spcBef>
                          <a:spcPts val="565"/>
                        </a:spcBef>
                        <a:spcAft>
                          <a:spcPts val="0"/>
                        </a:spcAft>
                      </a:pPr>
                      <a:r>
                        <a:rPr lang="en-US" sz="1500">
                          <a:effectLst/>
                        </a:rPr>
                        <a:t>TOTAL</a:t>
                      </a:r>
                      <a:endParaRPr lang="en-US" sz="900">
                        <a:effectLst/>
                        <a:latin typeface="Helvetica" pitchFamily="2" charset="0"/>
                        <a:ea typeface="Helvetica" pitchFamily="2" charset="0"/>
                        <a:cs typeface="Helvetica" pitchFamily="2" charset="0"/>
                      </a:endParaRPr>
                    </a:p>
                  </a:txBody>
                  <a:tcPr marL="0" marR="0" marT="0" marB="0"/>
                </a:tc>
                <a:tc>
                  <a:txBody>
                    <a:bodyPr/>
                    <a:lstStyle/>
                    <a:p>
                      <a:pPr marL="0" marR="0">
                        <a:spcBef>
                          <a:spcPts val="0"/>
                        </a:spcBef>
                        <a:spcAft>
                          <a:spcPts val="0"/>
                        </a:spcAft>
                      </a:pPr>
                      <a:r>
                        <a:rPr lang="en-US" sz="1000" dirty="0">
                          <a:effectLst/>
                        </a:rPr>
                        <a:t> </a:t>
                      </a:r>
                      <a:endParaRPr lang="en-US" sz="900" dirty="0">
                        <a:effectLst/>
                        <a:latin typeface="Helvetica" pitchFamily="2" charset="0"/>
                        <a:ea typeface="Helvetica" pitchFamily="2" charset="0"/>
                        <a:cs typeface="Helvetica" pitchFamily="2" charset="0"/>
                      </a:endParaRPr>
                    </a:p>
                  </a:txBody>
                  <a:tcPr marL="0" marR="0" marT="0" marB="0"/>
                </a:tc>
                <a:extLst>
                  <a:ext uri="{0D108BD9-81ED-4DB2-BD59-A6C34878D82A}">
                    <a16:rowId xmlns:a16="http://schemas.microsoft.com/office/drawing/2014/main" val="1862692573"/>
                  </a:ext>
                </a:extLst>
              </a:tr>
            </a:tbl>
          </a:graphicData>
        </a:graphic>
      </p:graphicFrame>
    </p:spTree>
    <p:extLst>
      <p:ext uri="{BB962C8B-B14F-4D97-AF65-F5344CB8AC3E}">
        <p14:creationId xmlns:p14="http://schemas.microsoft.com/office/powerpoint/2010/main" val="861767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413D305-0AF7-4941-9B44-3D28FD0B1870}"/>
              </a:ext>
            </a:extLst>
          </p:cNvPr>
          <p:cNvSpPr txBox="1"/>
          <p:nvPr/>
        </p:nvSpPr>
        <p:spPr>
          <a:xfrm>
            <a:off x="526773" y="6096000"/>
            <a:ext cx="11211339"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dirty="0" err="1">
                <a:solidFill>
                  <a:schemeClr val="tx1"/>
                </a:solidFill>
              </a:rPr>
              <a:t>www.osymigrant.org</a:t>
            </a:r>
            <a:endParaRPr lang="en-US" dirty="0">
              <a:solidFill>
                <a:schemeClr val="tx1"/>
              </a:solidFill>
            </a:endParaRPr>
          </a:p>
        </p:txBody>
      </p:sp>
      <p:pic>
        <p:nvPicPr>
          <p:cNvPr id="10" name="Picture 2" descr="why-is-resilience-important ~ Daily Work">
            <a:extLst>
              <a:ext uri="{FF2B5EF4-FFF2-40B4-BE49-F238E27FC236}">
                <a16:creationId xmlns:a16="http://schemas.microsoft.com/office/drawing/2014/main" id="{FD23BBD1-71EB-A449-9530-C938E2C68A1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49892" y="380999"/>
            <a:ext cx="7291536" cy="54586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76C3B33-B2E8-964C-9ED5-48212B2DD6F1}"/>
              </a:ext>
            </a:extLst>
          </p:cNvPr>
          <p:cNvPicPr>
            <a:picLocks noChangeAspect="1"/>
          </p:cNvPicPr>
          <p:nvPr/>
        </p:nvPicPr>
        <p:blipFill>
          <a:blip r:embed="rId4"/>
          <a:srcRect/>
          <a:stretch/>
        </p:blipFill>
        <p:spPr>
          <a:xfrm>
            <a:off x="658733" y="217626"/>
            <a:ext cx="1048595" cy="1219200"/>
          </a:xfrm>
          <a:prstGeom prst="rect">
            <a:avLst/>
          </a:prstGeom>
          <a:ln>
            <a:noFill/>
          </a:ln>
        </p:spPr>
      </p:pic>
    </p:spTree>
    <p:extLst>
      <p:ext uri="{BB962C8B-B14F-4D97-AF65-F5344CB8AC3E}">
        <p14:creationId xmlns:p14="http://schemas.microsoft.com/office/powerpoint/2010/main" val="3935967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626D0-D706-184A-8E65-B0370AD634B2}"/>
              </a:ext>
            </a:extLst>
          </p:cNvPr>
          <p:cNvSpPr>
            <a:spLocks noGrp="1"/>
          </p:cNvSpPr>
          <p:nvPr>
            <p:ph type="title"/>
          </p:nvPr>
        </p:nvSpPr>
        <p:spPr>
          <a:xfrm>
            <a:off x="838200" y="365125"/>
            <a:ext cx="10899912" cy="1325563"/>
          </a:xfrm>
        </p:spPr>
        <p:txBody>
          <a:bodyPr>
            <a:normAutofit/>
          </a:bodyPr>
          <a:lstStyle/>
          <a:p>
            <a:pPr algn="r"/>
            <a:r>
              <a:rPr lang="en-US" sz="6000" dirty="0">
                <a:latin typeface="+mn-lt"/>
              </a:rPr>
              <a:t>Resilience</a:t>
            </a:r>
          </a:p>
        </p:txBody>
      </p:sp>
      <p:sp>
        <p:nvSpPr>
          <p:cNvPr id="7" name="TextBox 6">
            <a:extLst>
              <a:ext uri="{FF2B5EF4-FFF2-40B4-BE49-F238E27FC236}">
                <a16:creationId xmlns:a16="http://schemas.microsoft.com/office/drawing/2014/main" id="{0413D305-0AF7-4941-9B44-3D28FD0B1870}"/>
              </a:ext>
            </a:extLst>
          </p:cNvPr>
          <p:cNvSpPr txBox="1"/>
          <p:nvPr/>
        </p:nvSpPr>
        <p:spPr>
          <a:xfrm>
            <a:off x="526773" y="6096000"/>
            <a:ext cx="11211339"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dirty="0" err="1">
                <a:solidFill>
                  <a:schemeClr val="tx1"/>
                </a:solidFill>
              </a:rPr>
              <a:t>www.osymigrant.org</a:t>
            </a:r>
            <a:endParaRPr lang="en-US" dirty="0">
              <a:solidFill>
                <a:schemeClr val="tx1"/>
              </a:solidFill>
            </a:endParaRPr>
          </a:p>
        </p:txBody>
      </p:sp>
      <p:cxnSp>
        <p:nvCxnSpPr>
          <p:cNvPr id="11" name="Straight Connector 10">
            <a:extLst>
              <a:ext uri="{FF2B5EF4-FFF2-40B4-BE49-F238E27FC236}">
                <a16:creationId xmlns:a16="http://schemas.microsoft.com/office/drawing/2014/main" id="{A18181D7-D709-C24E-9DFB-F796232D5DC6}"/>
              </a:ext>
            </a:extLst>
          </p:cNvPr>
          <p:cNvCxnSpPr>
            <a:cxnSpLocks/>
          </p:cNvCxnSpPr>
          <p:nvPr/>
        </p:nvCxnSpPr>
        <p:spPr>
          <a:xfrm>
            <a:off x="526773" y="1524000"/>
            <a:ext cx="11211339" cy="0"/>
          </a:xfrm>
          <a:prstGeom prst="line">
            <a:avLst/>
          </a:prstGeom>
          <a:ln w="57150">
            <a:solidFill>
              <a:srgbClr val="6B9BD1"/>
            </a:solidFill>
          </a:ln>
        </p:spPr>
        <p:style>
          <a:lnRef idx="1">
            <a:schemeClr val="accent3"/>
          </a:lnRef>
          <a:fillRef idx="0">
            <a:schemeClr val="accent3"/>
          </a:fillRef>
          <a:effectRef idx="0">
            <a:schemeClr val="accent3"/>
          </a:effectRef>
          <a:fontRef idx="minor">
            <a:schemeClr val="tx1"/>
          </a:fontRef>
        </p:style>
      </p:cxnSp>
      <p:pic>
        <p:nvPicPr>
          <p:cNvPr id="12" name="Picture 11">
            <a:extLst>
              <a:ext uri="{FF2B5EF4-FFF2-40B4-BE49-F238E27FC236}">
                <a16:creationId xmlns:a16="http://schemas.microsoft.com/office/drawing/2014/main" id="{6B39A0E3-8AA5-C64D-AC95-3A101AA291E2}"/>
              </a:ext>
            </a:extLst>
          </p:cNvPr>
          <p:cNvPicPr>
            <a:picLocks noChangeAspect="1"/>
          </p:cNvPicPr>
          <p:nvPr/>
        </p:nvPicPr>
        <p:blipFill>
          <a:blip r:embed="rId3"/>
          <a:srcRect/>
          <a:stretch/>
        </p:blipFill>
        <p:spPr>
          <a:xfrm>
            <a:off x="658733" y="217626"/>
            <a:ext cx="1048595" cy="1219200"/>
          </a:xfrm>
          <a:prstGeom prst="rect">
            <a:avLst/>
          </a:prstGeom>
          <a:ln>
            <a:noFill/>
          </a:ln>
        </p:spPr>
      </p:pic>
      <p:sp>
        <p:nvSpPr>
          <p:cNvPr id="6" name="Rectangle 5">
            <a:extLst>
              <a:ext uri="{FF2B5EF4-FFF2-40B4-BE49-F238E27FC236}">
                <a16:creationId xmlns:a16="http://schemas.microsoft.com/office/drawing/2014/main" id="{753544B2-2377-2D45-AC8B-8F86630927DF}"/>
              </a:ext>
            </a:extLst>
          </p:cNvPr>
          <p:cNvSpPr/>
          <p:nvPr/>
        </p:nvSpPr>
        <p:spPr>
          <a:xfrm>
            <a:off x="2750428" y="1543724"/>
            <a:ext cx="6288156" cy="707886"/>
          </a:xfrm>
          <a:prstGeom prst="rect">
            <a:avLst/>
          </a:prstGeom>
          <a:noFill/>
        </p:spPr>
        <p:txBody>
          <a:bodyPr wrap="square" lIns="91440" tIns="45720" rIns="91440" bIns="45720">
            <a:spAutoFit/>
          </a:bodyPr>
          <a:lstStyle/>
          <a:p>
            <a:pPr algn="ctr"/>
            <a:r>
              <a:rPr lang="en-US" sz="4000" dirty="0"/>
              <a:t>10 Steps to Resilience</a:t>
            </a:r>
            <a:endParaRPr lang="en-US" sz="4000" b="0" cap="none" spc="0" dirty="0">
              <a:ln w="0"/>
              <a:effectLst>
                <a:reflection blurRad="6350" stA="53000" endA="300" endPos="35500" dir="5400000" sy="-90000" algn="bl" rotWithShape="0"/>
              </a:effectLst>
            </a:endParaRPr>
          </a:p>
        </p:txBody>
      </p:sp>
      <p:sp>
        <p:nvSpPr>
          <p:cNvPr id="5" name="Rectangle 4">
            <a:extLst>
              <a:ext uri="{FF2B5EF4-FFF2-40B4-BE49-F238E27FC236}">
                <a16:creationId xmlns:a16="http://schemas.microsoft.com/office/drawing/2014/main" id="{FEFAF0D7-0EF7-534F-A0B2-B6A0F3AEB6BD}"/>
              </a:ext>
            </a:extLst>
          </p:cNvPr>
          <p:cNvSpPr/>
          <p:nvPr/>
        </p:nvSpPr>
        <p:spPr>
          <a:xfrm>
            <a:off x="6288156" y="1847993"/>
            <a:ext cx="8506936" cy="4154984"/>
          </a:xfrm>
          <a:prstGeom prst="rect">
            <a:avLst/>
          </a:prstGeom>
        </p:spPr>
        <p:txBody>
          <a:bodyPr wrap="square">
            <a:spAutoFit/>
          </a:bodyPr>
          <a:lstStyle/>
          <a:p>
            <a:endParaRPr lang="en-US" sz="2400" dirty="0"/>
          </a:p>
          <a:p>
            <a:r>
              <a:rPr lang="en-US" sz="2400" dirty="0"/>
              <a:t> 1. Visualize success</a:t>
            </a:r>
          </a:p>
          <a:p>
            <a:r>
              <a:rPr lang="en-US" sz="2400" dirty="0"/>
              <a:t> 2. Boost your self-esteem</a:t>
            </a:r>
          </a:p>
          <a:p>
            <a:r>
              <a:rPr lang="en-US" sz="2400" dirty="0"/>
              <a:t> 3. Enhance your efficacy, take control</a:t>
            </a:r>
          </a:p>
          <a:p>
            <a:r>
              <a:rPr lang="en-US" sz="2400" dirty="0"/>
              <a:t> 4. Become more optimistic</a:t>
            </a:r>
          </a:p>
          <a:p>
            <a:r>
              <a:rPr lang="en-US" sz="2400" dirty="0"/>
              <a:t> 5. Manage stress</a:t>
            </a:r>
          </a:p>
          <a:p>
            <a:r>
              <a:rPr lang="en-US" sz="2400" dirty="0"/>
              <a:t> 6. Improve decision-making</a:t>
            </a:r>
          </a:p>
          <a:p>
            <a:r>
              <a:rPr lang="en-US" sz="2400" dirty="0"/>
              <a:t> 7. Ask for help</a:t>
            </a:r>
          </a:p>
          <a:p>
            <a:r>
              <a:rPr lang="en-US" sz="2400" dirty="0"/>
              <a:t> 8. Deal with conflict</a:t>
            </a:r>
          </a:p>
          <a:p>
            <a:r>
              <a:rPr lang="en-US" sz="2400" dirty="0"/>
              <a:t> 9. Learn</a:t>
            </a:r>
          </a:p>
          <a:p>
            <a:r>
              <a:rPr lang="en-US" sz="2400" dirty="0"/>
              <a:t> 10. Be yourself</a:t>
            </a:r>
          </a:p>
        </p:txBody>
      </p:sp>
      <p:pic>
        <p:nvPicPr>
          <p:cNvPr id="9" name="Picture 8">
            <a:extLst>
              <a:ext uri="{FF2B5EF4-FFF2-40B4-BE49-F238E27FC236}">
                <a16:creationId xmlns:a16="http://schemas.microsoft.com/office/drawing/2014/main" id="{296BF0F8-22B4-5B48-B5A2-1D057B6AB900}"/>
              </a:ext>
            </a:extLst>
          </p:cNvPr>
          <p:cNvPicPr>
            <a:picLocks noChangeAspect="1"/>
          </p:cNvPicPr>
          <p:nvPr/>
        </p:nvPicPr>
        <p:blipFill>
          <a:blip r:embed="rId4"/>
          <a:stretch>
            <a:fillRect/>
          </a:stretch>
        </p:blipFill>
        <p:spPr>
          <a:xfrm>
            <a:off x="1183030" y="2319101"/>
            <a:ext cx="4855543" cy="3575304"/>
          </a:xfrm>
          <a:prstGeom prst="rect">
            <a:avLst/>
          </a:prstGeom>
        </p:spPr>
      </p:pic>
    </p:spTree>
    <p:extLst>
      <p:ext uri="{BB962C8B-B14F-4D97-AF65-F5344CB8AC3E}">
        <p14:creationId xmlns:p14="http://schemas.microsoft.com/office/powerpoint/2010/main" val="13589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6">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626D0-D706-184A-8E65-B0370AD634B2}"/>
              </a:ext>
            </a:extLst>
          </p:cNvPr>
          <p:cNvSpPr>
            <a:spLocks noGrp="1"/>
          </p:cNvSpPr>
          <p:nvPr>
            <p:ph type="title"/>
          </p:nvPr>
        </p:nvSpPr>
        <p:spPr>
          <a:xfrm>
            <a:off x="838200" y="365125"/>
            <a:ext cx="10899912" cy="1325563"/>
          </a:xfrm>
        </p:spPr>
        <p:txBody>
          <a:bodyPr>
            <a:normAutofit/>
          </a:bodyPr>
          <a:lstStyle/>
          <a:p>
            <a:pPr algn="r"/>
            <a:r>
              <a:rPr lang="en-US" sz="6000" dirty="0">
                <a:latin typeface="Arial" panose="020B0604020202020204" pitchFamily="34" charset="0"/>
                <a:cs typeface="Arial" panose="020B0604020202020204" pitchFamily="34" charset="0"/>
              </a:rPr>
              <a:t>Resilience</a:t>
            </a:r>
          </a:p>
        </p:txBody>
      </p:sp>
      <p:cxnSp>
        <p:nvCxnSpPr>
          <p:cNvPr id="5" name="Straight Connector 4">
            <a:extLst>
              <a:ext uri="{FF2B5EF4-FFF2-40B4-BE49-F238E27FC236}">
                <a16:creationId xmlns:a16="http://schemas.microsoft.com/office/drawing/2014/main" id="{16346B43-B65B-E147-9455-42590B55BE46}"/>
              </a:ext>
            </a:extLst>
          </p:cNvPr>
          <p:cNvCxnSpPr>
            <a:cxnSpLocks/>
          </p:cNvCxnSpPr>
          <p:nvPr/>
        </p:nvCxnSpPr>
        <p:spPr>
          <a:xfrm>
            <a:off x="526773" y="1524000"/>
            <a:ext cx="11211339" cy="0"/>
          </a:xfrm>
          <a:prstGeom prst="line">
            <a:avLst/>
          </a:prstGeom>
          <a:ln w="57150">
            <a:solidFill>
              <a:srgbClr val="6B9BD1"/>
            </a:solidFill>
          </a:ln>
        </p:spPr>
        <p:style>
          <a:lnRef idx="1">
            <a:schemeClr val="accent3"/>
          </a:lnRef>
          <a:fillRef idx="0">
            <a:schemeClr val="accent3"/>
          </a:fillRef>
          <a:effectRef idx="0">
            <a:schemeClr val="accent3"/>
          </a:effectRef>
          <a:fontRef idx="minor">
            <a:schemeClr val="tx1"/>
          </a:fontRef>
        </p:style>
      </p:cxnSp>
      <p:sp>
        <p:nvSpPr>
          <p:cNvPr id="7" name="TextBox 6">
            <a:extLst>
              <a:ext uri="{FF2B5EF4-FFF2-40B4-BE49-F238E27FC236}">
                <a16:creationId xmlns:a16="http://schemas.microsoft.com/office/drawing/2014/main" id="{0413D305-0AF7-4941-9B44-3D28FD0B1870}"/>
              </a:ext>
            </a:extLst>
          </p:cNvPr>
          <p:cNvSpPr txBox="1"/>
          <p:nvPr/>
        </p:nvSpPr>
        <p:spPr>
          <a:xfrm>
            <a:off x="526773" y="6096000"/>
            <a:ext cx="11211339"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dirty="0" err="1">
                <a:solidFill>
                  <a:schemeClr val="tx1"/>
                </a:solidFill>
              </a:rPr>
              <a:t>www.osymigrant.org</a:t>
            </a:r>
            <a:endParaRPr lang="en-US" dirty="0">
              <a:solidFill>
                <a:schemeClr val="tx1"/>
              </a:solidFill>
            </a:endParaRPr>
          </a:p>
        </p:txBody>
      </p:sp>
      <p:sp>
        <p:nvSpPr>
          <p:cNvPr id="4" name="Rectangle 3">
            <a:extLst>
              <a:ext uri="{FF2B5EF4-FFF2-40B4-BE49-F238E27FC236}">
                <a16:creationId xmlns:a16="http://schemas.microsoft.com/office/drawing/2014/main" id="{16F8120A-6802-B442-97CA-4030AAF4C3D2}"/>
              </a:ext>
            </a:extLst>
          </p:cNvPr>
          <p:cNvSpPr/>
          <p:nvPr/>
        </p:nvSpPr>
        <p:spPr>
          <a:xfrm>
            <a:off x="526773" y="1628930"/>
            <a:ext cx="11211339" cy="1200329"/>
          </a:xfrm>
          <a:prstGeom prst="rect">
            <a:avLst/>
          </a:prstGeom>
        </p:spPr>
        <p:txBody>
          <a:bodyPr wrap="square">
            <a:spAutoFit/>
          </a:bodyPr>
          <a:lstStyle/>
          <a:p>
            <a:pPr algn="ctr"/>
            <a:r>
              <a:rPr lang="en-US" sz="3600" dirty="0">
                <a:latin typeface="Arial" panose="020B0604020202020204" pitchFamily="34" charset="0"/>
                <a:cs typeface="Arial" panose="020B0604020202020204" pitchFamily="34" charset="0"/>
              </a:rPr>
              <a:t>ACTIVITY:</a:t>
            </a:r>
          </a:p>
          <a:p>
            <a:pPr algn="ctr"/>
            <a:r>
              <a:rPr lang="en-US" sz="3600" dirty="0">
                <a:latin typeface="Arial" panose="020B0604020202020204" pitchFamily="34" charset="0"/>
                <a:cs typeface="Arial" panose="020B0604020202020204" pitchFamily="34" charset="0"/>
              </a:rPr>
              <a:t>Challenge Your Brain to Think in Different Ways</a:t>
            </a:r>
          </a:p>
        </p:txBody>
      </p:sp>
      <p:sp>
        <p:nvSpPr>
          <p:cNvPr id="8" name="Google Shape;125;g8560623eb6_3_10">
            <a:extLst>
              <a:ext uri="{FF2B5EF4-FFF2-40B4-BE49-F238E27FC236}">
                <a16:creationId xmlns:a16="http://schemas.microsoft.com/office/drawing/2014/main" id="{434977D3-1BD8-1047-90E6-3D68BDEFC9B4}"/>
              </a:ext>
            </a:extLst>
          </p:cNvPr>
          <p:cNvSpPr txBox="1">
            <a:spLocks noGrp="1"/>
          </p:cNvSpPr>
          <p:nvPr>
            <p:ph idx="1"/>
          </p:nvPr>
        </p:nvSpPr>
        <p:spPr>
          <a:xfrm>
            <a:off x="838200" y="3124366"/>
            <a:ext cx="10984396" cy="1510282"/>
          </a:xfrm>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0" indent="0">
              <a:spcBef>
                <a:spcPts val="360"/>
              </a:spcBef>
              <a:spcAft>
                <a:spcPts val="0"/>
              </a:spcAft>
              <a:buSzPts val="1800"/>
              <a:buNone/>
            </a:pPr>
            <a:r>
              <a:rPr lang="en-US" sz="3200" dirty="0">
                <a:latin typeface="Arial" panose="020B0604020202020204" pitchFamily="34" charset="0"/>
                <a:cs typeface="Arial" panose="020B0604020202020204" pitchFamily="34" charset="0"/>
              </a:rPr>
              <a:t>Do not </a:t>
            </a:r>
            <a:r>
              <a:rPr lang="en-US" sz="3200" u="sng" dirty="0">
                <a:latin typeface="Arial" panose="020B0604020202020204" pitchFamily="34" charset="0"/>
                <a:cs typeface="Arial" panose="020B0604020202020204" pitchFamily="34" charset="0"/>
              </a:rPr>
              <a:t>read</a:t>
            </a:r>
            <a:r>
              <a:rPr lang="en-US" sz="3200" dirty="0">
                <a:latin typeface="Arial" panose="020B0604020202020204" pitchFamily="34" charset="0"/>
                <a:cs typeface="Arial" panose="020B0604020202020204" pitchFamily="34" charset="0"/>
              </a:rPr>
              <a:t> the words… rather s</a:t>
            </a:r>
            <a:r>
              <a:rPr lang="en-US" sz="3200" u="sng" dirty="0">
                <a:latin typeface="Arial" panose="020B0604020202020204" pitchFamily="34" charset="0"/>
                <a:cs typeface="Arial" panose="020B0604020202020204" pitchFamily="34" charset="0"/>
              </a:rPr>
              <a:t>ay the colors </a:t>
            </a:r>
            <a:r>
              <a:rPr lang="en-US" sz="3200" dirty="0">
                <a:latin typeface="Arial" panose="020B0604020202020204" pitchFamily="34" charset="0"/>
                <a:cs typeface="Arial" panose="020B0604020202020204" pitchFamily="34" charset="0"/>
              </a:rPr>
              <a:t>of the following words. For example, if the word BLUE is printed in a red color, you should say RED. </a:t>
            </a:r>
          </a:p>
          <a:p>
            <a:pPr marL="0" indent="0">
              <a:spcBef>
                <a:spcPts val="360"/>
              </a:spcBef>
              <a:spcAft>
                <a:spcPts val="0"/>
              </a:spcAft>
              <a:buSzPts val="1800"/>
              <a:buNone/>
            </a:pPr>
            <a:endParaRPr lang="en-US" sz="3200" dirty="0">
              <a:latin typeface="Arial" panose="020B0604020202020204" pitchFamily="34" charset="0"/>
              <a:cs typeface="Arial" panose="020B0604020202020204" pitchFamily="34" charset="0"/>
            </a:endParaRPr>
          </a:p>
          <a:p>
            <a:pPr marL="0" indent="0">
              <a:spcBef>
                <a:spcPts val="360"/>
              </a:spcBef>
              <a:spcAft>
                <a:spcPts val="0"/>
              </a:spcAft>
              <a:buSzPts val="1800"/>
              <a:buNone/>
            </a:pPr>
            <a:r>
              <a:rPr lang="en-US" sz="3200" dirty="0">
                <a:latin typeface="Arial" panose="020B0604020202020204" pitchFamily="34" charset="0"/>
                <a:cs typeface="Arial" panose="020B0604020202020204" pitchFamily="34" charset="0"/>
              </a:rPr>
              <a:t>Say the colors as fast as you can.</a:t>
            </a:r>
          </a:p>
          <a:p>
            <a:pPr marL="0" indent="0">
              <a:spcBef>
                <a:spcPts val="360"/>
              </a:spcBef>
              <a:spcAft>
                <a:spcPts val="0"/>
              </a:spcAft>
              <a:buSzPts val="1800"/>
              <a:buNone/>
            </a:pPr>
            <a:r>
              <a:rPr lang="en-US" sz="3200" dirty="0">
                <a:latin typeface="Arial" panose="020B0604020202020204" pitchFamily="34" charset="0"/>
                <a:cs typeface="Arial" panose="020B0604020202020204" pitchFamily="34" charset="0"/>
              </a:rPr>
              <a:t>It is not as easy as you think…  Ready?</a:t>
            </a:r>
          </a:p>
          <a:p>
            <a:pPr marL="0" indent="0">
              <a:spcBef>
                <a:spcPts val="360"/>
              </a:spcBef>
              <a:spcAft>
                <a:spcPts val="0"/>
              </a:spcAft>
              <a:buSzPts val="1800"/>
              <a:buNone/>
            </a:pPr>
            <a:endParaRPr lang="en-US" sz="3200" dirty="0">
              <a:latin typeface="Arial" panose="020B0604020202020204" pitchFamily="34" charset="0"/>
              <a:cs typeface="Arial" panose="020B0604020202020204" pitchFamily="34" charset="0"/>
            </a:endParaRPr>
          </a:p>
          <a:p>
            <a:pPr marL="0" indent="0">
              <a:spcBef>
                <a:spcPts val="360"/>
              </a:spcBef>
              <a:spcAft>
                <a:spcPts val="0"/>
              </a:spcAft>
              <a:buSzPts val="1800"/>
              <a:buNone/>
            </a:pPr>
            <a:endParaRPr lang="en-US" sz="3200" dirty="0">
              <a:latin typeface="Arial" panose="020B0604020202020204" pitchFamily="34" charset="0"/>
              <a:cs typeface="Arial" panose="020B0604020202020204" pitchFamily="34" charset="0"/>
            </a:endParaRPr>
          </a:p>
          <a:p>
            <a:pPr marL="0" indent="0">
              <a:spcBef>
                <a:spcPts val="360"/>
              </a:spcBef>
              <a:spcAft>
                <a:spcPts val="0"/>
              </a:spcAft>
              <a:buSzPts val="1800"/>
              <a:buNone/>
            </a:pPr>
            <a:endParaRPr lang="en-US" sz="3200" dirty="0">
              <a:latin typeface="Arial" panose="020B0604020202020204" pitchFamily="34" charset="0"/>
              <a:cs typeface="Arial" panose="020B0604020202020204" pitchFamily="34" charset="0"/>
            </a:endParaRPr>
          </a:p>
          <a:p>
            <a:pPr marL="0" indent="0">
              <a:spcBef>
                <a:spcPts val="360"/>
              </a:spcBef>
              <a:spcAft>
                <a:spcPts val="0"/>
              </a:spcAft>
              <a:buSzPts val="1800"/>
              <a:buNone/>
            </a:pPr>
            <a:endParaRPr lang="en-US" sz="32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C783ED6-FDC6-504E-8A7D-34EB43CFC0FB}"/>
              </a:ext>
            </a:extLst>
          </p:cNvPr>
          <p:cNvSpPr/>
          <p:nvPr/>
        </p:nvSpPr>
        <p:spPr>
          <a:xfrm>
            <a:off x="7826791" y="4069941"/>
            <a:ext cx="1283814" cy="923330"/>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solidFill>
                  <a:srgbClr val="FFFF00"/>
                </a:solidFill>
                <a:effectLst/>
              </a:rPr>
              <a:t>Red</a:t>
            </a:r>
          </a:p>
        </p:txBody>
      </p:sp>
      <p:sp>
        <p:nvSpPr>
          <p:cNvPr id="9" name="Rectangle 8">
            <a:extLst>
              <a:ext uri="{FF2B5EF4-FFF2-40B4-BE49-F238E27FC236}">
                <a16:creationId xmlns:a16="http://schemas.microsoft.com/office/drawing/2014/main" id="{DDB17CF1-E37D-7E42-9216-D197136D4427}"/>
              </a:ext>
            </a:extLst>
          </p:cNvPr>
          <p:cNvSpPr/>
          <p:nvPr/>
        </p:nvSpPr>
        <p:spPr>
          <a:xfrm>
            <a:off x="9110605" y="4159640"/>
            <a:ext cx="1462260" cy="923330"/>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solidFill>
                  <a:srgbClr val="FF0000"/>
                </a:solidFill>
                <a:effectLst/>
              </a:rPr>
              <a:t>Blue</a:t>
            </a:r>
          </a:p>
        </p:txBody>
      </p:sp>
      <p:sp>
        <p:nvSpPr>
          <p:cNvPr id="10" name="Rectangle 9">
            <a:extLst>
              <a:ext uri="{FF2B5EF4-FFF2-40B4-BE49-F238E27FC236}">
                <a16:creationId xmlns:a16="http://schemas.microsoft.com/office/drawing/2014/main" id="{0654A625-F68A-0D4B-ADC1-B170D995E9AE}"/>
              </a:ext>
            </a:extLst>
          </p:cNvPr>
          <p:cNvSpPr/>
          <p:nvPr/>
        </p:nvSpPr>
        <p:spPr>
          <a:xfrm>
            <a:off x="8021782" y="4833071"/>
            <a:ext cx="2672107" cy="923330"/>
          </a:xfrm>
          <a:prstGeom prst="rect">
            <a:avLst/>
          </a:prstGeom>
          <a:noFill/>
        </p:spPr>
        <p:txBody>
          <a:bodyPr wrap="square" lIns="91440" tIns="45720" rIns="91440" bIns="45720">
            <a:spAutoFit/>
          </a:bodyPr>
          <a:lstStyle/>
          <a:p>
            <a:pPr algn="ctr"/>
            <a:r>
              <a:rPr lang="en-US" sz="5400" b="1" cap="none" spc="0" dirty="0">
                <a:ln w="12700" cmpd="sng">
                  <a:solidFill>
                    <a:schemeClr val="accent4"/>
                  </a:solidFill>
                  <a:prstDash val="solid"/>
                </a:ln>
                <a:solidFill>
                  <a:srgbClr val="0070C0"/>
                </a:solidFill>
                <a:effectLst/>
              </a:rPr>
              <a:t>Yellow</a:t>
            </a:r>
          </a:p>
        </p:txBody>
      </p:sp>
      <p:pic>
        <p:nvPicPr>
          <p:cNvPr id="11" name="Picture 10">
            <a:extLst>
              <a:ext uri="{FF2B5EF4-FFF2-40B4-BE49-F238E27FC236}">
                <a16:creationId xmlns:a16="http://schemas.microsoft.com/office/drawing/2014/main" id="{64BAF89E-29CE-594E-884B-082311662C30}"/>
              </a:ext>
            </a:extLst>
          </p:cNvPr>
          <p:cNvPicPr>
            <a:picLocks noChangeAspect="1"/>
          </p:cNvPicPr>
          <p:nvPr/>
        </p:nvPicPr>
        <p:blipFill>
          <a:blip r:embed="rId3"/>
          <a:srcRect/>
          <a:stretch/>
        </p:blipFill>
        <p:spPr>
          <a:xfrm>
            <a:off x="658733" y="217626"/>
            <a:ext cx="1048595" cy="1219200"/>
          </a:xfrm>
          <a:prstGeom prst="rect">
            <a:avLst/>
          </a:prstGeom>
          <a:ln>
            <a:noFill/>
          </a:ln>
        </p:spPr>
      </p:pic>
    </p:spTree>
    <p:extLst>
      <p:ext uri="{BB962C8B-B14F-4D97-AF65-F5344CB8AC3E}">
        <p14:creationId xmlns:p14="http://schemas.microsoft.com/office/powerpoint/2010/main" val="3651607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626D0-D706-184A-8E65-B0370AD634B2}"/>
              </a:ext>
            </a:extLst>
          </p:cNvPr>
          <p:cNvSpPr>
            <a:spLocks noGrp="1"/>
          </p:cNvSpPr>
          <p:nvPr>
            <p:ph type="title"/>
          </p:nvPr>
        </p:nvSpPr>
        <p:spPr>
          <a:xfrm>
            <a:off x="838200" y="365125"/>
            <a:ext cx="10899912" cy="1325563"/>
          </a:xfrm>
        </p:spPr>
        <p:txBody>
          <a:bodyPr>
            <a:normAutofit/>
          </a:bodyPr>
          <a:lstStyle/>
          <a:p>
            <a:pPr algn="r"/>
            <a:r>
              <a:rPr lang="en-US" sz="6000" dirty="0">
                <a:latin typeface="Arial" panose="020B0604020202020204" pitchFamily="34" charset="0"/>
                <a:cs typeface="Arial" panose="020B0604020202020204" pitchFamily="34" charset="0"/>
              </a:rPr>
              <a:t>Resilience</a:t>
            </a:r>
          </a:p>
        </p:txBody>
      </p:sp>
      <p:cxnSp>
        <p:nvCxnSpPr>
          <p:cNvPr id="5" name="Straight Connector 4">
            <a:extLst>
              <a:ext uri="{FF2B5EF4-FFF2-40B4-BE49-F238E27FC236}">
                <a16:creationId xmlns:a16="http://schemas.microsoft.com/office/drawing/2014/main" id="{16346B43-B65B-E147-9455-42590B55BE46}"/>
              </a:ext>
            </a:extLst>
          </p:cNvPr>
          <p:cNvCxnSpPr>
            <a:cxnSpLocks/>
          </p:cNvCxnSpPr>
          <p:nvPr/>
        </p:nvCxnSpPr>
        <p:spPr>
          <a:xfrm>
            <a:off x="526773" y="1524000"/>
            <a:ext cx="11211339" cy="0"/>
          </a:xfrm>
          <a:prstGeom prst="line">
            <a:avLst/>
          </a:prstGeom>
          <a:ln w="57150">
            <a:solidFill>
              <a:srgbClr val="6B9BD1"/>
            </a:solidFill>
          </a:ln>
        </p:spPr>
        <p:style>
          <a:lnRef idx="1">
            <a:schemeClr val="accent3"/>
          </a:lnRef>
          <a:fillRef idx="0">
            <a:schemeClr val="accent3"/>
          </a:fillRef>
          <a:effectRef idx="0">
            <a:schemeClr val="accent3"/>
          </a:effectRef>
          <a:fontRef idx="minor">
            <a:schemeClr val="tx1"/>
          </a:fontRef>
        </p:style>
      </p:cxnSp>
      <p:sp>
        <p:nvSpPr>
          <p:cNvPr id="7" name="TextBox 6">
            <a:extLst>
              <a:ext uri="{FF2B5EF4-FFF2-40B4-BE49-F238E27FC236}">
                <a16:creationId xmlns:a16="http://schemas.microsoft.com/office/drawing/2014/main" id="{0413D305-0AF7-4941-9B44-3D28FD0B1870}"/>
              </a:ext>
            </a:extLst>
          </p:cNvPr>
          <p:cNvSpPr txBox="1"/>
          <p:nvPr/>
        </p:nvSpPr>
        <p:spPr>
          <a:xfrm>
            <a:off x="526773" y="6096000"/>
            <a:ext cx="11211339"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dirty="0" err="1">
                <a:solidFill>
                  <a:schemeClr val="tx1"/>
                </a:solidFill>
              </a:rPr>
              <a:t>www.osymigrant.org</a:t>
            </a:r>
            <a:endParaRPr lang="en-US" dirty="0">
              <a:solidFill>
                <a:schemeClr val="tx1"/>
              </a:solidFill>
            </a:endParaRPr>
          </a:p>
        </p:txBody>
      </p:sp>
      <p:sp>
        <p:nvSpPr>
          <p:cNvPr id="14" name="Rectangle 13">
            <a:extLst>
              <a:ext uri="{FF2B5EF4-FFF2-40B4-BE49-F238E27FC236}">
                <a16:creationId xmlns:a16="http://schemas.microsoft.com/office/drawing/2014/main" id="{79291CCC-6B5F-0841-9067-A13515253A3C}"/>
              </a:ext>
            </a:extLst>
          </p:cNvPr>
          <p:cNvSpPr/>
          <p:nvPr/>
        </p:nvSpPr>
        <p:spPr>
          <a:xfrm>
            <a:off x="712902" y="1820031"/>
            <a:ext cx="10766196" cy="1200329"/>
          </a:xfrm>
          <a:prstGeom prst="rect">
            <a:avLst/>
          </a:prstGeom>
        </p:spPr>
        <p:txBody>
          <a:bodyPr wrap="square">
            <a:spAutoFit/>
          </a:bodyPr>
          <a:lstStyle/>
          <a:p>
            <a:pPr algn="ctr"/>
            <a:r>
              <a:rPr lang="en-US" sz="3600" b="1" dirty="0">
                <a:latin typeface="Arial" panose="020B0604020202020204" pitchFamily="34" charset="0"/>
                <a:cs typeface="Arial" panose="020B0604020202020204" pitchFamily="34" charset="0"/>
              </a:rPr>
              <a:t>State the color of each word.</a:t>
            </a:r>
          </a:p>
          <a:p>
            <a:pPr algn="ctr"/>
            <a:r>
              <a:rPr lang="en-US" sz="3600" dirty="0">
                <a:latin typeface="Arial" panose="020B0604020202020204" pitchFamily="34" charset="0"/>
                <a:cs typeface="Arial" panose="020B0604020202020204" pitchFamily="34" charset="0"/>
              </a:rPr>
              <a:t>The words are in the corresponding color. </a:t>
            </a:r>
          </a:p>
        </p:txBody>
      </p:sp>
      <p:sp>
        <p:nvSpPr>
          <p:cNvPr id="20" name="Rectangle 19">
            <a:extLst>
              <a:ext uri="{FF2B5EF4-FFF2-40B4-BE49-F238E27FC236}">
                <a16:creationId xmlns:a16="http://schemas.microsoft.com/office/drawing/2014/main" id="{E40986B0-2AB6-A04F-AF1C-2389B85C415F}"/>
              </a:ext>
            </a:extLst>
          </p:cNvPr>
          <p:cNvSpPr/>
          <p:nvPr/>
        </p:nvSpPr>
        <p:spPr>
          <a:xfrm>
            <a:off x="1979629" y="3020360"/>
            <a:ext cx="8182466" cy="258858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1A1A586-4B5E-1740-B6B2-75BF87C228F3}"/>
              </a:ext>
            </a:extLst>
          </p:cNvPr>
          <p:cNvSpPr/>
          <p:nvPr/>
        </p:nvSpPr>
        <p:spPr>
          <a:xfrm>
            <a:off x="2589892" y="3219595"/>
            <a:ext cx="1462260" cy="923330"/>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solidFill>
                  <a:srgbClr val="0070C0"/>
                </a:solidFill>
                <a:effectLst/>
              </a:rPr>
              <a:t>Blue</a:t>
            </a:r>
          </a:p>
        </p:txBody>
      </p:sp>
      <p:sp>
        <p:nvSpPr>
          <p:cNvPr id="16" name="Rectangle 15">
            <a:extLst>
              <a:ext uri="{FF2B5EF4-FFF2-40B4-BE49-F238E27FC236}">
                <a16:creationId xmlns:a16="http://schemas.microsoft.com/office/drawing/2014/main" id="{22055A9C-94BB-A34C-B0BC-537E814C13C2}"/>
              </a:ext>
            </a:extLst>
          </p:cNvPr>
          <p:cNvSpPr/>
          <p:nvPr/>
        </p:nvSpPr>
        <p:spPr>
          <a:xfrm>
            <a:off x="4852073" y="3192260"/>
            <a:ext cx="2437577" cy="923330"/>
          </a:xfrm>
          <a:prstGeom prst="rect">
            <a:avLst/>
          </a:prstGeom>
          <a:noFill/>
        </p:spPr>
        <p:txBody>
          <a:bodyPr wrap="square" lIns="91440" tIns="45720" rIns="91440" bIns="45720">
            <a:spAutoFit/>
          </a:bodyPr>
          <a:lstStyle/>
          <a:p>
            <a:pPr algn="ctr"/>
            <a:r>
              <a:rPr lang="en-US" sz="5400" b="1" cap="none" spc="0" dirty="0">
                <a:ln w="12700" cmpd="sng">
                  <a:solidFill>
                    <a:schemeClr val="accent4"/>
                  </a:solidFill>
                  <a:prstDash val="solid"/>
                </a:ln>
                <a:solidFill>
                  <a:srgbClr val="FFFF00"/>
                </a:solidFill>
                <a:effectLst/>
              </a:rPr>
              <a:t>Yellow</a:t>
            </a:r>
          </a:p>
        </p:txBody>
      </p:sp>
      <p:sp>
        <p:nvSpPr>
          <p:cNvPr id="17" name="Rectangle 16">
            <a:extLst>
              <a:ext uri="{FF2B5EF4-FFF2-40B4-BE49-F238E27FC236}">
                <a16:creationId xmlns:a16="http://schemas.microsoft.com/office/drawing/2014/main" id="{26537FB6-0E3C-C446-9F34-15CCE1CEFD7F}"/>
              </a:ext>
            </a:extLst>
          </p:cNvPr>
          <p:cNvSpPr/>
          <p:nvPr/>
        </p:nvSpPr>
        <p:spPr>
          <a:xfrm>
            <a:off x="8126264" y="3181972"/>
            <a:ext cx="1283814" cy="923330"/>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solidFill>
                  <a:srgbClr val="FF0000"/>
                </a:solidFill>
                <a:effectLst/>
              </a:rPr>
              <a:t>Red</a:t>
            </a:r>
          </a:p>
        </p:txBody>
      </p:sp>
      <p:sp>
        <p:nvSpPr>
          <p:cNvPr id="18" name="Rectangle 17">
            <a:extLst>
              <a:ext uri="{FF2B5EF4-FFF2-40B4-BE49-F238E27FC236}">
                <a16:creationId xmlns:a16="http://schemas.microsoft.com/office/drawing/2014/main" id="{A08368D0-22FA-BD46-BA03-B1202BD19D0A}"/>
              </a:ext>
            </a:extLst>
          </p:cNvPr>
          <p:cNvSpPr/>
          <p:nvPr/>
        </p:nvSpPr>
        <p:spPr>
          <a:xfrm>
            <a:off x="3477909" y="4400604"/>
            <a:ext cx="2061783" cy="923330"/>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solidFill>
                  <a:srgbClr val="7030A0"/>
                </a:solidFill>
                <a:effectLst/>
              </a:rPr>
              <a:t>Purple</a:t>
            </a:r>
          </a:p>
        </p:txBody>
      </p:sp>
      <p:sp>
        <p:nvSpPr>
          <p:cNvPr id="19" name="Rectangle 18">
            <a:extLst>
              <a:ext uri="{FF2B5EF4-FFF2-40B4-BE49-F238E27FC236}">
                <a16:creationId xmlns:a16="http://schemas.microsoft.com/office/drawing/2014/main" id="{0AB5F1C5-161B-5248-8215-BA4DAE1CE2D6}"/>
              </a:ext>
            </a:extLst>
          </p:cNvPr>
          <p:cNvSpPr/>
          <p:nvPr/>
        </p:nvSpPr>
        <p:spPr>
          <a:xfrm>
            <a:off x="6830247" y="4415703"/>
            <a:ext cx="1705916" cy="923330"/>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effectLst/>
              </a:rPr>
              <a:t>Black</a:t>
            </a:r>
          </a:p>
        </p:txBody>
      </p:sp>
      <p:pic>
        <p:nvPicPr>
          <p:cNvPr id="13" name="Picture 12">
            <a:extLst>
              <a:ext uri="{FF2B5EF4-FFF2-40B4-BE49-F238E27FC236}">
                <a16:creationId xmlns:a16="http://schemas.microsoft.com/office/drawing/2014/main" id="{6812AA2F-C54D-4148-8334-9D3B2FE3B820}"/>
              </a:ext>
            </a:extLst>
          </p:cNvPr>
          <p:cNvPicPr>
            <a:picLocks noChangeAspect="1"/>
          </p:cNvPicPr>
          <p:nvPr/>
        </p:nvPicPr>
        <p:blipFill>
          <a:blip r:embed="rId3"/>
          <a:srcRect/>
          <a:stretch/>
        </p:blipFill>
        <p:spPr>
          <a:xfrm>
            <a:off x="658733" y="217626"/>
            <a:ext cx="1048595" cy="1219200"/>
          </a:xfrm>
          <a:prstGeom prst="rect">
            <a:avLst/>
          </a:prstGeom>
          <a:ln>
            <a:noFill/>
          </a:ln>
        </p:spPr>
      </p:pic>
    </p:spTree>
    <p:extLst>
      <p:ext uri="{BB962C8B-B14F-4D97-AF65-F5344CB8AC3E}">
        <p14:creationId xmlns:p14="http://schemas.microsoft.com/office/powerpoint/2010/main" val="2338993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626D0-D706-184A-8E65-B0370AD634B2}"/>
              </a:ext>
            </a:extLst>
          </p:cNvPr>
          <p:cNvSpPr>
            <a:spLocks noGrp="1"/>
          </p:cNvSpPr>
          <p:nvPr>
            <p:ph type="title"/>
          </p:nvPr>
        </p:nvSpPr>
        <p:spPr>
          <a:xfrm>
            <a:off x="838200" y="365125"/>
            <a:ext cx="10899912" cy="1325563"/>
          </a:xfrm>
        </p:spPr>
        <p:txBody>
          <a:bodyPr>
            <a:normAutofit/>
          </a:bodyPr>
          <a:lstStyle/>
          <a:p>
            <a:pPr algn="r"/>
            <a:r>
              <a:rPr lang="en-US" sz="6000" dirty="0">
                <a:latin typeface="Arial" panose="020B0604020202020204" pitchFamily="34" charset="0"/>
                <a:cs typeface="Arial" panose="020B0604020202020204" pitchFamily="34" charset="0"/>
              </a:rPr>
              <a:t>Resilience</a:t>
            </a:r>
          </a:p>
        </p:txBody>
      </p:sp>
      <p:cxnSp>
        <p:nvCxnSpPr>
          <p:cNvPr id="5" name="Straight Connector 4">
            <a:extLst>
              <a:ext uri="{FF2B5EF4-FFF2-40B4-BE49-F238E27FC236}">
                <a16:creationId xmlns:a16="http://schemas.microsoft.com/office/drawing/2014/main" id="{16346B43-B65B-E147-9455-42590B55BE46}"/>
              </a:ext>
            </a:extLst>
          </p:cNvPr>
          <p:cNvCxnSpPr>
            <a:cxnSpLocks/>
          </p:cNvCxnSpPr>
          <p:nvPr/>
        </p:nvCxnSpPr>
        <p:spPr>
          <a:xfrm>
            <a:off x="526773" y="1524000"/>
            <a:ext cx="11211339" cy="0"/>
          </a:xfrm>
          <a:prstGeom prst="line">
            <a:avLst/>
          </a:prstGeom>
          <a:ln w="57150">
            <a:solidFill>
              <a:srgbClr val="6B9BD1"/>
            </a:solidFill>
          </a:ln>
        </p:spPr>
        <p:style>
          <a:lnRef idx="1">
            <a:schemeClr val="accent3"/>
          </a:lnRef>
          <a:fillRef idx="0">
            <a:schemeClr val="accent3"/>
          </a:fillRef>
          <a:effectRef idx="0">
            <a:schemeClr val="accent3"/>
          </a:effectRef>
          <a:fontRef idx="minor">
            <a:schemeClr val="tx1"/>
          </a:fontRef>
        </p:style>
      </p:cxnSp>
      <p:sp>
        <p:nvSpPr>
          <p:cNvPr id="7" name="TextBox 6">
            <a:extLst>
              <a:ext uri="{FF2B5EF4-FFF2-40B4-BE49-F238E27FC236}">
                <a16:creationId xmlns:a16="http://schemas.microsoft.com/office/drawing/2014/main" id="{0413D305-0AF7-4941-9B44-3D28FD0B1870}"/>
              </a:ext>
            </a:extLst>
          </p:cNvPr>
          <p:cNvSpPr txBox="1"/>
          <p:nvPr/>
        </p:nvSpPr>
        <p:spPr>
          <a:xfrm>
            <a:off x="526773" y="6096000"/>
            <a:ext cx="11211339"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dirty="0" err="1">
                <a:solidFill>
                  <a:schemeClr val="tx1"/>
                </a:solidFill>
              </a:rPr>
              <a:t>www.osymigrant.org</a:t>
            </a:r>
            <a:endParaRPr lang="en-US" dirty="0">
              <a:solidFill>
                <a:schemeClr val="tx1"/>
              </a:solidFill>
            </a:endParaRPr>
          </a:p>
        </p:txBody>
      </p:sp>
      <p:sp>
        <p:nvSpPr>
          <p:cNvPr id="14" name="Rectangle 13">
            <a:extLst>
              <a:ext uri="{FF2B5EF4-FFF2-40B4-BE49-F238E27FC236}">
                <a16:creationId xmlns:a16="http://schemas.microsoft.com/office/drawing/2014/main" id="{79291CCC-6B5F-0841-9067-A13515253A3C}"/>
              </a:ext>
            </a:extLst>
          </p:cNvPr>
          <p:cNvSpPr/>
          <p:nvPr/>
        </p:nvSpPr>
        <p:spPr>
          <a:xfrm>
            <a:off x="712902" y="1820031"/>
            <a:ext cx="10766196" cy="1200329"/>
          </a:xfrm>
          <a:prstGeom prst="rect">
            <a:avLst/>
          </a:prstGeom>
        </p:spPr>
        <p:txBody>
          <a:bodyPr wrap="square">
            <a:spAutoFit/>
          </a:bodyPr>
          <a:lstStyle/>
          <a:p>
            <a:pPr algn="ctr"/>
            <a:r>
              <a:rPr lang="en-US" sz="3600" b="1" dirty="0">
                <a:latin typeface="Arial" panose="020B0604020202020204" pitchFamily="34" charset="0"/>
                <a:cs typeface="Arial" panose="020B0604020202020204" pitchFamily="34" charset="0"/>
              </a:rPr>
              <a:t>Now try stating the color of each word.</a:t>
            </a:r>
          </a:p>
          <a:p>
            <a:pPr algn="ctr"/>
            <a:r>
              <a:rPr lang="en-US" sz="3600" dirty="0">
                <a:latin typeface="Arial" panose="020B0604020202020204" pitchFamily="34" charset="0"/>
                <a:cs typeface="Arial" panose="020B0604020202020204" pitchFamily="34" charset="0"/>
              </a:rPr>
              <a:t>The words are NOT in the corresponding color. </a:t>
            </a:r>
          </a:p>
        </p:txBody>
      </p:sp>
      <p:sp>
        <p:nvSpPr>
          <p:cNvPr id="20" name="Rectangle 19">
            <a:extLst>
              <a:ext uri="{FF2B5EF4-FFF2-40B4-BE49-F238E27FC236}">
                <a16:creationId xmlns:a16="http://schemas.microsoft.com/office/drawing/2014/main" id="{E40986B0-2AB6-A04F-AF1C-2389B85C415F}"/>
              </a:ext>
            </a:extLst>
          </p:cNvPr>
          <p:cNvSpPr/>
          <p:nvPr/>
        </p:nvSpPr>
        <p:spPr>
          <a:xfrm>
            <a:off x="1979629" y="3020360"/>
            <a:ext cx="8182466" cy="258858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1A1A586-4B5E-1740-B6B2-75BF87C228F3}"/>
              </a:ext>
            </a:extLst>
          </p:cNvPr>
          <p:cNvSpPr/>
          <p:nvPr/>
        </p:nvSpPr>
        <p:spPr>
          <a:xfrm>
            <a:off x="2589892" y="3219595"/>
            <a:ext cx="1462260" cy="923330"/>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solidFill>
                  <a:srgbClr val="FFFF00"/>
                </a:solidFill>
                <a:effectLst/>
              </a:rPr>
              <a:t>Blue</a:t>
            </a:r>
          </a:p>
        </p:txBody>
      </p:sp>
      <p:sp>
        <p:nvSpPr>
          <p:cNvPr id="16" name="Rectangle 15">
            <a:extLst>
              <a:ext uri="{FF2B5EF4-FFF2-40B4-BE49-F238E27FC236}">
                <a16:creationId xmlns:a16="http://schemas.microsoft.com/office/drawing/2014/main" id="{22055A9C-94BB-A34C-B0BC-537E814C13C2}"/>
              </a:ext>
            </a:extLst>
          </p:cNvPr>
          <p:cNvSpPr/>
          <p:nvPr/>
        </p:nvSpPr>
        <p:spPr>
          <a:xfrm>
            <a:off x="4899870" y="3206712"/>
            <a:ext cx="2479141" cy="923330"/>
          </a:xfrm>
          <a:prstGeom prst="rect">
            <a:avLst/>
          </a:prstGeom>
          <a:noFill/>
        </p:spPr>
        <p:txBody>
          <a:bodyPr wrap="square" lIns="91440" tIns="45720" rIns="91440" bIns="45720">
            <a:spAutoFit/>
          </a:bodyPr>
          <a:lstStyle/>
          <a:p>
            <a:pPr algn="ctr"/>
            <a:r>
              <a:rPr lang="en-US" sz="5400" b="1" cap="none" spc="0" dirty="0">
                <a:ln w="12700" cmpd="sng">
                  <a:solidFill>
                    <a:schemeClr val="accent4"/>
                  </a:solidFill>
                  <a:prstDash val="solid"/>
                </a:ln>
                <a:solidFill>
                  <a:srgbClr val="FF0000"/>
                </a:solidFill>
                <a:effectLst/>
              </a:rPr>
              <a:t>Yellow</a:t>
            </a:r>
          </a:p>
        </p:txBody>
      </p:sp>
      <p:sp>
        <p:nvSpPr>
          <p:cNvPr id="17" name="Rectangle 16">
            <a:extLst>
              <a:ext uri="{FF2B5EF4-FFF2-40B4-BE49-F238E27FC236}">
                <a16:creationId xmlns:a16="http://schemas.microsoft.com/office/drawing/2014/main" id="{26537FB6-0E3C-C446-9F34-15CCE1CEFD7F}"/>
              </a:ext>
            </a:extLst>
          </p:cNvPr>
          <p:cNvSpPr/>
          <p:nvPr/>
        </p:nvSpPr>
        <p:spPr>
          <a:xfrm>
            <a:off x="8126264" y="3181972"/>
            <a:ext cx="1283814" cy="923330"/>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solidFill>
                  <a:srgbClr val="0070C0"/>
                </a:solidFill>
                <a:effectLst/>
              </a:rPr>
              <a:t>Red</a:t>
            </a:r>
          </a:p>
        </p:txBody>
      </p:sp>
      <p:sp>
        <p:nvSpPr>
          <p:cNvPr id="18" name="Rectangle 17">
            <a:extLst>
              <a:ext uri="{FF2B5EF4-FFF2-40B4-BE49-F238E27FC236}">
                <a16:creationId xmlns:a16="http://schemas.microsoft.com/office/drawing/2014/main" id="{A08368D0-22FA-BD46-BA03-B1202BD19D0A}"/>
              </a:ext>
            </a:extLst>
          </p:cNvPr>
          <p:cNvSpPr/>
          <p:nvPr/>
        </p:nvSpPr>
        <p:spPr>
          <a:xfrm>
            <a:off x="3477909" y="4400604"/>
            <a:ext cx="2061783" cy="923330"/>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solidFill>
                  <a:srgbClr val="00B050"/>
                </a:solidFill>
                <a:effectLst/>
              </a:rPr>
              <a:t>Purple</a:t>
            </a:r>
          </a:p>
        </p:txBody>
      </p:sp>
      <p:sp>
        <p:nvSpPr>
          <p:cNvPr id="19" name="Rectangle 18">
            <a:extLst>
              <a:ext uri="{FF2B5EF4-FFF2-40B4-BE49-F238E27FC236}">
                <a16:creationId xmlns:a16="http://schemas.microsoft.com/office/drawing/2014/main" id="{0AB5F1C5-161B-5248-8215-BA4DAE1CE2D6}"/>
              </a:ext>
            </a:extLst>
          </p:cNvPr>
          <p:cNvSpPr/>
          <p:nvPr/>
        </p:nvSpPr>
        <p:spPr>
          <a:xfrm>
            <a:off x="6830247" y="4415703"/>
            <a:ext cx="1705916" cy="923330"/>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solidFill>
                  <a:srgbClr val="7030A0"/>
                </a:solidFill>
                <a:effectLst/>
              </a:rPr>
              <a:t>Black</a:t>
            </a:r>
          </a:p>
        </p:txBody>
      </p:sp>
      <p:pic>
        <p:nvPicPr>
          <p:cNvPr id="13" name="Picture 12">
            <a:extLst>
              <a:ext uri="{FF2B5EF4-FFF2-40B4-BE49-F238E27FC236}">
                <a16:creationId xmlns:a16="http://schemas.microsoft.com/office/drawing/2014/main" id="{0D1B77C9-28D6-0042-AD3F-9A847B6BBD42}"/>
              </a:ext>
            </a:extLst>
          </p:cNvPr>
          <p:cNvPicPr>
            <a:picLocks noChangeAspect="1"/>
          </p:cNvPicPr>
          <p:nvPr/>
        </p:nvPicPr>
        <p:blipFill>
          <a:blip r:embed="rId3"/>
          <a:srcRect/>
          <a:stretch/>
        </p:blipFill>
        <p:spPr>
          <a:xfrm>
            <a:off x="658733" y="217626"/>
            <a:ext cx="1048595" cy="1219200"/>
          </a:xfrm>
          <a:prstGeom prst="rect">
            <a:avLst/>
          </a:prstGeom>
          <a:ln>
            <a:noFill/>
          </a:ln>
        </p:spPr>
      </p:pic>
    </p:spTree>
    <p:extLst>
      <p:ext uri="{BB962C8B-B14F-4D97-AF65-F5344CB8AC3E}">
        <p14:creationId xmlns:p14="http://schemas.microsoft.com/office/powerpoint/2010/main" val="29646378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626D0-D706-184A-8E65-B0370AD634B2}"/>
              </a:ext>
            </a:extLst>
          </p:cNvPr>
          <p:cNvSpPr>
            <a:spLocks noGrp="1"/>
          </p:cNvSpPr>
          <p:nvPr>
            <p:ph type="title"/>
          </p:nvPr>
        </p:nvSpPr>
        <p:spPr>
          <a:xfrm>
            <a:off x="838200" y="365125"/>
            <a:ext cx="10899912" cy="1325563"/>
          </a:xfrm>
        </p:spPr>
        <p:txBody>
          <a:bodyPr>
            <a:normAutofit/>
          </a:bodyPr>
          <a:lstStyle/>
          <a:p>
            <a:pPr algn="r"/>
            <a:r>
              <a:rPr lang="en-US" sz="6000" dirty="0">
                <a:latin typeface="Arial" panose="020B0604020202020204" pitchFamily="34" charset="0"/>
                <a:cs typeface="Arial" panose="020B0604020202020204" pitchFamily="34" charset="0"/>
              </a:rPr>
              <a:t>Resilience</a:t>
            </a:r>
          </a:p>
        </p:txBody>
      </p:sp>
      <p:cxnSp>
        <p:nvCxnSpPr>
          <p:cNvPr id="5" name="Straight Connector 4">
            <a:extLst>
              <a:ext uri="{FF2B5EF4-FFF2-40B4-BE49-F238E27FC236}">
                <a16:creationId xmlns:a16="http://schemas.microsoft.com/office/drawing/2014/main" id="{16346B43-B65B-E147-9455-42590B55BE46}"/>
              </a:ext>
            </a:extLst>
          </p:cNvPr>
          <p:cNvCxnSpPr>
            <a:cxnSpLocks/>
          </p:cNvCxnSpPr>
          <p:nvPr/>
        </p:nvCxnSpPr>
        <p:spPr>
          <a:xfrm>
            <a:off x="526773" y="1524000"/>
            <a:ext cx="11211339" cy="0"/>
          </a:xfrm>
          <a:prstGeom prst="line">
            <a:avLst/>
          </a:prstGeom>
          <a:ln w="57150">
            <a:solidFill>
              <a:srgbClr val="6B9BD1"/>
            </a:solidFill>
          </a:ln>
        </p:spPr>
        <p:style>
          <a:lnRef idx="1">
            <a:schemeClr val="accent3"/>
          </a:lnRef>
          <a:fillRef idx="0">
            <a:schemeClr val="accent3"/>
          </a:fillRef>
          <a:effectRef idx="0">
            <a:schemeClr val="accent3"/>
          </a:effectRef>
          <a:fontRef idx="minor">
            <a:schemeClr val="tx1"/>
          </a:fontRef>
        </p:style>
      </p:cxnSp>
      <p:sp>
        <p:nvSpPr>
          <p:cNvPr id="7" name="TextBox 6">
            <a:extLst>
              <a:ext uri="{FF2B5EF4-FFF2-40B4-BE49-F238E27FC236}">
                <a16:creationId xmlns:a16="http://schemas.microsoft.com/office/drawing/2014/main" id="{0413D305-0AF7-4941-9B44-3D28FD0B1870}"/>
              </a:ext>
            </a:extLst>
          </p:cNvPr>
          <p:cNvSpPr txBox="1"/>
          <p:nvPr/>
        </p:nvSpPr>
        <p:spPr>
          <a:xfrm>
            <a:off x="526773" y="6096000"/>
            <a:ext cx="11211339"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dirty="0" err="1">
                <a:solidFill>
                  <a:schemeClr val="tx1"/>
                </a:solidFill>
              </a:rPr>
              <a:t>www.osymigrant.org</a:t>
            </a:r>
            <a:endParaRPr lang="en-US" dirty="0">
              <a:solidFill>
                <a:schemeClr val="tx1"/>
              </a:solidFill>
            </a:endParaRPr>
          </a:p>
        </p:txBody>
      </p:sp>
      <p:sp>
        <p:nvSpPr>
          <p:cNvPr id="14" name="Rectangle 13">
            <a:extLst>
              <a:ext uri="{FF2B5EF4-FFF2-40B4-BE49-F238E27FC236}">
                <a16:creationId xmlns:a16="http://schemas.microsoft.com/office/drawing/2014/main" id="{79291CCC-6B5F-0841-9067-A13515253A3C}"/>
              </a:ext>
            </a:extLst>
          </p:cNvPr>
          <p:cNvSpPr/>
          <p:nvPr/>
        </p:nvSpPr>
        <p:spPr>
          <a:xfrm>
            <a:off x="1362283" y="1675685"/>
            <a:ext cx="7222443" cy="646331"/>
          </a:xfrm>
          <a:prstGeom prst="rect">
            <a:avLst/>
          </a:prstGeom>
        </p:spPr>
        <p:txBody>
          <a:bodyPr wrap="square">
            <a:spAutoFit/>
          </a:bodyPr>
          <a:lstStyle/>
          <a:p>
            <a:r>
              <a:rPr lang="en-US" sz="3600" b="1" dirty="0">
                <a:latin typeface="Arial" panose="020B0604020202020204" pitchFamily="34" charset="0"/>
                <a:cs typeface="Arial" panose="020B0604020202020204" pitchFamily="34" charset="0"/>
              </a:rPr>
              <a:t>Tree of Resilience</a:t>
            </a:r>
          </a:p>
        </p:txBody>
      </p:sp>
      <p:sp>
        <p:nvSpPr>
          <p:cNvPr id="6" name="Rectangle 5">
            <a:extLst>
              <a:ext uri="{FF2B5EF4-FFF2-40B4-BE49-F238E27FC236}">
                <a16:creationId xmlns:a16="http://schemas.microsoft.com/office/drawing/2014/main" id="{F56965F7-5B6E-864B-95DD-11973ABBAFA2}"/>
              </a:ext>
            </a:extLst>
          </p:cNvPr>
          <p:cNvSpPr/>
          <p:nvPr/>
        </p:nvSpPr>
        <p:spPr>
          <a:xfrm>
            <a:off x="989249" y="2322016"/>
            <a:ext cx="5811982" cy="3693319"/>
          </a:xfrm>
          <a:prstGeom prst="rect">
            <a:avLst/>
          </a:prstGeom>
        </p:spPr>
        <p:txBody>
          <a:bodyPr wrap="square">
            <a:spAutoFit/>
          </a:bodyPr>
          <a:lstStyle/>
          <a:p>
            <a:r>
              <a:rPr lang="en-US" dirty="0">
                <a:latin typeface="Arial" panose="020B0604020202020204" pitchFamily="34" charset="0"/>
                <a:cs typeface="Arial" panose="020B0604020202020204" pitchFamily="34" charset="0"/>
              </a:rPr>
              <a:t>Take a moment and draw: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Roots- </a:t>
            </a:r>
            <a:r>
              <a:rPr lang="en-US" dirty="0">
                <a:latin typeface="Arial" panose="020B0604020202020204" pitchFamily="34" charset="0"/>
                <a:cs typeface="Arial" panose="020B0604020202020204" pitchFamily="34" charset="0"/>
              </a:rPr>
              <a:t>current risk and protective factors</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Trunk- </a:t>
            </a:r>
            <a:r>
              <a:rPr lang="en-US" dirty="0">
                <a:latin typeface="Arial" panose="020B0604020202020204" pitchFamily="34" charset="0"/>
                <a:cs typeface="Arial" panose="020B0604020202020204" pitchFamily="34" charset="0"/>
              </a:rPr>
              <a:t>existing belief system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Branches- </a:t>
            </a:r>
            <a:r>
              <a:rPr lang="en-US" dirty="0">
                <a:latin typeface="Arial" panose="020B0604020202020204" pitchFamily="34" charset="0"/>
                <a:cs typeface="Arial" panose="020B0604020202020204" pitchFamily="34" charset="0"/>
              </a:rPr>
              <a:t>present support system</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Leaves- </a:t>
            </a:r>
            <a:r>
              <a:rPr lang="en-US" dirty="0">
                <a:latin typeface="Arial" panose="020B0604020202020204" pitchFamily="34" charset="0"/>
                <a:cs typeface="Arial" panose="020B0604020202020204" pitchFamily="34" charset="0"/>
              </a:rPr>
              <a:t>personal strengths</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Fruit- </a:t>
            </a:r>
            <a:r>
              <a:rPr lang="en-US" dirty="0">
                <a:latin typeface="Arial" panose="020B0604020202020204" pitchFamily="34" charset="0"/>
                <a:cs typeface="Arial" panose="020B0604020202020204" pitchFamily="34" charset="0"/>
              </a:rPr>
              <a:t>small moments of joy</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Flowers- </a:t>
            </a:r>
            <a:r>
              <a:rPr lang="en-US" dirty="0">
                <a:latin typeface="Arial" panose="020B0604020202020204" pitchFamily="34" charset="0"/>
                <a:cs typeface="Arial" panose="020B0604020202020204" pitchFamily="34" charset="0"/>
              </a:rPr>
              <a:t>hopes for the future</a:t>
            </a:r>
          </a:p>
        </p:txBody>
      </p:sp>
      <p:pic>
        <p:nvPicPr>
          <p:cNvPr id="10" name="Picture 9">
            <a:extLst>
              <a:ext uri="{FF2B5EF4-FFF2-40B4-BE49-F238E27FC236}">
                <a16:creationId xmlns:a16="http://schemas.microsoft.com/office/drawing/2014/main" id="{7B32C61C-71F9-284D-AB9B-1E344D9963A9}"/>
              </a:ext>
            </a:extLst>
          </p:cNvPr>
          <p:cNvPicPr>
            <a:picLocks noChangeAspect="1"/>
          </p:cNvPicPr>
          <p:nvPr/>
        </p:nvPicPr>
        <p:blipFill>
          <a:blip r:embed="rId3"/>
          <a:srcRect/>
          <a:stretch/>
        </p:blipFill>
        <p:spPr>
          <a:xfrm>
            <a:off x="658733" y="217626"/>
            <a:ext cx="1048595" cy="1219200"/>
          </a:xfrm>
          <a:prstGeom prst="rect">
            <a:avLst/>
          </a:prstGeom>
          <a:ln>
            <a:noFill/>
          </a:ln>
        </p:spPr>
      </p:pic>
      <p:pic>
        <p:nvPicPr>
          <p:cNvPr id="3" name="Picture 2">
            <a:extLst>
              <a:ext uri="{FF2B5EF4-FFF2-40B4-BE49-F238E27FC236}">
                <a16:creationId xmlns:a16="http://schemas.microsoft.com/office/drawing/2014/main" id="{438DFC3F-0C5F-F74C-B22A-C06286823AC6}"/>
              </a:ext>
            </a:extLst>
          </p:cNvPr>
          <p:cNvPicPr>
            <a:picLocks noChangeAspect="1"/>
          </p:cNvPicPr>
          <p:nvPr/>
        </p:nvPicPr>
        <p:blipFill>
          <a:blip r:embed="rId4"/>
          <a:stretch>
            <a:fillRect/>
          </a:stretch>
        </p:blipFill>
        <p:spPr>
          <a:xfrm>
            <a:off x="6182124" y="1777861"/>
            <a:ext cx="4662922" cy="4237473"/>
          </a:xfrm>
          <a:prstGeom prst="rect">
            <a:avLst/>
          </a:prstGeom>
        </p:spPr>
      </p:pic>
    </p:spTree>
    <p:extLst>
      <p:ext uri="{BB962C8B-B14F-4D97-AF65-F5344CB8AC3E}">
        <p14:creationId xmlns:p14="http://schemas.microsoft.com/office/powerpoint/2010/main" val="941476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626D0-D706-184A-8E65-B0370AD634B2}"/>
              </a:ext>
            </a:extLst>
          </p:cNvPr>
          <p:cNvSpPr>
            <a:spLocks noGrp="1"/>
          </p:cNvSpPr>
          <p:nvPr>
            <p:ph type="title"/>
          </p:nvPr>
        </p:nvSpPr>
        <p:spPr>
          <a:xfrm>
            <a:off x="838200" y="365125"/>
            <a:ext cx="10899912" cy="1325563"/>
          </a:xfrm>
        </p:spPr>
        <p:txBody>
          <a:bodyPr>
            <a:normAutofit/>
          </a:bodyPr>
          <a:lstStyle/>
          <a:p>
            <a:pPr algn="r"/>
            <a:r>
              <a:rPr lang="en-US" sz="6000" dirty="0">
                <a:latin typeface="Arial" panose="020B0604020202020204" pitchFamily="34" charset="0"/>
                <a:cs typeface="Arial" panose="020B0604020202020204" pitchFamily="34" charset="0"/>
              </a:rPr>
              <a:t>Resilience</a:t>
            </a:r>
          </a:p>
        </p:txBody>
      </p:sp>
      <p:cxnSp>
        <p:nvCxnSpPr>
          <p:cNvPr id="5" name="Straight Connector 4">
            <a:extLst>
              <a:ext uri="{FF2B5EF4-FFF2-40B4-BE49-F238E27FC236}">
                <a16:creationId xmlns:a16="http://schemas.microsoft.com/office/drawing/2014/main" id="{16346B43-B65B-E147-9455-42590B55BE46}"/>
              </a:ext>
            </a:extLst>
          </p:cNvPr>
          <p:cNvCxnSpPr>
            <a:cxnSpLocks/>
          </p:cNvCxnSpPr>
          <p:nvPr/>
        </p:nvCxnSpPr>
        <p:spPr>
          <a:xfrm>
            <a:off x="526773" y="1524000"/>
            <a:ext cx="11211339" cy="0"/>
          </a:xfrm>
          <a:prstGeom prst="line">
            <a:avLst/>
          </a:prstGeom>
          <a:ln w="57150">
            <a:solidFill>
              <a:srgbClr val="6B9BD1"/>
            </a:solidFill>
          </a:ln>
        </p:spPr>
        <p:style>
          <a:lnRef idx="1">
            <a:schemeClr val="accent3"/>
          </a:lnRef>
          <a:fillRef idx="0">
            <a:schemeClr val="accent3"/>
          </a:fillRef>
          <a:effectRef idx="0">
            <a:schemeClr val="accent3"/>
          </a:effectRef>
          <a:fontRef idx="minor">
            <a:schemeClr val="tx1"/>
          </a:fontRef>
        </p:style>
      </p:cxnSp>
      <p:sp>
        <p:nvSpPr>
          <p:cNvPr id="7" name="TextBox 6">
            <a:extLst>
              <a:ext uri="{FF2B5EF4-FFF2-40B4-BE49-F238E27FC236}">
                <a16:creationId xmlns:a16="http://schemas.microsoft.com/office/drawing/2014/main" id="{0413D305-0AF7-4941-9B44-3D28FD0B1870}"/>
              </a:ext>
            </a:extLst>
          </p:cNvPr>
          <p:cNvSpPr txBox="1"/>
          <p:nvPr/>
        </p:nvSpPr>
        <p:spPr>
          <a:xfrm>
            <a:off x="526773" y="6096000"/>
            <a:ext cx="11211339"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dirty="0" err="1">
                <a:solidFill>
                  <a:schemeClr val="tx1"/>
                </a:solidFill>
              </a:rPr>
              <a:t>www.osymigrant.org</a:t>
            </a:r>
            <a:endParaRPr lang="en-US" dirty="0">
              <a:solidFill>
                <a:schemeClr val="tx1"/>
              </a:solidFill>
            </a:endParaRPr>
          </a:p>
        </p:txBody>
      </p:sp>
      <p:sp>
        <p:nvSpPr>
          <p:cNvPr id="14" name="Rectangle 13">
            <a:extLst>
              <a:ext uri="{FF2B5EF4-FFF2-40B4-BE49-F238E27FC236}">
                <a16:creationId xmlns:a16="http://schemas.microsoft.com/office/drawing/2014/main" id="{79291CCC-6B5F-0841-9067-A13515253A3C}"/>
              </a:ext>
            </a:extLst>
          </p:cNvPr>
          <p:cNvSpPr/>
          <p:nvPr/>
        </p:nvSpPr>
        <p:spPr>
          <a:xfrm>
            <a:off x="7240304" y="2828835"/>
            <a:ext cx="3846137" cy="1200329"/>
          </a:xfrm>
          <a:prstGeom prst="rect">
            <a:avLst/>
          </a:prstGeom>
        </p:spPr>
        <p:txBody>
          <a:bodyPr wrap="square">
            <a:spAutoFit/>
          </a:bodyPr>
          <a:lstStyle/>
          <a:p>
            <a:r>
              <a:rPr lang="en-US" sz="3600" b="1" dirty="0">
                <a:latin typeface="Arial" panose="020B0604020202020204" pitchFamily="34" charset="0"/>
                <a:cs typeface="Arial" panose="020B0604020202020204" pitchFamily="34" charset="0"/>
              </a:rPr>
              <a:t>You can improve your resilience!</a:t>
            </a:r>
          </a:p>
        </p:txBody>
      </p:sp>
      <p:pic>
        <p:nvPicPr>
          <p:cNvPr id="10" name="Google Shape;199;g8560623eb6_3_0">
            <a:extLst>
              <a:ext uri="{FF2B5EF4-FFF2-40B4-BE49-F238E27FC236}">
                <a16:creationId xmlns:a16="http://schemas.microsoft.com/office/drawing/2014/main" id="{F34A91DC-6082-B44C-849E-DF7DE6C101B6}"/>
              </a:ext>
            </a:extLst>
          </p:cNvPr>
          <p:cNvPicPr preferRelativeResize="0"/>
          <p:nvPr/>
        </p:nvPicPr>
        <p:blipFill rotWithShape="1">
          <a:blip r:embed="rId3">
            <a:alphaModFix/>
          </a:blip>
          <a:srcRect r="1453" b="15672"/>
          <a:stretch/>
        </p:blipFill>
        <p:spPr>
          <a:xfrm>
            <a:off x="1189644" y="1623226"/>
            <a:ext cx="5857239" cy="4373549"/>
          </a:xfrm>
          <a:prstGeom prst="rect">
            <a:avLst/>
          </a:prstGeom>
          <a:noFill/>
          <a:ln>
            <a:noFill/>
          </a:ln>
        </p:spPr>
      </p:pic>
      <p:pic>
        <p:nvPicPr>
          <p:cNvPr id="8" name="Picture 7">
            <a:extLst>
              <a:ext uri="{FF2B5EF4-FFF2-40B4-BE49-F238E27FC236}">
                <a16:creationId xmlns:a16="http://schemas.microsoft.com/office/drawing/2014/main" id="{AB691929-F1B8-E14D-80F0-85876A9F48F7}"/>
              </a:ext>
            </a:extLst>
          </p:cNvPr>
          <p:cNvPicPr>
            <a:picLocks noChangeAspect="1"/>
          </p:cNvPicPr>
          <p:nvPr/>
        </p:nvPicPr>
        <p:blipFill>
          <a:blip r:embed="rId4"/>
          <a:srcRect/>
          <a:stretch/>
        </p:blipFill>
        <p:spPr>
          <a:xfrm>
            <a:off x="658733" y="217626"/>
            <a:ext cx="1048595" cy="1219200"/>
          </a:xfrm>
          <a:prstGeom prst="rect">
            <a:avLst/>
          </a:prstGeom>
          <a:ln>
            <a:noFill/>
          </a:ln>
        </p:spPr>
      </p:pic>
    </p:spTree>
    <p:extLst>
      <p:ext uri="{BB962C8B-B14F-4D97-AF65-F5344CB8AC3E}">
        <p14:creationId xmlns:p14="http://schemas.microsoft.com/office/powerpoint/2010/main" val="4142727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626D0-D706-184A-8E65-B0370AD634B2}"/>
              </a:ext>
            </a:extLst>
          </p:cNvPr>
          <p:cNvSpPr>
            <a:spLocks noGrp="1"/>
          </p:cNvSpPr>
          <p:nvPr>
            <p:ph type="title"/>
          </p:nvPr>
        </p:nvSpPr>
        <p:spPr>
          <a:xfrm>
            <a:off x="838200" y="365125"/>
            <a:ext cx="10899912" cy="1325563"/>
          </a:xfrm>
        </p:spPr>
        <p:txBody>
          <a:bodyPr>
            <a:normAutofit/>
          </a:bodyPr>
          <a:lstStyle/>
          <a:p>
            <a:pPr algn="r"/>
            <a:r>
              <a:rPr lang="en-US" sz="6000" dirty="0">
                <a:latin typeface="Arial" panose="020B0604020202020204" pitchFamily="34" charset="0"/>
                <a:cs typeface="Arial" panose="020B0604020202020204" pitchFamily="34" charset="0"/>
              </a:rPr>
              <a:t>Resilience</a:t>
            </a:r>
          </a:p>
        </p:txBody>
      </p:sp>
      <p:cxnSp>
        <p:nvCxnSpPr>
          <p:cNvPr id="5" name="Straight Connector 4">
            <a:extLst>
              <a:ext uri="{FF2B5EF4-FFF2-40B4-BE49-F238E27FC236}">
                <a16:creationId xmlns:a16="http://schemas.microsoft.com/office/drawing/2014/main" id="{16346B43-B65B-E147-9455-42590B55BE46}"/>
              </a:ext>
            </a:extLst>
          </p:cNvPr>
          <p:cNvCxnSpPr>
            <a:cxnSpLocks/>
          </p:cNvCxnSpPr>
          <p:nvPr/>
        </p:nvCxnSpPr>
        <p:spPr>
          <a:xfrm>
            <a:off x="526773" y="1524000"/>
            <a:ext cx="11211339" cy="0"/>
          </a:xfrm>
          <a:prstGeom prst="line">
            <a:avLst/>
          </a:prstGeom>
          <a:ln w="57150">
            <a:solidFill>
              <a:srgbClr val="6B9BD1"/>
            </a:solidFill>
          </a:ln>
        </p:spPr>
        <p:style>
          <a:lnRef idx="1">
            <a:schemeClr val="accent3"/>
          </a:lnRef>
          <a:fillRef idx="0">
            <a:schemeClr val="accent3"/>
          </a:fillRef>
          <a:effectRef idx="0">
            <a:schemeClr val="accent3"/>
          </a:effectRef>
          <a:fontRef idx="minor">
            <a:schemeClr val="tx1"/>
          </a:fontRef>
        </p:style>
      </p:cxnSp>
      <p:sp>
        <p:nvSpPr>
          <p:cNvPr id="7" name="TextBox 6">
            <a:extLst>
              <a:ext uri="{FF2B5EF4-FFF2-40B4-BE49-F238E27FC236}">
                <a16:creationId xmlns:a16="http://schemas.microsoft.com/office/drawing/2014/main" id="{0413D305-0AF7-4941-9B44-3D28FD0B1870}"/>
              </a:ext>
            </a:extLst>
          </p:cNvPr>
          <p:cNvSpPr txBox="1"/>
          <p:nvPr/>
        </p:nvSpPr>
        <p:spPr>
          <a:xfrm>
            <a:off x="526773" y="6096000"/>
            <a:ext cx="11211339"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dirty="0" err="1">
                <a:solidFill>
                  <a:schemeClr val="tx1"/>
                </a:solidFill>
              </a:rPr>
              <a:t>www.osymigrant.org</a:t>
            </a:r>
            <a:endParaRPr lang="en-US" dirty="0">
              <a:solidFill>
                <a:schemeClr val="tx1"/>
              </a:solidFill>
            </a:endParaRPr>
          </a:p>
        </p:txBody>
      </p:sp>
      <p:pic>
        <p:nvPicPr>
          <p:cNvPr id="8" name="Picture 7">
            <a:extLst>
              <a:ext uri="{FF2B5EF4-FFF2-40B4-BE49-F238E27FC236}">
                <a16:creationId xmlns:a16="http://schemas.microsoft.com/office/drawing/2014/main" id="{EDAC4CB0-19D1-F74D-B478-D024755DC5D2}"/>
              </a:ext>
            </a:extLst>
          </p:cNvPr>
          <p:cNvPicPr>
            <a:picLocks noChangeAspect="1"/>
          </p:cNvPicPr>
          <p:nvPr/>
        </p:nvPicPr>
        <p:blipFill>
          <a:blip r:embed="rId3"/>
          <a:srcRect/>
          <a:stretch/>
        </p:blipFill>
        <p:spPr>
          <a:xfrm>
            <a:off x="1480908" y="2253529"/>
            <a:ext cx="2633160" cy="2633160"/>
          </a:xfrm>
          <a:prstGeom prst="rect">
            <a:avLst/>
          </a:prstGeom>
        </p:spPr>
      </p:pic>
      <p:sp>
        <p:nvSpPr>
          <p:cNvPr id="9" name="Rectangle 8">
            <a:extLst>
              <a:ext uri="{FF2B5EF4-FFF2-40B4-BE49-F238E27FC236}">
                <a16:creationId xmlns:a16="http://schemas.microsoft.com/office/drawing/2014/main" id="{17B317DE-67AC-5247-BB5A-7F35395776A4}"/>
              </a:ext>
            </a:extLst>
          </p:cNvPr>
          <p:cNvSpPr/>
          <p:nvPr/>
        </p:nvSpPr>
        <p:spPr>
          <a:xfrm>
            <a:off x="4354524" y="2849563"/>
            <a:ext cx="6390854" cy="1200329"/>
          </a:xfrm>
          <a:prstGeom prst="rect">
            <a:avLst/>
          </a:prstGeom>
        </p:spPr>
        <p:txBody>
          <a:bodyPr wrap="square">
            <a:spAutoFit/>
          </a:bodyPr>
          <a:lstStyle/>
          <a:p>
            <a:r>
              <a:rPr lang="en-US" sz="3600" dirty="0">
                <a:latin typeface="Arial" panose="020B0604020202020204" pitchFamily="34" charset="0"/>
                <a:cs typeface="Arial" panose="020B0604020202020204" pitchFamily="34" charset="0"/>
              </a:rPr>
              <a:t>Please use the link to fill out an evaluation. Thank you!</a:t>
            </a:r>
          </a:p>
        </p:txBody>
      </p:sp>
      <p:pic>
        <p:nvPicPr>
          <p:cNvPr id="10" name="Picture 9">
            <a:extLst>
              <a:ext uri="{FF2B5EF4-FFF2-40B4-BE49-F238E27FC236}">
                <a16:creationId xmlns:a16="http://schemas.microsoft.com/office/drawing/2014/main" id="{18EA9ADC-2184-1648-BD53-A0FBB33EFCBB}"/>
              </a:ext>
            </a:extLst>
          </p:cNvPr>
          <p:cNvPicPr>
            <a:picLocks noChangeAspect="1"/>
          </p:cNvPicPr>
          <p:nvPr/>
        </p:nvPicPr>
        <p:blipFill>
          <a:blip r:embed="rId4"/>
          <a:srcRect/>
          <a:stretch/>
        </p:blipFill>
        <p:spPr>
          <a:xfrm>
            <a:off x="658733" y="217626"/>
            <a:ext cx="1048595" cy="1219200"/>
          </a:xfrm>
          <a:prstGeom prst="rect">
            <a:avLst/>
          </a:prstGeom>
          <a:ln>
            <a:noFill/>
          </a:ln>
        </p:spPr>
      </p:pic>
    </p:spTree>
    <p:extLst>
      <p:ext uri="{BB962C8B-B14F-4D97-AF65-F5344CB8AC3E}">
        <p14:creationId xmlns:p14="http://schemas.microsoft.com/office/powerpoint/2010/main" val="19700051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626D0-D706-184A-8E65-B0370AD634B2}"/>
              </a:ext>
            </a:extLst>
          </p:cNvPr>
          <p:cNvSpPr>
            <a:spLocks noGrp="1"/>
          </p:cNvSpPr>
          <p:nvPr>
            <p:ph type="title"/>
          </p:nvPr>
        </p:nvSpPr>
        <p:spPr>
          <a:xfrm>
            <a:off x="838200" y="365125"/>
            <a:ext cx="10899912" cy="1325563"/>
          </a:xfrm>
        </p:spPr>
        <p:txBody>
          <a:bodyPr>
            <a:normAutofit/>
          </a:bodyPr>
          <a:lstStyle/>
          <a:p>
            <a:pPr algn="r"/>
            <a:r>
              <a:rPr lang="en-US" sz="6000" dirty="0">
                <a:latin typeface="Arial" panose="020B0604020202020204" pitchFamily="34" charset="0"/>
                <a:cs typeface="Arial" panose="020B0604020202020204" pitchFamily="34" charset="0"/>
              </a:rPr>
              <a:t>Resilience</a:t>
            </a:r>
          </a:p>
        </p:txBody>
      </p:sp>
      <p:cxnSp>
        <p:nvCxnSpPr>
          <p:cNvPr id="5" name="Straight Connector 4">
            <a:extLst>
              <a:ext uri="{FF2B5EF4-FFF2-40B4-BE49-F238E27FC236}">
                <a16:creationId xmlns:a16="http://schemas.microsoft.com/office/drawing/2014/main" id="{16346B43-B65B-E147-9455-42590B55BE46}"/>
              </a:ext>
            </a:extLst>
          </p:cNvPr>
          <p:cNvCxnSpPr>
            <a:cxnSpLocks/>
          </p:cNvCxnSpPr>
          <p:nvPr/>
        </p:nvCxnSpPr>
        <p:spPr>
          <a:xfrm>
            <a:off x="526773" y="1524000"/>
            <a:ext cx="11211339" cy="0"/>
          </a:xfrm>
          <a:prstGeom prst="line">
            <a:avLst/>
          </a:prstGeom>
          <a:ln w="57150">
            <a:solidFill>
              <a:srgbClr val="6B9BD1"/>
            </a:solidFill>
          </a:ln>
        </p:spPr>
        <p:style>
          <a:lnRef idx="1">
            <a:schemeClr val="accent3"/>
          </a:lnRef>
          <a:fillRef idx="0">
            <a:schemeClr val="accent3"/>
          </a:fillRef>
          <a:effectRef idx="0">
            <a:schemeClr val="accent3"/>
          </a:effectRef>
          <a:fontRef idx="minor">
            <a:schemeClr val="tx1"/>
          </a:fontRef>
        </p:style>
      </p:cxnSp>
      <p:sp>
        <p:nvSpPr>
          <p:cNvPr id="7" name="TextBox 6">
            <a:extLst>
              <a:ext uri="{FF2B5EF4-FFF2-40B4-BE49-F238E27FC236}">
                <a16:creationId xmlns:a16="http://schemas.microsoft.com/office/drawing/2014/main" id="{0413D305-0AF7-4941-9B44-3D28FD0B1870}"/>
              </a:ext>
            </a:extLst>
          </p:cNvPr>
          <p:cNvSpPr txBox="1"/>
          <p:nvPr/>
        </p:nvSpPr>
        <p:spPr>
          <a:xfrm>
            <a:off x="526773" y="6096000"/>
            <a:ext cx="11211339"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dirty="0" err="1">
                <a:solidFill>
                  <a:schemeClr val="tx1"/>
                </a:solidFill>
              </a:rPr>
              <a:t>www.osymigrant.org</a:t>
            </a:r>
            <a:endParaRPr lang="en-US" dirty="0">
              <a:solidFill>
                <a:schemeClr val="tx1"/>
              </a:solidFill>
            </a:endParaRPr>
          </a:p>
        </p:txBody>
      </p:sp>
      <p:sp>
        <p:nvSpPr>
          <p:cNvPr id="10" name="Google Shape;89;p1">
            <a:extLst>
              <a:ext uri="{FF2B5EF4-FFF2-40B4-BE49-F238E27FC236}">
                <a16:creationId xmlns:a16="http://schemas.microsoft.com/office/drawing/2014/main" id="{0587AEF1-5A07-D34A-AC75-D67E311CFDA9}"/>
              </a:ext>
            </a:extLst>
          </p:cNvPr>
          <p:cNvSpPr txBox="1">
            <a:spLocks/>
          </p:cNvSpPr>
          <p:nvPr/>
        </p:nvSpPr>
        <p:spPr>
          <a:xfrm>
            <a:off x="526773" y="2583892"/>
            <a:ext cx="5125882" cy="1210255"/>
          </a:xfrm>
          <a:prstGeom prst="rect">
            <a:avLst/>
          </a:prstGeom>
          <a:noFill/>
          <a:ln>
            <a:noFill/>
          </a:ln>
        </p:spPr>
        <p:txBody>
          <a:bodyPr spcFirstLastPara="1" vert="horz" wrap="square" lIns="91425" tIns="45700" rIns="91425" bIns="45700" numCol="1" rtlCol="0" anchor="t" anchorCtr="0" compatLnSpc="1">
            <a:prstTxWarp prst="textNoShape">
              <a:avLst/>
            </a:prstTxWarp>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chemeClr val="dk1"/>
              </a:buClr>
              <a:buSzPts val="2400"/>
              <a:buNone/>
            </a:pPr>
            <a:r>
              <a:rPr lang="en-US" dirty="0">
                <a:solidFill>
                  <a:schemeClr val="bg1">
                    <a:lumMod val="65000"/>
                  </a:schemeClr>
                </a:solidFill>
                <a:latin typeface="Arial"/>
                <a:ea typeface="Arial"/>
                <a:cs typeface="Arial"/>
                <a:sym typeface="Arial"/>
              </a:rPr>
              <a:t>Presenter name</a:t>
            </a:r>
          </a:p>
          <a:p>
            <a:pPr marL="0" indent="0" algn="ctr">
              <a:spcBef>
                <a:spcPts val="0"/>
              </a:spcBef>
              <a:buClr>
                <a:schemeClr val="dk1"/>
              </a:buClr>
              <a:buSzPts val="2400"/>
              <a:buNone/>
            </a:pPr>
            <a:r>
              <a:rPr lang="en-US" dirty="0">
                <a:solidFill>
                  <a:schemeClr val="bg1">
                    <a:lumMod val="65000"/>
                  </a:schemeClr>
                </a:solidFill>
                <a:latin typeface="Arial"/>
                <a:cs typeface="Arial"/>
                <a:sym typeface="Arial"/>
              </a:rPr>
              <a:t>Email</a:t>
            </a:r>
          </a:p>
          <a:p>
            <a:pPr marL="0" indent="0" algn="ctr">
              <a:spcBef>
                <a:spcPts val="0"/>
              </a:spcBef>
              <a:buClr>
                <a:schemeClr val="dk1"/>
              </a:buClr>
              <a:buSzPts val="2400"/>
              <a:buNone/>
            </a:pPr>
            <a:r>
              <a:rPr lang="en-US" dirty="0">
                <a:solidFill>
                  <a:schemeClr val="bg1">
                    <a:lumMod val="65000"/>
                  </a:schemeClr>
                </a:solidFill>
                <a:latin typeface="Arial"/>
                <a:cs typeface="Arial"/>
                <a:sym typeface="Arial"/>
              </a:rPr>
              <a:t>Phone </a:t>
            </a:r>
            <a:endParaRPr lang="en-US" dirty="0"/>
          </a:p>
        </p:txBody>
      </p:sp>
      <p:pic>
        <p:nvPicPr>
          <p:cNvPr id="11" name="Google Shape;404;p21" descr="Image result for breathing">
            <a:extLst>
              <a:ext uri="{FF2B5EF4-FFF2-40B4-BE49-F238E27FC236}">
                <a16:creationId xmlns:a16="http://schemas.microsoft.com/office/drawing/2014/main" id="{CC329A9D-7725-7544-9388-0FD3C931DF4E}"/>
              </a:ext>
            </a:extLst>
          </p:cNvPr>
          <p:cNvPicPr preferRelativeResize="0">
            <a:picLocks/>
          </p:cNvPicPr>
          <p:nvPr/>
        </p:nvPicPr>
        <p:blipFill rotWithShape="1">
          <a:blip r:embed="rId3">
            <a:alphaModFix/>
          </a:blip>
          <a:srcRect/>
          <a:stretch/>
        </p:blipFill>
        <p:spPr>
          <a:xfrm>
            <a:off x="5652655" y="1838186"/>
            <a:ext cx="5851495" cy="3991113"/>
          </a:xfrm>
          <a:prstGeom prst="rect">
            <a:avLst/>
          </a:prstGeom>
          <a:noFill/>
          <a:ln>
            <a:noFill/>
          </a:ln>
        </p:spPr>
      </p:pic>
      <p:pic>
        <p:nvPicPr>
          <p:cNvPr id="9" name="Picture 8">
            <a:extLst>
              <a:ext uri="{FF2B5EF4-FFF2-40B4-BE49-F238E27FC236}">
                <a16:creationId xmlns:a16="http://schemas.microsoft.com/office/drawing/2014/main" id="{C1F0A81B-33BE-A74A-AF07-3516B77056CA}"/>
              </a:ext>
            </a:extLst>
          </p:cNvPr>
          <p:cNvPicPr>
            <a:picLocks noChangeAspect="1"/>
          </p:cNvPicPr>
          <p:nvPr/>
        </p:nvPicPr>
        <p:blipFill>
          <a:blip r:embed="rId4"/>
          <a:srcRect/>
          <a:stretch/>
        </p:blipFill>
        <p:spPr>
          <a:xfrm>
            <a:off x="658733" y="217626"/>
            <a:ext cx="1048595" cy="1219200"/>
          </a:xfrm>
          <a:prstGeom prst="rect">
            <a:avLst/>
          </a:prstGeom>
          <a:ln>
            <a:noFill/>
          </a:ln>
        </p:spPr>
      </p:pic>
    </p:spTree>
    <p:extLst>
      <p:ext uri="{BB962C8B-B14F-4D97-AF65-F5344CB8AC3E}">
        <p14:creationId xmlns:p14="http://schemas.microsoft.com/office/powerpoint/2010/main" val="1208247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626D0-D706-184A-8E65-B0370AD634B2}"/>
              </a:ext>
            </a:extLst>
          </p:cNvPr>
          <p:cNvSpPr>
            <a:spLocks noGrp="1"/>
          </p:cNvSpPr>
          <p:nvPr>
            <p:ph type="title"/>
          </p:nvPr>
        </p:nvSpPr>
        <p:spPr>
          <a:xfrm>
            <a:off x="838200" y="365125"/>
            <a:ext cx="10899912" cy="1325563"/>
          </a:xfrm>
        </p:spPr>
        <p:txBody>
          <a:bodyPr>
            <a:normAutofit/>
          </a:bodyPr>
          <a:lstStyle/>
          <a:p>
            <a:pPr algn="r"/>
            <a:r>
              <a:rPr lang="en-US" sz="6000" dirty="0">
                <a:latin typeface="Arial" panose="020B0604020202020204" pitchFamily="34" charset="0"/>
                <a:cs typeface="Arial" panose="020B0604020202020204" pitchFamily="34" charset="0"/>
              </a:rPr>
              <a:t>Resilience</a:t>
            </a:r>
          </a:p>
        </p:txBody>
      </p:sp>
      <p:cxnSp>
        <p:nvCxnSpPr>
          <p:cNvPr id="5" name="Straight Connector 4">
            <a:extLst>
              <a:ext uri="{FF2B5EF4-FFF2-40B4-BE49-F238E27FC236}">
                <a16:creationId xmlns:a16="http://schemas.microsoft.com/office/drawing/2014/main" id="{16346B43-B65B-E147-9455-42590B55BE46}"/>
              </a:ext>
            </a:extLst>
          </p:cNvPr>
          <p:cNvCxnSpPr>
            <a:cxnSpLocks/>
          </p:cNvCxnSpPr>
          <p:nvPr/>
        </p:nvCxnSpPr>
        <p:spPr>
          <a:xfrm>
            <a:off x="526773" y="1524000"/>
            <a:ext cx="11211339" cy="0"/>
          </a:xfrm>
          <a:prstGeom prst="line">
            <a:avLst/>
          </a:prstGeom>
          <a:ln w="57150">
            <a:solidFill>
              <a:srgbClr val="6B9BD1"/>
            </a:solidFill>
          </a:ln>
        </p:spPr>
        <p:style>
          <a:lnRef idx="1">
            <a:schemeClr val="accent3"/>
          </a:lnRef>
          <a:fillRef idx="0">
            <a:schemeClr val="accent3"/>
          </a:fillRef>
          <a:effectRef idx="0">
            <a:schemeClr val="accent3"/>
          </a:effectRef>
          <a:fontRef idx="minor">
            <a:schemeClr val="tx1"/>
          </a:fontRef>
        </p:style>
      </p:cxnSp>
      <p:sp>
        <p:nvSpPr>
          <p:cNvPr id="7" name="TextBox 6">
            <a:extLst>
              <a:ext uri="{FF2B5EF4-FFF2-40B4-BE49-F238E27FC236}">
                <a16:creationId xmlns:a16="http://schemas.microsoft.com/office/drawing/2014/main" id="{0413D305-0AF7-4941-9B44-3D28FD0B1870}"/>
              </a:ext>
            </a:extLst>
          </p:cNvPr>
          <p:cNvSpPr txBox="1"/>
          <p:nvPr/>
        </p:nvSpPr>
        <p:spPr>
          <a:xfrm>
            <a:off x="526773" y="6096000"/>
            <a:ext cx="11211339"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dirty="0" err="1">
                <a:solidFill>
                  <a:schemeClr val="tx1"/>
                </a:solidFill>
              </a:rPr>
              <a:t>www.osymigrant.org</a:t>
            </a:r>
            <a:endParaRPr lang="en-US" dirty="0">
              <a:solidFill>
                <a:schemeClr val="tx1"/>
              </a:solidFill>
            </a:endParaRPr>
          </a:p>
        </p:txBody>
      </p:sp>
      <p:sp>
        <p:nvSpPr>
          <p:cNvPr id="4" name="Rectangle 3">
            <a:extLst>
              <a:ext uri="{FF2B5EF4-FFF2-40B4-BE49-F238E27FC236}">
                <a16:creationId xmlns:a16="http://schemas.microsoft.com/office/drawing/2014/main" id="{16F8120A-6802-B442-97CA-4030AAF4C3D2}"/>
              </a:ext>
            </a:extLst>
          </p:cNvPr>
          <p:cNvSpPr/>
          <p:nvPr/>
        </p:nvSpPr>
        <p:spPr>
          <a:xfrm>
            <a:off x="2278822" y="1619027"/>
            <a:ext cx="2210862" cy="584775"/>
          </a:xfrm>
          <a:prstGeom prst="rect">
            <a:avLst/>
          </a:prstGeom>
        </p:spPr>
        <p:txBody>
          <a:bodyPr wrap="none">
            <a:spAutoFit/>
          </a:bodyPr>
          <a:lstStyle/>
          <a:p>
            <a:r>
              <a:rPr lang="en-US" sz="3200" b="1" dirty="0">
                <a:latin typeface="Arial" panose="020B0604020202020204" pitchFamily="34" charset="0"/>
                <a:cs typeface="Arial" panose="020B0604020202020204" pitchFamily="34" charset="0"/>
              </a:rPr>
              <a:t>Resilience</a:t>
            </a:r>
            <a:endParaRPr lang="en-US" sz="3200" dirty="0">
              <a:latin typeface="Arial" panose="020B0604020202020204" pitchFamily="34" charset="0"/>
              <a:cs typeface="Arial" panose="020B0604020202020204" pitchFamily="34" charset="0"/>
            </a:endParaRPr>
          </a:p>
        </p:txBody>
      </p:sp>
      <p:sp>
        <p:nvSpPr>
          <p:cNvPr id="10" name="Content Placeholder 4">
            <a:extLst>
              <a:ext uri="{FF2B5EF4-FFF2-40B4-BE49-F238E27FC236}">
                <a16:creationId xmlns:a16="http://schemas.microsoft.com/office/drawing/2014/main" id="{F294FC84-12C7-124E-B183-C825A795D990}"/>
              </a:ext>
            </a:extLst>
          </p:cNvPr>
          <p:cNvSpPr txBox="1">
            <a:spLocks/>
          </p:cNvSpPr>
          <p:nvPr/>
        </p:nvSpPr>
        <p:spPr>
          <a:xfrm>
            <a:off x="1469118" y="2699202"/>
            <a:ext cx="3830270" cy="2089768"/>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300" dirty="0">
                <a:latin typeface="Arial" panose="020B0604020202020204" pitchFamily="34" charset="0"/>
                <a:cs typeface="Arial" panose="020B0604020202020204" pitchFamily="34" charset="0"/>
              </a:rPr>
              <a:t>a process of adapting well to adversity, trauma, tragedy, threats, significant stress</a:t>
            </a:r>
          </a:p>
          <a:p>
            <a:r>
              <a:rPr lang="en-US" sz="2300" dirty="0">
                <a:latin typeface="Arial" panose="020B0604020202020204" pitchFamily="34" charset="0"/>
                <a:cs typeface="Arial" panose="020B0604020202020204" pitchFamily="34" charset="0"/>
              </a:rPr>
              <a:t>“bouncing back” </a:t>
            </a:r>
          </a:p>
          <a:p>
            <a:r>
              <a:rPr lang="en-US" sz="2300" dirty="0">
                <a:latin typeface="Arial" panose="020B0604020202020204" pitchFamily="34" charset="0"/>
                <a:cs typeface="Arial" panose="020B0604020202020204" pitchFamily="34" charset="0"/>
              </a:rPr>
              <a:t>personal growth</a:t>
            </a:r>
          </a:p>
          <a:p>
            <a:r>
              <a:rPr lang="en-US" sz="2300" dirty="0">
                <a:latin typeface="Arial" panose="020B0604020202020204" pitchFamily="34" charset="0"/>
                <a:cs typeface="Arial" panose="020B0604020202020204" pitchFamily="34" charset="0"/>
              </a:rPr>
              <a:t>ordinary, not extraordinary</a:t>
            </a:r>
          </a:p>
          <a:p>
            <a:pPr marL="0" indent="0">
              <a:buNone/>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p:txBody>
      </p:sp>
      <p:sp>
        <p:nvSpPr>
          <p:cNvPr id="12" name="Content Placeholder 6">
            <a:extLst>
              <a:ext uri="{FF2B5EF4-FFF2-40B4-BE49-F238E27FC236}">
                <a16:creationId xmlns:a16="http://schemas.microsoft.com/office/drawing/2014/main" id="{7F9D55AE-2733-B74F-9004-FAC922B72C66}"/>
              </a:ext>
            </a:extLst>
          </p:cNvPr>
          <p:cNvSpPr txBox="1">
            <a:spLocks/>
          </p:cNvSpPr>
          <p:nvPr/>
        </p:nvSpPr>
        <p:spPr>
          <a:xfrm>
            <a:off x="5976594" y="2203802"/>
            <a:ext cx="6547172" cy="3892190"/>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300" dirty="0">
                <a:latin typeface="Arial" panose="020B0604020202020204" pitchFamily="34" charset="0"/>
                <a:cs typeface="Arial" panose="020B0604020202020204" pitchFamily="34" charset="0"/>
              </a:rPr>
              <a:t>making plans and carrying them out</a:t>
            </a:r>
          </a:p>
          <a:p>
            <a:r>
              <a:rPr lang="en-US" sz="2300" dirty="0">
                <a:latin typeface="Arial" panose="020B0604020202020204" pitchFamily="34" charset="0"/>
                <a:cs typeface="Arial" panose="020B0604020202020204" pitchFamily="34" charset="0"/>
              </a:rPr>
              <a:t>a positive view of self</a:t>
            </a:r>
          </a:p>
          <a:p>
            <a:r>
              <a:rPr lang="en-US" sz="2300" dirty="0">
                <a:latin typeface="Arial" panose="020B0604020202020204" pitchFamily="34" charset="0"/>
                <a:cs typeface="Arial" panose="020B0604020202020204" pitchFamily="34" charset="0"/>
              </a:rPr>
              <a:t>self-management skills</a:t>
            </a:r>
          </a:p>
          <a:p>
            <a:r>
              <a:rPr lang="en-US" sz="2300" dirty="0">
                <a:latin typeface="Arial" panose="020B0604020202020204" pitchFamily="34" charset="0"/>
                <a:cs typeface="Arial" panose="020B0604020202020204" pitchFamily="34" charset="0"/>
              </a:rPr>
              <a:t>a sense of autonomy</a:t>
            </a:r>
          </a:p>
          <a:p>
            <a:r>
              <a:rPr lang="en-US" sz="2300" dirty="0">
                <a:latin typeface="Arial" panose="020B0604020202020204" pitchFamily="34" charset="0"/>
                <a:cs typeface="Arial" panose="020B0604020202020204" pitchFamily="34" charset="0"/>
              </a:rPr>
              <a:t>optimism</a:t>
            </a:r>
          </a:p>
          <a:p>
            <a:r>
              <a:rPr lang="en-US" sz="2300" dirty="0">
                <a:latin typeface="Arial" panose="020B0604020202020204" pitchFamily="34" charset="0"/>
                <a:cs typeface="Arial" panose="020B0604020202020204" pitchFamily="34" charset="0"/>
              </a:rPr>
              <a:t>emotional intelligence</a:t>
            </a:r>
          </a:p>
          <a:p>
            <a:r>
              <a:rPr lang="en-US" sz="2300" dirty="0">
                <a:latin typeface="Arial" panose="020B0604020202020204" pitchFamily="34" charset="0"/>
                <a:cs typeface="Arial" panose="020B0604020202020204" pitchFamily="34" charset="0"/>
              </a:rPr>
              <a:t>meaning and purpose</a:t>
            </a:r>
          </a:p>
          <a:p>
            <a:r>
              <a:rPr lang="en-US" sz="2300" dirty="0">
                <a:latin typeface="Arial" panose="020B0604020202020204" pitchFamily="34" charset="0"/>
                <a:cs typeface="Arial" panose="020B0604020202020204" pitchFamily="34" charset="0"/>
              </a:rPr>
              <a:t>altruism</a:t>
            </a:r>
          </a:p>
          <a:p>
            <a:r>
              <a:rPr lang="en-US" sz="2300" dirty="0">
                <a:latin typeface="Arial" panose="020B0604020202020204" pitchFamily="34" charset="0"/>
                <a:cs typeface="Arial" panose="020B0604020202020204" pitchFamily="34" charset="0"/>
              </a:rPr>
              <a:t>character and curiosity</a:t>
            </a:r>
          </a:p>
          <a:p>
            <a:r>
              <a:rPr lang="en-US" sz="2300" dirty="0">
                <a:latin typeface="Arial" panose="020B0604020202020204" pitchFamily="34" charset="0"/>
                <a:cs typeface="Arial" panose="020B0604020202020204" pitchFamily="34" charset="0"/>
              </a:rPr>
              <a:t>a sense of balance</a:t>
            </a:r>
          </a:p>
          <a:p>
            <a:r>
              <a:rPr lang="en-US" sz="2300" dirty="0">
                <a:latin typeface="Arial" panose="020B0604020202020204" pitchFamily="34" charset="0"/>
                <a:cs typeface="Arial" panose="020B0604020202020204" pitchFamily="34" charset="0"/>
              </a:rPr>
              <a:t>social competence</a:t>
            </a:r>
          </a:p>
          <a:p>
            <a:r>
              <a:rPr lang="en-US" sz="2300" dirty="0">
                <a:latin typeface="Arial" panose="020B0604020202020204" pitchFamily="34" charset="0"/>
                <a:cs typeface="Arial" panose="020B0604020202020204" pitchFamily="34" charset="0"/>
              </a:rPr>
              <a:t>adaptability</a:t>
            </a:r>
          </a:p>
          <a:p>
            <a:r>
              <a:rPr lang="en-US" sz="2300" dirty="0">
                <a:latin typeface="Arial" panose="020B0604020202020204" pitchFamily="34" charset="0"/>
                <a:cs typeface="Arial" panose="020B0604020202020204" pitchFamily="34" charset="0"/>
              </a:rPr>
              <a:t>spirituality</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84188399-3C9A-1D4D-AA0F-6641B4665B8B}"/>
              </a:ext>
            </a:extLst>
          </p:cNvPr>
          <p:cNvSpPr/>
          <p:nvPr/>
        </p:nvSpPr>
        <p:spPr>
          <a:xfrm>
            <a:off x="1567566" y="2211917"/>
            <a:ext cx="1481496" cy="400110"/>
          </a:xfrm>
          <a:prstGeom prst="rect">
            <a:avLst/>
          </a:prstGeom>
        </p:spPr>
        <p:txBody>
          <a:bodyPr wrap="none">
            <a:spAutoFit/>
          </a:bodyPr>
          <a:lstStyle/>
          <a:p>
            <a:r>
              <a:rPr lang="en-US" sz="2000" dirty="0">
                <a:latin typeface="Arial" panose="020B0604020202020204" pitchFamily="34" charset="0"/>
                <a:cs typeface="Arial" panose="020B0604020202020204" pitchFamily="34" charset="0"/>
              </a:rPr>
              <a:t>Defined as:</a:t>
            </a:r>
          </a:p>
        </p:txBody>
      </p:sp>
      <p:sp>
        <p:nvSpPr>
          <p:cNvPr id="14" name="Rectangle 13">
            <a:extLst>
              <a:ext uri="{FF2B5EF4-FFF2-40B4-BE49-F238E27FC236}">
                <a16:creationId xmlns:a16="http://schemas.microsoft.com/office/drawing/2014/main" id="{E9AD293C-14F6-C549-A834-1D5123D19F9C}"/>
              </a:ext>
            </a:extLst>
          </p:cNvPr>
          <p:cNvSpPr/>
          <p:nvPr/>
        </p:nvSpPr>
        <p:spPr>
          <a:xfrm>
            <a:off x="5976594" y="1713793"/>
            <a:ext cx="2193229" cy="400110"/>
          </a:xfrm>
          <a:prstGeom prst="rect">
            <a:avLst/>
          </a:prstGeom>
        </p:spPr>
        <p:txBody>
          <a:bodyPr wrap="none">
            <a:spAutoFit/>
          </a:bodyPr>
          <a:lstStyle/>
          <a:p>
            <a:r>
              <a:rPr lang="en-US" sz="2000" dirty="0">
                <a:latin typeface="Arial" panose="020B0604020202020204" pitchFamily="34" charset="0"/>
                <a:cs typeface="Arial" panose="020B0604020202020204" pitchFamily="34" charset="0"/>
              </a:rPr>
              <a:t>Characterized by:</a:t>
            </a:r>
          </a:p>
        </p:txBody>
      </p:sp>
      <p:sp>
        <p:nvSpPr>
          <p:cNvPr id="6" name="Rectangle 5">
            <a:extLst>
              <a:ext uri="{FF2B5EF4-FFF2-40B4-BE49-F238E27FC236}">
                <a16:creationId xmlns:a16="http://schemas.microsoft.com/office/drawing/2014/main" id="{BDA4A0E3-F535-A345-90EA-5D9BCDBCE4BA}"/>
              </a:ext>
            </a:extLst>
          </p:cNvPr>
          <p:cNvSpPr/>
          <p:nvPr/>
        </p:nvSpPr>
        <p:spPr>
          <a:xfrm>
            <a:off x="827672" y="5362494"/>
            <a:ext cx="3526410" cy="646331"/>
          </a:xfrm>
          <a:prstGeom prst="rect">
            <a:avLst/>
          </a:prstGeom>
        </p:spPr>
        <p:txBody>
          <a:bodyPr wrap="square">
            <a:spAutoFit/>
          </a:bodyPr>
          <a:lstStyle/>
          <a:p>
            <a:r>
              <a:rPr lang="en-US" sz="1200" dirty="0">
                <a:solidFill>
                  <a:schemeClr val="bg1">
                    <a:lumMod val="65000"/>
                  </a:schemeClr>
                </a:solidFill>
              </a:rPr>
              <a:t>American Psychological Association</a:t>
            </a:r>
          </a:p>
          <a:p>
            <a:r>
              <a:rPr lang="en-US" sz="1200" dirty="0">
                <a:solidFill>
                  <a:schemeClr val="bg1">
                    <a:lumMod val="65000"/>
                  </a:schemeClr>
                </a:solidFill>
              </a:rPr>
              <a:t>Schiraldi, G. 2017</a:t>
            </a:r>
          </a:p>
          <a:p>
            <a:r>
              <a:rPr lang="en-US" sz="1200" dirty="0" err="1">
                <a:solidFill>
                  <a:schemeClr val="bg1">
                    <a:lumMod val="65000"/>
                  </a:schemeClr>
                </a:solidFill>
              </a:rPr>
              <a:t>Positivepsychology.com</a:t>
            </a:r>
            <a:r>
              <a:rPr lang="en-US" sz="1200" dirty="0">
                <a:solidFill>
                  <a:schemeClr val="bg1">
                    <a:lumMod val="65000"/>
                  </a:schemeClr>
                </a:solidFill>
              </a:rPr>
              <a:t> </a:t>
            </a:r>
          </a:p>
        </p:txBody>
      </p:sp>
      <p:pic>
        <p:nvPicPr>
          <p:cNvPr id="15" name="Picture 14">
            <a:extLst>
              <a:ext uri="{FF2B5EF4-FFF2-40B4-BE49-F238E27FC236}">
                <a16:creationId xmlns:a16="http://schemas.microsoft.com/office/drawing/2014/main" id="{01469465-A566-AB43-A6AD-0A2FEE5EB339}"/>
              </a:ext>
            </a:extLst>
          </p:cNvPr>
          <p:cNvPicPr>
            <a:picLocks noChangeAspect="1"/>
          </p:cNvPicPr>
          <p:nvPr/>
        </p:nvPicPr>
        <p:blipFill>
          <a:blip r:embed="rId3"/>
          <a:srcRect/>
          <a:stretch/>
        </p:blipFill>
        <p:spPr>
          <a:xfrm>
            <a:off x="658733" y="217626"/>
            <a:ext cx="1048595" cy="1219200"/>
          </a:xfrm>
          <a:prstGeom prst="rect">
            <a:avLst/>
          </a:prstGeom>
          <a:ln>
            <a:noFill/>
          </a:ln>
        </p:spPr>
      </p:pic>
    </p:spTree>
    <p:extLst>
      <p:ext uri="{BB962C8B-B14F-4D97-AF65-F5344CB8AC3E}">
        <p14:creationId xmlns:p14="http://schemas.microsoft.com/office/powerpoint/2010/main" val="2083768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626D0-D706-184A-8E65-B0370AD634B2}"/>
              </a:ext>
            </a:extLst>
          </p:cNvPr>
          <p:cNvSpPr>
            <a:spLocks noGrp="1"/>
          </p:cNvSpPr>
          <p:nvPr>
            <p:ph type="title"/>
          </p:nvPr>
        </p:nvSpPr>
        <p:spPr>
          <a:xfrm>
            <a:off x="838200" y="365125"/>
            <a:ext cx="10899912" cy="1325563"/>
          </a:xfrm>
        </p:spPr>
        <p:txBody>
          <a:bodyPr>
            <a:normAutofit/>
          </a:bodyPr>
          <a:lstStyle/>
          <a:p>
            <a:pPr algn="r"/>
            <a:r>
              <a:rPr lang="en-US" sz="6000" dirty="0">
                <a:latin typeface="Arial" panose="020B0604020202020204" pitchFamily="34" charset="0"/>
                <a:cs typeface="Arial" panose="020B0604020202020204" pitchFamily="34" charset="0"/>
              </a:rPr>
              <a:t>Resilience</a:t>
            </a:r>
          </a:p>
        </p:txBody>
      </p:sp>
      <p:cxnSp>
        <p:nvCxnSpPr>
          <p:cNvPr id="5" name="Straight Connector 4">
            <a:extLst>
              <a:ext uri="{FF2B5EF4-FFF2-40B4-BE49-F238E27FC236}">
                <a16:creationId xmlns:a16="http://schemas.microsoft.com/office/drawing/2014/main" id="{16346B43-B65B-E147-9455-42590B55BE46}"/>
              </a:ext>
            </a:extLst>
          </p:cNvPr>
          <p:cNvCxnSpPr>
            <a:cxnSpLocks/>
          </p:cNvCxnSpPr>
          <p:nvPr/>
        </p:nvCxnSpPr>
        <p:spPr>
          <a:xfrm>
            <a:off x="526773" y="1524000"/>
            <a:ext cx="11211339" cy="0"/>
          </a:xfrm>
          <a:prstGeom prst="line">
            <a:avLst/>
          </a:prstGeom>
          <a:ln w="57150">
            <a:solidFill>
              <a:srgbClr val="6B9BD1"/>
            </a:solidFill>
          </a:ln>
        </p:spPr>
        <p:style>
          <a:lnRef idx="1">
            <a:schemeClr val="accent3"/>
          </a:lnRef>
          <a:fillRef idx="0">
            <a:schemeClr val="accent3"/>
          </a:fillRef>
          <a:effectRef idx="0">
            <a:schemeClr val="accent3"/>
          </a:effectRef>
          <a:fontRef idx="minor">
            <a:schemeClr val="tx1"/>
          </a:fontRef>
        </p:style>
      </p:cxnSp>
      <p:sp>
        <p:nvSpPr>
          <p:cNvPr id="7" name="TextBox 6">
            <a:extLst>
              <a:ext uri="{FF2B5EF4-FFF2-40B4-BE49-F238E27FC236}">
                <a16:creationId xmlns:a16="http://schemas.microsoft.com/office/drawing/2014/main" id="{0413D305-0AF7-4941-9B44-3D28FD0B1870}"/>
              </a:ext>
            </a:extLst>
          </p:cNvPr>
          <p:cNvSpPr txBox="1"/>
          <p:nvPr/>
        </p:nvSpPr>
        <p:spPr>
          <a:xfrm>
            <a:off x="526773" y="6096000"/>
            <a:ext cx="11211339"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dirty="0" err="1">
                <a:solidFill>
                  <a:schemeClr val="tx1"/>
                </a:solidFill>
              </a:rPr>
              <a:t>www.osymigrant.org</a:t>
            </a:r>
            <a:endParaRPr lang="en-US" dirty="0">
              <a:solidFill>
                <a:schemeClr val="tx1"/>
              </a:solidFill>
            </a:endParaRPr>
          </a:p>
        </p:txBody>
      </p:sp>
      <p:sp>
        <p:nvSpPr>
          <p:cNvPr id="13" name="Rectangle 12">
            <a:extLst>
              <a:ext uri="{FF2B5EF4-FFF2-40B4-BE49-F238E27FC236}">
                <a16:creationId xmlns:a16="http://schemas.microsoft.com/office/drawing/2014/main" id="{84188399-3C9A-1D4D-AA0F-6641B4665B8B}"/>
              </a:ext>
            </a:extLst>
          </p:cNvPr>
          <p:cNvSpPr/>
          <p:nvPr/>
        </p:nvSpPr>
        <p:spPr>
          <a:xfrm>
            <a:off x="1077191" y="2049864"/>
            <a:ext cx="4700154" cy="3416320"/>
          </a:xfrm>
          <a:prstGeom prst="rect">
            <a:avLst/>
          </a:prstGeom>
        </p:spPr>
        <p:txBody>
          <a:bodyPr wrap="square">
            <a:spAutoFit/>
          </a:bodyPr>
          <a:lstStyle/>
          <a:p>
            <a:pPr algn="r"/>
            <a:r>
              <a:rPr lang="en-US" sz="3600" dirty="0">
                <a:latin typeface="Arial" panose="020B0604020202020204" pitchFamily="34" charset="0"/>
                <a:cs typeface="Arial" panose="020B0604020202020204" pitchFamily="34" charset="0"/>
              </a:rPr>
              <a:t>Based on these definitions, how do you see resilience displayed by the migratory students you serve?</a:t>
            </a:r>
          </a:p>
        </p:txBody>
      </p:sp>
      <p:pic>
        <p:nvPicPr>
          <p:cNvPr id="15" name="Picture 14">
            <a:extLst>
              <a:ext uri="{FF2B5EF4-FFF2-40B4-BE49-F238E27FC236}">
                <a16:creationId xmlns:a16="http://schemas.microsoft.com/office/drawing/2014/main" id="{01469465-A566-AB43-A6AD-0A2FEE5EB339}"/>
              </a:ext>
            </a:extLst>
          </p:cNvPr>
          <p:cNvPicPr>
            <a:picLocks noChangeAspect="1"/>
          </p:cNvPicPr>
          <p:nvPr/>
        </p:nvPicPr>
        <p:blipFill>
          <a:blip r:embed="rId3"/>
          <a:srcRect/>
          <a:stretch/>
        </p:blipFill>
        <p:spPr>
          <a:xfrm>
            <a:off x="658733" y="217626"/>
            <a:ext cx="1048595" cy="1219200"/>
          </a:xfrm>
          <a:prstGeom prst="rect">
            <a:avLst/>
          </a:prstGeom>
          <a:ln>
            <a:noFill/>
          </a:ln>
        </p:spPr>
      </p:pic>
      <p:pic>
        <p:nvPicPr>
          <p:cNvPr id="8" name="Picture 7" descr="A group of people walking down a dirt road&#10;&#10;Description automatically generated">
            <a:extLst>
              <a:ext uri="{FF2B5EF4-FFF2-40B4-BE49-F238E27FC236}">
                <a16:creationId xmlns:a16="http://schemas.microsoft.com/office/drawing/2014/main" id="{84700DFD-427A-EF43-A29E-CE9DF61FD66F}"/>
              </a:ext>
            </a:extLst>
          </p:cNvPr>
          <p:cNvPicPr>
            <a:picLocks noChangeAspect="1"/>
          </p:cNvPicPr>
          <p:nvPr/>
        </p:nvPicPr>
        <p:blipFill>
          <a:blip r:embed="rId4"/>
          <a:stretch>
            <a:fillRect/>
          </a:stretch>
        </p:blipFill>
        <p:spPr>
          <a:xfrm>
            <a:off x="6007601" y="2001027"/>
            <a:ext cx="5397299" cy="3599956"/>
          </a:xfrm>
          <a:prstGeom prst="rect">
            <a:avLst/>
          </a:prstGeom>
        </p:spPr>
      </p:pic>
    </p:spTree>
    <p:extLst>
      <p:ext uri="{BB962C8B-B14F-4D97-AF65-F5344CB8AC3E}">
        <p14:creationId xmlns:p14="http://schemas.microsoft.com/office/powerpoint/2010/main" val="3641234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626D0-D706-184A-8E65-B0370AD634B2}"/>
              </a:ext>
            </a:extLst>
          </p:cNvPr>
          <p:cNvSpPr>
            <a:spLocks noGrp="1"/>
          </p:cNvSpPr>
          <p:nvPr>
            <p:ph type="title"/>
          </p:nvPr>
        </p:nvSpPr>
        <p:spPr>
          <a:xfrm>
            <a:off x="838200" y="365125"/>
            <a:ext cx="10899912" cy="1325563"/>
          </a:xfrm>
        </p:spPr>
        <p:txBody>
          <a:bodyPr>
            <a:normAutofit/>
          </a:bodyPr>
          <a:lstStyle/>
          <a:p>
            <a:pPr algn="r"/>
            <a:r>
              <a:rPr lang="en-US" sz="6000" dirty="0">
                <a:latin typeface="Arial" panose="020B0604020202020204" pitchFamily="34" charset="0"/>
                <a:cs typeface="Arial" panose="020B0604020202020204" pitchFamily="34" charset="0"/>
              </a:rPr>
              <a:t>Resilience</a:t>
            </a:r>
          </a:p>
        </p:txBody>
      </p:sp>
      <p:cxnSp>
        <p:nvCxnSpPr>
          <p:cNvPr id="5" name="Straight Connector 4">
            <a:extLst>
              <a:ext uri="{FF2B5EF4-FFF2-40B4-BE49-F238E27FC236}">
                <a16:creationId xmlns:a16="http://schemas.microsoft.com/office/drawing/2014/main" id="{16346B43-B65B-E147-9455-42590B55BE46}"/>
              </a:ext>
            </a:extLst>
          </p:cNvPr>
          <p:cNvCxnSpPr>
            <a:cxnSpLocks/>
          </p:cNvCxnSpPr>
          <p:nvPr/>
        </p:nvCxnSpPr>
        <p:spPr>
          <a:xfrm>
            <a:off x="526773" y="1524000"/>
            <a:ext cx="11211339" cy="0"/>
          </a:xfrm>
          <a:prstGeom prst="line">
            <a:avLst/>
          </a:prstGeom>
          <a:ln w="57150">
            <a:solidFill>
              <a:srgbClr val="6B9BD1"/>
            </a:solidFill>
          </a:ln>
        </p:spPr>
        <p:style>
          <a:lnRef idx="1">
            <a:schemeClr val="accent3"/>
          </a:lnRef>
          <a:fillRef idx="0">
            <a:schemeClr val="accent3"/>
          </a:fillRef>
          <a:effectRef idx="0">
            <a:schemeClr val="accent3"/>
          </a:effectRef>
          <a:fontRef idx="minor">
            <a:schemeClr val="tx1"/>
          </a:fontRef>
        </p:style>
      </p:cxnSp>
      <p:sp>
        <p:nvSpPr>
          <p:cNvPr id="7" name="TextBox 6">
            <a:extLst>
              <a:ext uri="{FF2B5EF4-FFF2-40B4-BE49-F238E27FC236}">
                <a16:creationId xmlns:a16="http://schemas.microsoft.com/office/drawing/2014/main" id="{0413D305-0AF7-4941-9B44-3D28FD0B1870}"/>
              </a:ext>
            </a:extLst>
          </p:cNvPr>
          <p:cNvSpPr txBox="1"/>
          <p:nvPr/>
        </p:nvSpPr>
        <p:spPr>
          <a:xfrm>
            <a:off x="526773" y="6096000"/>
            <a:ext cx="11211339"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dirty="0" err="1">
                <a:solidFill>
                  <a:schemeClr val="tx1"/>
                </a:solidFill>
              </a:rPr>
              <a:t>www.osymigrant.org</a:t>
            </a:r>
            <a:endParaRPr lang="en-US" dirty="0">
              <a:solidFill>
                <a:schemeClr val="tx1"/>
              </a:solidFill>
            </a:endParaRPr>
          </a:p>
        </p:txBody>
      </p:sp>
      <p:sp>
        <p:nvSpPr>
          <p:cNvPr id="4" name="Rectangle 3">
            <a:extLst>
              <a:ext uri="{FF2B5EF4-FFF2-40B4-BE49-F238E27FC236}">
                <a16:creationId xmlns:a16="http://schemas.microsoft.com/office/drawing/2014/main" id="{16F8120A-6802-B442-97CA-4030AAF4C3D2}"/>
              </a:ext>
            </a:extLst>
          </p:cNvPr>
          <p:cNvSpPr/>
          <p:nvPr/>
        </p:nvSpPr>
        <p:spPr>
          <a:xfrm>
            <a:off x="838200" y="1777862"/>
            <a:ext cx="10766196" cy="584775"/>
          </a:xfrm>
          <a:prstGeom prst="rect">
            <a:avLst/>
          </a:prstGeom>
        </p:spPr>
        <p:txBody>
          <a:bodyPr wrap="square">
            <a:spAutoFit/>
          </a:bodyPr>
          <a:lstStyle/>
          <a:p>
            <a:pPr algn="ctr"/>
            <a:r>
              <a:rPr lang="en-US" sz="3200" dirty="0">
                <a:latin typeface="Arial" panose="020B0604020202020204" pitchFamily="34" charset="0"/>
                <a:cs typeface="Arial" panose="020B0604020202020204" pitchFamily="34" charset="0"/>
              </a:rPr>
              <a:t>Help Students Think Resilience!</a:t>
            </a:r>
          </a:p>
        </p:txBody>
      </p:sp>
      <p:sp>
        <p:nvSpPr>
          <p:cNvPr id="15" name="Google Shape;109;g8560623eb6_8_18">
            <a:extLst>
              <a:ext uri="{FF2B5EF4-FFF2-40B4-BE49-F238E27FC236}">
                <a16:creationId xmlns:a16="http://schemas.microsoft.com/office/drawing/2014/main" id="{4247D5EB-9743-D640-A638-42285F1E6E2E}"/>
              </a:ext>
            </a:extLst>
          </p:cNvPr>
          <p:cNvSpPr txBox="1">
            <a:spLocks noGrp="1"/>
          </p:cNvSpPr>
          <p:nvPr>
            <p:ph idx="1"/>
          </p:nvPr>
        </p:nvSpPr>
        <p:spPr>
          <a:xfrm>
            <a:off x="971915" y="2699089"/>
            <a:ext cx="10349678" cy="1955110"/>
          </a:xfrm>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0" indent="0">
              <a:lnSpc>
                <a:spcPct val="115000"/>
              </a:lnSpc>
              <a:spcBef>
                <a:spcPts val="0"/>
              </a:spcBef>
              <a:spcAft>
                <a:spcPts val="0"/>
              </a:spcAft>
              <a:buSzPts val="1800"/>
              <a:buNone/>
            </a:pPr>
            <a:r>
              <a:rPr lang="en-US" sz="2000" b="1" dirty="0">
                <a:latin typeface="Arial"/>
                <a:ea typeface="Arial"/>
                <a:cs typeface="Arial"/>
                <a:sym typeface="Arial"/>
              </a:rPr>
              <a:t>Embrace Challenges</a:t>
            </a:r>
            <a:r>
              <a:rPr lang="en-US" sz="2000" dirty="0">
                <a:latin typeface="Arial"/>
                <a:ea typeface="Arial"/>
                <a:cs typeface="Arial"/>
                <a:sym typeface="Arial"/>
              </a:rPr>
              <a:t> – Resilient people view a difficulty as a challenge, not as a paralyzing event. </a:t>
            </a:r>
            <a:endParaRPr sz="2000" dirty="0">
              <a:latin typeface="Arial"/>
              <a:ea typeface="Arial"/>
              <a:cs typeface="Arial"/>
              <a:sym typeface="Arial"/>
            </a:endParaRPr>
          </a:p>
          <a:p>
            <a:pPr marL="0" indent="0">
              <a:lnSpc>
                <a:spcPct val="115000"/>
              </a:lnSpc>
              <a:spcBef>
                <a:spcPts val="0"/>
              </a:spcBef>
              <a:spcAft>
                <a:spcPts val="0"/>
              </a:spcAft>
              <a:buSzPts val="1800"/>
              <a:buNone/>
            </a:pPr>
            <a:endParaRPr sz="2000" b="1" dirty="0">
              <a:latin typeface="Arial"/>
              <a:ea typeface="Arial"/>
              <a:cs typeface="Arial"/>
              <a:sym typeface="Arial"/>
            </a:endParaRPr>
          </a:p>
          <a:p>
            <a:pPr marL="0" indent="0">
              <a:lnSpc>
                <a:spcPct val="115000"/>
              </a:lnSpc>
              <a:spcBef>
                <a:spcPts val="0"/>
              </a:spcBef>
              <a:spcAft>
                <a:spcPts val="0"/>
              </a:spcAft>
              <a:buSzPts val="1800"/>
              <a:buNone/>
            </a:pPr>
            <a:r>
              <a:rPr lang="en-US" sz="2000" b="1" dirty="0">
                <a:latin typeface="Arial"/>
                <a:ea typeface="Arial"/>
                <a:cs typeface="Arial"/>
                <a:sym typeface="Arial"/>
              </a:rPr>
              <a:t>Commitment</a:t>
            </a:r>
            <a:r>
              <a:rPr lang="en-US" sz="2000" dirty="0">
                <a:latin typeface="Arial"/>
                <a:ea typeface="Arial"/>
                <a:cs typeface="Arial"/>
                <a:sym typeface="Arial"/>
              </a:rPr>
              <a:t> – Resilient people are committed to their lives and their goals, and they have a compelling reason to get out of bed in the morning. </a:t>
            </a:r>
            <a:endParaRPr sz="2000" dirty="0">
              <a:latin typeface="Arial"/>
              <a:ea typeface="Arial"/>
              <a:cs typeface="Arial"/>
              <a:sym typeface="Arial"/>
            </a:endParaRPr>
          </a:p>
          <a:p>
            <a:pPr marL="0" indent="0">
              <a:lnSpc>
                <a:spcPct val="115000"/>
              </a:lnSpc>
              <a:spcBef>
                <a:spcPts val="0"/>
              </a:spcBef>
              <a:spcAft>
                <a:spcPts val="0"/>
              </a:spcAft>
              <a:buSzPts val="1800"/>
              <a:buNone/>
            </a:pPr>
            <a:endParaRPr sz="2000" dirty="0">
              <a:latin typeface="Arial"/>
              <a:ea typeface="Arial"/>
              <a:cs typeface="Arial"/>
              <a:sym typeface="Arial"/>
            </a:endParaRPr>
          </a:p>
          <a:p>
            <a:pPr marL="0" indent="0">
              <a:lnSpc>
                <a:spcPct val="115000"/>
              </a:lnSpc>
              <a:spcBef>
                <a:spcPts val="0"/>
              </a:spcBef>
              <a:spcAft>
                <a:spcPts val="0"/>
              </a:spcAft>
              <a:buSzPts val="1800"/>
              <a:buNone/>
            </a:pPr>
            <a:r>
              <a:rPr lang="en-US" sz="2000" b="1" dirty="0">
                <a:latin typeface="Arial"/>
                <a:ea typeface="Arial"/>
                <a:cs typeface="Arial"/>
                <a:sym typeface="Arial"/>
              </a:rPr>
              <a:t>Personal Control</a:t>
            </a:r>
            <a:r>
              <a:rPr lang="en-US" sz="2000" dirty="0">
                <a:latin typeface="Arial"/>
                <a:ea typeface="Arial"/>
                <a:cs typeface="Arial"/>
                <a:sym typeface="Arial"/>
              </a:rPr>
              <a:t> – Resilient people spend their time and energy focusing on situations and events that they have control over. </a:t>
            </a:r>
            <a:endParaRPr sz="2000" dirty="0">
              <a:latin typeface="Arial"/>
              <a:ea typeface="Arial"/>
              <a:cs typeface="Arial"/>
              <a:sym typeface="Arial"/>
            </a:endParaRPr>
          </a:p>
        </p:txBody>
      </p:sp>
      <p:pic>
        <p:nvPicPr>
          <p:cNvPr id="8" name="Picture 7">
            <a:extLst>
              <a:ext uri="{FF2B5EF4-FFF2-40B4-BE49-F238E27FC236}">
                <a16:creationId xmlns:a16="http://schemas.microsoft.com/office/drawing/2014/main" id="{CD1B9D17-9627-184A-A889-54107829BE52}"/>
              </a:ext>
            </a:extLst>
          </p:cNvPr>
          <p:cNvPicPr>
            <a:picLocks noChangeAspect="1"/>
          </p:cNvPicPr>
          <p:nvPr/>
        </p:nvPicPr>
        <p:blipFill>
          <a:blip r:embed="rId3"/>
          <a:srcRect/>
          <a:stretch/>
        </p:blipFill>
        <p:spPr>
          <a:xfrm>
            <a:off x="658733" y="217626"/>
            <a:ext cx="1048595" cy="1219200"/>
          </a:xfrm>
          <a:prstGeom prst="rect">
            <a:avLst/>
          </a:prstGeom>
          <a:ln>
            <a:noFill/>
          </a:ln>
        </p:spPr>
      </p:pic>
    </p:spTree>
    <p:extLst>
      <p:ext uri="{BB962C8B-B14F-4D97-AF65-F5344CB8AC3E}">
        <p14:creationId xmlns:p14="http://schemas.microsoft.com/office/powerpoint/2010/main" val="4101002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626D0-D706-184A-8E65-B0370AD634B2}"/>
              </a:ext>
            </a:extLst>
          </p:cNvPr>
          <p:cNvSpPr>
            <a:spLocks noGrp="1"/>
          </p:cNvSpPr>
          <p:nvPr>
            <p:ph type="title"/>
          </p:nvPr>
        </p:nvSpPr>
        <p:spPr>
          <a:xfrm>
            <a:off x="838200" y="365125"/>
            <a:ext cx="10899912" cy="1325563"/>
          </a:xfrm>
        </p:spPr>
        <p:txBody>
          <a:bodyPr>
            <a:normAutofit/>
          </a:bodyPr>
          <a:lstStyle/>
          <a:p>
            <a:pPr algn="r"/>
            <a:r>
              <a:rPr lang="en-US" sz="6000" dirty="0">
                <a:latin typeface="Arial" panose="020B0604020202020204" pitchFamily="34" charset="0"/>
                <a:cs typeface="Arial" panose="020B0604020202020204" pitchFamily="34" charset="0"/>
              </a:rPr>
              <a:t>Resilience</a:t>
            </a:r>
          </a:p>
        </p:txBody>
      </p:sp>
      <p:cxnSp>
        <p:nvCxnSpPr>
          <p:cNvPr id="5" name="Straight Connector 4">
            <a:extLst>
              <a:ext uri="{FF2B5EF4-FFF2-40B4-BE49-F238E27FC236}">
                <a16:creationId xmlns:a16="http://schemas.microsoft.com/office/drawing/2014/main" id="{16346B43-B65B-E147-9455-42590B55BE46}"/>
              </a:ext>
            </a:extLst>
          </p:cNvPr>
          <p:cNvCxnSpPr>
            <a:cxnSpLocks/>
          </p:cNvCxnSpPr>
          <p:nvPr/>
        </p:nvCxnSpPr>
        <p:spPr>
          <a:xfrm>
            <a:off x="526773" y="1524000"/>
            <a:ext cx="11211339" cy="0"/>
          </a:xfrm>
          <a:prstGeom prst="line">
            <a:avLst/>
          </a:prstGeom>
          <a:ln w="57150">
            <a:solidFill>
              <a:srgbClr val="6B9BD1"/>
            </a:solidFill>
          </a:ln>
        </p:spPr>
        <p:style>
          <a:lnRef idx="1">
            <a:schemeClr val="accent3"/>
          </a:lnRef>
          <a:fillRef idx="0">
            <a:schemeClr val="accent3"/>
          </a:fillRef>
          <a:effectRef idx="0">
            <a:schemeClr val="accent3"/>
          </a:effectRef>
          <a:fontRef idx="minor">
            <a:schemeClr val="tx1"/>
          </a:fontRef>
        </p:style>
      </p:cxnSp>
      <p:sp>
        <p:nvSpPr>
          <p:cNvPr id="7" name="TextBox 6">
            <a:extLst>
              <a:ext uri="{FF2B5EF4-FFF2-40B4-BE49-F238E27FC236}">
                <a16:creationId xmlns:a16="http://schemas.microsoft.com/office/drawing/2014/main" id="{0413D305-0AF7-4941-9B44-3D28FD0B1870}"/>
              </a:ext>
            </a:extLst>
          </p:cNvPr>
          <p:cNvSpPr txBox="1"/>
          <p:nvPr/>
        </p:nvSpPr>
        <p:spPr>
          <a:xfrm>
            <a:off x="526773" y="6096000"/>
            <a:ext cx="11211339"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dirty="0" err="1">
                <a:solidFill>
                  <a:schemeClr val="tx1"/>
                </a:solidFill>
              </a:rPr>
              <a:t>www.osymigrant.org</a:t>
            </a:r>
            <a:endParaRPr lang="en-US" dirty="0">
              <a:solidFill>
                <a:schemeClr val="tx1"/>
              </a:solidFill>
            </a:endParaRPr>
          </a:p>
        </p:txBody>
      </p:sp>
      <p:sp>
        <p:nvSpPr>
          <p:cNvPr id="4" name="Rectangle 3">
            <a:extLst>
              <a:ext uri="{FF2B5EF4-FFF2-40B4-BE49-F238E27FC236}">
                <a16:creationId xmlns:a16="http://schemas.microsoft.com/office/drawing/2014/main" id="{16F8120A-6802-B442-97CA-4030AAF4C3D2}"/>
              </a:ext>
            </a:extLst>
          </p:cNvPr>
          <p:cNvSpPr/>
          <p:nvPr/>
        </p:nvSpPr>
        <p:spPr>
          <a:xfrm>
            <a:off x="526773" y="2562264"/>
            <a:ext cx="5257800" cy="1077218"/>
          </a:xfrm>
          <a:prstGeom prst="rect">
            <a:avLst/>
          </a:prstGeom>
        </p:spPr>
        <p:txBody>
          <a:bodyPr wrap="square">
            <a:spAutoFit/>
          </a:bodyPr>
          <a:lstStyle/>
          <a:p>
            <a:pPr algn="ctr"/>
            <a:r>
              <a:rPr lang="en-US" sz="3200" dirty="0">
                <a:latin typeface="Arial" panose="020B0604020202020204" pitchFamily="34" charset="0"/>
                <a:cs typeface="Arial" panose="020B0604020202020204" pitchFamily="34" charset="0"/>
              </a:rPr>
              <a:t>Pillars that </a:t>
            </a:r>
          </a:p>
          <a:p>
            <a:pPr algn="ctr"/>
            <a:r>
              <a:rPr lang="en-US" sz="3200" dirty="0">
                <a:latin typeface="Arial" panose="020B0604020202020204" pitchFamily="34" charset="0"/>
                <a:cs typeface="Arial" panose="020B0604020202020204" pitchFamily="34" charset="0"/>
              </a:rPr>
              <a:t>Build Resilience</a:t>
            </a:r>
          </a:p>
        </p:txBody>
      </p:sp>
      <p:pic>
        <p:nvPicPr>
          <p:cNvPr id="10" name="Picture 9">
            <a:extLst>
              <a:ext uri="{FF2B5EF4-FFF2-40B4-BE49-F238E27FC236}">
                <a16:creationId xmlns:a16="http://schemas.microsoft.com/office/drawing/2014/main" id="{8186206C-761D-C349-961B-054A661A4FDA}"/>
              </a:ext>
            </a:extLst>
          </p:cNvPr>
          <p:cNvPicPr>
            <a:picLocks noChangeAspect="1"/>
          </p:cNvPicPr>
          <p:nvPr/>
        </p:nvPicPr>
        <p:blipFill>
          <a:blip r:embed="rId3"/>
          <a:stretch>
            <a:fillRect/>
          </a:stretch>
        </p:blipFill>
        <p:spPr>
          <a:xfrm>
            <a:off x="5627803" y="1588996"/>
            <a:ext cx="5012310" cy="4507004"/>
          </a:xfrm>
          <a:prstGeom prst="rect">
            <a:avLst/>
          </a:prstGeom>
        </p:spPr>
      </p:pic>
      <p:pic>
        <p:nvPicPr>
          <p:cNvPr id="8" name="Picture 7">
            <a:extLst>
              <a:ext uri="{FF2B5EF4-FFF2-40B4-BE49-F238E27FC236}">
                <a16:creationId xmlns:a16="http://schemas.microsoft.com/office/drawing/2014/main" id="{829A02DE-DBA6-E34E-BCFF-73385F0BF142}"/>
              </a:ext>
            </a:extLst>
          </p:cNvPr>
          <p:cNvPicPr>
            <a:picLocks noChangeAspect="1"/>
          </p:cNvPicPr>
          <p:nvPr/>
        </p:nvPicPr>
        <p:blipFill>
          <a:blip r:embed="rId4"/>
          <a:srcRect/>
          <a:stretch/>
        </p:blipFill>
        <p:spPr>
          <a:xfrm>
            <a:off x="658733" y="217626"/>
            <a:ext cx="1048595" cy="1219200"/>
          </a:xfrm>
          <a:prstGeom prst="rect">
            <a:avLst/>
          </a:prstGeom>
          <a:ln>
            <a:noFill/>
          </a:ln>
        </p:spPr>
      </p:pic>
    </p:spTree>
    <p:extLst>
      <p:ext uri="{BB962C8B-B14F-4D97-AF65-F5344CB8AC3E}">
        <p14:creationId xmlns:p14="http://schemas.microsoft.com/office/powerpoint/2010/main" val="2164671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626D0-D706-184A-8E65-B0370AD634B2}"/>
              </a:ext>
            </a:extLst>
          </p:cNvPr>
          <p:cNvSpPr>
            <a:spLocks noGrp="1"/>
          </p:cNvSpPr>
          <p:nvPr>
            <p:ph type="title"/>
          </p:nvPr>
        </p:nvSpPr>
        <p:spPr>
          <a:xfrm>
            <a:off x="838200" y="365125"/>
            <a:ext cx="10899912" cy="1325563"/>
          </a:xfrm>
        </p:spPr>
        <p:txBody>
          <a:bodyPr>
            <a:normAutofit/>
          </a:bodyPr>
          <a:lstStyle/>
          <a:p>
            <a:pPr algn="r"/>
            <a:r>
              <a:rPr lang="en-US" sz="6000" dirty="0">
                <a:latin typeface="Arial" panose="020B0604020202020204" pitchFamily="34" charset="0"/>
                <a:cs typeface="Arial" panose="020B0604020202020204" pitchFamily="34" charset="0"/>
              </a:rPr>
              <a:t>Resilience</a:t>
            </a:r>
          </a:p>
        </p:txBody>
      </p:sp>
      <p:cxnSp>
        <p:nvCxnSpPr>
          <p:cNvPr id="5" name="Straight Connector 4">
            <a:extLst>
              <a:ext uri="{FF2B5EF4-FFF2-40B4-BE49-F238E27FC236}">
                <a16:creationId xmlns:a16="http://schemas.microsoft.com/office/drawing/2014/main" id="{16346B43-B65B-E147-9455-42590B55BE46}"/>
              </a:ext>
            </a:extLst>
          </p:cNvPr>
          <p:cNvCxnSpPr>
            <a:cxnSpLocks/>
          </p:cNvCxnSpPr>
          <p:nvPr/>
        </p:nvCxnSpPr>
        <p:spPr>
          <a:xfrm>
            <a:off x="526773" y="1524000"/>
            <a:ext cx="11211339" cy="0"/>
          </a:xfrm>
          <a:prstGeom prst="line">
            <a:avLst/>
          </a:prstGeom>
          <a:ln w="57150">
            <a:solidFill>
              <a:srgbClr val="6B9BD1"/>
            </a:solidFill>
          </a:ln>
        </p:spPr>
        <p:style>
          <a:lnRef idx="1">
            <a:schemeClr val="accent3"/>
          </a:lnRef>
          <a:fillRef idx="0">
            <a:schemeClr val="accent3"/>
          </a:fillRef>
          <a:effectRef idx="0">
            <a:schemeClr val="accent3"/>
          </a:effectRef>
          <a:fontRef idx="minor">
            <a:schemeClr val="tx1"/>
          </a:fontRef>
        </p:style>
      </p:cxnSp>
      <p:sp>
        <p:nvSpPr>
          <p:cNvPr id="7" name="TextBox 6">
            <a:extLst>
              <a:ext uri="{FF2B5EF4-FFF2-40B4-BE49-F238E27FC236}">
                <a16:creationId xmlns:a16="http://schemas.microsoft.com/office/drawing/2014/main" id="{0413D305-0AF7-4941-9B44-3D28FD0B1870}"/>
              </a:ext>
            </a:extLst>
          </p:cNvPr>
          <p:cNvSpPr txBox="1"/>
          <p:nvPr/>
        </p:nvSpPr>
        <p:spPr>
          <a:xfrm>
            <a:off x="526773" y="6096000"/>
            <a:ext cx="11211339"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dirty="0" err="1">
                <a:solidFill>
                  <a:schemeClr val="tx1"/>
                </a:solidFill>
              </a:rPr>
              <a:t>www.osymigrant.org</a:t>
            </a:r>
            <a:endParaRPr lang="en-US" dirty="0">
              <a:solidFill>
                <a:schemeClr val="tx1"/>
              </a:solidFill>
            </a:endParaRPr>
          </a:p>
        </p:txBody>
      </p:sp>
      <p:sp>
        <p:nvSpPr>
          <p:cNvPr id="4" name="Rectangle 3">
            <a:extLst>
              <a:ext uri="{FF2B5EF4-FFF2-40B4-BE49-F238E27FC236}">
                <a16:creationId xmlns:a16="http://schemas.microsoft.com/office/drawing/2014/main" id="{16F8120A-6802-B442-97CA-4030AAF4C3D2}"/>
              </a:ext>
            </a:extLst>
          </p:cNvPr>
          <p:cNvSpPr/>
          <p:nvPr/>
        </p:nvSpPr>
        <p:spPr>
          <a:xfrm>
            <a:off x="838200" y="1894395"/>
            <a:ext cx="10766196" cy="707886"/>
          </a:xfrm>
          <a:prstGeom prst="rect">
            <a:avLst/>
          </a:prstGeom>
        </p:spPr>
        <p:txBody>
          <a:bodyPr wrap="square">
            <a:spAutoFit/>
          </a:bodyPr>
          <a:lstStyle/>
          <a:p>
            <a:pPr algn="ctr"/>
            <a:r>
              <a:rPr lang="en-US" sz="4000" u="sng" dirty="0">
                <a:latin typeface="Arial" panose="020B0604020202020204" pitchFamily="34" charset="0"/>
                <a:cs typeface="Arial" panose="020B0604020202020204" pitchFamily="34" charset="0"/>
              </a:rPr>
              <a:t>Strategies to Increase Resilience</a:t>
            </a:r>
          </a:p>
        </p:txBody>
      </p:sp>
      <p:sp>
        <p:nvSpPr>
          <p:cNvPr id="10" name="Content Placeholder 4">
            <a:extLst>
              <a:ext uri="{FF2B5EF4-FFF2-40B4-BE49-F238E27FC236}">
                <a16:creationId xmlns:a16="http://schemas.microsoft.com/office/drawing/2014/main" id="{15479375-2159-C042-8515-E023656C838B}"/>
              </a:ext>
            </a:extLst>
          </p:cNvPr>
          <p:cNvSpPr txBox="1">
            <a:spLocks/>
          </p:cNvSpPr>
          <p:nvPr/>
        </p:nvSpPr>
        <p:spPr>
          <a:xfrm>
            <a:off x="4147793" y="2849563"/>
            <a:ext cx="8763786" cy="390233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3200" dirty="0">
                <a:latin typeface="Arial" panose="020B0604020202020204" pitchFamily="34" charset="0"/>
                <a:cs typeface="Arial" panose="020B0604020202020204" pitchFamily="34" charset="0"/>
              </a:rPr>
              <a:t>Build Connections</a:t>
            </a:r>
          </a:p>
          <a:p>
            <a:pPr>
              <a:lnSpc>
                <a:spcPct val="110000"/>
              </a:lnSpc>
            </a:pPr>
            <a:r>
              <a:rPr lang="en-US" sz="3200" dirty="0">
                <a:latin typeface="Arial" panose="020B0604020202020204" pitchFamily="34" charset="0"/>
                <a:cs typeface="Arial" panose="020B0604020202020204" pitchFamily="34" charset="0"/>
              </a:rPr>
              <a:t>Foster Wellness</a:t>
            </a:r>
          </a:p>
          <a:p>
            <a:pPr>
              <a:lnSpc>
                <a:spcPct val="110000"/>
              </a:lnSpc>
            </a:pPr>
            <a:r>
              <a:rPr lang="en-US" sz="3200" dirty="0">
                <a:latin typeface="Arial" panose="020B0604020202020204" pitchFamily="34" charset="0"/>
                <a:cs typeface="Arial" panose="020B0604020202020204" pitchFamily="34" charset="0"/>
              </a:rPr>
              <a:t>Find Purpose</a:t>
            </a:r>
          </a:p>
          <a:p>
            <a:pPr>
              <a:lnSpc>
                <a:spcPct val="110000"/>
              </a:lnSpc>
            </a:pPr>
            <a:r>
              <a:rPr lang="en-US" sz="3200" dirty="0">
                <a:latin typeface="Arial" panose="020B0604020202020204" pitchFamily="34" charset="0"/>
                <a:cs typeface="Arial" panose="020B0604020202020204" pitchFamily="34" charset="0"/>
              </a:rPr>
              <a:t>Embrace Healthy Thoughts</a:t>
            </a:r>
          </a:p>
          <a:p>
            <a:endParaRPr lang="en-US" sz="32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5A2C037E-8BBF-5C46-91E5-E213FB332747}"/>
              </a:ext>
            </a:extLst>
          </p:cNvPr>
          <p:cNvPicPr>
            <a:picLocks noChangeAspect="1"/>
          </p:cNvPicPr>
          <p:nvPr/>
        </p:nvPicPr>
        <p:blipFill>
          <a:blip r:embed="rId3"/>
          <a:srcRect/>
          <a:stretch/>
        </p:blipFill>
        <p:spPr>
          <a:xfrm>
            <a:off x="658733" y="217626"/>
            <a:ext cx="1048595" cy="1219200"/>
          </a:xfrm>
          <a:prstGeom prst="rect">
            <a:avLst/>
          </a:prstGeom>
          <a:ln>
            <a:noFill/>
          </a:ln>
        </p:spPr>
      </p:pic>
    </p:spTree>
    <p:extLst>
      <p:ext uri="{BB962C8B-B14F-4D97-AF65-F5344CB8AC3E}">
        <p14:creationId xmlns:p14="http://schemas.microsoft.com/office/powerpoint/2010/main" val="462748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626D0-D706-184A-8E65-B0370AD634B2}"/>
              </a:ext>
            </a:extLst>
          </p:cNvPr>
          <p:cNvSpPr>
            <a:spLocks noGrp="1"/>
          </p:cNvSpPr>
          <p:nvPr>
            <p:ph type="title"/>
          </p:nvPr>
        </p:nvSpPr>
        <p:spPr>
          <a:xfrm>
            <a:off x="838200" y="365125"/>
            <a:ext cx="10899912" cy="1325563"/>
          </a:xfrm>
        </p:spPr>
        <p:txBody>
          <a:bodyPr>
            <a:normAutofit/>
          </a:bodyPr>
          <a:lstStyle/>
          <a:p>
            <a:pPr algn="r"/>
            <a:r>
              <a:rPr lang="en-US" sz="6000" dirty="0">
                <a:latin typeface="Arial" panose="020B0604020202020204" pitchFamily="34" charset="0"/>
                <a:cs typeface="Arial" panose="020B0604020202020204" pitchFamily="34" charset="0"/>
              </a:rPr>
              <a:t>Resilience</a:t>
            </a:r>
          </a:p>
        </p:txBody>
      </p:sp>
      <p:cxnSp>
        <p:nvCxnSpPr>
          <p:cNvPr id="5" name="Straight Connector 4">
            <a:extLst>
              <a:ext uri="{FF2B5EF4-FFF2-40B4-BE49-F238E27FC236}">
                <a16:creationId xmlns:a16="http://schemas.microsoft.com/office/drawing/2014/main" id="{16346B43-B65B-E147-9455-42590B55BE46}"/>
              </a:ext>
            </a:extLst>
          </p:cNvPr>
          <p:cNvCxnSpPr>
            <a:cxnSpLocks/>
          </p:cNvCxnSpPr>
          <p:nvPr/>
        </p:nvCxnSpPr>
        <p:spPr>
          <a:xfrm>
            <a:off x="526773" y="1524000"/>
            <a:ext cx="11211339" cy="0"/>
          </a:xfrm>
          <a:prstGeom prst="line">
            <a:avLst/>
          </a:prstGeom>
          <a:ln w="57150">
            <a:solidFill>
              <a:srgbClr val="6B9BD1"/>
            </a:solidFill>
          </a:ln>
        </p:spPr>
        <p:style>
          <a:lnRef idx="1">
            <a:schemeClr val="accent3"/>
          </a:lnRef>
          <a:fillRef idx="0">
            <a:schemeClr val="accent3"/>
          </a:fillRef>
          <a:effectRef idx="0">
            <a:schemeClr val="accent3"/>
          </a:effectRef>
          <a:fontRef idx="minor">
            <a:schemeClr val="tx1"/>
          </a:fontRef>
        </p:style>
      </p:cxnSp>
      <p:sp>
        <p:nvSpPr>
          <p:cNvPr id="7" name="TextBox 6">
            <a:extLst>
              <a:ext uri="{FF2B5EF4-FFF2-40B4-BE49-F238E27FC236}">
                <a16:creationId xmlns:a16="http://schemas.microsoft.com/office/drawing/2014/main" id="{0413D305-0AF7-4941-9B44-3D28FD0B1870}"/>
              </a:ext>
            </a:extLst>
          </p:cNvPr>
          <p:cNvSpPr txBox="1"/>
          <p:nvPr/>
        </p:nvSpPr>
        <p:spPr>
          <a:xfrm>
            <a:off x="526773" y="6096000"/>
            <a:ext cx="11211339"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dirty="0" err="1">
                <a:solidFill>
                  <a:schemeClr val="tx1"/>
                </a:solidFill>
              </a:rPr>
              <a:t>www.osymigrant.org</a:t>
            </a:r>
            <a:endParaRPr lang="en-US" dirty="0">
              <a:solidFill>
                <a:schemeClr val="tx1"/>
              </a:solidFill>
            </a:endParaRPr>
          </a:p>
        </p:txBody>
      </p:sp>
      <p:sp>
        <p:nvSpPr>
          <p:cNvPr id="4" name="Rectangle 3">
            <a:extLst>
              <a:ext uri="{FF2B5EF4-FFF2-40B4-BE49-F238E27FC236}">
                <a16:creationId xmlns:a16="http://schemas.microsoft.com/office/drawing/2014/main" id="{16F8120A-6802-B442-97CA-4030AAF4C3D2}"/>
              </a:ext>
            </a:extLst>
          </p:cNvPr>
          <p:cNvSpPr/>
          <p:nvPr/>
        </p:nvSpPr>
        <p:spPr>
          <a:xfrm>
            <a:off x="829166" y="1757064"/>
            <a:ext cx="10766196" cy="584775"/>
          </a:xfrm>
          <a:prstGeom prst="rect">
            <a:avLst/>
          </a:prstGeom>
        </p:spPr>
        <p:txBody>
          <a:bodyPr wrap="square">
            <a:spAutoFit/>
          </a:bodyPr>
          <a:lstStyle/>
          <a:p>
            <a:pPr algn="ctr"/>
            <a:r>
              <a:rPr lang="en-US" sz="3200" b="1" dirty="0">
                <a:latin typeface="Arial" panose="020B0604020202020204" pitchFamily="34" charset="0"/>
                <a:cs typeface="Arial" panose="020B0604020202020204" pitchFamily="34" charset="0"/>
              </a:rPr>
              <a:t>Strategy 1: Help Students Build Connections</a:t>
            </a:r>
          </a:p>
        </p:txBody>
      </p:sp>
      <p:sp>
        <p:nvSpPr>
          <p:cNvPr id="8" name="Google Shape;125;g8560623eb6_3_10">
            <a:extLst>
              <a:ext uri="{FF2B5EF4-FFF2-40B4-BE49-F238E27FC236}">
                <a16:creationId xmlns:a16="http://schemas.microsoft.com/office/drawing/2014/main" id="{434977D3-1BD8-1047-90E6-3D68BDEFC9B4}"/>
              </a:ext>
            </a:extLst>
          </p:cNvPr>
          <p:cNvSpPr txBox="1">
            <a:spLocks noGrp="1"/>
          </p:cNvSpPr>
          <p:nvPr>
            <p:ph idx="1"/>
          </p:nvPr>
        </p:nvSpPr>
        <p:spPr>
          <a:xfrm>
            <a:off x="1442301" y="2670917"/>
            <a:ext cx="9539926" cy="3333607"/>
          </a:xfrm>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685800" indent="-571500">
              <a:spcBef>
                <a:spcPts val="360"/>
              </a:spcBef>
              <a:spcAft>
                <a:spcPts val="0"/>
              </a:spcAft>
              <a:buSzPct val="100000"/>
            </a:pPr>
            <a:r>
              <a:rPr lang="en-US" sz="4000" dirty="0">
                <a:latin typeface="Arial" panose="020B0604020202020204" pitchFamily="34" charset="0"/>
                <a:cs typeface="Arial" panose="020B0604020202020204" pitchFamily="34" charset="0"/>
              </a:rPr>
              <a:t>Prioritize relationships</a:t>
            </a:r>
            <a:endParaRPr sz="4000" dirty="0">
              <a:latin typeface="Arial" panose="020B0604020202020204" pitchFamily="34" charset="0"/>
              <a:cs typeface="Arial" panose="020B0604020202020204" pitchFamily="34" charset="0"/>
            </a:endParaRPr>
          </a:p>
          <a:p>
            <a:pPr marL="1028700" lvl="1" indent="-457200">
              <a:spcBef>
                <a:spcPts val="0"/>
              </a:spcBef>
              <a:spcAft>
                <a:spcPts val="0"/>
              </a:spcAft>
              <a:buSzPct val="100000"/>
            </a:pPr>
            <a:r>
              <a:rPr lang="en-US" sz="2800" dirty="0">
                <a:latin typeface="Arial" panose="020B0604020202020204" pitchFamily="34" charset="0"/>
                <a:cs typeface="Arial" panose="020B0604020202020204" pitchFamily="34" charset="0"/>
              </a:rPr>
              <a:t>Connect with empathetic, trustworthy people who support you and your vision.</a:t>
            </a:r>
            <a:endParaRPr sz="2800" dirty="0">
              <a:latin typeface="Arial" panose="020B0604020202020204" pitchFamily="34" charset="0"/>
              <a:cs typeface="Arial" panose="020B0604020202020204" pitchFamily="34" charset="0"/>
            </a:endParaRPr>
          </a:p>
          <a:p>
            <a:pPr marL="0" indent="0">
              <a:spcBef>
                <a:spcPts val="360"/>
              </a:spcBef>
              <a:spcAft>
                <a:spcPts val="0"/>
              </a:spcAft>
              <a:buSzPct val="100000"/>
              <a:buNone/>
            </a:pPr>
            <a:endParaRPr sz="3600" dirty="0">
              <a:latin typeface="Arial" panose="020B0604020202020204" pitchFamily="34" charset="0"/>
              <a:cs typeface="Arial" panose="020B0604020202020204" pitchFamily="34" charset="0"/>
            </a:endParaRPr>
          </a:p>
          <a:p>
            <a:pPr marL="685800" indent="-571500">
              <a:spcBef>
                <a:spcPts val="360"/>
              </a:spcBef>
              <a:spcAft>
                <a:spcPts val="0"/>
              </a:spcAft>
              <a:buSzPct val="100000"/>
            </a:pPr>
            <a:r>
              <a:rPr lang="en-US" sz="4000" dirty="0">
                <a:latin typeface="Arial" panose="020B0604020202020204" pitchFamily="34" charset="0"/>
                <a:cs typeface="Arial" panose="020B0604020202020204" pitchFamily="34" charset="0"/>
              </a:rPr>
              <a:t>Join groups</a:t>
            </a:r>
            <a:endParaRPr sz="4000" dirty="0">
              <a:latin typeface="Arial" panose="020B0604020202020204" pitchFamily="34" charset="0"/>
              <a:cs typeface="Arial" panose="020B0604020202020204" pitchFamily="34" charset="0"/>
            </a:endParaRPr>
          </a:p>
          <a:p>
            <a:pPr marL="1028700" lvl="1" indent="-457200">
              <a:spcBef>
                <a:spcPts val="0"/>
              </a:spcBef>
              <a:spcAft>
                <a:spcPts val="0"/>
              </a:spcAft>
              <a:buSzPct val="100000"/>
            </a:pPr>
            <a:r>
              <a:rPr lang="en-US" sz="2800" dirty="0">
                <a:latin typeface="Arial" panose="020B0604020202020204" pitchFamily="34" charset="0"/>
                <a:cs typeface="Arial" panose="020B0604020202020204" pitchFamily="34" charset="0"/>
              </a:rPr>
              <a:t>Being active in something you care about focuses on HOPE for the future.</a:t>
            </a:r>
            <a:endParaRPr sz="28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AF2A118E-E68E-B84D-8921-6EDE14D24FED}"/>
              </a:ext>
            </a:extLst>
          </p:cNvPr>
          <p:cNvPicPr>
            <a:picLocks noChangeAspect="1"/>
          </p:cNvPicPr>
          <p:nvPr/>
        </p:nvPicPr>
        <p:blipFill>
          <a:blip r:embed="rId3"/>
          <a:srcRect/>
          <a:stretch/>
        </p:blipFill>
        <p:spPr>
          <a:xfrm>
            <a:off x="658733" y="217626"/>
            <a:ext cx="1048595" cy="1219200"/>
          </a:xfrm>
          <a:prstGeom prst="rect">
            <a:avLst/>
          </a:prstGeom>
          <a:ln>
            <a:noFill/>
          </a:ln>
        </p:spPr>
      </p:pic>
    </p:spTree>
    <p:extLst>
      <p:ext uri="{BB962C8B-B14F-4D97-AF65-F5344CB8AC3E}">
        <p14:creationId xmlns:p14="http://schemas.microsoft.com/office/powerpoint/2010/main" val="1266461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626D0-D706-184A-8E65-B0370AD634B2}"/>
              </a:ext>
            </a:extLst>
          </p:cNvPr>
          <p:cNvSpPr>
            <a:spLocks noGrp="1"/>
          </p:cNvSpPr>
          <p:nvPr>
            <p:ph type="title"/>
          </p:nvPr>
        </p:nvSpPr>
        <p:spPr>
          <a:xfrm>
            <a:off x="838200" y="365125"/>
            <a:ext cx="10899912" cy="1325563"/>
          </a:xfrm>
        </p:spPr>
        <p:txBody>
          <a:bodyPr>
            <a:normAutofit/>
          </a:bodyPr>
          <a:lstStyle/>
          <a:p>
            <a:pPr algn="r"/>
            <a:r>
              <a:rPr lang="en-US" sz="6000" dirty="0">
                <a:latin typeface="Arial" panose="020B0604020202020204" pitchFamily="34" charset="0"/>
                <a:cs typeface="Arial" panose="020B0604020202020204" pitchFamily="34" charset="0"/>
              </a:rPr>
              <a:t>Resilience</a:t>
            </a:r>
          </a:p>
        </p:txBody>
      </p:sp>
      <p:cxnSp>
        <p:nvCxnSpPr>
          <p:cNvPr id="5" name="Straight Connector 4">
            <a:extLst>
              <a:ext uri="{FF2B5EF4-FFF2-40B4-BE49-F238E27FC236}">
                <a16:creationId xmlns:a16="http://schemas.microsoft.com/office/drawing/2014/main" id="{16346B43-B65B-E147-9455-42590B55BE46}"/>
              </a:ext>
            </a:extLst>
          </p:cNvPr>
          <p:cNvCxnSpPr>
            <a:cxnSpLocks/>
          </p:cNvCxnSpPr>
          <p:nvPr/>
        </p:nvCxnSpPr>
        <p:spPr>
          <a:xfrm>
            <a:off x="526773" y="1524000"/>
            <a:ext cx="11211339" cy="0"/>
          </a:xfrm>
          <a:prstGeom prst="line">
            <a:avLst/>
          </a:prstGeom>
          <a:ln w="57150">
            <a:solidFill>
              <a:srgbClr val="6B9BD1"/>
            </a:solidFill>
          </a:ln>
        </p:spPr>
        <p:style>
          <a:lnRef idx="1">
            <a:schemeClr val="accent3"/>
          </a:lnRef>
          <a:fillRef idx="0">
            <a:schemeClr val="accent3"/>
          </a:fillRef>
          <a:effectRef idx="0">
            <a:schemeClr val="accent3"/>
          </a:effectRef>
          <a:fontRef idx="minor">
            <a:schemeClr val="tx1"/>
          </a:fontRef>
        </p:style>
      </p:cxnSp>
      <p:sp>
        <p:nvSpPr>
          <p:cNvPr id="7" name="TextBox 6">
            <a:extLst>
              <a:ext uri="{FF2B5EF4-FFF2-40B4-BE49-F238E27FC236}">
                <a16:creationId xmlns:a16="http://schemas.microsoft.com/office/drawing/2014/main" id="{0413D305-0AF7-4941-9B44-3D28FD0B1870}"/>
              </a:ext>
            </a:extLst>
          </p:cNvPr>
          <p:cNvSpPr txBox="1"/>
          <p:nvPr/>
        </p:nvSpPr>
        <p:spPr>
          <a:xfrm>
            <a:off x="526773" y="6096000"/>
            <a:ext cx="11211339"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dirty="0" err="1">
                <a:solidFill>
                  <a:schemeClr val="tx1"/>
                </a:solidFill>
              </a:rPr>
              <a:t>www.osymigrant.org</a:t>
            </a:r>
            <a:endParaRPr lang="en-US" dirty="0">
              <a:solidFill>
                <a:schemeClr val="tx1"/>
              </a:solidFill>
            </a:endParaRPr>
          </a:p>
        </p:txBody>
      </p:sp>
      <p:sp>
        <p:nvSpPr>
          <p:cNvPr id="4" name="Rectangle 3">
            <a:extLst>
              <a:ext uri="{FF2B5EF4-FFF2-40B4-BE49-F238E27FC236}">
                <a16:creationId xmlns:a16="http://schemas.microsoft.com/office/drawing/2014/main" id="{16F8120A-6802-B442-97CA-4030AAF4C3D2}"/>
              </a:ext>
            </a:extLst>
          </p:cNvPr>
          <p:cNvSpPr/>
          <p:nvPr/>
        </p:nvSpPr>
        <p:spPr>
          <a:xfrm>
            <a:off x="829166" y="1757064"/>
            <a:ext cx="10766196" cy="584775"/>
          </a:xfrm>
          <a:prstGeom prst="rect">
            <a:avLst/>
          </a:prstGeom>
        </p:spPr>
        <p:txBody>
          <a:bodyPr wrap="square">
            <a:spAutoFit/>
          </a:bodyPr>
          <a:lstStyle/>
          <a:p>
            <a:pPr algn="ctr"/>
            <a:r>
              <a:rPr lang="en-US" sz="3200" b="1" dirty="0">
                <a:latin typeface="Arial" panose="020B0604020202020204" pitchFamily="34" charset="0"/>
                <a:cs typeface="Arial" panose="020B0604020202020204" pitchFamily="34" charset="0"/>
              </a:rPr>
              <a:t>Strategy 2: Foster Wellness</a:t>
            </a:r>
          </a:p>
        </p:txBody>
      </p:sp>
      <p:sp>
        <p:nvSpPr>
          <p:cNvPr id="8" name="Google Shape;125;g8560623eb6_3_10">
            <a:extLst>
              <a:ext uri="{FF2B5EF4-FFF2-40B4-BE49-F238E27FC236}">
                <a16:creationId xmlns:a16="http://schemas.microsoft.com/office/drawing/2014/main" id="{434977D3-1BD8-1047-90E6-3D68BDEFC9B4}"/>
              </a:ext>
            </a:extLst>
          </p:cNvPr>
          <p:cNvSpPr txBox="1">
            <a:spLocks noGrp="1"/>
          </p:cNvSpPr>
          <p:nvPr>
            <p:ph idx="1"/>
          </p:nvPr>
        </p:nvSpPr>
        <p:spPr>
          <a:xfrm>
            <a:off x="3026004" y="2929080"/>
            <a:ext cx="7946796" cy="3333607"/>
          </a:xfrm>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685800" indent="-571500">
              <a:spcBef>
                <a:spcPts val="360"/>
              </a:spcBef>
              <a:spcAft>
                <a:spcPts val="0"/>
              </a:spcAft>
              <a:buSzPct val="100000"/>
            </a:pPr>
            <a:r>
              <a:rPr lang="en-US" sz="4000" dirty="0">
                <a:latin typeface="Arial" panose="020B0604020202020204" pitchFamily="34" charset="0"/>
                <a:cs typeface="Arial" panose="020B0604020202020204" pitchFamily="34" charset="0"/>
              </a:rPr>
              <a:t>Take care of your body</a:t>
            </a:r>
            <a:endParaRPr sz="3600" dirty="0">
              <a:latin typeface="Arial" panose="020B0604020202020204" pitchFamily="34" charset="0"/>
              <a:cs typeface="Arial" panose="020B0604020202020204" pitchFamily="34" charset="0"/>
            </a:endParaRPr>
          </a:p>
          <a:p>
            <a:pPr marL="685800" indent="-571500">
              <a:spcBef>
                <a:spcPts val="360"/>
              </a:spcBef>
              <a:spcAft>
                <a:spcPts val="0"/>
              </a:spcAft>
              <a:buSzPct val="100000"/>
            </a:pPr>
            <a:r>
              <a:rPr lang="en-US" sz="4000" dirty="0">
                <a:latin typeface="Arial" panose="020B0604020202020204" pitchFamily="34" charset="0"/>
                <a:cs typeface="Arial" panose="020B0604020202020204" pitchFamily="34" charset="0"/>
              </a:rPr>
              <a:t>Practice mindfulness</a:t>
            </a:r>
          </a:p>
          <a:p>
            <a:pPr marL="685800" indent="-571500">
              <a:spcBef>
                <a:spcPts val="360"/>
              </a:spcBef>
              <a:spcAft>
                <a:spcPts val="0"/>
              </a:spcAft>
              <a:buSzPct val="100000"/>
            </a:pPr>
            <a:r>
              <a:rPr lang="en-US" sz="4000" dirty="0">
                <a:latin typeface="Arial" panose="020B0604020202020204" pitchFamily="34" charset="0"/>
                <a:cs typeface="Arial" panose="020B0604020202020204" pitchFamily="34" charset="0"/>
              </a:rPr>
              <a:t>Avoid negative outlets</a:t>
            </a:r>
            <a:endParaRPr sz="40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C0D57532-3200-0A4F-BBBA-704BA8034909}"/>
              </a:ext>
            </a:extLst>
          </p:cNvPr>
          <p:cNvPicPr>
            <a:picLocks noChangeAspect="1"/>
          </p:cNvPicPr>
          <p:nvPr/>
        </p:nvPicPr>
        <p:blipFill>
          <a:blip r:embed="rId3"/>
          <a:srcRect/>
          <a:stretch/>
        </p:blipFill>
        <p:spPr>
          <a:xfrm>
            <a:off x="658733" y="217626"/>
            <a:ext cx="1048595" cy="1219200"/>
          </a:xfrm>
          <a:prstGeom prst="rect">
            <a:avLst/>
          </a:prstGeom>
          <a:ln>
            <a:noFill/>
          </a:ln>
        </p:spPr>
      </p:pic>
    </p:spTree>
    <p:extLst>
      <p:ext uri="{BB962C8B-B14F-4D97-AF65-F5344CB8AC3E}">
        <p14:creationId xmlns:p14="http://schemas.microsoft.com/office/powerpoint/2010/main" val="9207946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5358</TotalTime>
  <Words>4867</Words>
  <Application>Microsoft Macintosh PowerPoint</Application>
  <PresentationFormat>Widescreen</PresentationFormat>
  <Paragraphs>449</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Helvetica</vt:lpstr>
      <vt:lpstr>Office Theme</vt:lpstr>
      <vt:lpstr>iSOSY Personal Wellness</vt:lpstr>
      <vt:lpstr>PowerPoint Presentation</vt:lpstr>
      <vt:lpstr>Resilience</vt:lpstr>
      <vt:lpstr>Resilience</vt:lpstr>
      <vt:lpstr>Resilience</vt:lpstr>
      <vt:lpstr>Resilience</vt:lpstr>
      <vt:lpstr>Resilience</vt:lpstr>
      <vt:lpstr>Resilience</vt:lpstr>
      <vt:lpstr>Resilience</vt:lpstr>
      <vt:lpstr>Resilience</vt:lpstr>
      <vt:lpstr>Resilience</vt:lpstr>
      <vt:lpstr>Resilience</vt:lpstr>
      <vt:lpstr>Resilience</vt:lpstr>
      <vt:lpstr>Resilience</vt:lpstr>
      <vt:lpstr>Resilience</vt:lpstr>
      <vt:lpstr>Resilience</vt:lpstr>
      <vt:lpstr>Resilience</vt:lpstr>
      <vt:lpstr>Resilience</vt:lpstr>
      <vt:lpstr>Resilience</vt:lpstr>
      <vt:lpstr>Resilience</vt:lpstr>
      <vt:lpstr>Resilience</vt:lpstr>
      <vt:lpstr>Resilience</vt:lpstr>
      <vt:lpstr>Resilience</vt:lpstr>
      <vt:lpstr>Resilience</vt:lpstr>
      <vt:lpstr>Resilience</vt:lpstr>
      <vt:lpstr>Resilience</vt:lpstr>
      <vt:lpstr>Resilience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Audio in GoToMeeting</dc:title>
  <dc:creator>Susanna Bartee</dc:creator>
  <cp:lastModifiedBy>Susanna Bartee</cp:lastModifiedBy>
  <cp:revision>50</cp:revision>
  <dcterms:created xsi:type="dcterms:W3CDTF">2020-04-01T20:23:33Z</dcterms:created>
  <dcterms:modified xsi:type="dcterms:W3CDTF">2021-05-13T15:35:30Z</dcterms:modified>
</cp:coreProperties>
</file>