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hbwmwyqexEjKOxGjgZ5FVouewC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nxacynVqWd8"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latin typeface="Arial"/>
                <a:ea typeface="Arial"/>
                <a:cs typeface="Arial"/>
                <a:sym typeface="Arial"/>
              </a:rPr>
              <a:t>							</a:t>
            </a:r>
            <a:br>
              <a:rPr lang="en-US" sz="1200">
                <a:latin typeface="Arial"/>
                <a:ea typeface="Arial"/>
                <a:cs typeface="Arial"/>
                <a:sym typeface="Arial"/>
              </a:rPr>
            </a:br>
            <a:r>
              <a:rPr lang="en-US" sz="1200">
                <a:latin typeface="Arial"/>
                <a:ea typeface="Arial"/>
                <a:cs typeface="Arial"/>
                <a:sym typeface="Arial"/>
              </a:rPr>
              <a:t>This framework for understanding trauma was developed by a working group of researchers, practitioners, trauma survivors, and family members convened by </a:t>
            </a:r>
            <a:r>
              <a:rPr b="0" i="0" lang="en-US" sz="1200">
                <a:solidFill>
                  <a:schemeClr val="dk1"/>
                </a:solidFill>
                <a:latin typeface="Calibri"/>
                <a:ea typeface="Calibri"/>
                <a:cs typeface="Calibri"/>
                <a:sym typeface="Calibri"/>
              </a:rPr>
              <a:t>Substance Abuse and Mental Health Services Administration (</a:t>
            </a:r>
            <a:r>
              <a:rPr lang="en-US" sz="1200">
                <a:latin typeface="Arial"/>
                <a:ea typeface="Arial"/>
                <a:cs typeface="Arial"/>
                <a:sym typeface="Arial"/>
              </a:rPr>
              <a:t>SAMHSA).</a:t>
            </a:r>
            <a:br>
              <a:rPr lang="en-US" sz="1200">
                <a:latin typeface="Arial"/>
                <a:ea typeface="Arial"/>
                <a:cs typeface="Arial"/>
                <a:sym typeface="Arial"/>
              </a:rPr>
            </a:br>
            <a:r>
              <a:rPr lang="en-US" sz="1200">
                <a:latin typeface="Arial"/>
                <a:ea typeface="Arial"/>
                <a:cs typeface="Arial"/>
                <a:sym typeface="Arial"/>
              </a:rPr>
              <a:t> It is important because it offers a way to understand the complex nature of trauma.</a:t>
            </a:r>
            <a:br>
              <a:rPr lang="en-US" sz="1200">
                <a:latin typeface="Arial"/>
                <a:ea typeface="Arial"/>
                <a:cs typeface="Arial"/>
                <a:sym typeface="Arial"/>
              </a:rPr>
            </a:br>
            <a:r>
              <a:rPr lang="en-US" sz="1200">
                <a:latin typeface="Arial"/>
                <a:ea typeface="Arial"/>
                <a:cs typeface="Arial"/>
                <a:sym typeface="Arial"/>
              </a:rPr>
              <a:t> Some people prefer to use a simple definition of trauma like “trauma is anything that overwhelms a person’s ability to cope”. </a:t>
            </a:r>
            <a:endParaRPr/>
          </a:p>
          <a:p>
            <a:pPr indent="0" lvl="0" marL="0" rtl="0" algn="l">
              <a:spcBef>
                <a:spcPts val="360"/>
              </a:spcBef>
              <a:spcAft>
                <a:spcPts val="0"/>
              </a:spcAft>
              <a:buClr>
                <a:schemeClr val="dk1"/>
              </a:buClr>
              <a:buSzPts val="1100"/>
              <a:buFont typeface="Arial"/>
              <a:buNone/>
            </a:pPr>
            <a:r>
              <a:rPr lang="en-US" sz="1200">
                <a:latin typeface="Arial"/>
                <a:ea typeface="Arial"/>
                <a:cs typeface="Arial"/>
                <a:sym typeface="Arial"/>
              </a:rPr>
              <a:t>It’s fine to use a shorthand definition like this for ease of communication.	</a:t>
            </a:r>
            <a:endParaRPr/>
          </a:p>
          <a:p>
            <a:pPr indent="0" lvl="0" marL="0" rtl="0" algn="l">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				</a:t>
            </a:r>
            <a:endParaRPr/>
          </a:p>
          <a:p>
            <a:pPr indent="0" lvl="0" marL="0" rtl="0" algn="l">
              <a:spcBef>
                <a:spcPts val="360"/>
              </a:spcBef>
              <a:spcAft>
                <a:spcPts val="0"/>
              </a:spcAft>
              <a:buClr>
                <a:schemeClr val="dk1"/>
              </a:buClr>
              <a:buSzPts val="1100"/>
              <a:buFont typeface="Arial"/>
              <a:buNone/>
            </a:pPr>
            <a:r>
              <a:rPr lang="en-US" sz="1200">
                <a:latin typeface="Arial"/>
                <a:ea typeface="Arial"/>
                <a:cs typeface="Arial"/>
                <a:sym typeface="Arial"/>
              </a:rPr>
              <a:t>			</a:t>
            </a:r>
            <a:endParaRPr/>
          </a:p>
          <a:p>
            <a:pPr indent="0" lvl="0" marL="0" rtl="0" algn="l">
              <a:spcBef>
                <a:spcPts val="360"/>
              </a:spcBef>
              <a:spcAft>
                <a:spcPts val="0"/>
              </a:spcAft>
              <a:buClr>
                <a:schemeClr val="dk1"/>
              </a:buClr>
              <a:buSzPts val="1100"/>
              <a:buFont typeface="Arial"/>
              <a:buNone/>
            </a:pPr>
            <a:r>
              <a:rPr lang="en-US" sz="1200">
                <a:latin typeface="Arial"/>
                <a:ea typeface="Arial"/>
                <a:cs typeface="Arial"/>
                <a:sym typeface="Arial"/>
              </a:rPr>
              <a:t>		</a:t>
            </a:r>
            <a:endParaRPr/>
          </a:p>
          <a:p>
            <a:pPr indent="0" lvl="0" marL="0" rtl="0" algn="l">
              <a:spcBef>
                <a:spcPts val="360"/>
              </a:spcBef>
              <a:spcAft>
                <a:spcPts val="0"/>
              </a:spcAft>
              <a:buClr>
                <a:schemeClr val="dk1"/>
              </a:buClr>
              <a:buSzPts val="1200"/>
              <a:buFont typeface="Arial"/>
              <a:buNone/>
            </a:pPr>
            <a:r>
              <a:rPr lang="en-US" sz="1200">
                <a:latin typeface="Arial"/>
                <a:ea typeface="Arial"/>
                <a:cs typeface="Arial"/>
                <a:sym typeface="Arial"/>
              </a:rPr>
              <a:t>	 </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20"/>
              <a:buFont typeface="Cambria"/>
              <a:buNone/>
            </a:pPr>
            <a:r>
              <a:rPr lang="en-US" sz="1200">
                <a:latin typeface="Cambria"/>
                <a:ea typeface="Cambria"/>
                <a:cs typeface="Cambria"/>
                <a:sym typeface="Cambria"/>
              </a:rPr>
              <a:t>For survivors of trauma, building relationships may be very difficult. </a:t>
            </a:r>
            <a:endParaRPr/>
          </a:p>
          <a:p>
            <a:pPr indent="0" lvl="0" marL="0" rtl="0" algn="l">
              <a:lnSpc>
                <a:spcPct val="90000"/>
              </a:lnSpc>
              <a:spcBef>
                <a:spcPts val="0"/>
              </a:spcBef>
              <a:spcAft>
                <a:spcPts val="0"/>
              </a:spcAft>
              <a:buClr>
                <a:schemeClr val="dk1"/>
              </a:buClr>
              <a:buSzPts val="1020"/>
              <a:buFont typeface="Cambria"/>
              <a:buNone/>
            </a:pPr>
            <a:r>
              <a:rPr lang="en-US" sz="1200">
                <a:latin typeface="Cambria"/>
                <a:ea typeface="Cambria"/>
                <a:cs typeface="Cambria"/>
                <a:sym typeface="Cambria"/>
              </a:rPr>
              <a:t>Survivors do not trust easily and may have a difficult time building – and maintaining - any type of relationship. </a:t>
            </a:r>
            <a:endParaRPr/>
          </a:p>
          <a:p>
            <a:pPr indent="0" lvl="0" marL="0" rtl="0" algn="l">
              <a:lnSpc>
                <a:spcPct val="90000"/>
              </a:lnSpc>
              <a:spcBef>
                <a:spcPts val="0"/>
              </a:spcBef>
              <a:spcAft>
                <a:spcPts val="0"/>
              </a:spcAft>
              <a:buClr>
                <a:schemeClr val="dk1"/>
              </a:buClr>
              <a:buSzPts val="1020"/>
              <a:buFont typeface="Cambria"/>
              <a:buNone/>
            </a:pPr>
            <a:r>
              <a:rPr lang="en-US" sz="1600">
                <a:latin typeface="Cambria"/>
                <a:ea typeface="Cambria"/>
                <a:cs typeface="Cambria"/>
                <a:sym typeface="Cambria"/>
              </a:rPr>
              <a:t>Being vigilant and suspicious are often important and understandable self-protective mechanisms in coping with trauma exposure. </a:t>
            </a:r>
            <a:endParaRPr/>
          </a:p>
          <a:p>
            <a:pPr indent="0" lvl="0" marL="0" rtl="0" algn="l">
              <a:lnSpc>
                <a:spcPct val="90000"/>
              </a:lnSpc>
              <a:spcBef>
                <a:spcPts val="1600"/>
              </a:spcBef>
              <a:spcAft>
                <a:spcPts val="0"/>
              </a:spcAft>
              <a:buClr>
                <a:schemeClr val="dk1"/>
              </a:buClr>
              <a:buSzPts val="1020"/>
              <a:buFont typeface="Cambria"/>
              <a:buNone/>
            </a:pPr>
            <a:r>
              <a:rPr lang="en-US" sz="1200">
                <a:latin typeface="Cambria"/>
                <a:ea typeface="Cambria"/>
                <a:cs typeface="Cambria"/>
                <a:sym typeface="Cambria"/>
              </a:rPr>
              <a:t>It is very important to listen and build connection – no matter how long it takes. </a:t>
            </a:r>
            <a:endParaRPr/>
          </a:p>
          <a:p>
            <a:pPr indent="0" lvl="0" marL="0" rtl="0" algn="l">
              <a:lnSpc>
                <a:spcPct val="90000"/>
              </a:lnSpc>
              <a:spcBef>
                <a:spcPts val="1600"/>
              </a:spcBef>
              <a:spcAft>
                <a:spcPts val="0"/>
              </a:spcAft>
              <a:buClr>
                <a:schemeClr val="dk1"/>
              </a:buClr>
              <a:buSzPts val="1020"/>
              <a:buFont typeface="Cambria"/>
              <a:buNone/>
            </a:pPr>
            <a:r>
              <a:rPr lang="en-US" sz="1200">
                <a:latin typeface="Cambria"/>
                <a:ea typeface="Cambria"/>
                <a:cs typeface="Cambria"/>
                <a:sym typeface="Cambria"/>
              </a:rPr>
              <a:t>You might be the only person with whom they feel comfortable.</a:t>
            </a:r>
            <a:endParaRPr/>
          </a:p>
          <a:p>
            <a:pPr indent="0" lvl="0" marL="0" rtl="0" algn="l">
              <a:lnSpc>
                <a:spcPct val="90000"/>
              </a:lnSpc>
              <a:spcBef>
                <a:spcPts val="1600"/>
              </a:spcBef>
              <a:spcAft>
                <a:spcPts val="0"/>
              </a:spcAft>
              <a:buClr>
                <a:schemeClr val="dk1"/>
              </a:buClr>
              <a:buSzPts val="1020"/>
              <a:buFont typeface="Cambria"/>
              <a:buNone/>
            </a:pPr>
            <a:r>
              <a:rPr lang="en-US" sz="1200">
                <a:latin typeface="Cambria"/>
                <a:ea typeface="Cambria"/>
                <a:cs typeface="Cambria"/>
                <a:sym typeface="Cambria"/>
              </a:rPr>
              <a:t>You don’t have to be an expert – just someone who cares and listens. </a:t>
            </a:r>
            <a:endParaRPr/>
          </a:p>
          <a:p>
            <a:pPr indent="0" lvl="0" marL="0" rtl="0" algn="l">
              <a:lnSpc>
                <a:spcPct val="90000"/>
              </a:lnSpc>
              <a:spcBef>
                <a:spcPts val="1600"/>
              </a:spcBef>
              <a:spcAft>
                <a:spcPts val="0"/>
              </a:spcAft>
              <a:buClr>
                <a:schemeClr val="dk1"/>
              </a:buClr>
              <a:buSzPts val="1020"/>
              <a:buFont typeface="Cambria"/>
              <a:buNone/>
            </a:pPr>
            <a:r>
              <a:rPr lang="en-US" sz="1200">
                <a:latin typeface="Cambria"/>
                <a:ea typeface="Cambria"/>
                <a:cs typeface="Cambria"/>
                <a:sym typeface="Cambria"/>
              </a:rPr>
              <a:t>This point is reiterated to help you to remember that doing </a:t>
            </a:r>
            <a:r>
              <a:rPr lang="en-US" sz="1200" u="sng">
                <a:latin typeface="Cambria"/>
                <a:ea typeface="Cambria"/>
                <a:cs typeface="Cambria"/>
                <a:sym typeface="Cambria"/>
              </a:rPr>
              <a:t>something</a:t>
            </a:r>
            <a:r>
              <a:rPr lang="en-US" sz="1200">
                <a:latin typeface="Cambria"/>
                <a:ea typeface="Cambria"/>
                <a:cs typeface="Cambria"/>
                <a:sym typeface="Cambria"/>
              </a:rPr>
              <a:t> is better than doing </a:t>
            </a:r>
            <a:r>
              <a:rPr lang="en-US" sz="1200" u="sng">
                <a:latin typeface="Cambria"/>
                <a:ea typeface="Cambria"/>
                <a:cs typeface="Cambria"/>
                <a:sym typeface="Cambria"/>
              </a:rPr>
              <a:t>nothing</a:t>
            </a:r>
            <a:r>
              <a:rPr lang="en-US" sz="1200">
                <a:latin typeface="Cambria"/>
                <a:ea typeface="Cambria"/>
                <a:cs typeface="Cambria"/>
                <a:sym typeface="Cambria"/>
              </a:rPr>
              <a:t>. </a:t>
            </a:r>
            <a:endParaRPr/>
          </a:p>
          <a:p>
            <a:pPr indent="0" lvl="0" marL="0" rtl="0" algn="l">
              <a:lnSpc>
                <a:spcPct val="90000"/>
              </a:lnSpc>
              <a:spcBef>
                <a:spcPts val="1600"/>
              </a:spcBef>
              <a:spcAft>
                <a:spcPts val="0"/>
              </a:spcAft>
              <a:buClr>
                <a:schemeClr val="dk1"/>
              </a:buClr>
              <a:buSzPts val="1020"/>
              <a:buFont typeface="Cambria"/>
              <a:buNone/>
            </a:pPr>
            <a:r>
              <a:rPr lang="en-US" sz="1200">
                <a:latin typeface="Cambria"/>
                <a:ea typeface="Cambria"/>
                <a:cs typeface="Cambria"/>
                <a:sym typeface="Cambria"/>
              </a:rPr>
              <a:t>Be compassionate.</a:t>
            </a:r>
            <a:endParaRPr/>
          </a:p>
          <a:p>
            <a:pPr indent="0" lvl="0" marL="0" rtl="0" algn="l">
              <a:lnSpc>
                <a:spcPct val="90000"/>
              </a:lnSpc>
              <a:spcBef>
                <a:spcPts val="1600"/>
              </a:spcBef>
              <a:spcAft>
                <a:spcPts val="0"/>
              </a:spcAft>
              <a:buClr>
                <a:schemeClr val="dk1"/>
              </a:buClr>
              <a:buSzPts val="1020"/>
              <a:buFont typeface="Calibri"/>
              <a:buNone/>
            </a:pPr>
            <a:r>
              <a:t/>
            </a:r>
            <a:endParaRPr sz="1200">
              <a:latin typeface="Cambria"/>
              <a:ea typeface="Cambria"/>
              <a:cs typeface="Cambria"/>
              <a:sym typeface="Cambria"/>
            </a:endParaRPr>
          </a:p>
          <a:p>
            <a:pPr indent="0" lvl="0" marL="0" rtl="0" algn="l">
              <a:lnSpc>
                <a:spcPct val="90000"/>
              </a:lnSpc>
              <a:spcBef>
                <a:spcPts val="1600"/>
              </a:spcBef>
              <a:spcAft>
                <a:spcPts val="0"/>
              </a:spcAft>
              <a:buClr>
                <a:schemeClr val="dk1"/>
              </a:buClr>
              <a:buSzPts val="1020"/>
              <a:buFont typeface="Calibri"/>
              <a:buNone/>
            </a:pPr>
            <a:r>
              <a:t/>
            </a:r>
            <a:endParaRPr sz="1200">
              <a:latin typeface="Cambria"/>
              <a:ea typeface="Cambria"/>
              <a:cs typeface="Cambria"/>
              <a:sym typeface="Cambria"/>
            </a:endParaRPr>
          </a:p>
          <a:p>
            <a:pPr indent="0" lvl="0" marL="0" rtl="0" algn="l">
              <a:lnSpc>
                <a:spcPct val="90000"/>
              </a:lnSpc>
              <a:spcBef>
                <a:spcPts val="1600"/>
              </a:spcBef>
              <a:spcAft>
                <a:spcPts val="0"/>
              </a:spcAft>
              <a:buClr>
                <a:schemeClr val="dk1"/>
              </a:buClr>
              <a:buSzPts val="1020"/>
              <a:buFont typeface="Cambria"/>
              <a:buNone/>
            </a:pPr>
            <a:r>
              <a:rPr lang="en-US" sz="1200">
                <a:latin typeface="Cambria"/>
                <a:ea typeface="Cambria"/>
                <a:cs typeface="Cambria"/>
                <a:sym typeface="Cambria"/>
              </a:rPr>
              <a:t>https://www.healthcare.uiowa.edu/icmh/documents/CCTICSelf-AssessmentandPlanningProtocol0709.pdf</a:t>
            </a:r>
            <a:endParaRPr/>
          </a:p>
          <a:p>
            <a:pPr indent="0" lvl="0" marL="0" rtl="0" algn="l">
              <a:lnSpc>
                <a:spcPct val="90000"/>
              </a:lnSpc>
              <a:spcBef>
                <a:spcPts val="1600"/>
              </a:spcBef>
              <a:spcAft>
                <a:spcPts val="0"/>
              </a:spcAft>
              <a:buClr>
                <a:schemeClr val="dk1"/>
              </a:buClr>
              <a:buSzPts val="1700"/>
              <a:buFont typeface="Calibri"/>
              <a:buNone/>
            </a:pPr>
            <a:r>
              <a:t/>
            </a:r>
            <a:endParaRPr sz="2400">
              <a:latin typeface="Cambria"/>
              <a:ea typeface="Cambria"/>
              <a:cs typeface="Cambria"/>
              <a:sym typeface="Cambria"/>
            </a:endParaRPr>
          </a:p>
          <a:p>
            <a:pPr indent="0" lvl="0" marL="0" rtl="0" algn="l">
              <a:lnSpc>
                <a:spcPct val="90000"/>
              </a:lnSpc>
              <a:spcBef>
                <a:spcPts val="1600"/>
              </a:spcBef>
              <a:spcAft>
                <a:spcPts val="0"/>
              </a:spcAft>
              <a:buClr>
                <a:schemeClr val="dk1"/>
              </a:buClr>
              <a:buSzPts val="1020"/>
              <a:buFont typeface="Calibri"/>
              <a:buNone/>
            </a:pPr>
            <a:r>
              <a:t/>
            </a:r>
            <a:endParaRPr sz="1200">
              <a:solidFill>
                <a:schemeClr val="dk2"/>
              </a:solidFill>
            </a:endParaRPr>
          </a:p>
          <a:p>
            <a:pPr indent="0" lvl="0" marL="0" rtl="0" algn="l">
              <a:lnSpc>
                <a:spcPct val="90000"/>
              </a:lnSpc>
              <a:spcBef>
                <a:spcPts val="1600"/>
              </a:spcBef>
              <a:spcAft>
                <a:spcPts val="0"/>
              </a:spcAft>
              <a:buClr>
                <a:schemeClr val="dk1"/>
              </a:buClr>
              <a:buSzPts val="1020"/>
              <a:buFont typeface="Calibri"/>
              <a:buNone/>
            </a:pPr>
            <a:r>
              <a:t/>
            </a:r>
            <a:endParaRPr sz="1200">
              <a:latin typeface="Cambria"/>
              <a:ea typeface="Cambria"/>
              <a:cs typeface="Cambria"/>
              <a:sym typeface="Cambria"/>
            </a:endParaRPr>
          </a:p>
          <a:p>
            <a:pPr indent="0" lvl="0" marL="0" rtl="0" algn="l">
              <a:lnSpc>
                <a:spcPct val="90000"/>
              </a:lnSpc>
              <a:spcBef>
                <a:spcPts val="1906"/>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a:p>
        </p:txBody>
      </p:sp>
      <p:sp>
        <p:nvSpPr>
          <p:cNvPr id="190" name="Google Shape;19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An individual approach – working one-on-one with students – is important, but an organizational approach yields more benefits and helps all staff learn to  build skills and lay a consistent foundation for all students.</a:t>
            </a:r>
            <a:endParaRPr/>
          </a:p>
          <a:p>
            <a:pPr indent="-171450" lvl="0" marL="171450" rtl="0" algn="l">
              <a:spcBef>
                <a:spcPts val="0"/>
              </a:spcBef>
              <a:spcAft>
                <a:spcPts val="0"/>
              </a:spcAft>
              <a:buClr>
                <a:schemeClr val="dk1"/>
              </a:buClr>
              <a:buSzPts val="1200"/>
              <a:buFont typeface="Calibri"/>
              <a:buChar char="-"/>
            </a:pPr>
            <a:r>
              <a:rPr lang="en-US"/>
              <a:t>How to do that?</a:t>
            </a:r>
            <a:endParaRPr/>
          </a:p>
          <a:p>
            <a:pPr indent="-171450" lvl="0" marL="171450" rtl="0" algn="l">
              <a:spcBef>
                <a:spcPts val="0"/>
              </a:spcBef>
              <a:spcAft>
                <a:spcPts val="0"/>
              </a:spcAft>
              <a:buClr>
                <a:schemeClr val="dk1"/>
              </a:buClr>
              <a:buSzPts val="1200"/>
              <a:buFont typeface="Calibri"/>
              <a:buChar char="-"/>
            </a:pPr>
            <a:r>
              <a:rPr lang="en-US"/>
              <a:t>Learn about trauma.</a:t>
            </a:r>
            <a:endParaRPr/>
          </a:p>
          <a:p>
            <a:pPr indent="-171450" lvl="0" marL="171450" rtl="0" algn="l">
              <a:spcBef>
                <a:spcPts val="0"/>
              </a:spcBef>
              <a:spcAft>
                <a:spcPts val="0"/>
              </a:spcAft>
              <a:buClr>
                <a:schemeClr val="dk1"/>
              </a:buClr>
              <a:buSzPts val="1200"/>
              <a:buFont typeface="Calibri"/>
              <a:buChar char="-"/>
            </a:pPr>
            <a:r>
              <a:rPr lang="en-US"/>
              <a:t>Assess what it means within the framework of your program.</a:t>
            </a:r>
            <a:endParaRPr/>
          </a:p>
          <a:p>
            <a:pPr indent="-171450" lvl="0" marL="171450" rtl="0" algn="l">
              <a:spcBef>
                <a:spcPts val="0"/>
              </a:spcBef>
              <a:spcAft>
                <a:spcPts val="0"/>
              </a:spcAft>
              <a:buClr>
                <a:schemeClr val="dk1"/>
              </a:buClr>
              <a:buSzPts val="1200"/>
              <a:buFont typeface="Calibri"/>
              <a:buChar char="-"/>
            </a:pPr>
            <a:r>
              <a:rPr lang="en-US"/>
              <a:t>Resist / minimize recurrence.</a:t>
            </a:r>
            <a:endParaRPr/>
          </a:p>
          <a:p>
            <a:pPr indent="-171450" lvl="0" marL="171450" rtl="0" algn="l">
              <a:spcBef>
                <a:spcPts val="0"/>
              </a:spcBef>
              <a:spcAft>
                <a:spcPts val="0"/>
              </a:spcAft>
              <a:buClr>
                <a:schemeClr val="dk1"/>
              </a:buClr>
              <a:buSzPts val="1200"/>
              <a:buFont typeface="Calibri"/>
              <a:buChar char="-"/>
            </a:pPr>
            <a:r>
              <a:rPr lang="en-US"/>
              <a:t>Promote resilience.</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Trauma-informed care is all about collaboration, building relationships, and understanding. </a:t>
            </a:r>
            <a:endParaRPr/>
          </a:p>
          <a:p>
            <a:pPr indent="0" lvl="0" marL="0" rtl="0" algn="l">
              <a:spcBef>
                <a:spcPts val="0"/>
              </a:spcBef>
              <a:spcAft>
                <a:spcPts val="0"/>
              </a:spcAft>
              <a:buClr>
                <a:schemeClr val="dk1"/>
              </a:buClr>
              <a:buSzPts val="1200"/>
              <a:buFont typeface="Calibri"/>
              <a:buNone/>
            </a:pPr>
            <a:r>
              <a:rPr lang="en-US"/>
              <a:t>We can provide trauma-informed care by educating ourselves, listening, and offering safe spaces, to name just a few best practices.</a:t>
            </a:r>
            <a:endParaRPr/>
          </a:p>
          <a:p>
            <a:pPr indent="0" lvl="0" marL="0" rtl="0" algn="l">
              <a:spcBef>
                <a:spcPts val="0"/>
              </a:spcBef>
              <a:spcAft>
                <a:spcPts val="0"/>
              </a:spcAft>
              <a:buClr>
                <a:schemeClr val="dk1"/>
              </a:buClr>
              <a:buSzPts val="1200"/>
              <a:buFont typeface="Calibri"/>
              <a:buNone/>
            </a:pPr>
            <a:r>
              <a:rPr lang="en-US"/>
              <a:t>Are there other ways of offering trauma-informed care to students and families?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02" name="Google Shape;20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these days of COVID isolation, there may be more trauma occurring than ever before. </a:t>
            </a:r>
            <a:endParaRPr/>
          </a:p>
          <a:p>
            <a:pPr indent="0" lvl="0" marL="0" rtl="0" algn="l">
              <a:spcBef>
                <a:spcPts val="0"/>
              </a:spcBef>
              <a:spcAft>
                <a:spcPts val="0"/>
              </a:spcAft>
              <a:buNone/>
            </a:pPr>
            <a:r>
              <a:rPr lang="en-US"/>
              <a:t>Things are very different during the pandemic, so it is important to monitor and re-consider habits and ways of work.</a:t>
            </a:r>
            <a:endParaRPr/>
          </a:p>
          <a:p>
            <a:pPr indent="0" lvl="0" marL="0" rtl="0" algn="l">
              <a:spcBef>
                <a:spcPts val="0"/>
              </a:spcBef>
              <a:spcAft>
                <a:spcPts val="0"/>
              </a:spcAft>
              <a:buNone/>
            </a:pPr>
            <a:r>
              <a:rPr lang="en-US"/>
              <a:t>While you can’t always control your environment, trauma-informed care offers basic principles that are beneficial for all of your work. </a:t>
            </a:r>
            <a:endParaRPr/>
          </a:p>
          <a:p>
            <a:pPr indent="0" lvl="0" marL="0" rtl="0" algn="l">
              <a:spcBef>
                <a:spcPts val="0"/>
              </a:spcBef>
              <a:spcAft>
                <a:spcPts val="0"/>
              </a:spcAft>
              <a:buNone/>
            </a:pPr>
            <a:r>
              <a:rPr lang="en-US"/>
              <a:t>Whether in-person or virtual, it is more important than ever to check in with those with whom you work with and those you serve.</a:t>
            </a:r>
            <a:endParaRPr/>
          </a:p>
          <a:p>
            <a:pPr indent="0" lvl="0" marL="0" rtl="0" algn="l">
              <a:spcBef>
                <a:spcPts val="0"/>
              </a:spcBef>
              <a:spcAft>
                <a:spcPts val="0"/>
              </a:spcAft>
              <a:buNone/>
            </a:pPr>
            <a:r>
              <a:rPr lang="en-US"/>
              <a:t>You can help create for them a safe, calm, and secure environment with support (physical safety / psychological safety).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3" name="Google Shape;21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It is extremely common to fall back on our traditional instincts and observations. </a:t>
            </a:r>
            <a:endParaRPr/>
          </a:p>
          <a:p>
            <a:pPr indent="0" lvl="0" marL="0" rtl="0" algn="l">
              <a:spcBef>
                <a:spcPts val="360"/>
              </a:spcBef>
              <a:spcAft>
                <a:spcPts val="0"/>
              </a:spcAft>
              <a:buClr>
                <a:schemeClr val="dk1"/>
              </a:buClr>
              <a:buSzPts val="1200"/>
              <a:buFont typeface="Calibri"/>
              <a:buNone/>
            </a:pPr>
            <a:r>
              <a:rPr lang="en-US"/>
              <a:t>Here is an example of how a trauma-informed approach to a troubled student can look. </a:t>
            </a:r>
            <a:endParaRPr/>
          </a:p>
          <a:p>
            <a:pPr indent="0" lvl="0" marL="0" rtl="0" algn="l">
              <a:spcBef>
                <a:spcPts val="360"/>
              </a:spcBef>
              <a:spcAft>
                <a:spcPts val="0"/>
              </a:spcAft>
              <a:buClr>
                <a:schemeClr val="dk1"/>
              </a:buClr>
              <a:buSzPts val="1200"/>
              <a:buFont typeface="Calibri"/>
              <a:buNone/>
            </a:pPr>
            <a:r>
              <a:rPr lang="en-US"/>
              <a:t>By changing our language, we are able to view situations differently -  therefore empowering a student instead of victimizing them.</a:t>
            </a:r>
            <a:endParaRPr/>
          </a:p>
          <a:p>
            <a:pPr indent="0" lvl="0" marL="0" rtl="0" algn="l">
              <a:spcBef>
                <a:spcPts val="360"/>
              </a:spcBef>
              <a:spcAft>
                <a:spcPts val="0"/>
              </a:spcAft>
              <a:buClr>
                <a:schemeClr val="dk1"/>
              </a:buClr>
              <a:buSzPts val="1200"/>
              <a:buFont typeface="Calibri"/>
              <a:buNone/>
            </a:pPr>
            <a:r>
              <a:rPr lang="en-US"/>
              <a:t>A trauma-informed view provides a path to help students develop skills to consistently view behaviors through a different lens.</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25" name="Google Shape;2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What does trauma-informed care look like? </a:t>
            </a:r>
            <a:endParaRPr/>
          </a:p>
          <a:p>
            <a:pPr indent="0" lvl="0" marL="0" rtl="0" algn="l">
              <a:spcBef>
                <a:spcPts val="0"/>
              </a:spcBef>
              <a:spcAft>
                <a:spcPts val="0"/>
              </a:spcAft>
              <a:buClr>
                <a:schemeClr val="dk1"/>
              </a:buClr>
              <a:buSzPts val="1200"/>
              <a:buFont typeface="Calibri"/>
              <a:buNone/>
            </a:pPr>
            <a:r>
              <a:rPr lang="en-US"/>
              <a:t>Very simply, it’s all about relationships. </a:t>
            </a:r>
            <a:endParaRPr/>
          </a:p>
          <a:p>
            <a:pPr indent="0" lvl="0" marL="0" rtl="0" algn="l">
              <a:spcBef>
                <a:spcPts val="0"/>
              </a:spcBef>
              <a:spcAft>
                <a:spcPts val="0"/>
              </a:spcAft>
              <a:buClr>
                <a:schemeClr val="dk1"/>
              </a:buClr>
              <a:buSzPts val="1200"/>
              <a:buFont typeface="Calibri"/>
              <a:buNone/>
            </a:pPr>
            <a:r>
              <a:rPr lang="en-US"/>
              <a:t>Healing happens in relationships. </a:t>
            </a:r>
            <a:endParaRPr/>
          </a:p>
          <a:p>
            <a:pPr indent="0" lvl="0" marL="0" rtl="0" algn="l">
              <a:spcBef>
                <a:spcPts val="0"/>
              </a:spcBef>
              <a:spcAft>
                <a:spcPts val="0"/>
              </a:spcAft>
              <a:buClr>
                <a:schemeClr val="dk1"/>
              </a:buClr>
              <a:buSzPts val="1200"/>
              <a:buFont typeface="Calibri"/>
              <a:buNone/>
            </a:pPr>
            <a:r>
              <a:rPr lang="en-US"/>
              <a:t>Often we must work hard to understand where the other person is coming from. </a:t>
            </a:r>
            <a:endParaRPr/>
          </a:p>
          <a:p>
            <a:pPr indent="0" lvl="0" marL="0" rtl="0" algn="l">
              <a:spcBef>
                <a:spcPts val="360"/>
              </a:spcBef>
              <a:spcAft>
                <a:spcPts val="0"/>
              </a:spcAft>
              <a:buClr>
                <a:schemeClr val="dk1"/>
              </a:buClr>
              <a:buSzPts val="1200"/>
              <a:buFont typeface="Calibri"/>
              <a:buNone/>
            </a:pPr>
            <a:r>
              <a:rPr lang="en-US"/>
              <a:t>Promote safety.</a:t>
            </a:r>
            <a:endParaRPr/>
          </a:p>
          <a:p>
            <a:pPr indent="0" lvl="0" marL="0" rtl="0" algn="l">
              <a:spcBef>
                <a:spcPts val="360"/>
              </a:spcBef>
              <a:spcAft>
                <a:spcPts val="0"/>
              </a:spcAft>
              <a:buClr>
                <a:schemeClr val="dk1"/>
              </a:buClr>
              <a:buSzPts val="1200"/>
              <a:buFont typeface="Calibri"/>
              <a:buNone/>
            </a:pPr>
            <a:r>
              <a:rPr lang="en-US"/>
              <a:t>Really listen and validate what people say.</a:t>
            </a:r>
            <a:endParaRPr/>
          </a:p>
          <a:p>
            <a:pPr indent="0" lvl="0" marL="0" rtl="0" algn="l">
              <a:spcBef>
                <a:spcPts val="360"/>
              </a:spcBef>
              <a:spcAft>
                <a:spcPts val="0"/>
              </a:spcAft>
              <a:buClr>
                <a:schemeClr val="dk1"/>
              </a:buClr>
              <a:buSzPts val="1200"/>
              <a:buFont typeface="Calibri"/>
              <a:buNone/>
            </a:pPr>
            <a:r>
              <a:rPr lang="en-US"/>
              <a:t>Earn their trust. (This can take time. Be patient and be consistent.)</a:t>
            </a:r>
            <a:endParaRPr/>
          </a:p>
          <a:p>
            <a:pPr indent="0" lvl="0" marL="0" rtl="0" algn="l">
              <a:spcBef>
                <a:spcPts val="360"/>
              </a:spcBef>
              <a:spcAft>
                <a:spcPts val="0"/>
              </a:spcAft>
              <a:buClr>
                <a:schemeClr val="dk1"/>
              </a:buClr>
              <a:buSzPts val="1200"/>
              <a:buFont typeface="Calibri"/>
              <a:buNone/>
            </a:pPr>
            <a:r>
              <a:rPr lang="en-US"/>
              <a:t>Embrace diversity. We are all different and unique in who we are and how we think.  We process things in our own way in our own time.  Take time to learn about the individual you’re working with and appreciate their views.</a:t>
            </a:r>
            <a:endParaRPr/>
          </a:p>
          <a:p>
            <a:pPr indent="0" lvl="0" marL="0" rtl="0" algn="l">
              <a:spcBef>
                <a:spcPts val="360"/>
              </a:spcBef>
              <a:spcAft>
                <a:spcPts val="0"/>
              </a:spcAft>
              <a:buClr>
                <a:schemeClr val="dk1"/>
              </a:buClr>
              <a:buSzPts val="1200"/>
              <a:buFont typeface="Calibri"/>
              <a:buNone/>
            </a:pPr>
            <a:r>
              <a:rPr lang="en-US"/>
              <a:t>Holistic Care is important to understand and will help to understand the whole person, their mind/body/spirit, as well as their environment.</a:t>
            </a:r>
            <a:endParaRPr/>
          </a:p>
          <a:p>
            <a:pPr indent="0" lvl="0" marL="0" rtl="0" algn="l">
              <a:spcBef>
                <a:spcPts val="360"/>
              </a:spcBef>
              <a:spcAft>
                <a:spcPts val="0"/>
              </a:spcAft>
              <a:buClr>
                <a:schemeClr val="dk1"/>
              </a:buClr>
              <a:buSzPts val="1200"/>
              <a:buFont typeface="Calibri"/>
              <a:buNone/>
            </a:pPr>
            <a:r>
              <a:rPr lang="en-US"/>
              <a:t>Respect their rights as a person by giving them a safe space to express and explain their ideals.</a:t>
            </a:r>
            <a:endParaRPr/>
          </a:p>
          <a:p>
            <a:pPr indent="0" lvl="0" marL="0" rtl="0" algn="l">
              <a:spcBef>
                <a:spcPts val="360"/>
              </a:spcBef>
              <a:spcAft>
                <a:spcPts val="0"/>
              </a:spcAft>
              <a:buClr>
                <a:schemeClr val="dk1"/>
              </a:buClr>
              <a:buSzPts val="1200"/>
              <a:buFont typeface="Calibri"/>
              <a:buNone/>
            </a:pPr>
            <a:r>
              <a:rPr lang="en-US"/>
              <a:t>Pursue the person’s strengths and autonomy. Find what makes them happy. Focus on the positive, </a:t>
            </a:r>
            <a:r>
              <a:rPr lang="en-US" u="sng"/>
              <a:t>not</a:t>
            </a:r>
            <a:r>
              <a:rPr lang="en-US"/>
              <a:t> the negative or their past history.</a:t>
            </a:r>
            <a:endParaRPr/>
          </a:p>
          <a:p>
            <a:pPr indent="0" lvl="0" marL="0" rtl="0" algn="l">
              <a:spcBef>
                <a:spcPts val="360"/>
              </a:spcBef>
              <a:spcAft>
                <a:spcPts val="0"/>
              </a:spcAft>
              <a:buClr>
                <a:schemeClr val="dk1"/>
              </a:buClr>
              <a:buSzPts val="1200"/>
              <a:buFont typeface="Calibri"/>
              <a:buNone/>
            </a:pPr>
            <a:r>
              <a:rPr lang="en-US"/>
              <a:t>Remind them, “We are in this together” “You know more about your life than anyone.” “I’m here to help and support you.”</a:t>
            </a:r>
            <a:endParaRPr/>
          </a:p>
          <a:p>
            <a:pPr indent="0" lvl="0" marL="0" rtl="0" algn="l">
              <a:spcBef>
                <a:spcPts val="360"/>
              </a:spcBef>
              <a:spcAft>
                <a:spcPts val="0"/>
              </a:spcAft>
              <a:buClr>
                <a:schemeClr val="dk1"/>
              </a:buClr>
              <a:buSzPts val="1200"/>
              <a:buFont typeface="Calibri"/>
              <a:buNone/>
            </a:pPr>
            <a:r>
              <a:rPr lang="en-US"/>
              <a:t>Communicate with compassion, understanding that verbal and non-verbal cues are important.  </a:t>
            </a:r>
            <a:endParaRPr/>
          </a:p>
          <a:p>
            <a:pPr indent="0" lvl="0" marL="0" rtl="0" algn="l">
              <a:spcBef>
                <a:spcPts val="0"/>
              </a:spcBef>
              <a:spcAft>
                <a:spcPts val="0"/>
              </a:spcAft>
              <a:buNone/>
            </a:pPr>
            <a:r>
              <a:t/>
            </a:r>
            <a:endParaRPr/>
          </a:p>
        </p:txBody>
      </p:sp>
      <p:sp>
        <p:nvSpPr>
          <p:cNvPr id="235" name="Google Shape;2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020"/>
              <a:buFont typeface="Calibri"/>
              <a:buNone/>
            </a:pPr>
            <a:r>
              <a:rPr b="1" lang="en-US" sz="1200"/>
              <a:t>These are the core principles of trauma informed care. As you see, you don’t have to be a specialist in this field to be a helper. Try to remember these key principles when working with families and students.</a:t>
            </a:r>
            <a:endParaRPr/>
          </a:p>
          <a:p>
            <a:pPr indent="0" lvl="0" marL="0" marR="0" rtl="0" algn="l">
              <a:lnSpc>
                <a:spcPct val="90000"/>
              </a:lnSpc>
              <a:spcBef>
                <a:spcPts val="0"/>
              </a:spcBef>
              <a:spcAft>
                <a:spcPts val="0"/>
              </a:spcAft>
              <a:buClr>
                <a:schemeClr val="dk1"/>
              </a:buClr>
              <a:buSzPts val="1020"/>
              <a:buFont typeface="Calibri"/>
              <a:buNone/>
            </a:pPr>
            <a:r>
              <a:t/>
            </a:r>
            <a:endParaRPr b="1" sz="1200"/>
          </a:p>
          <a:p>
            <a:pPr indent="0" lvl="0" marL="457200" marR="0" rtl="0" algn="l">
              <a:lnSpc>
                <a:spcPct val="9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Safety:  </a:t>
            </a:r>
            <a:r>
              <a:rPr lang="en-US" sz="1200">
                <a:solidFill>
                  <a:schemeClr val="dk1"/>
                </a:solidFill>
                <a:latin typeface="Calibri"/>
                <a:ea typeface="Calibri"/>
                <a:cs typeface="Calibri"/>
                <a:sym typeface="Calibri"/>
              </a:rPr>
              <a:t>Understanding safety as defined by those served is a high priority.</a:t>
            </a:r>
            <a:endParaRPr/>
          </a:p>
          <a:p>
            <a:pPr indent="0" lvl="0" marL="0" marR="0" rtl="0" algn="l">
              <a:lnSpc>
                <a:spcPct val="90000"/>
              </a:lnSpc>
              <a:spcBef>
                <a:spcPts val="306"/>
              </a:spcBef>
              <a:spcAft>
                <a:spcPts val="0"/>
              </a:spcAft>
              <a:buClr>
                <a:schemeClr val="dk1"/>
              </a:buClr>
              <a:buSzPts val="1020"/>
              <a:buFont typeface="Calibri"/>
              <a:buNone/>
            </a:pPr>
            <a:r>
              <a:rPr lang="en-US" sz="1200">
                <a:solidFill>
                  <a:schemeClr val="dk1"/>
                </a:solidFill>
                <a:latin typeface="Calibri"/>
                <a:ea typeface="Calibri"/>
                <a:cs typeface="Calibri"/>
                <a:sym typeface="Calibri"/>
              </a:rPr>
              <a:t> </a:t>
            </a:r>
            <a:endParaRPr sz="1200"/>
          </a:p>
          <a:p>
            <a:pPr indent="0" lvl="0" marL="457200" rtl="0" algn="l">
              <a:lnSpc>
                <a:spcPct val="90000"/>
              </a:lnSpc>
              <a:spcBef>
                <a:spcPts val="306"/>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Trustworthiness and Transparency is vital at every level of operations: </a:t>
            </a:r>
            <a:endParaRPr sz="1200"/>
          </a:p>
          <a:p>
            <a:pPr indent="0" lvl="0" marL="0" rtl="0" algn="l">
              <a:lnSpc>
                <a:spcPct val="90000"/>
              </a:lnSpc>
              <a:spcBef>
                <a:spcPts val="306"/>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goals of building and maintaining trust must be considered at every level, whether working with students, family members, among staff and colleagues, and others involved in </a:t>
            </a:r>
            <a:r>
              <a:rPr lang="en-US" sz="1200"/>
              <a:t>your work.</a:t>
            </a:r>
            <a:endParaRPr/>
          </a:p>
          <a:p>
            <a:pPr indent="0" lvl="0" marL="457200" marR="0" rtl="0" algn="l">
              <a:lnSpc>
                <a:spcPct val="90000"/>
              </a:lnSpc>
              <a:spcBef>
                <a:spcPts val="306"/>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a:p>
            <a:pPr indent="0" lvl="0" marL="457200" marR="0" rtl="0" algn="l">
              <a:lnSpc>
                <a:spcPct val="90000"/>
              </a:lnSpc>
              <a:spcBef>
                <a:spcPts val="306"/>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Peer/Family Support: </a:t>
            </a:r>
            <a:r>
              <a:rPr lang="en-US" sz="1200">
                <a:solidFill>
                  <a:schemeClr val="dk1"/>
                </a:solidFill>
                <a:latin typeface="Calibri"/>
                <a:ea typeface="Calibri"/>
                <a:cs typeface="Calibri"/>
                <a:sym typeface="Calibri"/>
              </a:rPr>
              <a:t>Peer support and mutual self-help are key vehicles for establishing safety and hope. Both peer and family supports have unique – extremely powerful – influence in everyone’s life.  Remember: Peer and family supports can be positive – or negative – always lead with strong, positive influences that can help build trust.  </a:t>
            </a:r>
            <a:endParaRPr/>
          </a:p>
          <a:p>
            <a:pPr indent="0" lvl="0" marL="0" marR="0" rtl="0" algn="l">
              <a:lnSpc>
                <a:spcPct val="90000"/>
              </a:lnSpc>
              <a:spcBef>
                <a:spcPts val="306"/>
              </a:spcBef>
              <a:spcAft>
                <a:spcPts val="0"/>
              </a:spcAft>
              <a:buClr>
                <a:schemeClr val="dk1"/>
              </a:buClr>
              <a:buSzPts val="1020"/>
              <a:buFont typeface="Calibri"/>
              <a:buNone/>
            </a:pPr>
            <a:r>
              <a:t/>
            </a:r>
            <a:endParaRPr sz="1200">
              <a:solidFill>
                <a:schemeClr val="dk1"/>
              </a:solidFill>
              <a:latin typeface="Calibri"/>
              <a:ea typeface="Calibri"/>
              <a:cs typeface="Calibri"/>
              <a:sym typeface="Calibri"/>
            </a:endParaRPr>
          </a:p>
          <a:p>
            <a:pPr indent="0" lvl="0" marL="0" rtl="0" algn="l">
              <a:lnSpc>
                <a:spcPct val="90000"/>
              </a:lnSpc>
              <a:spcBef>
                <a:spcPts val="306"/>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a:p>
        </p:txBody>
      </p:sp>
      <p:sp>
        <p:nvSpPr>
          <p:cNvPr id="246" name="Google Shape;24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020"/>
              <a:buFont typeface="Calibri"/>
              <a:buNone/>
            </a:pPr>
            <a:r>
              <a:t/>
            </a:r>
            <a:endParaRPr sz="1200">
              <a:solidFill>
                <a:schemeClr val="dk1"/>
              </a:solidFill>
              <a:latin typeface="Calibri"/>
              <a:ea typeface="Calibri"/>
              <a:cs typeface="Calibri"/>
              <a:sym typeface="Calibri"/>
            </a:endParaRPr>
          </a:p>
          <a:p>
            <a:pPr indent="0" lvl="0" marL="0" marR="0" rtl="0" algn="l">
              <a:lnSpc>
                <a:spcPct val="90000"/>
              </a:lnSpc>
              <a:spcBef>
                <a:spcPts val="306"/>
              </a:spcBef>
              <a:spcAft>
                <a:spcPts val="0"/>
              </a:spcAft>
              <a:buClr>
                <a:schemeClr val="dk1"/>
              </a:buClr>
              <a:buSzPts val="1020"/>
              <a:buFont typeface="Calibri"/>
              <a:buNone/>
            </a:pPr>
            <a:r>
              <a:rPr lang="en-US" sz="1200">
                <a:solidFill>
                  <a:schemeClr val="dk1"/>
                </a:solidFill>
                <a:latin typeface="Calibri"/>
                <a:ea typeface="Calibri"/>
                <a:cs typeface="Calibri"/>
                <a:sym typeface="Calibri"/>
              </a:rPr>
              <a:t>To build trust, ensure that you are working to enhance collaboration.  Whenever possible utilize their stories and their own lived experience to support individuals and promote recovery and healing. </a:t>
            </a:r>
            <a:endParaRPr/>
          </a:p>
          <a:p>
            <a:pPr indent="0" lvl="0" marL="0" marR="0" rtl="0" algn="l">
              <a:lnSpc>
                <a:spcPct val="90000"/>
              </a:lnSpc>
              <a:spcBef>
                <a:spcPts val="306"/>
              </a:spcBef>
              <a:spcAft>
                <a:spcPts val="0"/>
              </a:spcAft>
              <a:buClr>
                <a:schemeClr val="dk1"/>
              </a:buClr>
              <a:buSzPts val="1020"/>
              <a:buFont typeface="Calibri"/>
              <a:buNone/>
            </a:pPr>
            <a:r>
              <a:t/>
            </a:r>
            <a:endParaRPr sz="1200"/>
          </a:p>
          <a:p>
            <a:pPr indent="0" lvl="0" marL="0" marR="0" rtl="0" algn="l">
              <a:lnSpc>
                <a:spcPct val="90000"/>
              </a:lnSpc>
              <a:spcBef>
                <a:spcPts val="306"/>
              </a:spcBef>
              <a:spcAft>
                <a:spcPts val="0"/>
              </a:spcAft>
              <a:buClr>
                <a:schemeClr val="dk1"/>
              </a:buClr>
              <a:buSzPts val="1020"/>
              <a:buFont typeface="Calibri"/>
              <a:buNone/>
            </a:pPr>
            <a:r>
              <a:rPr b="1" lang="en-US" sz="1200">
                <a:solidFill>
                  <a:schemeClr val="dk1"/>
                </a:solidFill>
                <a:latin typeface="Calibri"/>
                <a:ea typeface="Calibri"/>
                <a:cs typeface="Calibri"/>
                <a:sym typeface="Calibri"/>
              </a:rPr>
              <a:t>Collaboration and Mutuality: </a:t>
            </a:r>
            <a:endParaRPr sz="1200"/>
          </a:p>
          <a:p>
            <a:pPr indent="0" lvl="0" marL="0" marR="0" rtl="0" algn="l">
              <a:lnSpc>
                <a:spcPct val="90000"/>
              </a:lnSpc>
              <a:spcBef>
                <a:spcPts val="306"/>
              </a:spcBef>
              <a:spcAft>
                <a:spcPts val="0"/>
              </a:spcAft>
              <a:buClr>
                <a:schemeClr val="dk1"/>
              </a:buClr>
              <a:buSzPts val="1020"/>
              <a:buFont typeface="Calibri"/>
              <a:buNone/>
            </a:pPr>
            <a:r>
              <a:rPr lang="en-US" sz="1200">
                <a:solidFill>
                  <a:schemeClr val="dk1"/>
                </a:solidFill>
                <a:latin typeface="Calibri"/>
                <a:ea typeface="Calibri"/>
                <a:cs typeface="Calibri"/>
                <a:sym typeface="Calibri"/>
              </a:rPr>
              <a:t>Everyone has a role to play in a trauma-informed approach. As one expert stated: “one does not have to be a therapist to be therapeutic.”  That’s good!  Since we are not therapists, we simply need to approach individuals with the goal of listening and developing relationships that can be trusted.</a:t>
            </a:r>
            <a:endParaRPr/>
          </a:p>
          <a:p>
            <a:pPr indent="0" lvl="0" marL="0" marR="0" rtl="0" algn="l">
              <a:lnSpc>
                <a:spcPct val="90000"/>
              </a:lnSpc>
              <a:spcBef>
                <a:spcPts val="306"/>
              </a:spcBef>
              <a:spcAft>
                <a:spcPts val="0"/>
              </a:spcAft>
              <a:buClr>
                <a:schemeClr val="dk1"/>
              </a:buClr>
              <a:buSzPts val="1020"/>
              <a:buFont typeface="Calibri"/>
              <a:buNone/>
            </a:pPr>
            <a:r>
              <a:t/>
            </a:r>
            <a:endParaRPr sz="1200"/>
          </a:p>
          <a:p>
            <a:pPr indent="0" lvl="0" marL="0" marR="0" rtl="0" algn="l">
              <a:lnSpc>
                <a:spcPct val="90000"/>
              </a:lnSpc>
              <a:spcBef>
                <a:spcPts val="306"/>
              </a:spcBef>
              <a:spcAft>
                <a:spcPts val="0"/>
              </a:spcAft>
              <a:buClr>
                <a:schemeClr val="dk1"/>
              </a:buClr>
              <a:buSzPts val="1020"/>
              <a:buFont typeface="Calibri"/>
              <a:buNone/>
            </a:pPr>
            <a:r>
              <a:rPr b="1" lang="en-US" sz="1200">
                <a:solidFill>
                  <a:schemeClr val="dk1"/>
                </a:solidFill>
                <a:latin typeface="Calibri"/>
                <a:ea typeface="Calibri"/>
                <a:cs typeface="Calibri"/>
                <a:sym typeface="Calibri"/>
              </a:rPr>
              <a:t>Empowerment, Voice and Choice </a:t>
            </a:r>
            <a:endParaRPr sz="1200"/>
          </a:p>
          <a:p>
            <a:pPr indent="0" lvl="0" marL="0" marR="0" rtl="0" algn="l">
              <a:lnSpc>
                <a:spcPct val="90000"/>
              </a:lnSpc>
              <a:spcBef>
                <a:spcPts val="306"/>
              </a:spcBef>
              <a:spcAft>
                <a:spcPts val="0"/>
              </a:spcAft>
              <a:buClr>
                <a:schemeClr val="dk1"/>
              </a:buClr>
              <a:buSzPts val="1020"/>
              <a:buFont typeface="Calibri"/>
              <a:buNone/>
            </a:pPr>
            <a:r>
              <a:rPr lang="en-US" sz="1200">
                <a:solidFill>
                  <a:schemeClr val="dk1"/>
                </a:solidFill>
                <a:latin typeface="Calibri"/>
                <a:ea typeface="Calibri"/>
                <a:cs typeface="Calibri"/>
                <a:sym typeface="Calibri"/>
              </a:rPr>
              <a:t>Trauma-informed care ensures that individuals and families are supported in shared decision-making, choice, and goal setting to determine their own plan of action that will help them heal and move forward. In many cases, they must be taught self-advocacy skills, then encouraged and supported as they learn to use them. </a:t>
            </a:r>
            <a:endParaRPr/>
          </a:p>
          <a:p>
            <a:pPr indent="0" lvl="0" marL="0" marR="0" rtl="0" algn="l">
              <a:lnSpc>
                <a:spcPct val="90000"/>
              </a:lnSpc>
              <a:spcBef>
                <a:spcPts val="306"/>
              </a:spcBef>
              <a:spcAft>
                <a:spcPts val="0"/>
              </a:spcAft>
              <a:buClr>
                <a:schemeClr val="dk1"/>
              </a:buClr>
              <a:buSzPts val="1020"/>
              <a:buFont typeface="Calibri"/>
              <a:buNone/>
            </a:pPr>
            <a:r>
              <a:t/>
            </a:r>
            <a:endParaRPr sz="1200"/>
          </a:p>
          <a:p>
            <a:pPr indent="0" lvl="0" marL="0" marR="0" rtl="0" algn="l">
              <a:lnSpc>
                <a:spcPct val="90000"/>
              </a:lnSpc>
              <a:spcBef>
                <a:spcPts val="306"/>
              </a:spcBef>
              <a:spcAft>
                <a:spcPts val="0"/>
              </a:spcAft>
              <a:buClr>
                <a:schemeClr val="dk1"/>
              </a:buClr>
              <a:buSzPts val="1020"/>
              <a:buFont typeface="Calibri"/>
              <a:buNone/>
            </a:pPr>
            <a:r>
              <a:rPr b="1" lang="en-US" sz="1200">
                <a:solidFill>
                  <a:schemeClr val="dk1"/>
                </a:solidFill>
                <a:latin typeface="Calibri"/>
                <a:ea typeface="Calibri"/>
                <a:cs typeface="Calibri"/>
                <a:sym typeface="Calibri"/>
              </a:rPr>
              <a:t>Cultural, Historical, and Gender Issues: </a:t>
            </a:r>
            <a:endParaRPr sz="1200"/>
          </a:p>
          <a:p>
            <a:pPr indent="0" lvl="0" marL="0" rtl="0" algn="l">
              <a:lnSpc>
                <a:spcPct val="90000"/>
              </a:lnSpc>
              <a:spcBef>
                <a:spcPts val="306"/>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Implementing TIC means that individuals and organization must actively move past cultural stereotypes and biases that are often based on race, ethnicity, sexual orientation, age, religion, gender-identity, geography or any other issues at hand.</a:t>
            </a:r>
            <a:endParaRPr/>
          </a:p>
          <a:p>
            <a:pPr indent="0" lvl="0" marL="0" rtl="0" algn="l">
              <a:lnSpc>
                <a:spcPct val="90000"/>
              </a:lnSpc>
              <a:spcBef>
                <a:spcPts val="306"/>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95250" lvl="0" marL="171450" rtl="0" algn="l">
              <a:lnSpc>
                <a:spcPct val="90000"/>
              </a:lnSpc>
              <a:spcBef>
                <a:spcPts val="306"/>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lnSpc>
                <a:spcPct val="90000"/>
              </a:lnSpc>
              <a:spcBef>
                <a:spcPts val="306"/>
              </a:spcBef>
              <a:spcAft>
                <a:spcPts val="0"/>
              </a:spcAft>
              <a:buClr>
                <a:schemeClr val="dk1"/>
              </a:buClr>
              <a:buSzPts val="1200"/>
              <a:buFont typeface="Calibri"/>
              <a:buNone/>
            </a:pPr>
            <a:r>
              <a:t/>
            </a:r>
            <a:endParaRPr sz="1200"/>
          </a:p>
          <a:p>
            <a:pPr indent="0" lvl="0" marL="0" rtl="0" algn="l">
              <a:lnSpc>
                <a:spcPct val="115000"/>
              </a:lnSpc>
              <a:spcBef>
                <a:spcPts val="0"/>
              </a:spcBef>
              <a:spcAft>
                <a:spcPts val="0"/>
              </a:spcAft>
              <a:buClr>
                <a:schemeClr val="dk1"/>
              </a:buClr>
              <a:buSzPts val="1100"/>
              <a:buFont typeface="Arial"/>
              <a:buNone/>
            </a:pPr>
            <a:r>
              <a:rPr lang="en-US"/>
              <a:t>https://www.cdc.gov/cpr/infographics/6_principles_trauma_info.htm</a:t>
            </a:r>
            <a:endParaRPr/>
          </a:p>
          <a:p>
            <a:pPr indent="0" lvl="0" marL="0" rtl="0" algn="l">
              <a:lnSpc>
                <a:spcPct val="90000"/>
              </a:lnSpc>
              <a:spcBef>
                <a:spcPts val="306"/>
              </a:spcBef>
              <a:spcAft>
                <a:spcPts val="0"/>
              </a:spcAft>
              <a:buClr>
                <a:schemeClr val="dk1"/>
              </a:buClr>
              <a:buSzPts val="1200"/>
              <a:buFont typeface="Calibri"/>
              <a:buNone/>
            </a:pPr>
            <a:r>
              <a:t/>
            </a:r>
            <a:endParaRPr sz="1200"/>
          </a:p>
          <a:p>
            <a:pPr indent="0" lvl="0" marL="0" rtl="0" algn="l">
              <a:lnSpc>
                <a:spcPct val="90000"/>
              </a:lnSpc>
              <a:spcBef>
                <a:spcPts val="306"/>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a:p>
        </p:txBody>
      </p:sp>
      <p:sp>
        <p:nvSpPr>
          <p:cNvPr id="260" name="Google Shape;26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Ask the participants to offer:</a:t>
            </a:r>
            <a:endParaRPr/>
          </a:p>
          <a:p>
            <a:pPr indent="-228600" lvl="0" marL="228600" rtl="0" algn="l">
              <a:spcBef>
                <a:spcPts val="0"/>
              </a:spcBef>
              <a:spcAft>
                <a:spcPts val="0"/>
              </a:spcAft>
              <a:buClr>
                <a:schemeClr val="dk1"/>
              </a:buClr>
              <a:buSzPts val="1200"/>
              <a:buFont typeface="Calibri"/>
              <a:buAutoNum type="arabicPeriod"/>
            </a:pPr>
            <a:r>
              <a:rPr lang="en-US" sz="1200"/>
              <a:t>Principles they already (even unintentionally) offer trauma-informed care with their students.</a:t>
            </a:r>
            <a:endParaRPr/>
          </a:p>
          <a:p>
            <a:pPr indent="-228600" lvl="0" marL="228600" rtl="0" algn="l">
              <a:spcBef>
                <a:spcPts val="0"/>
              </a:spcBef>
              <a:spcAft>
                <a:spcPts val="0"/>
              </a:spcAft>
              <a:buClr>
                <a:schemeClr val="dk1"/>
              </a:buClr>
              <a:buSzPts val="1200"/>
              <a:buFont typeface="Calibri"/>
              <a:buAutoNum type="arabicPeriod"/>
            </a:pPr>
            <a:r>
              <a:rPr lang="en-US" sz="1200"/>
              <a:t>Principles they believe would be the most useful in their situations.</a:t>
            </a:r>
            <a:endParaRPr/>
          </a:p>
          <a:p>
            <a:pPr indent="-228600" lvl="0" marL="228600" rtl="0" algn="l">
              <a:spcBef>
                <a:spcPts val="0"/>
              </a:spcBef>
              <a:spcAft>
                <a:spcPts val="0"/>
              </a:spcAft>
              <a:buClr>
                <a:schemeClr val="dk1"/>
              </a:buClr>
              <a:buSzPts val="1200"/>
              <a:buFont typeface="Calibri"/>
              <a:buAutoNum type="arabicPeriod"/>
            </a:pPr>
            <a:r>
              <a:rPr lang="en-US" sz="1200"/>
              <a:t>Stories – both successful and not successful – about trauma-affected students and trauma-informed care.</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20"/>
              <a:buFont typeface="Calibri"/>
              <a:buNone/>
            </a:pPr>
            <a:r>
              <a:rPr lang="en-US" sz="1020"/>
              <a:t>SAMHSA Resource about Trauma and Trauma-Informed Care. Organizationally, you and your staff must:</a:t>
            </a:r>
            <a:br>
              <a:rPr lang="en-US" sz="1020"/>
            </a:br>
            <a:r>
              <a:rPr lang="en-US" sz="1020"/>
              <a:t>1. Realize </a:t>
            </a:r>
            <a:r>
              <a:rPr lang="en-US" sz="1050"/>
              <a:t>the widespread impact of trauma and understand potential paths for recovery.</a:t>
            </a:r>
            <a:endParaRPr sz="1020"/>
          </a:p>
          <a:p>
            <a:pPr indent="0" lvl="0" marL="0" rtl="0" algn="l">
              <a:spcBef>
                <a:spcPts val="0"/>
              </a:spcBef>
              <a:spcAft>
                <a:spcPts val="0"/>
              </a:spcAft>
              <a:buNone/>
            </a:pPr>
            <a:r>
              <a:rPr lang="en-US" sz="1020"/>
              <a:t>2. Recognize </a:t>
            </a:r>
            <a:r>
              <a:rPr lang="en-US" sz="1050"/>
              <a:t>the signs and symptoms of trauma in clients, families, staff, and others involved with the system.</a:t>
            </a:r>
            <a:endParaRPr sz="1020"/>
          </a:p>
          <a:p>
            <a:pPr indent="0" lvl="0" marL="0" marR="0" rtl="0" algn="l">
              <a:lnSpc>
                <a:spcPct val="100000"/>
              </a:lnSpc>
              <a:spcBef>
                <a:spcPts val="0"/>
              </a:spcBef>
              <a:spcAft>
                <a:spcPts val="0"/>
              </a:spcAft>
              <a:buClr>
                <a:schemeClr val="dk1"/>
              </a:buClr>
              <a:buSzPts val="1020"/>
              <a:buFont typeface="Calibri"/>
              <a:buNone/>
            </a:pPr>
            <a:r>
              <a:rPr lang="en-US" sz="1020"/>
              <a:t>3. Respond </a:t>
            </a:r>
            <a:r>
              <a:rPr lang="en-US" sz="1050"/>
              <a:t>by fully integrating knowledge about trauma into policies, procedures, and practices.</a:t>
            </a:r>
            <a:endParaRPr/>
          </a:p>
          <a:p>
            <a:pPr indent="0" lvl="0" marL="0" rtl="0" algn="l">
              <a:spcBef>
                <a:spcPts val="0"/>
              </a:spcBef>
              <a:spcAft>
                <a:spcPts val="0"/>
              </a:spcAft>
              <a:buNone/>
            </a:pPr>
            <a:r>
              <a:rPr lang="en-US" sz="1020"/>
              <a:t>4. Resist re-traumatization. </a:t>
            </a:r>
            <a:endParaRPr/>
          </a:p>
          <a:p>
            <a:pPr indent="0" lvl="0" marL="0" rtl="0" algn="l">
              <a:spcBef>
                <a:spcPts val="0"/>
              </a:spcBef>
              <a:spcAft>
                <a:spcPts val="0"/>
              </a:spcAft>
              <a:buNone/>
            </a:pPr>
            <a:r>
              <a:rPr lang="en-US" sz="1020"/>
              <a:t>         </a:t>
            </a:r>
            <a:r>
              <a:rPr lang="en-US"/>
              <a:t>Reminders of the trauma can trigger trauma instantly. </a:t>
            </a:r>
            <a:endParaRPr/>
          </a:p>
          <a:p>
            <a:pPr indent="0" lvl="0" marL="0" rtl="0" algn="l">
              <a:spcBef>
                <a:spcPts val="0"/>
              </a:spcBef>
              <a:spcAft>
                <a:spcPts val="0"/>
              </a:spcAft>
              <a:buNone/>
            </a:pPr>
            <a:r>
              <a:rPr lang="en-US"/>
              <a:t>         Re-traumatization comes through our senses: </a:t>
            </a:r>
            <a:endParaRPr/>
          </a:p>
          <a:p>
            <a:pPr indent="-176679" lvl="1" marL="647824" rtl="0" algn="l">
              <a:spcBef>
                <a:spcPts val="0"/>
              </a:spcBef>
              <a:spcAft>
                <a:spcPts val="0"/>
              </a:spcAft>
              <a:buClr>
                <a:schemeClr val="dk1"/>
              </a:buClr>
              <a:buSzPts val="1200"/>
              <a:buFont typeface="Arial"/>
              <a:buChar char="•"/>
            </a:pPr>
            <a:r>
              <a:rPr lang="en-US"/>
              <a:t>We see something or someone…</a:t>
            </a:r>
            <a:endParaRPr/>
          </a:p>
          <a:p>
            <a:pPr indent="-176679" lvl="1" marL="647824" rtl="0" algn="l">
              <a:spcBef>
                <a:spcPts val="0"/>
              </a:spcBef>
              <a:spcAft>
                <a:spcPts val="0"/>
              </a:spcAft>
              <a:buClr>
                <a:schemeClr val="dk1"/>
              </a:buClr>
              <a:buSzPts val="1200"/>
              <a:buFont typeface="Arial"/>
              <a:buChar char="•"/>
            </a:pPr>
            <a:r>
              <a:rPr lang="en-US"/>
              <a:t>We hear something, whispers, taunts or an argument</a:t>
            </a:r>
            <a:endParaRPr/>
          </a:p>
          <a:p>
            <a:pPr indent="-176679" lvl="1" marL="647824" rtl="0" algn="l">
              <a:spcBef>
                <a:spcPts val="0"/>
              </a:spcBef>
              <a:spcAft>
                <a:spcPts val="0"/>
              </a:spcAft>
              <a:buClr>
                <a:schemeClr val="dk1"/>
              </a:buClr>
              <a:buSzPts val="1200"/>
              <a:buFont typeface="Arial"/>
              <a:buChar char="•"/>
            </a:pPr>
            <a:r>
              <a:rPr lang="en-US"/>
              <a:t>We touch something / or someone touches us</a:t>
            </a:r>
            <a:endParaRPr/>
          </a:p>
          <a:p>
            <a:pPr indent="-176679" lvl="1" marL="647824" rtl="0" algn="l">
              <a:spcBef>
                <a:spcPts val="0"/>
              </a:spcBef>
              <a:spcAft>
                <a:spcPts val="0"/>
              </a:spcAft>
              <a:buClr>
                <a:schemeClr val="dk1"/>
              </a:buClr>
              <a:buSzPts val="1200"/>
              <a:buFont typeface="Arial"/>
              <a:buChar char="•"/>
            </a:pPr>
            <a:r>
              <a:rPr lang="en-US"/>
              <a:t>We smell something that takes us back to the initial trauma… perfume, smoke, fruit</a:t>
            </a:r>
            <a:endParaRPr/>
          </a:p>
          <a:p>
            <a:pPr indent="-176679" lvl="1" marL="647824" rtl="0" algn="l">
              <a:spcBef>
                <a:spcPts val="0"/>
              </a:spcBef>
              <a:spcAft>
                <a:spcPts val="0"/>
              </a:spcAft>
              <a:buClr>
                <a:schemeClr val="dk1"/>
              </a:buClr>
              <a:buSzPts val="1200"/>
              <a:buFont typeface="Arial"/>
              <a:buChar char="•"/>
            </a:pPr>
            <a:r>
              <a:rPr lang="en-US"/>
              <a:t>We taste something that reminds us of someone/something</a:t>
            </a:r>
            <a:endParaRPr/>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286" name="Google Shape;2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050"/>
              <a:buFont typeface="Calibri"/>
              <a:buNone/>
            </a:pPr>
            <a:r>
              <a:rPr lang="en-US" sz="1050"/>
              <a:t>Know the risk factors of the students with whom you work:</a:t>
            </a:r>
            <a:endParaRPr/>
          </a:p>
          <a:p>
            <a:pPr indent="0" lvl="0" marL="0" marR="0" rtl="0" algn="l">
              <a:lnSpc>
                <a:spcPct val="90000"/>
              </a:lnSpc>
              <a:spcBef>
                <a:spcPts val="306"/>
              </a:spcBef>
              <a:spcAft>
                <a:spcPts val="0"/>
              </a:spcAft>
              <a:buClr>
                <a:schemeClr val="dk1"/>
              </a:buClr>
              <a:buSzPts val="1050"/>
              <a:buFont typeface="Calibri"/>
              <a:buNone/>
            </a:pPr>
            <a:r>
              <a:rPr lang="en-US" sz="1050"/>
              <a:t>(read three or four examples from the list)</a:t>
            </a:r>
            <a:endParaRPr/>
          </a:p>
          <a:p>
            <a:pPr indent="0" lvl="0" marL="0" marR="0" rtl="0" algn="l">
              <a:lnSpc>
                <a:spcPct val="90000"/>
              </a:lnSpc>
              <a:spcBef>
                <a:spcPts val="306"/>
              </a:spcBef>
              <a:spcAft>
                <a:spcPts val="0"/>
              </a:spcAft>
              <a:buClr>
                <a:schemeClr val="dk1"/>
              </a:buClr>
              <a:buSzPts val="1050"/>
              <a:buFont typeface="Calibri"/>
              <a:buNone/>
            </a:pPr>
            <a:r>
              <a:rPr lang="en-US" sz="1050"/>
              <a:t>Create relationships with students so they will feel safe discussing any/all of the risks involved in their lives. </a:t>
            </a:r>
            <a:endParaRPr/>
          </a:p>
          <a:p>
            <a:pPr indent="0" lvl="0" marL="0" marR="0" rtl="0" algn="l">
              <a:lnSpc>
                <a:spcPct val="90000"/>
              </a:lnSpc>
              <a:spcBef>
                <a:spcPts val="306"/>
              </a:spcBef>
              <a:spcAft>
                <a:spcPts val="0"/>
              </a:spcAft>
              <a:buClr>
                <a:schemeClr val="dk1"/>
              </a:buClr>
              <a:buSzPts val="1050"/>
              <a:buFont typeface="Calibri"/>
              <a:buNone/>
            </a:pPr>
            <a:r>
              <a:rPr lang="en-US" sz="1050"/>
              <a:t>Remember that these are hard discussions, and they will evolve along the way. </a:t>
            </a:r>
            <a:endParaRPr/>
          </a:p>
          <a:p>
            <a:pPr indent="0" lvl="0" marL="0" marR="0" rtl="0" algn="l">
              <a:lnSpc>
                <a:spcPct val="90000"/>
              </a:lnSpc>
              <a:spcBef>
                <a:spcPts val="306"/>
              </a:spcBef>
              <a:spcAft>
                <a:spcPts val="0"/>
              </a:spcAft>
              <a:buClr>
                <a:schemeClr val="dk1"/>
              </a:buClr>
              <a:buSzPts val="1050"/>
              <a:buFont typeface="Calibri"/>
              <a:buNone/>
            </a:pPr>
            <a:r>
              <a:rPr lang="en-US" sz="1050"/>
              <a:t>Be patient.</a:t>
            </a:r>
            <a:endParaRPr/>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297" name="Google Shape;29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the quote aloud.</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20"/>
              <a:buFont typeface="Calibri"/>
              <a:buNone/>
            </a:pPr>
            <a:r>
              <a:rPr lang="en-US" sz="1020"/>
              <a:t>Assuming things we think we know or don’t know can present harmful outcomes.</a:t>
            </a:r>
            <a:endParaRPr/>
          </a:p>
          <a:p>
            <a:pPr indent="0" lvl="0" marL="0" rtl="0" algn="l">
              <a:lnSpc>
                <a:spcPct val="90000"/>
              </a:lnSpc>
              <a:spcBef>
                <a:spcPts val="306"/>
              </a:spcBef>
              <a:spcAft>
                <a:spcPts val="0"/>
              </a:spcAft>
              <a:buClr>
                <a:schemeClr val="dk1"/>
              </a:buClr>
              <a:buSzPts val="1020"/>
              <a:buFont typeface="Calibri"/>
              <a:buNone/>
            </a:pPr>
            <a:r>
              <a:rPr lang="en-US" sz="1020"/>
              <a:t>Not every individual will respond to the same trauma in the same way. </a:t>
            </a:r>
            <a:endParaRPr/>
          </a:p>
          <a:p>
            <a:pPr indent="0" lvl="0" marL="0" rtl="0" algn="l">
              <a:lnSpc>
                <a:spcPct val="90000"/>
              </a:lnSpc>
              <a:spcBef>
                <a:spcPts val="306"/>
              </a:spcBef>
              <a:spcAft>
                <a:spcPts val="0"/>
              </a:spcAft>
              <a:buClr>
                <a:schemeClr val="dk1"/>
              </a:buClr>
              <a:buSzPts val="1020"/>
              <a:buFont typeface="Calibri"/>
              <a:buNone/>
            </a:pPr>
            <a:r>
              <a:rPr lang="en-US" sz="1020"/>
              <a:t>Something that may seem inconsequential to one person may be very devastating to another.</a:t>
            </a:r>
            <a:endParaRPr/>
          </a:p>
          <a:p>
            <a:pPr indent="0" lvl="0" marL="0" rtl="0" algn="l">
              <a:lnSpc>
                <a:spcPct val="90000"/>
              </a:lnSpc>
              <a:spcBef>
                <a:spcPts val="306"/>
              </a:spcBef>
              <a:spcAft>
                <a:spcPts val="0"/>
              </a:spcAft>
              <a:buClr>
                <a:schemeClr val="dk1"/>
              </a:buClr>
              <a:buSzPts val="1020"/>
              <a:buFont typeface="Calibri"/>
              <a:buNone/>
            </a:pPr>
            <a:r>
              <a:rPr lang="en-US" sz="1020"/>
              <a:t>Conversely, a student who has experienced something that you see as horribly traumatic may be less affected than you assume.</a:t>
            </a:r>
            <a:endParaRPr/>
          </a:p>
          <a:p>
            <a:pPr indent="0" lvl="0" marL="0" rtl="0" algn="l">
              <a:lnSpc>
                <a:spcPct val="90000"/>
              </a:lnSpc>
              <a:spcBef>
                <a:spcPts val="306"/>
              </a:spcBef>
              <a:spcAft>
                <a:spcPts val="0"/>
              </a:spcAft>
              <a:buClr>
                <a:schemeClr val="dk1"/>
              </a:buClr>
              <a:buSzPts val="1020"/>
              <a:buFont typeface="Calibri"/>
              <a:buNone/>
            </a:pPr>
            <a:r>
              <a:rPr lang="en-US" sz="1020"/>
              <a:t>You </a:t>
            </a:r>
            <a:r>
              <a:rPr lang="en-US" sz="1020" u="sng"/>
              <a:t>must</a:t>
            </a:r>
            <a:r>
              <a:rPr lang="en-US" sz="1020"/>
              <a:t> allow the student to express how they feel instead of projecting your own ideas and assumptions.</a:t>
            </a:r>
            <a:endParaRPr/>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rPr lang="en-US" sz="1020"/>
              <a:t>National Council for Behavioral Health</a:t>
            </a:r>
            <a:endParaRPr/>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310" name="Google Shape;3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20"/>
              <a:buFont typeface="Calibri"/>
              <a:buNone/>
            </a:pPr>
            <a:r>
              <a:rPr lang="en-US" sz="1020"/>
              <a:t>Trauma-informed care boils down to a few key points:</a:t>
            </a:r>
            <a:endParaRPr/>
          </a:p>
          <a:p>
            <a:pPr indent="-228600" lvl="0" marL="228600" rtl="0" algn="l">
              <a:lnSpc>
                <a:spcPct val="90000"/>
              </a:lnSpc>
              <a:spcBef>
                <a:spcPts val="306"/>
              </a:spcBef>
              <a:spcAft>
                <a:spcPts val="0"/>
              </a:spcAft>
              <a:buClr>
                <a:schemeClr val="dk1"/>
              </a:buClr>
              <a:buSzPts val="1020"/>
              <a:buFont typeface="Calibri"/>
              <a:buAutoNum type="arabicPeriod"/>
            </a:pPr>
            <a:r>
              <a:rPr lang="en-US" sz="1020"/>
              <a:t>Create a safe environment by building a relationship within which the student feels comfortable enough to share.</a:t>
            </a:r>
            <a:endParaRPr/>
          </a:p>
          <a:p>
            <a:pPr indent="-228600" lvl="0" marL="228600" rtl="0" algn="l">
              <a:lnSpc>
                <a:spcPct val="90000"/>
              </a:lnSpc>
              <a:spcBef>
                <a:spcPts val="306"/>
              </a:spcBef>
              <a:spcAft>
                <a:spcPts val="0"/>
              </a:spcAft>
              <a:buClr>
                <a:schemeClr val="dk1"/>
              </a:buClr>
              <a:buSzPts val="1020"/>
              <a:buFont typeface="Calibri"/>
              <a:buAutoNum type="arabicPeriod"/>
            </a:pPr>
            <a:r>
              <a:rPr lang="en-US" sz="1020"/>
              <a:t>Listen, listen, listen. Your job is to give them a place to express their feelings without worry about judgment or assumptions.</a:t>
            </a:r>
            <a:endParaRPr/>
          </a:p>
          <a:p>
            <a:pPr indent="-228600" lvl="0" marL="228600" rtl="0" algn="l">
              <a:lnSpc>
                <a:spcPct val="90000"/>
              </a:lnSpc>
              <a:spcBef>
                <a:spcPts val="306"/>
              </a:spcBef>
              <a:spcAft>
                <a:spcPts val="0"/>
              </a:spcAft>
              <a:buClr>
                <a:schemeClr val="dk1"/>
              </a:buClr>
              <a:buSzPts val="1020"/>
              <a:buFont typeface="Calibri"/>
              <a:buAutoNum type="arabicPeriod"/>
            </a:pPr>
            <a:r>
              <a:rPr lang="en-US" sz="1020"/>
              <a:t>Offer appropriate support. This may include simply the ability to talk to you whenever they feel the need, or it may include helping the student connect with the correct professional resources to address the effects of trauma in their lives. </a:t>
            </a:r>
            <a:endParaRPr/>
          </a:p>
        </p:txBody>
      </p:sp>
      <p:sp>
        <p:nvSpPr>
          <p:cNvPr id="322" name="Google Shape;32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020"/>
              <a:buFont typeface="Calibri"/>
              <a:buNone/>
            </a:pPr>
            <a:r>
              <a:rPr lang="en-US" sz="1020"/>
              <a:t>Remember that a tired, stressed, traumatized brain will not function properly.</a:t>
            </a:r>
            <a:endParaRPr/>
          </a:p>
          <a:p>
            <a:pPr indent="0" lvl="0" marL="0" rtl="0" algn="l">
              <a:lnSpc>
                <a:spcPct val="90000"/>
              </a:lnSpc>
              <a:spcBef>
                <a:spcPts val="306"/>
              </a:spcBef>
              <a:spcAft>
                <a:spcPts val="0"/>
              </a:spcAft>
              <a:buClr>
                <a:schemeClr val="dk1"/>
              </a:buClr>
              <a:buSzPts val="1020"/>
              <a:buFont typeface="Calibri"/>
              <a:buNone/>
            </a:pPr>
            <a:r>
              <a:rPr lang="en-US" sz="1020"/>
              <a:t>While the brain is in stress mode, the major parts that are used for everyday functioning often shut down. </a:t>
            </a:r>
            <a:endParaRPr/>
          </a:p>
          <a:p>
            <a:pPr indent="0" lvl="0" marL="0" rtl="0" algn="l">
              <a:lnSpc>
                <a:spcPct val="90000"/>
              </a:lnSpc>
              <a:spcBef>
                <a:spcPts val="306"/>
              </a:spcBef>
              <a:spcAft>
                <a:spcPts val="0"/>
              </a:spcAft>
              <a:buClr>
                <a:schemeClr val="dk1"/>
              </a:buClr>
              <a:buSzPts val="1020"/>
              <a:buFont typeface="Calibri"/>
              <a:buNone/>
            </a:pPr>
            <a:r>
              <a:rPr lang="en-US" sz="1020"/>
              <a:t>Take whatever time is needed to de-escalate and ground yourself so you can help others to do the same.</a:t>
            </a:r>
            <a:endParaRPr/>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335" name="Google Shape;3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Help participants understand that they are not in control of, or responsible for, the behavior of others and must focus on what they can control. It is good to talk about both what is in and out of our control in order to help participants focus on positive outcomes instead of the trauma that they have suffered.</a:t>
            </a:r>
            <a:endParaRPr/>
          </a:p>
          <a:p>
            <a:pPr indent="0" lvl="0" marL="0" marR="0" rtl="0" algn="l">
              <a:lnSpc>
                <a:spcPct val="90000"/>
              </a:lnSpc>
              <a:spcBef>
                <a:spcPts val="306"/>
              </a:spcBef>
              <a:spcAft>
                <a:spcPts val="0"/>
              </a:spcAft>
              <a:buClr>
                <a:schemeClr val="dk1"/>
              </a:buClr>
              <a:buSzPts val="1020"/>
              <a:buFont typeface="Calibri"/>
              <a:buNone/>
            </a:pPr>
            <a:r>
              <a:rPr lang="en-US" sz="1020"/>
              <a:t>Watch the video for an example: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https://youtu.be/nxacynVqWd8</a:t>
            </a:r>
            <a:endParaRPr sz="1200">
              <a:solidFill>
                <a:schemeClr val="dk1"/>
              </a:solidFill>
              <a:latin typeface="Calibri"/>
              <a:ea typeface="Calibri"/>
              <a:cs typeface="Calibri"/>
              <a:sym typeface="Calibri"/>
            </a:endParaRPr>
          </a:p>
          <a:p>
            <a:pPr indent="0" lvl="0" marL="0" rtl="0" algn="l">
              <a:lnSpc>
                <a:spcPct val="90000"/>
              </a:lnSpc>
              <a:spcBef>
                <a:spcPts val="306"/>
              </a:spcBef>
              <a:spcAft>
                <a:spcPts val="0"/>
              </a:spcAft>
              <a:buClr>
                <a:schemeClr val="dk1"/>
              </a:buClr>
              <a:buSzPts val="1020"/>
              <a:buFont typeface="Calibri"/>
              <a:buNone/>
            </a:pPr>
            <a:r>
              <a:t/>
            </a:r>
            <a:endParaRPr sz="1020"/>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Pass out paper and writing utensils to all participants.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Participants begin by tracing their hands onto the paper.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On the inside of the hand write, “In my control.” On the outside of the hand write, “Out of my control.”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Guide participants to write or draw the things that are in their control on the inside of the hand. They could write things like </a:t>
            </a:r>
            <a:r>
              <a:rPr i="1" lang="en-US" sz="1200">
                <a:solidFill>
                  <a:schemeClr val="dk1"/>
                </a:solidFill>
                <a:latin typeface="Calibri"/>
                <a:ea typeface="Calibri"/>
                <a:cs typeface="Calibri"/>
                <a:sym typeface="Calibri"/>
              </a:rPr>
              <a:t>my behavior, my thoughts, the words I choose to say, the words I choose to keep to myself, the way I react to others, etc</a:t>
            </a:r>
            <a:r>
              <a:rPr lang="en-US" sz="1200">
                <a:solidFill>
                  <a:schemeClr val="dk1"/>
                </a:solidFill>
                <a:latin typeface="Calibri"/>
                <a:ea typeface="Calibri"/>
                <a:cs typeface="Calibri"/>
                <a:sym typeface="Calibri"/>
              </a:rPr>
              <a:t>. On the outside of the hand, they will write things that are not in their control. These could be things like </a:t>
            </a:r>
            <a:r>
              <a:rPr i="1" lang="en-US" sz="1200">
                <a:solidFill>
                  <a:schemeClr val="dk1"/>
                </a:solidFill>
                <a:latin typeface="Calibri"/>
                <a:ea typeface="Calibri"/>
                <a:cs typeface="Calibri"/>
                <a:sym typeface="Calibri"/>
              </a:rPr>
              <a:t>my parent’s job, my parents’ divorce, the weather, my teacher’s voice, the lunch my peer brings to school, etc</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Discuss the following: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hand is an important visual reminder of control. If something is in our hands, we are in control of it. For a concrete example, if you are holding a wadded-up candy wrapper in your hand, you are in control of the wrapper. You can choose to hold the wrapper, roll it in your hands, toss it in the trash can, throw it at someone, etc. If something is not in your hand, you are not in control of it. If the candy wrapper is on a table across the room, you cannot control what happens with the candy wrapper.”</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you want to take it further, introduce a visualization in which the things they want to control, but are actually out of their control, are falling through their fingers. For example, if you have a participant who needs to relocate, they can create a visual representation of their impending move. Help the participant to create a narrative: </a:t>
            </a:r>
            <a:r>
              <a:rPr i="1" lang="en-US" sz="1200">
                <a:solidFill>
                  <a:schemeClr val="dk1"/>
                </a:solidFill>
                <a:latin typeface="Calibri"/>
                <a:ea typeface="Calibri"/>
                <a:cs typeface="Calibri"/>
                <a:sym typeface="Calibri"/>
              </a:rPr>
              <a:t>“I cannot control my relocation. I CAN control my actions. I can choose to notice things that make me happy each day. I can control my actions.”</a:t>
            </a:r>
            <a:endParaRPr sz="11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Trying to hold on to something tightly that is truly outside of their control can leave them feeling overwhelmed and exhausted. It is hard to hold on to something that we have no control over. Visualizing themselves opening their grasp and releasing whatever that thing is can be a powerful way to relinquish the tension and focus on the things that are actually within their control.</a:t>
            </a:r>
            <a:endParaRPr sz="11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For example:</a:t>
            </a:r>
            <a:endParaRPr sz="11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 can control my breathing.</a:t>
            </a:r>
            <a:endParaRPr sz="11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 can control my thoughts.</a:t>
            </a:r>
            <a:endParaRPr sz="11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 can control my words to myself.</a:t>
            </a:r>
            <a:endParaRPr sz="11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 can control my words to others.</a:t>
            </a:r>
            <a:endParaRPr sz="11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 can control my body.</a:t>
            </a:r>
            <a:endParaRPr sz="1100">
              <a:solidFill>
                <a:schemeClr val="dk1"/>
              </a:solidFill>
              <a:latin typeface="Calibri"/>
              <a:ea typeface="Calibri"/>
              <a:cs typeface="Calibri"/>
              <a:sym typeface="Calibri"/>
            </a:endParaRPr>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349" name="Google Shape;34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Recognize personal strengths, ways of coping, support systems, and values through this mindfulness activity.  </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Steps:</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Pass out the </a:t>
            </a:r>
            <a:r>
              <a:rPr i="1" lang="en-US" sz="1200">
                <a:solidFill>
                  <a:schemeClr val="dk1"/>
                </a:solidFill>
                <a:latin typeface="Calibri"/>
                <a:ea typeface="Calibri"/>
                <a:cs typeface="Calibri"/>
                <a:sym typeface="Calibri"/>
              </a:rPr>
              <a:t>House of Beliefs</a:t>
            </a:r>
            <a:r>
              <a:rPr lang="en-US" sz="1200">
                <a:solidFill>
                  <a:schemeClr val="dk1"/>
                </a:solidFill>
                <a:latin typeface="Calibri"/>
                <a:ea typeface="Calibri"/>
                <a:cs typeface="Calibri"/>
                <a:sym typeface="Calibri"/>
              </a:rPr>
              <a:t> Worksheet and writing utensils to each participant.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Explain, “</a:t>
            </a:r>
            <a:r>
              <a:rPr i="1" lang="en-US" sz="1200">
                <a:solidFill>
                  <a:schemeClr val="dk1"/>
                </a:solidFill>
                <a:latin typeface="Calibri"/>
                <a:ea typeface="Calibri"/>
                <a:cs typeface="Calibri"/>
                <a:sym typeface="Calibri"/>
              </a:rPr>
              <a:t>This is your house. There is no right or wrong way to make it. You can use the worksheet or draw your own four-story house. Be sure to include the chimney, welcome sign, and door.”</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Ask participants to follow the instructions on the instruction page and add words, symbols, and pictures that describe the different parts of their life. </a:t>
            </a:r>
            <a:endParaRPr/>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361" name="Google Shape;36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 iceberg is a powerful visual to help participants think about what it means to live "above the water line," and stop hiding who they really are.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is a good relationship-building activity for participants and families.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Ask participants to draw their own iceberg and write what other people see (top of the iceberg) and what they hide (bottom of the iceberg).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Provide time for participants to self-reflect.</a:t>
            </a:r>
            <a:endParaRPr/>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372" name="Google Shape;37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050"/>
              <a:buFont typeface="Calibri"/>
              <a:buNone/>
            </a:pPr>
            <a:r>
              <a:rPr lang="en-US" sz="1050"/>
              <a:t>Set the stage. Reach out, engage, be positive, supportive, and work hard to make people feel safe. seen, heard. and respected.</a:t>
            </a:r>
            <a:endParaRPr sz="1050"/>
          </a:p>
          <a:p>
            <a:pPr indent="0" lvl="0" marL="0" rtl="0" algn="l">
              <a:spcBef>
                <a:spcPts val="360"/>
              </a:spcBef>
              <a:spcAft>
                <a:spcPts val="0"/>
              </a:spcAft>
              <a:buClr>
                <a:schemeClr val="dk1"/>
              </a:buClr>
              <a:buSzPts val="1050"/>
              <a:buFont typeface="Calibri"/>
              <a:buNone/>
            </a:pPr>
            <a:r>
              <a:rPr lang="en-US" sz="1050"/>
              <a:t>Those basic needs are the foundation of strong, healthy relationships.  </a:t>
            </a:r>
            <a:endParaRPr/>
          </a:p>
          <a:p>
            <a:pPr indent="0" lvl="0" marL="0" rtl="0" algn="l">
              <a:spcBef>
                <a:spcPts val="360"/>
              </a:spcBef>
              <a:spcAft>
                <a:spcPts val="0"/>
              </a:spcAft>
              <a:buClr>
                <a:schemeClr val="dk1"/>
              </a:buClr>
              <a:buSzPts val="1050"/>
              <a:buFont typeface="Calibri"/>
              <a:buNone/>
            </a:pPr>
            <a:r>
              <a:rPr lang="en-US" sz="1050"/>
              <a:t>You can model behaviors that not only support those principles, but teach your students the skills needed to strengthen them as well.  </a:t>
            </a:r>
            <a:endParaRPr/>
          </a:p>
          <a:p>
            <a:pPr indent="0" lvl="0" marL="0" rtl="0" algn="l">
              <a:spcBef>
                <a:spcPts val="360"/>
              </a:spcBef>
              <a:spcAft>
                <a:spcPts val="0"/>
              </a:spcAft>
              <a:buClr>
                <a:schemeClr val="dk1"/>
              </a:buClr>
              <a:buSzPts val="1050"/>
              <a:buFont typeface="Calibri"/>
              <a:buNone/>
            </a:pPr>
            <a:r>
              <a:rPr lang="en-US" sz="1050"/>
              <a:t>Everyone benefits by practicing the skills needed to develop new relationships and improve old ones.  </a:t>
            </a:r>
            <a:endParaRPr sz="1050"/>
          </a:p>
          <a:p>
            <a:pPr indent="0" lvl="0" marL="0" rtl="0" algn="l">
              <a:spcBef>
                <a:spcPts val="360"/>
              </a:spcBef>
              <a:spcAft>
                <a:spcPts val="0"/>
              </a:spcAft>
              <a:buClr>
                <a:schemeClr val="dk1"/>
              </a:buClr>
              <a:buSzPts val="1050"/>
              <a:buFont typeface="Calibri"/>
              <a:buNone/>
            </a:pPr>
            <a:r>
              <a:rPr lang="en-US" sz="1050"/>
              <a:t>As Maya Angelou said, “I’ve learned that people will forget what you said, people will forget what you did, but they will never forget how you made them feel.” </a:t>
            </a:r>
            <a:endParaRPr sz="1050"/>
          </a:p>
          <a:p>
            <a:pPr indent="0" lvl="0" marL="0" rtl="0" algn="l">
              <a:spcBef>
                <a:spcPts val="360"/>
              </a:spcBef>
              <a:spcAft>
                <a:spcPts val="0"/>
              </a:spcAft>
              <a:buClr>
                <a:schemeClr val="dk1"/>
              </a:buClr>
              <a:buSzPts val="1050"/>
              <a:buFont typeface="Calibri"/>
              <a:buNone/>
            </a:pPr>
            <a:r>
              <a:rPr lang="en-US" sz="1050"/>
              <a:t>Be energized in creating a safe, trauma-informed culture – one that is welcoming, healing, and empowering for all.</a:t>
            </a:r>
            <a:endParaRPr/>
          </a:p>
          <a:p>
            <a:pPr indent="0" lvl="0" marL="0" rtl="0" algn="l">
              <a:lnSpc>
                <a:spcPct val="90000"/>
              </a:lnSpc>
              <a:spcBef>
                <a:spcPts val="306"/>
              </a:spcBef>
              <a:spcAft>
                <a:spcPts val="0"/>
              </a:spcAft>
              <a:buClr>
                <a:schemeClr val="dk1"/>
              </a:buClr>
              <a:buSzPts val="1020"/>
              <a:buFont typeface="Calibri"/>
              <a:buNone/>
            </a:pPr>
            <a:r>
              <a:t/>
            </a:r>
            <a:endParaRPr sz="1020"/>
          </a:p>
        </p:txBody>
      </p:sp>
      <p:sp>
        <p:nvSpPr>
          <p:cNvPr id="383" name="Google Shape;38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We appreciate your time and attention to this presentation about the </a:t>
            </a:r>
            <a:r>
              <a:rPr lang="en-US"/>
              <a:t>role</a:t>
            </a:r>
            <a:r>
              <a:rPr lang="en-US" sz="1200">
                <a:solidFill>
                  <a:schemeClr val="dk1"/>
                </a:solidFill>
                <a:latin typeface="Calibri"/>
                <a:ea typeface="Calibri"/>
                <a:cs typeface="Calibri"/>
                <a:sym typeface="Calibri"/>
              </a:rPr>
              <a:t> of </a:t>
            </a:r>
            <a:r>
              <a:rPr lang="en-US"/>
              <a:t>trauma</a:t>
            </a:r>
            <a:r>
              <a:rPr lang="en-US" sz="1200">
                <a:solidFill>
                  <a:schemeClr val="dk1"/>
                </a:solidFill>
                <a:latin typeface="Calibri"/>
                <a:ea typeface="Calibri"/>
                <a:cs typeface="Calibri"/>
                <a:sym typeface="Calibri"/>
              </a:rPr>
              <a:t> in the lives of migratory students. Your honest feedback is vital to our focus and efforts as iSOSY continues to move forward in the area of personal wellness and mental health. Please take just a moment to use the QR code on the screen to access a brief evaluation. Thank you.</a:t>
            </a:r>
            <a:r>
              <a:rPr lang="en-US"/>
              <a:t> </a:t>
            </a:r>
            <a:endParaRPr sz="1200">
              <a:latin typeface="Arial"/>
              <a:ea typeface="Arial"/>
              <a:cs typeface="Arial"/>
              <a:sym typeface="Arial"/>
            </a:endParaRPr>
          </a:p>
        </p:txBody>
      </p:sp>
      <p:sp>
        <p:nvSpPr>
          <p:cNvPr id="394" name="Google Shape;39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Thank you so much for your time and attention. Any questions/comments?</a:t>
            </a:r>
            <a:endParaRPr/>
          </a:p>
          <a:p>
            <a:pPr indent="0" lvl="0" marL="0" rtl="0" algn="l">
              <a:spcBef>
                <a:spcPts val="0"/>
              </a:spcBef>
              <a:spcAft>
                <a:spcPts val="0"/>
              </a:spcAft>
              <a:buNone/>
            </a:pPr>
            <a:r>
              <a:t/>
            </a:r>
            <a:endParaRPr/>
          </a:p>
        </p:txBody>
      </p:sp>
      <p:sp>
        <p:nvSpPr>
          <p:cNvPr id="405" name="Google Shape;40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objectives of this module are:</a:t>
            </a:r>
            <a:endParaRPr/>
          </a:p>
          <a:p>
            <a:pPr indent="-76200" lvl="0" marL="342900" rtl="0" algn="l">
              <a:lnSpc>
                <a:spcPct val="115000"/>
              </a:lnSpc>
              <a:spcBef>
                <a:spcPts val="0"/>
              </a:spcBef>
              <a:spcAft>
                <a:spcPts val="0"/>
              </a:spcAft>
              <a:buClr>
                <a:srgbClr val="000000"/>
              </a:buClr>
              <a:buSzPts val="1200"/>
              <a:buFont typeface="Noto Sans Symbols"/>
              <a:buChar char="∙"/>
            </a:pPr>
            <a:r>
              <a:rPr lang="en-US" sz="1200">
                <a:solidFill>
                  <a:srgbClr val="000000"/>
                </a:solidFill>
                <a:latin typeface="Arial"/>
                <a:ea typeface="Arial"/>
                <a:cs typeface="Arial"/>
                <a:sym typeface="Arial"/>
              </a:rPr>
              <a:t>Understand the short-term and long-term effects of trauma.</a:t>
            </a:r>
            <a:endParaRPr/>
          </a:p>
          <a:p>
            <a:pPr indent="-76200" lvl="0" marL="342900" rtl="0" algn="l">
              <a:lnSpc>
                <a:spcPct val="115000"/>
              </a:lnSpc>
              <a:spcBef>
                <a:spcPts val="0"/>
              </a:spcBef>
              <a:spcAft>
                <a:spcPts val="0"/>
              </a:spcAft>
              <a:buClr>
                <a:srgbClr val="000000"/>
              </a:buClr>
              <a:buSzPts val="1200"/>
              <a:buFont typeface="Noto Sans Symbols"/>
              <a:buChar char="∙"/>
            </a:pPr>
            <a:r>
              <a:rPr lang="en-US" sz="1200">
                <a:solidFill>
                  <a:srgbClr val="000000"/>
                </a:solidFill>
                <a:latin typeface="Arial"/>
                <a:ea typeface="Arial"/>
                <a:cs typeface="Arial"/>
                <a:sym typeface="Arial"/>
              </a:rPr>
              <a:t> Understand the different types of trauma.</a:t>
            </a:r>
            <a:endParaRPr sz="1100">
              <a:latin typeface="Arial"/>
              <a:ea typeface="Arial"/>
              <a:cs typeface="Arial"/>
              <a:sym typeface="Arial"/>
            </a:endParaRPr>
          </a:p>
          <a:p>
            <a:pPr indent="-76200" lvl="0" marL="342900" rtl="0" algn="l">
              <a:lnSpc>
                <a:spcPct val="115000"/>
              </a:lnSpc>
              <a:spcBef>
                <a:spcPts val="0"/>
              </a:spcBef>
              <a:spcAft>
                <a:spcPts val="0"/>
              </a:spcAft>
              <a:buClr>
                <a:srgbClr val="000000"/>
              </a:buClr>
              <a:buSzPts val="1200"/>
              <a:buFont typeface="Noto Sans Symbols"/>
              <a:buChar char="∙"/>
            </a:pPr>
            <a:r>
              <a:rPr lang="en-US" sz="1200">
                <a:solidFill>
                  <a:srgbClr val="000000"/>
                </a:solidFill>
                <a:latin typeface="Arial"/>
                <a:ea typeface="Arial"/>
                <a:cs typeface="Arial"/>
                <a:sym typeface="Arial"/>
              </a:rPr>
              <a:t> Understand the importance of trauma-informed care</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Trauma, especially when it occurs in childhood, has lasting lifelong impact. </a:t>
            </a:r>
            <a:endParaRPr/>
          </a:p>
          <a:p>
            <a:pPr indent="0" lvl="0" marL="0" rtl="0" algn="l">
              <a:spcBef>
                <a:spcPts val="0"/>
              </a:spcBef>
              <a:spcAft>
                <a:spcPts val="0"/>
              </a:spcAft>
              <a:buNone/>
            </a:pPr>
            <a:r>
              <a:rPr lang="en-US"/>
              <a:t>Early childhood and adolescence are critical times for human brain development. </a:t>
            </a:r>
            <a:endParaRPr/>
          </a:p>
          <a:p>
            <a:pPr indent="0" lvl="0" marL="0" rtl="0" algn="l">
              <a:spcBef>
                <a:spcPts val="0"/>
              </a:spcBef>
              <a:spcAft>
                <a:spcPts val="0"/>
              </a:spcAft>
              <a:buNone/>
            </a:pPr>
            <a:r>
              <a:rPr lang="en-US"/>
              <a:t>Short periods of low-level stress are a normal and healthy part of growing up, but chronic and severe stress during childhood can be toxic to the developing brain. </a:t>
            </a:r>
            <a:endParaRPr/>
          </a:p>
          <a:p>
            <a:pPr indent="0" lvl="0" marL="0" rtl="0" algn="l">
              <a:spcBef>
                <a:spcPts val="0"/>
              </a:spcBef>
              <a:spcAft>
                <a:spcPts val="0"/>
              </a:spcAft>
              <a:buNone/>
            </a:pPr>
            <a:r>
              <a:rPr lang="en-US"/>
              <a:t>You are likely familiar with the Adverse Childhood Experience (ACEs) study that measures childhood exposure to abuse, neglect, and household dysfunction. </a:t>
            </a:r>
            <a:endParaRPr/>
          </a:p>
          <a:p>
            <a:pPr indent="0" lvl="0" marL="0" rtl="0" algn="l">
              <a:spcBef>
                <a:spcPts val="0"/>
              </a:spcBef>
              <a:spcAft>
                <a:spcPts val="0"/>
              </a:spcAft>
              <a:buNone/>
            </a:pPr>
            <a:r>
              <a:rPr lang="en-US"/>
              <a:t>As exposure to ACEs-related toxic stress increases, so does the risk of a wide variety of outcomes with long-term negative effects, including some you might not always think about being related to trauma:</a:t>
            </a:r>
            <a:endParaRPr/>
          </a:p>
          <a:p>
            <a:pPr indent="0" lvl="0" marL="0" rtl="0" algn="l">
              <a:spcBef>
                <a:spcPts val="0"/>
              </a:spcBef>
              <a:spcAft>
                <a:spcPts val="0"/>
              </a:spcAft>
              <a:buNone/>
            </a:pPr>
            <a:r>
              <a:rPr lang="en-US"/>
              <a:t>Depression</a:t>
            </a:r>
            <a:endParaRPr/>
          </a:p>
          <a:p>
            <a:pPr indent="0" lvl="0" marL="0" rtl="0" algn="l">
              <a:spcBef>
                <a:spcPts val="0"/>
              </a:spcBef>
              <a:spcAft>
                <a:spcPts val="0"/>
              </a:spcAft>
              <a:buNone/>
            </a:pPr>
            <a:r>
              <a:rPr lang="en-US"/>
              <a:t>Obesity</a:t>
            </a:r>
            <a:endParaRPr/>
          </a:p>
          <a:p>
            <a:pPr indent="0" lvl="0" marL="0" rtl="0" algn="l">
              <a:spcBef>
                <a:spcPts val="0"/>
              </a:spcBef>
              <a:spcAft>
                <a:spcPts val="0"/>
              </a:spcAft>
              <a:buNone/>
            </a:pPr>
            <a:r>
              <a:rPr lang="en-US"/>
              <a:t>Alcohol or drug abuse</a:t>
            </a:r>
            <a:endParaRPr/>
          </a:p>
          <a:p>
            <a:pPr indent="0" lvl="0" marL="0" rtl="0" algn="l">
              <a:spcBef>
                <a:spcPts val="0"/>
              </a:spcBef>
              <a:spcAft>
                <a:spcPts val="0"/>
              </a:spcAft>
              <a:buNone/>
            </a:pPr>
            <a:r>
              <a:rPr lang="en-US"/>
              <a:t>Chronic obstructive pulmonary disease (COPD)</a:t>
            </a:r>
            <a:endParaRPr/>
          </a:p>
          <a:p>
            <a:pPr indent="0" lvl="0" marL="0" rtl="0" algn="l">
              <a:spcBef>
                <a:spcPts val="0"/>
              </a:spcBef>
              <a:spcAft>
                <a:spcPts val="0"/>
              </a:spcAft>
              <a:buNone/>
            </a:pPr>
            <a:r>
              <a:rPr lang="en-US"/>
              <a:t>Smoking</a:t>
            </a:r>
            <a:endParaRPr/>
          </a:p>
          <a:p>
            <a:pPr indent="0" lvl="0" marL="0" rtl="0" algn="l">
              <a:spcBef>
                <a:spcPts val="0"/>
              </a:spcBef>
              <a:spcAft>
                <a:spcPts val="0"/>
              </a:spcAft>
              <a:buNone/>
            </a:pPr>
            <a:r>
              <a:rPr lang="en-US"/>
              <a:t>Heart disease</a:t>
            </a:r>
            <a:endParaRPr/>
          </a:p>
          <a:p>
            <a:pPr indent="0" lvl="0" marL="0" rtl="0" algn="l">
              <a:spcBef>
                <a:spcPts val="0"/>
              </a:spcBef>
              <a:spcAft>
                <a:spcPts val="0"/>
              </a:spcAft>
              <a:buNone/>
            </a:pPr>
            <a:r>
              <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Learning more about trauma includes making a major shift in language and thinking.</a:t>
            </a:r>
            <a:endParaRPr/>
          </a:p>
          <a:p>
            <a:pPr indent="0" lvl="0" marL="0" marR="0" rtl="0" algn="l">
              <a:lnSpc>
                <a:spcPct val="100000"/>
              </a:lnSpc>
              <a:spcBef>
                <a:spcPts val="360"/>
              </a:spcBef>
              <a:spcAft>
                <a:spcPts val="0"/>
              </a:spcAft>
              <a:buClr>
                <a:srgbClr val="000000"/>
              </a:buClr>
              <a:buSzPts val="1400"/>
              <a:buFont typeface="Arial"/>
              <a:buNone/>
            </a:pPr>
            <a:r>
              <a:rPr lang="en-US"/>
              <a:t>Trauma-informed care helps individuals learn resilience and reclaim their lives by underscoring that they are not at fault for the trauma.</a:t>
            </a:r>
            <a:endParaRPr/>
          </a:p>
          <a:p>
            <a:pPr indent="0" lvl="0" marL="0" marR="0" rtl="0" algn="l">
              <a:lnSpc>
                <a:spcPct val="100000"/>
              </a:lnSpc>
              <a:spcBef>
                <a:spcPts val="360"/>
              </a:spcBef>
              <a:spcAft>
                <a:spcPts val="0"/>
              </a:spcAft>
              <a:buClr>
                <a:srgbClr val="000000"/>
              </a:buClr>
              <a:buSzPts val="1400"/>
              <a:buFont typeface="Arial"/>
              <a:buNone/>
            </a:pPr>
            <a:r>
              <a:rPr lang="en-US"/>
              <a:t>Current trauma-informed care thinking focuses on asking, “What happened to you?”</a:t>
            </a:r>
            <a:endParaRPr/>
          </a:p>
          <a:p>
            <a:pPr indent="0" lvl="0" marL="0" marR="0" rtl="0" algn="l">
              <a:lnSpc>
                <a:spcPct val="100000"/>
              </a:lnSpc>
              <a:spcBef>
                <a:spcPts val="360"/>
              </a:spcBef>
              <a:spcAft>
                <a:spcPts val="0"/>
              </a:spcAft>
              <a:buClr>
                <a:srgbClr val="000000"/>
              </a:buClr>
              <a:buSzPts val="1400"/>
              <a:buFont typeface="Arial"/>
              <a:buNone/>
            </a:pPr>
            <a:r>
              <a:rPr lang="en-US"/>
              <a:t>This is in contrast to a traditional question that places blame, “What’s wrong with you? </a:t>
            </a:r>
            <a:endParaRPr/>
          </a:p>
          <a:p>
            <a:pPr indent="0" lvl="0" marL="0" marR="0" rtl="0" algn="l">
              <a:lnSpc>
                <a:spcPct val="100000"/>
              </a:lnSpc>
              <a:spcBef>
                <a:spcPts val="360"/>
              </a:spcBef>
              <a:spcAft>
                <a:spcPts val="0"/>
              </a:spcAft>
              <a:buClr>
                <a:srgbClr val="000000"/>
              </a:buClr>
              <a:buSzPts val="1400"/>
              <a:buFont typeface="Arial"/>
              <a:buNone/>
            </a:pPr>
            <a:r>
              <a:rPr lang="en-US" sz="1200">
                <a:latin typeface="Arial"/>
                <a:ea typeface="Arial"/>
                <a:cs typeface="Arial"/>
                <a:sym typeface="Arial"/>
              </a:rPr>
              <a:t>The focus on </a:t>
            </a:r>
            <a:r>
              <a:rPr b="0" lang="en-US" sz="1200">
                <a:latin typeface="Arial"/>
                <a:ea typeface="Arial"/>
                <a:cs typeface="Arial"/>
                <a:sym typeface="Arial"/>
              </a:rPr>
              <a:t>events</a:t>
            </a:r>
            <a:r>
              <a:rPr b="1" lang="en-US" sz="1200">
                <a:latin typeface="Arial"/>
                <a:ea typeface="Arial"/>
                <a:cs typeface="Arial"/>
                <a:sym typeface="Arial"/>
              </a:rPr>
              <a:t> </a:t>
            </a:r>
            <a:r>
              <a:rPr b="0" lang="en-US" sz="1200">
                <a:latin typeface="Arial"/>
                <a:ea typeface="Arial"/>
                <a:cs typeface="Arial"/>
                <a:sym typeface="Arial"/>
              </a:rPr>
              <a:t>that occurred </a:t>
            </a:r>
            <a:r>
              <a:rPr lang="en-US" sz="1200">
                <a:latin typeface="Arial"/>
                <a:ea typeface="Arial"/>
                <a:cs typeface="Arial"/>
                <a:sym typeface="Arial"/>
              </a:rPr>
              <a:t>places the emphasis on the environment, not on some defect of the individual who was affected. </a:t>
            </a:r>
            <a:endParaRPr/>
          </a:p>
          <a:p>
            <a:pPr indent="0" lvl="0" marL="0" marR="0" rtl="0" algn="l">
              <a:lnSpc>
                <a:spcPct val="100000"/>
              </a:lnSpc>
              <a:spcBef>
                <a:spcPts val="360"/>
              </a:spcBef>
              <a:spcAft>
                <a:spcPts val="0"/>
              </a:spcAft>
              <a:buClr>
                <a:srgbClr val="000000"/>
              </a:buClr>
              <a:buSzPts val="1400"/>
              <a:buFont typeface="Arial"/>
              <a:buNone/>
            </a:pPr>
            <a:r>
              <a:rPr lang="en-US" sz="1200">
                <a:latin typeface="Arial"/>
                <a:ea typeface="Arial"/>
                <a:cs typeface="Arial"/>
                <a:sym typeface="Arial"/>
              </a:rPr>
              <a:t>This important principle underlies the basic credo of trauma-informed approaches: “It’s not what’s wrong with you, but what happened to you.”</a:t>
            </a:r>
            <a:endParaRPr/>
          </a:p>
          <a:p>
            <a:pPr indent="0" lvl="0" marL="0" rtl="0" algn="l">
              <a:spcBef>
                <a:spcPts val="36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Individual trauma results from an event, series of events, or set of circumstances that are experienced by an individual as overwhelming or life-changing and that has profound effects on the individuals’ psychological development or well-being. </a:t>
            </a:r>
            <a:endParaRPr/>
          </a:p>
          <a:p>
            <a:pPr indent="0" lvl="0" marL="0" rtl="0" algn="l">
              <a:spcBef>
                <a:spcPts val="0"/>
              </a:spcBef>
              <a:spcAft>
                <a:spcPts val="0"/>
              </a:spcAft>
              <a:buNone/>
            </a:pPr>
            <a:r>
              <a:rPr lang="en-US"/>
              <a:t>Trauma is when we have encountered an out-of-control, frightening experience that has disconnected us from all sense of resourcefulness, safety, coping, or love. </a:t>
            </a:r>
            <a:endParaRPr/>
          </a:p>
          <a:p>
            <a:pPr indent="0" lvl="0" marL="0" rtl="0" algn="l">
              <a:spcBef>
                <a:spcPts val="0"/>
              </a:spcBef>
              <a:spcAft>
                <a:spcPts val="0"/>
              </a:spcAft>
              <a:buNone/>
            </a:pPr>
            <a:r>
              <a:rPr lang="en-US"/>
              <a:t>It’s important to realize that we can all experience the same event, but that some will experience it so profoundly that their brain literally changes.Under stress, a brain goes to “fight, flight, or freeze mode” and the ability to respond, learn, and process is severely compromised.</a:t>
            </a:r>
            <a:endParaRPr/>
          </a:p>
          <a:p>
            <a:pPr indent="0" lvl="0" marL="0" rtl="0" algn="l">
              <a:spcBef>
                <a:spcPts val="0"/>
              </a:spcBef>
              <a:spcAft>
                <a:spcPts val="0"/>
              </a:spcAft>
              <a:buNone/>
            </a:pPr>
            <a:r>
              <a:rPr lang="en-US"/>
              <a:t>The effects of trauma may be likened to “the elephant in the room.”  Think of what can be pent up inside of people who have been traumatized:  anger, fear, defiance, guilt, shame, mistrust, grief, aggression, low self-esteem… and the list goes on.</a:t>
            </a:r>
            <a:endParaRPr/>
          </a:p>
          <a:p>
            <a:pPr indent="0" lvl="0" marL="0" rtl="0" algn="l">
              <a:spcBef>
                <a:spcPts val="0"/>
              </a:spcBef>
              <a:spcAft>
                <a:spcPts val="0"/>
              </a:spcAft>
              <a:buNone/>
            </a:pPr>
            <a:r>
              <a:rPr lang="en-US"/>
              <a:t>When trauma is experienced in childhood, there are few tools to use and rely on. Children go into survival mode.</a:t>
            </a:r>
            <a:endParaRPr/>
          </a:p>
          <a:p>
            <a:pPr indent="0" lvl="0" marL="0" rtl="0" algn="l">
              <a:spcBef>
                <a:spcPts val="0"/>
              </a:spcBef>
              <a:spcAft>
                <a:spcPts val="0"/>
              </a:spcAft>
              <a:buNone/>
            </a:pPr>
            <a:r>
              <a:rPr lang="en-US"/>
              <a:t>When they are in survival mode or under chronic stress, symptoms often make it hard for them to think in any logical way, to remember things, or learn any kind of new information. </a:t>
            </a:r>
            <a:endParaRPr/>
          </a:p>
          <a:p>
            <a:pPr indent="0" lvl="0" marL="0" rtl="0" algn="l">
              <a:spcBef>
                <a:spcPts val="0"/>
              </a:spcBef>
              <a:spcAft>
                <a:spcPts val="0"/>
              </a:spcAft>
              <a:buNone/>
            </a:pPr>
            <a:r>
              <a:rPr lang="en-US"/>
              <a:t>Think about what that means for education. </a:t>
            </a:r>
            <a:endParaRPr/>
          </a:p>
          <a:p>
            <a:pPr indent="0" lvl="0" marL="0" rtl="0" algn="l">
              <a:spcBef>
                <a:spcPts val="0"/>
              </a:spcBef>
              <a:spcAft>
                <a:spcPts val="0"/>
              </a:spcAft>
              <a:buNone/>
            </a:pPr>
            <a:r>
              <a:rPr lang="en-US"/>
              <a:t>It literally becomes the elephant in the room. You may not actually see it, but you know that it’s there! </a:t>
            </a:r>
            <a:endParaRPr/>
          </a:p>
          <a:p>
            <a:pPr indent="0" lvl="0" marL="0" rtl="0" algn="l">
              <a:spcBef>
                <a:spcPts val="0"/>
              </a:spcBef>
              <a:spcAft>
                <a:spcPts val="0"/>
              </a:spcAft>
              <a:buNone/>
            </a:pPr>
            <a:r>
              <a:rPr lang="en-US"/>
              <a:t>What are they thinking? Who did they bring into the room this morning? Is it their parents – who had a huge argument last night? Is it their grandma who is sick and perhaps dying? Is it their friend who suddenly turned on them and started bullying them for no apparent reason? </a:t>
            </a:r>
            <a:br>
              <a:rPr lang="en-US"/>
            </a:br>
            <a:r>
              <a:rPr lang="en-US"/>
              <a:t>It’s a huge task to always consider who is in the room with the student or family with whom you’re working. But the ability to consider what each student is carrying holds many keys to understanding behaviors and offering appropriate trauma-informed responses.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 examples of the different types of trauma:</a:t>
            </a:r>
            <a:endParaRPr/>
          </a:p>
          <a:p>
            <a:pPr indent="0" lvl="0" marL="0" rtl="0" algn="l">
              <a:spcBef>
                <a:spcPts val="0"/>
              </a:spcBef>
              <a:spcAft>
                <a:spcPts val="0"/>
              </a:spcAft>
              <a:buNone/>
            </a:pPr>
            <a:r>
              <a:rPr lang="en-US"/>
              <a:t>1. Acute – accident / natural disaster / single act of violence or terrorism / sudden unexpected loss</a:t>
            </a:r>
            <a:endParaRPr/>
          </a:p>
          <a:p>
            <a:pPr indent="0" lvl="0" marL="0" rtl="0" algn="l">
              <a:spcBef>
                <a:spcPts val="0"/>
              </a:spcBef>
              <a:spcAft>
                <a:spcPts val="0"/>
              </a:spcAft>
              <a:buNone/>
            </a:pPr>
            <a:r>
              <a:rPr lang="en-US"/>
              <a:t>2. Chronic – traumatic experiences that are repeated and prolonged / prolonged family or community violence / long-term illness / chronic bullying / chronic poverty and related stressors / exposure to war, torture or force displacement</a:t>
            </a:r>
            <a:endParaRPr/>
          </a:p>
          <a:p>
            <a:pPr indent="0" lvl="0" marL="0" rtl="0" algn="l">
              <a:spcBef>
                <a:spcPts val="0"/>
              </a:spcBef>
              <a:spcAft>
                <a:spcPts val="0"/>
              </a:spcAft>
              <a:buNone/>
            </a:pPr>
            <a:r>
              <a:rPr lang="en-US"/>
              <a:t>3. Complex – early age trauma / physical or sexual abuse / neglect / witnessing domestic violence </a:t>
            </a:r>
            <a:endParaRPr/>
          </a:p>
          <a:p>
            <a:pPr indent="0" lvl="0" marL="0" rtl="0" algn="l">
              <a:spcBef>
                <a:spcPts val="0"/>
              </a:spcBef>
              <a:spcAft>
                <a:spcPts val="0"/>
              </a:spcAft>
              <a:buNone/>
            </a:pPr>
            <a:r>
              <a:rPr lang="en-US"/>
              <a:t>4. Historical &amp; Racial – systemic oppression of population groups across generations / racism / discrimination / harassment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Historical &amp; Racial trauma is obviously at play with our migratory student population. </a:t>
            </a:r>
            <a:endParaRPr/>
          </a:p>
          <a:p>
            <a:pPr indent="0" lvl="0" marL="0" rtl="0" algn="l">
              <a:spcBef>
                <a:spcPts val="0"/>
              </a:spcBef>
              <a:spcAft>
                <a:spcPts val="0"/>
              </a:spcAft>
              <a:buNone/>
            </a:pPr>
            <a:r>
              <a:rPr lang="en-US"/>
              <a:t>This level of exposure to trauma often leads to several issues that affect education and career paths.</a:t>
            </a:r>
            <a:endParaRPr/>
          </a:p>
          <a:p>
            <a:pPr indent="0" lvl="0" marL="0" rtl="0" algn="l">
              <a:spcBef>
                <a:spcPts val="0"/>
              </a:spcBef>
              <a:spcAft>
                <a:spcPts val="0"/>
              </a:spcAft>
              <a:buNone/>
            </a:pPr>
            <a:r>
              <a:t/>
            </a:r>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Adversity within a family and adversity within a community can create a double impact. The leaves on the tree represent the ‘symptoms’ of ACEs that are usually recognized in clinical, educational and social service settings. </a:t>
            </a:r>
            <a:endParaRPr/>
          </a:p>
          <a:p>
            <a:pPr indent="0" lvl="0" marL="0" rtl="0" algn="l">
              <a:spcBef>
                <a:spcPts val="0"/>
              </a:spcBef>
              <a:spcAft>
                <a:spcPts val="0"/>
              </a:spcAft>
              <a:buNone/>
            </a:pPr>
            <a:r>
              <a:rPr lang="en-US"/>
              <a:t>When the tree is planted in poor soil that is steeped in systemic inequities, it’s robbed of vital nutrients necessary to support a thriving community. </a:t>
            </a:r>
            <a:endParaRPr/>
          </a:p>
          <a:p>
            <a:pPr indent="0" lvl="0" marL="0" rtl="0" algn="l">
              <a:spcBef>
                <a:spcPts val="0"/>
              </a:spcBef>
              <a:spcAft>
                <a:spcPts val="0"/>
              </a:spcAft>
              <a:buNone/>
            </a:pPr>
            <a:r>
              <a:rPr lang="en-US"/>
              <a:t>Adverse community environments such as a lack of affordable and safe housing, community violence, systemic discrimination, and limited access to social and economic mobility compound one another, creating a negative cycle of ever worsening soil that results in withering leaves on the tree. </a:t>
            </a:r>
            <a:endParaRPr/>
          </a:p>
          <a:p>
            <a:pPr indent="0" lvl="0" marL="0" rtl="0" algn="l">
              <a:spcBef>
                <a:spcPts val="0"/>
              </a:spcBef>
              <a:spcAft>
                <a:spcPts val="0"/>
              </a:spcAft>
              <a:buNone/>
            </a:pPr>
            <a:r>
              <a:rPr lang="en-US"/>
              <a:t>That’s why it’s important to think holistically and build a sense of community and coalitions that work together to support children and families.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1" name="Google Shape;1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jp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hyperlink" Target="https://youtu.be/nxacynVqWd8" TargetMode="External"/><Relationship Id="rId5"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iSOSY Personal Wellness</a:t>
            </a:r>
            <a:endParaRPr/>
          </a:p>
        </p:txBody>
      </p:sp>
      <p:sp>
        <p:nvSpPr>
          <p:cNvPr id="90" name="Google Shape;90;p1"/>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sp>
        <p:nvSpPr>
          <p:cNvPr id="91" name="Google Shape;91;p1"/>
          <p:cNvSpPr/>
          <p:nvPr/>
        </p:nvSpPr>
        <p:spPr>
          <a:xfrm>
            <a:off x="4003719" y="2762238"/>
            <a:ext cx="914876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0000"/>
                </a:solidFill>
                <a:latin typeface="Arial"/>
                <a:ea typeface="Arial"/>
                <a:cs typeface="Arial"/>
                <a:sym typeface="Arial"/>
              </a:rPr>
              <a:t>Trauma</a:t>
            </a:r>
            <a:endParaRPr b="0" i="0" sz="5400" u="none" cap="none" strike="noStrike">
              <a:solidFill>
                <a:schemeClr val="dk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93" name="Google Shape;93;p1"/>
          <p:cNvSpPr txBox="1"/>
          <p:nvPr/>
        </p:nvSpPr>
        <p:spPr>
          <a:xfrm>
            <a:off x="2020956" y="5319504"/>
            <a:ext cx="8534400" cy="74153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Presenter, title, organization</a:t>
            </a:r>
            <a:endParaRPr b="0" i="0" sz="2800" u="none" cap="none" strike="noStrike">
              <a:solidFill>
                <a:srgbClr val="A5A5A5"/>
              </a:solidFill>
              <a:latin typeface="Calibri"/>
              <a:ea typeface="Calibri"/>
              <a:cs typeface="Calibri"/>
              <a:sym typeface="Calibri"/>
            </a:endParaRPr>
          </a:p>
          <a:p>
            <a:pPr indent="-76200" lvl="0" marL="228600" marR="0" rtl="0" algn="l">
              <a:lnSpc>
                <a:spcPct val="90000"/>
              </a:lnSpc>
              <a:spcBef>
                <a:spcPts val="48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p:txBody>
      </p:sp>
      <p:cxnSp>
        <p:nvCxnSpPr>
          <p:cNvPr id="94" name="Google Shape;94;p1"/>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95" name="Google Shape;95;p1"/>
          <p:cNvPicPr preferRelativeResize="0"/>
          <p:nvPr/>
        </p:nvPicPr>
        <p:blipFill rotWithShape="1">
          <a:blip r:embed="rId4">
            <a:alphaModFix/>
          </a:blip>
          <a:srcRect b="0" l="0" r="0" t="0"/>
          <a:stretch/>
        </p:blipFill>
        <p:spPr>
          <a:xfrm>
            <a:off x="1134095" y="1796623"/>
            <a:ext cx="4840433" cy="3226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93" name="Google Shape;193;p10"/>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194" name="Google Shape;194;p10"/>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95" name="Google Shape;195;p10"/>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196" name="Google Shape;196;p10"/>
          <p:cNvSpPr txBox="1"/>
          <p:nvPr/>
        </p:nvSpPr>
        <p:spPr>
          <a:xfrm>
            <a:off x="791126" y="1531054"/>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b="0" i="0" lang="en-US" sz="4800" u="sng" cap="none" strike="noStrike">
                <a:solidFill>
                  <a:schemeClr val="dk1"/>
                </a:solidFill>
                <a:latin typeface="Calibri"/>
                <a:ea typeface="Calibri"/>
                <a:cs typeface="Calibri"/>
                <a:sym typeface="Calibri"/>
              </a:rPr>
              <a:t>Why Trauma-Informed Care for Students?</a:t>
            </a:r>
            <a:endParaRPr/>
          </a:p>
        </p:txBody>
      </p:sp>
      <p:sp>
        <p:nvSpPr>
          <p:cNvPr id="197" name="Google Shape;197;p10"/>
          <p:cNvSpPr txBox="1"/>
          <p:nvPr/>
        </p:nvSpPr>
        <p:spPr>
          <a:xfrm>
            <a:off x="992870" y="2441738"/>
            <a:ext cx="10279144" cy="3119291"/>
          </a:xfrm>
          <a:prstGeom prst="rect">
            <a:avLst/>
          </a:prstGeom>
          <a:noFill/>
          <a:ln>
            <a:noFill/>
          </a:ln>
        </p:spPr>
        <p:txBody>
          <a:bodyPr anchorCtr="0" anchor="t" bIns="45700" lIns="91425" spcFirstLastPara="1" rIns="91425" wrap="square" tIns="45700">
            <a:noAutofit/>
          </a:bodyPr>
          <a:lstStyle/>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ctr">
              <a:lnSpc>
                <a:spcPct val="90000"/>
              </a:lnSpc>
              <a:spcBef>
                <a:spcPts val="0"/>
              </a:spcBef>
              <a:spcAft>
                <a:spcPts val="0"/>
              </a:spcAft>
              <a:buClr>
                <a:schemeClr val="dk1"/>
              </a:buClr>
              <a:buSzPts val="2000"/>
              <a:buFont typeface="Arial"/>
              <a:buNone/>
            </a:pPr>
            <a:r>
              <a:rPr b="0" i="0" lang="en-US" sz="2800" u="none" cap="none" strike="noStrike">
                <a:solidFill>
                  <a:schemeClr val="dk1"/>
                </a:solidFill>
                <a:latin typeface="Calibri"/>
                <a:ea typeface="Calibri"/>
                <a:cs typeface="Calibri"/>
                <a:sym typeface="Calibri"/>
              </a:rPr>
              <a:t>“Trauma affects the way people approach all relationships, even those that may be helpful. These same ways of coping may make it more difficult for survivors to feel the safety and trust necessary to form helpful relationships.”</a:t>
            </a:r>
            <a:endParaRPr b="0" i="0" sz="2800" u="none" cap="none" strike="noStrike">
              <a:solidFill>
                <a:schemeClr val="dk1"/>
              </a:solidFill>
              <a:latin typeface="Calibri"/>
              <a:ea typeface="Calibri"/>
              <a:cs typeface="Calibri"/>
              <a:sym typeface="Calibri"/>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228600" lvl="0" marL="444500" marR="0" rtl="0" algn="ctr">
              <a:lnSpc>
                <a:spcPct val="90000"/>
              </a:lnSpc>
              <a:spcBef>
                <a:spcPts val="0"/>
              </a:spcBef>
              <a:spcAft>
                <a:spcPts val="0"/>
              </a:spcAft>
              <a:buClr>
                <a:schemeClr val="dk1"/>
              </a:buClr>
              <a:buSzPts val="2000"/>
              <a:buFont typeface="Arial"/>
              <a:buChar char="-"/>
            </a:pPr>
            <a:r>
              <a:rPr b="0" i="0" lang="en-US" sz="2400" u="none" cap="none" strike="noStrike">
                <a:solidFill>
                  <a:schemeClr val="dk1"/>
                </a:solidFill>
                <a:latin typeface="Calibri"/>
                <a:ea typeface="Calibri"/>
                <a:cs typeface="Calibri"/>
                <a:sym typeface="Calibri"/>
              </a:rPr>
              <a:t>Be patient</a:t>
            </a:r>
            <a:endParaRPr/>
          </a:p>
          <a:p>
            <a:pPr indent="-228600" lvl="0" marL="444500" marR="0" rtl="0" algn="ctr">
              <a:lnSpc>
                <a:spcPct val="90000"/>
              </a:lnSpc>
              <a:spcBef>
                <a:spcPts val="0"/>
              </a:spcBef>
              <a:spcAft>
                <a:spcPts val="0"/>
              </a:spcAft>
              <a:buClr>
                <a:schemeClr val="dk1"/>
              </a:buClr>
              <a:buSzPts val="2000"/>
              <a:buFont typeface="Arial"/>
              <a:buChar char="-"/>
            </a:pPr>
            <a:r>
              <a:rPr b="0" i="0" lang="en-US" sz="2400" u="none" cap="none" strike="noStrike">
                <a:solidFill>
                  <a:schemeClr val="dk1"/>
                </a:solidFill>
                <a:latin typeface="Calibri"/>
                <a:ea typeface="Calibri"/>
                <a:cs typeface="Calibri"/>
                <a:sym typeface="Calibri"/>
              </a:rPr>
              <a:t>Be compassionate</a:t>
            </a:r>
            <a:endParaRPr/>
          </a:p>
          <a:p>
            <a:pPr indent="-228600" lvl="0" marL="444500" marR="0" rtl="0" algn="ctr">
              <a:lnSpc>
                <a:spcPct val="90000"/>
              </a:lnSpc>
              <a:spcBef>
                <a:spcPts val="0"/>
              </a:spcBef>
              <a:spcAft>
                <a:spcPts val="0"/>
              </a:spcAft>
              <a:buClr>
                <a:schemeClr val="dk1"/>
              </a:buClr>
              <a:buSzPts val="2000"/>
              <a:buFont typeface="Arial"/>
              <a:buChar char="-"/>
            </a:pPr>
            <a:r>
              <a:rPr b="0" i="0" lang="en-US" sz="2400" u="none" cap="none" strike="noStrike">
                <a:solidFill>
                  <a:schemeClr val="dk1"/>
                </a:solidFill>
                <a:latin typeface="Calibri"/>
                <a:ea typeface="Calibri"/>
                <a:cs typeface="Calibri"/>
                <a:sym typeface="Calibri"/>
              </a:rPr>
              <a:t>Listen / Build connections</a:t>
            </a:r>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139700" lvl="0" marL="342900" marR="0" rtl="0" algn="l">
              <a:lnSpc>
                <a:spcPct val="90000"/>
              </a:lnSpc>
              <a:spcBef>
                <a:spcPts val="640"/>
              </a:spcBef>
              <a:spcAft>
                <a:spcPts val="0"/>
              </a:spcAft>
              <a:buClr>
                <a:schemeClr val="dk1"/>
              </a:buClr>
              <a:buSzPts val="3200"/>
              <a:buFont typeface="Arial"/>
              <a:buNone/>
            </a:pPr>
            <a:r>
              <a:t/>
            </a:r>
            <a:endParaRPr b="0" i="0" sz="2800" u="none" cap="none" strike="noStrike">
              <a:solidFill>
                <a:schemeClr val="dk1"/>
              </a:solidFill>
              <a:latin typeface="Calibri"/>
              <a:ea typeface="Calibri"/>
              <a:cs typeface="Calibri"/>
              <a:sym typeface="Calibri"/>
            </a:endParaRPr>
          </a:p>
        </p:txBody>
      </p:sp>
      <p:pic>
        <p:nvPicPr>
          <p:cNvPr id="198" name="Google Shape;198;p10"/>
          <p:cNvPicPr preferRelativeResize="0"/>
          <p:nvPr/>
        </p:nvPicPr>
        <p:blipFill rotWithShape="1">
          <a:blip r:embed="rId4">
            <a:alphaModFix/>
          </a:blip>
          <a:srcRect b="0" l="0" r="0" t="0"/>
          <a:stretch/>
        </p:blipFill>
        <p:spPr>
          <a:xfrm>
            <a:off x="573846" y="2303823"/>
            <a:ext cx="2552700" cy="381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05" name="Google Shape;205;p11"/>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06" name="Google Shape;206;p11"/>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07" name="Google Shape;207;p11"/>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208" name="Google Shape;208;p11"/>
          <p:cNvSpPr txBox="1"/>
          <p:nvPr/>
        </p:nvSpPr>
        <p:spPr>
          <a:xfrm>
            <a:off x="791126" y="1531054"/>
            <a:ext cx="10899912" cy="1325563"/>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4800"/>
              <a:buFont typeface="Calibri"/>
              <a:buNone/>
            </a:pPr>
            <a:r>
              <a:rPr b="0" i="0" lang="en-US" sz="4800" u="sng" cap="none" strike="noStrike">
                <a:solidFill>
                  <a:schemeClr val="dk1"/>
                </a:solidFill>
                <a:latin typeface="Calibri"/>
                <a:ea typeface="Calibri"/>
                <a:cs typeface="Calibri"/>
                <a:sym typeface="Calibri"/>
              </a:rPr>
              <a:t>Trauma-Informed Care </a:t>
            </a:r>
            <a:endParaRPr/>
          </a:p>
          <a:p>
            <a:pPr indent="0" lvl="0" marL="0" marR="0" rtl="0" algn="ctr">
              <a:lnSpc>
                <a:spcPct val="90000"/>
              </a:lnSpc>
              <a:spcBef>
                <a:spcPts val="0"/>
              </a:spcBef>
              <a:spcAft>
                <a:spcPts val="0"/>
              </a:spcAft>
              <a:buClr>
                <a:schemeClr val="dk1"/>
              </a:buClr>
              <a:buSzPts val="4800"/>
              <a:buFont typeface="Calibri"/>
              <a:buNone/>
            </a:pPr>
            <a:r>
              <a:rPr b="0" i="0" lang="en-US" sz="4800" u="sng" cap="none" strike="noStrike">
                <a:solidFill>
                  <a:schemeClr val="dk1"/>
                </a:solidFill>
                <a:latin typeface="Calibri"/>
                <a:ea typeface="Calibri"/>
                <a:cs typeface="Calibri"/>
                <a:sym typeface="Calibri"/>
              </a:rPr>
              <a:t>and Organizational Approach</a:t>
            </a:r>
            <a:endParaRPr/>
          </a:p>
        </p:txBody>
      </p:sp>
      <p:sp>
        <p:nvSpPr>
          <p:cNvPr id="209" name="Google Shape;209;p11"/>
          <p:cNvSpPr txBox="1"/>
          <p:nvPr/>
        </p:nvSpPr>
        <p:spPr>
          <a:xfrm>
            <a:off x="992870" y="2682876"/>
            <a:ext cx="10279144" cy="3119291"/>
          </a:xfrm>
          <a:prstGeom prst="rect">
            <a:avLst/>
          </a:prstGeom>
          <a:noFill/>
          <a:ln>
            <a:noFill/>
          </a:ln>
        </p:spPr>
        <p:txBody>
          <a:bodyPr anchorCtr="0" anchor="t" bIns="45700" lIns="91425" spcFirstLastPara="1" rIns="91425" wrap="square" tIns="45700">
            <a:noAutofit/>
          </a:bodyPr>
          <a:lstStyle/>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0" marR="0" rtl="0" algn="ctr">
              <a:lnSpc>
                <a:spcPct val="90000"/>
              </a:lnSpc>
              <a:spcBef>
                <a:spcPts val="640"/>
              </a:spcBef>
              <a:spcAft>
                <a:spcPts val="0"/>
              </a:spcAft>
              <a:buClr>
                <a:schemeClr val="dk1"/>
              </a:buClr>
              <a:buSzPts val="3200"/>
              <a:buFont typeface="Arial"/>
              <a:buNone/>
            </a:pPr>
            <a:r>
              <a:rPr b="0" i="0" lang="en-US" sz="2800" u="none" cap="none" strike="noStrike">
                <a:solidFill>
                  <a:schemeClr val="dk1"/>
                </a:solidFill>
                <a:latin typeface="Calibri"/>
                <a:ea typeface="Calibri"/>
                <a:cs typeface="Calibri"/>
                <a:sym typeface="Calibri"/>
              </a:rPr>
              <a:t>“An organizational approach to trauma means recognizing the signs and symptoms of trauma and responding by fully integrating knowledge about trauma into policies, professional learning, procedures and practices. The goals of trauma-informed care are to  recognize the presence and onset of trauma, resist the recurrence of trauma, and promote resiliency tailored to each individual’s culture.” </a:t>
            </a:r>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0" lvl="0" marL="1016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mbria"/>
              <a:ea typeface="Cambria"/>
              <a:cs typeface="Cambria"/>
              <a:sym typeface="Cambria"/>
            </a:endParaRPr>
          </a:p>
          <a:p>
            <a:pPr indent="-139700" lvl="0" marL="342900" marR="0" rtl="0" algn="l">
              <a:lnSpc>
                <a:spcPct val="90000"/>
              </a:lnSpc>
              <a:spcBef>
                <a:spcPts val="640"/>
              </a:spcBef>
              <a:spcAft>
                <a:spcPts val="0"/>
              </a:spcAft>
              <a:buClr>
                <a:schemeClr val="dk1"/>
              </a:buClr>
              <a:buSzPts val="32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16" name="Google Shape;216;p12"/>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17" name="Google Shape;217;p12"/>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18" name="Google Shape;218;p12"/>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219" name="Google Shape;219;p12"/>
          <p:cNvSpPr txBox="1"/>
          <p:nvPr/>
        </p:nvSpPr>
        <p:spPr>
          <a:xfrm>
            <a:off x="765315" y="1357313"/>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0" i="0" lang="en-US" sz="4400" u="sng" cap="none" strike="noStrike">
                <a:solidFill>
                  <a:schemeClr val="dk1"/>
                </a:solidFill>
                <a:latin typeface="Calibri"/>
                <a:ea typeface="Calibri"/>
                <a:cs typeface="Calibri"/>
                <a:sym typeface="Calibri"/>
              </a:rPr>
              <a:t>Supporting Students: Impact of Trauma</a:t>
            </a:r>
            <a:endParaRPr/>
          </a:p>
        </p:txBody>
      </p:sp>
      <p:sp>
        <p:nvSpPr>
          <p:cNvPr id="220" name="Google Shape;220;p12"/>
          <p:cNvSpPr/>
          <p:nvPr/>
        </p:nvSpPr>
        <p:spPr>
          <a:xfrm>
            <a:off x="658733" y="2624797"/>
            <a:ext cx="8340065" cy="3176319"/>
          </a:xfrm>
          <a:prstGeom prst="rect">
            <a:avLst/>
          </a:prstGeom>
          <a:noFill/>
          <a:ln>
            <a:noFill/>
          </a:ln>
        </p:spPr>
        <p:txBody>
          <a:bodyPr anchorCtr="0" anchor="t" bIns="45700" lIns="91425" spcFirstLastPara="1" rIns="91425" wrap="square" tIns="45700">
            <a:spAutoFit/>
          </a:bodyPr>
          <a:lstStyle/>
          <a:p>
            <a:pPr indent="-342900" lvl="0" marL="352425" marR="3810" rtl="0" algn="l">
              <a:lnSpc>
                <a:spcPct val="80958"/>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Physical symptoms such as headaches, stomachaches, poor appetite, and decline in self-care</a:t>
            </a:r>
            <a:endParaRPr b="0" i="0" sz="2400" u="none" cap="none" strike="noStrike">
              <a:solidFill>
                <a:schemeClr val="dk1"/>
              </a:solidFill>
              <a:latin typeface="Calibri"/>
              <a:ea typeface="Calibri"/>
              <a:cs typeface="Calibri"/>
              <a:sym typeface="Calibri"/>
            </a:endParaRPr>
          </a:p>
          <a:p>
            <a:pPr indent="-342900" lvl="0" marL="352425" marR="302419" rtl="0" algn="l">
              <a:lnSpc>
                <a:spcPct val="80958"/>
              </a:lnSpc>
              <a:spcBef>
                <a:spcPts val="435"/>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Intense feelings of fear, anxiety, and concern for their safety</a:t>
            </a:r>
            <a:endParaRPr/>
          </a:p>
          <a:p>
            <a:pPr indent="-342900" lvl="0" marL="352425" marR="45244" rtl="0" algn="l">
              <a:lnSpc>
                <a:spcPct val="80958"/>
              </a:lnSpc>
              <a:spcBef>
                <a:spcPts val="439"/>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Difficulty identifying how they are feeling and controlling their emotional reactions</a:t>
            </a:r>
            <a:endParaRPr b="0" i="0" sz="2400" u="none" cap="none" strike="noStrike">
              <a:solidFill>
                <a:schemeClr val="dk1"/>
              </a:solidFill>
              <a:latin typeface="Calibri"/>
              <a:ea typeface="Calibri"/>
              <a:cs typeface="Calibri"/>
              <a:sym typeface="Calibri"/>
            </a:endParaRPr>
          </a:p>
          <a:p>
            <a:pPr indent="-342900" lvl="0" marL="352425" marR="0" rtl="0" algn="l">
              <a:spcBef>
                <a:spcPts val="188"/>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Angry or aggressive outbursts</a:t>
            </a:r>
            <a:endParaRPr/>
          </a:p>
          <a:p>
            <a:pPr indent="-342900" lvl="0" marL="352425" marR="0" rtl="0" algn="l">
              <a:spcBef>
                <a:spcPts val="217"/>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desire to withdraw from peers and adults</a:t>
            </a:r>
            <a:endParaRPr b="0" i="0" sz="2400" u="none" cap="none" strike="noStrike">
              <a:solidFill>
                <a:schemeClr val="dk1"/>
              </a:solidFill>
              <a:latin typeface="Calibri"/>
              <a:ea typeface="Calibri"/>
              <a:cs typeface="Calibri"/>
              <a:sym typeface="Calibri"/>
            </a:endParaRPr>
          </a:p>
          <a:p>
            <a:pPr indent="-342900" lvl="0" marL="352425" marR="0" rtl="0" algn="l">
              <a:spcBef>
                <a:spcPts val="217"/>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 tendency to engage in risk-taking behaviors</a:t>
            </a:r>
            <a:endParaRPr/>
          </a:p>
          <a:p>
            <a:pPr indent="-342900" lvl="0" marL="352425" marR="0" rtl="0" algn="l">
              <a:lnSpc>
                <a:spcPct val="85458"/>
              </a:lnSpc>
              <a:spcBef>
                <a:spcPts val="214"/>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Trouble trusting adults and peers, reading social cues, and building relationships</a:t>
            </a:r>
            <a:endParaRPr b="0" i="0" sz="2400" u="none" cap="none" strike="noStrike">
              <a:solidFill>
                <a:schemeClr val="dk1"/>
              </a:solidFill>
              <a:latin typeface="Calibri"/>
              <a:ea typeface="Calibri"/>
              <a:cs typeface="Calibri"/>
              <a:sym typeface="Calibri"/>
            </a:endParaRPr>
          </a:p>
        </p:txBody>
      </p:sp>
      <p:pic>
        <p:nvPicPr>
          <p:cNvPr id="221" name="Google Shape;221;p12"/>
          <p:cNvPicPr preferRelativeResize="0"/>
          <p:nvPr/>
        </p:nvPicPr>
        <p:blipFill rotWithShape="1">
          <a:blip r:embed="rId4">
            <a:alphaModFix/>
          </a:blip>
          <a:srcRect b="0" l="0" r="0" t="0"/>
          <a:stretch/>
        </p:blipFill>
        <p:spPr>
          <a:xfrm flipH="1">
            <a:off x="8842663" y="2702505"/>
            <a:ext cx="2517621" cy="30986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28" name="Google Shape;228;p13"/>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29" name="Google Shape;229;p13"/>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30" name="Google Shape;230;p13"/>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pic>
        <p:nvPicPr>
          <p:cNvPr id="231" name="Google Shape;231;p13"/>
          <p:cNvPicPr preferRelativeResize="0"/>
          <p:nvPr/>
        </p:nvPicPr>
        <p:blipFill rotWithShape="1">
          <a:blip r:embed="rId4">
            <a:alphaModFix/>
          </a:blip>
          <a:srcRect b="0" l="0" r="0" t="0"/>
          <a:stretch/>
        </p:blipFill>
        <p:spPr>
          <a:xfrm>
            <a:off x="2245036" y="1611175"/>
            <a:ext cx="7332598" cy="42829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38" name="Google Shape;238;p14"/>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39" name="Google Shape;239;p14"/>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40" name="Google Shape;240;p14"/>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pic>
        <p:nvPicPr>
          <p:cNvPr id="241" name="Google Shape;241;p14"/>
          <p:cNvPicPr preferRelativeResize="0"/>
          <p:nvPr/>
        </p:nvPicPr>
        <p:blipFill rotWithShape="1">
          <a:blip r:embed="rId4">
            <a:alphaModFix/>
          </a:blip>
          <a:srcRect b="3257" l="2657" r="2507" t="2043"/>
          <a:stretch/>
        </p:blipFill>
        <p:spPr>
          <a:xfrm>
            <a:off x="3418609" y="1777862"/>
            <a:ext cx="7730836" cy="4041047"/>
          </a:xfrm>
          <a:prstGeom prst="rect">
            <a:avLst/>
          </a:prstGeom>
          <a:noFill/>
          <a:ln>
            <a:noFill/>
          </a:ln>
        </p:spPr>
      </p:pic>
      <p:sp>
        <p:nvSpPr>
          <p:cNvPr id="242" name="Google Shape;242;p14"/>
          <p:cNvSpPr txBox="1"/>
          <p:nvPr/>
        </p:nvSpPr>
        <p:spPr>
          <a:xfrm>
            <a:off x="1183030" y="2353954"/>
            <a:ext cx="3517326" cy="291209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Demonstrate</a:t>
            </a:r>
            <a:endParaRPr/>
          </a:p>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Trauma-</a:t>
            </a:r>
            <a:endParaRPr/>
          </a:p>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Informed </a:t>
            </a:r>
            <a:endParaRPr/>
          </a:p>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Care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5"/>
          <p:cNvPicPr preferRelativeResize="0"/>
          <p:nvPr/>
        </p:nvPicPr>
        <p:blipFill rotWithShape="1">
          <a:blip r:embed="rId3">
            <a:alphaModFix/>
          </a:blip>
          <a:srcRect b="0" l="0" r="0" t="0"/>
          <a:stretch/>
        </p:blipFill>
        <p:spPr>
          <a:xfrm>
            <a:off x="2095399" y="4413135"/>
            <a:ext cx="8001201" cy="1724500"/>
          </a:xfrm>
          <a:prstGeom prst="rect">
            <a:avLst/>
          </a:prstGeom>
          <a:noFill/>
          <a:ln>
            <a:noFill/>
          </a:ln>
        </p:spPr>
      </p:pic>
      <p:sp>
        <p:nvSpPr>
          <p:cNvPr id="249" name="Google Shape;249;p1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50" name="Google Shape;250;p15"/>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51" name="Google Shape;251;p15"/>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52" name="Google Shape;252;p15"/>
          <p:cNvPicPr preferRelativeResize="0"/>
          <p:nvPr/>
        </p:nvPicPr>
        <p:blipFill rotWithShape="1">
          <a:blip r:embed="rId4">
            <a:alphaModFix/>
          </a:blip>
          <a:srcRect b="0" l="0" r="0" t="0"/>
          <a:stretch/>
        </p:blipFill>
        <p:spPr>
          <a:xfrm>
            <a:off x="658733" y="217626"/>
            <a:ext cx="1048595" cy="1219200"/>
          </a:xfrm>
          <a:prstGeom prst="rect">
            <a:avLst/>
          </a:prstGeom>
          <a:noFill/>
          <a:ln>
            <a:noFill/>
          </a:ln>
        </p:spPr>
      </p:pic>
      <p:pic>
        <p:nvPicPr>
          <p:cNvPr id="253" name="Google Shape;253;p15"/>
          <p:cNvPicPr preferRelativeResize="0"/>
          <p:nvPr/>
        </p:nvPicPr>
        <p:blipFill rotWithShape="1">
          <a:blip r:embed="rId5">
            <a:alphaModFix/>
          </a:blip>
          <a:srcRect b="0" l="0" r="0" t="0"/>
          <a:stretch/>
        </p:blipFill>
        <p:spPr>
          <a:xfrm>
            <a:off x="1933703" y="2384980"/>
            <a:ext cx="2594350" cy="1979055"/>
          </a:xfrm>
          <a:prstGeom prst="rect">
            <a:avLst/>
          </a:prstGeom>
          <a:noFill/>
          <a:ln>
            <a:noFill/>
          </a:ln>
        </p:spPr>
      </p:pic>
      <p:pic>
        <p:nvPicPr>
          <p:cNvPr id="254" name="Google Shape;254;p15"/>
          <p:cNvPicPr preferRelativeResize="0"/>
          <p:nvPr/>
        </p:nvPicPr>
        <p:blipFill rotWithShape="1">
          <a:blip r:embed="rId6">
            <a:alphaModFix/>
          </a:blip>
          <a:srcRect b="0" l="0" r="0" t="0"/>
          <a:stretch/>
        </p:blipFill>
        <p:spPr>
          <a:xfrm>
            <a:off x="4795725" y="2384980"/>
            <a:ext cx="2463613" cy="2028156"/>
          </a:xfrm>
          <a:prstGeom prst="rect">
            <a:avLst/>
          </a:prstGeom>
          <a:noFill/>
          <a:ln>
            <a:noFill/>
          </a:ln>
        </p:spPr>
      </p:pic>
      <p:pic>
        <p:nvPicPr>
          <p:cNvPr id="255" name="Google Shape;255;p15"/>
          <p:cNvPicPr preferRelativeResize="0"/>
          <p:nvPr/>
        </p:nvPicPr>
        <p:blipFill rotWithShape="1">
          <a:blip r:embed="rId7">
            <a:alphaModFix/>
          </a:blip>
          <a:srcRect b="0" l="0" r="0" t="0"/>
          <a:stretch/>
        </p:blipFill>
        <p:spPr>
          <a:xfrm>
            <a:off x="7527009" y="2384978"/>
            <a:ext cx="2689989" cy="2028157"/>
          </a:xfrm>
          <a:prstGeom prst="rect">
            <a:avLst/>
          </a:prstGeom>
          <a:noFill/>
          <a:ln>
            <a:noFill/>
          </a:ln>
        </p:spPr>
      </p:pic>
      <p:sp>
        <p:nvSpPr>
          <p:cNvPr id="256" name="Google Shape;256;p15"/>
          <p:cNvSpPr txBox="1"/>
          <p:nvPr/>
        </p:nvSpPr>
        <p:spPr>
          <a:xfrm>
            <a:off x="838200" y="1669346"/>
            <a:ext cx="10899912" cy="666532"/>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CDC’s Six Guiding Principles to a Trauma-Informed Approach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6"/>
          <p:cNvPicPr preferRelativeResize="0"/>
          <p:nvPr/>
        </p:nvPicPr>
        <p:blipFill rotWithShape="1">
          <a:blip r:embed="rId3">
            <a:alphaModFix/>
          </a:blip>
          <a:srcRect b="0" l="0" r="0" t="0"/>
          <a:stretch/>
        </p:blipFill>
        <p:spPr>
          <a:xfrm>
            <a:off x="2066369" y="4421253"/>
            <a:ext cx="8443574" cy="1718357"/>
          </a:xfrm>
          <a:prstGeom prst="rect">
            <a:avLst/>
          </a:prstGeom>
          <a:noFill/>
          <a:ln>
            <a:noFill/>
          </a:ln>
        </p:spPr>
      </p:pic>
      <p:sp>
        <p:nvSpPr>
          <p:cNvPr id="263" name="Google Shape;263;p1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64" name="Google Shape;264;p16"/>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65" name="Google Shape;265;p16"/>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66" name="Google Shape;266;p16"/>
          <p:cNvPicPr preferRelativeResize="0"/>
          <p:nvPr/>
        </p:nvPicPr>
        <p:blipFill rotWithShape="1">
          <a:blip r:embed="rId4">
            <a:alphaModFix/>
          </a:blip>
          <a:srcRect b="0" l="0" r="0" t="0"/>
          <a:stretch/>
        </p:blipFill>
        <p:spPr>
          <a:xfrm>
            <a:off x="658733" y="217626"/>
            <a:ext cx="1048595" cy="1219200"/>
          </a:xfrm>
          <a:prstGeom prst="rect">
            <a:avLst/>
          </a:prstGeom>
          <a:noFill/>
          <a:ln>
            <a:noFill/>
          </a:ln>
        </p:spPr>
      </p:pic>
      <p:sp>
        <p:nvSpPr>
          <p:cNvPr id="267" name="Google Shape;267;p16"/>
          <p:cNvSpPr txBox="1"/>
          <p:nvPr/>
        </p:nvSpPr>
        <p:spPr>
          <a:xfrm>
            <a:off x="730047" y="1623126"/>
            <a:ext cx="10899912" cy="666532"/>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CDC’s Six Guiding Principles to a Trauma-Informed Approach</a:t>
            </a:r>
            <a:endParaRPr b="0" i="0" sz="4800" u="none" cap="none" strike="noStrike">
              <a:solidFill>
                <a:schemeClr val="dk1"/>
              </a:solidFill>
              <a:latin typeface="Calibri"/>
              <a:ea typeface="Calibri"/>
              <a:cs typeface="Calibri"/>
              <a:sym typeface="Calibri"/>
            </a:endParaRPr>
          </a:p>
        </p:txBody>
      </p:sp>
      <p:pic>
        <p:nvPicPr>
          <p:cNvPr id="268" name="Google Shape;268;p16"/>
          <p:cNvPicPr preferRelativeResize="0"/>
          <p:nvPr/>
        </p:nvPicPr>
        <p:blipFill rotWithShape="1">
          <a:blip r:embed="rId5">
            <a:alphaModFix/>
          </a:blip>
          <a:srcRect b="0" l="0" r="0" t="0"/>
          <a:stretch/>
        </p:blipFill>
        <p:spPr>
          <a:xfrm>
            <a:off x="2141078" y="2436796"/>
            <a:ext cx="2578050" cy="1968269"/>
          </a:xfrm>
          <a:prstGeom prst="rect">
            <a:avLst/>
          </a:prstGeom>
          <a:noFill/>
          <a:ln>
            <a:noFill/>
          </a:ln>
        </p:spPr>
      </p:pic>
      <p:pic>
        <p:nvPicPr>
          <p:cNvPr id="269" name="Google Shape;269;p16"/>
          <p:cNvPicPr preferRelativeResize="0"/>
          <p:nvPr/>
        </p:nvPicPr>
        <p:blipFill rotWithShape="1">
          <a:blip r:embed="rId6">
            <a:alphaModFix/>
          </a:blip>
          <a:srcRect b="0" l="0" r="0" t="0"/>
          <a:stretch/>
        </p:blipFill>
        <p:spPr>
          <a:xfrm>
            <a:off x="4888455" y="2412736"/>
            <a:ext cx="2274882" cy="2060287"/>
          </a:xfrm>
          <a:prstGeom prst="rect">
            <a:avLst/>
          </a:prstGeom>
          <a:noFill/>
          <a:ln>
            <a:noFill/>
          </a:ln>
        </p:spPr>
      </p:pic>
      <p:pic>
        <p:nvPicPr>
          <p:cNvPr id="270" name="Google Shape;270;p16"/>
          <p:cNvPicPr preferRelativeResize="0"/>
          <p:nvPr/>
        </p:nvPicPr>
        <p:blipFill rotWithShape="1">
          <a:blip r:embed="rId7">
            <a:alphaModFix/>
          </a:blip>
          <a:srcRect b="0" l="0" r="0" t="0"/>
          <a:stretch/>
        </p:blipFill>
        <p:spPr>
          <a:xfrm>
            <a:off x="7332664" y="2444865"/>
            <a:ext cx="2891019" cy="20717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77" name="Google Shape;277;p17"/>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278" name="Google Shape;278;p17"/>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79" name="Google Shape;279;p17"/>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280" name="Google Shape;280;p17"/>
          <p:cNvSpPr txBox="1"/>
          <p:nvPr/>
        </p:nvSpPr>
        <p:spPr>
          <a:xfrm>
            <a:off x="682486" y="1473672"/>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Reflection</a:t>
            </a:r>
            <a:endParaRPr/>
          </a:p>
        </p:txBody>
      </p:sp>
      <p:pic>
        <p:nvPicPr>
          <p:cNvPr id="281" name="Google Shape;281;p17"/>
          <p:cNvPicPr preferRelativeResize="0"/>
          <p:nvPr/>
        </p:nvPicPr>
        <p:blipFill rotWithShape="1">
          <a:blip r:embed="rId4">
            <a:alphaModFix/>
          </a:blip>
          <a:srcRect b="0" l="0" r="0" t="0"/>
          <a:stretch/>
        </p:blipFill>
        <p:spPr>
          <a:xfrm>
            <a:off x="1553851" y="2601540"/>
            <a:ext cx="8839198" cy="1887813"/>
          </a:xfrm>
          <a:prstGeom prst="rect">
            <a:avLst/>
          </a:prstGeom>
          <a:noFill/>
          <a:ln>
            <a:noFill/>
          </a:ln>
        </p:spPr>
      </p:pic>
      <p:sp>
        <p:nvSpPr>
          <p:cNvPr id="282" name="Google Shape;282;p17"/>
          <p:cNvSpPr txBox="1"/>
          <p:nvPr/>
        </p:nvSpPr>
        <p:spPr>
          <a:xfrm>
            <a:off x="1553851" y="4600179"/>
            <a:ext cx="931504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Think about the trauma-informed framework. What are some principles you would like to be more intentional about with your students?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289" name="Google Shape;289;p18"/>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290" name="Google Shape;290;p18"/>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291" name="Google Shape;291;p18"/>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292" name="Google Shape;292;p18"/>
          <p:cNvSpPr txBox="1"/>
          <p:nvPr/>
        </p:nvSpPr>
        <p:spPr>
          <a:xfrm>
            <a:off x="745418" y="1374292"/>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A Trauma-Informed Approach (the 4 Rs):</a:t>
            </a:r>
            <a:endParaRPr/>
          </a:p>
        </p:txBody>
      </p:sp>
      <p:sp>
        <p:nvSpPr>
          <p:cNvPr id="293" name="Google Shape;293;p18"/>
          <p:cNvSpPr txBox="1"/>
          <p:nvPr/>
        </p:nvSpPr>
        <p:spPr>
          <a:xfrm>
            <a:off x="1036948" y="2267760"/>
            <a:ext cx="10316852" cy="371313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rPr lang="en-US" sz="2520">
                <a:solidFill>
                  <a:schemeClr val="dk1"/>
                </a:solidFill>
                <a:latin typeface="Calibri"/>
                <a:ea typeface="Calibri"/>
                <a:cs typeface="Calibri"/>
                <a:sym typeface="Calibri"/>
              </a:rPr>
              <a:t>1.  </a:t>
            </a:r>
            <a:r>
              <a:rPr lang="en-US" sz="2520" u="sng">
                <a:solidFill>
                  <a:schemeClr val="dk1"/>
                </a:solidFill>
                <a:latin typeface="Calibri"/>
                <a:ea typeface="Calibri"/>
                <a:cs typeface="Calibri"/>
                <a:sym typeface="Calibri"/>
              </a:rPr>
              <a:t>Realizes</a:t>
            </a:r>
            <a:r>
              <a:rPr lang="en-US" sz="2520">
                <a:solidFill>
                  <a:schemeClr val="dk1"/>
                </a:solidFill>
                <a:latin typeface="Calibri"/>
                <a:ea typeface="Calibri"/>
                <a:cs typeface="Calibri"/>
                <a:sym typeface="Calibri"/>
              </a:rPr>
              <a:t> the widespread impact of trauma and understands potential paths for recovery.</a:t>
            </a:r>
            <a:endParaRPr/>
          </a:p>
          <a:p>
            <a:pPr indent="0" lvl="0" marL="0" marR="0" rtl="0" algn="l">
              <a:lnSpc>
                <a:spcPct val="115000"/>
              </a:lnSpc>
              <a:spcBef>
                <a:spcPts val="1200"/>
              </a:spcBef>
              <a:spcAft>
                <a:spcPts val="0"/>
              </a:spcAft>
              <a:buClr>
                <a:schemeClr val="dk1"/>
              </a:buClr>
              <a:buSzPts val="2520"/>
              <a:buFont typeface="Arial"/>
              <a:buNone/>
            </a:pPr>
            <a:r>
              <a:rPr lang="en-US" sz="2520">
                <a:solidFill>
                  <a:schemeClr val="dk1"/>
                </a:solidFill>
                <a:latin typeface="Calibri"/>
                <a:ea typeface="Calibri"/>
                <a:cs typeface="Calibri"/>
                <a:sym typeface="Calibri"/>
              </a:rPr>
              <a:t>2.  </a:t>
            </a:r>
            <a:r>
              <a:rPr lang="en-US" sz="2520" u="sng">
                <a:solidFill>
                  <a:schemeClr val="dk1"/>
                </a:solidFill>
                <a:latin typeface="Calibri"/>
                <a:ea typeface="Calibri"/>
                <a:cs typeface="Calibri"/>
                <a:sym typeface="Calibri"/>
              </a:rPr>
              <a:t>Recognizes</a:t>
            </a:r>
            <a:r>
              <a:rPr lang="en-US" sz="2520">
                <a:solidFill>
                  <a:schemeClr val="dk1"/>
                </a:solidFill>
                <a:latin typeface="Calibri"/>
                <a:ea typeface="Calibri"/>
                <a:cs typeface="Calibri"/>
                <a:sym typeface="Calibri"/>
              </a:rPr>
              <a:t> the signs and symptoms of trauma in clients, families, staff, and others involved with the system.</a:t>
            </a:r>
            <a:endParaRPr/>
          </a:p>
          <a:p>
            <a:pPr indent="0" lvl="0" marL="0" marR="0" rtl="0" algn="l">
              <a:lnSpc>
                <a:spcPct val="115000"/>
              </a:lnSpc>
              <a:spcBef>
                <a:spcPts val="1200"/>
              </a:spcBef>
              <a:spcAft>
                <a:spcPts val="0"/>
              </a:spcAft>
              <a:buClr>
                <a:schemeClr val="dk1"/>
              </a:buClr>
              <a:buSzPts val="2520"/>
              <a:buFont typeface="Arial"/>
              <a:buNone/>
            </a:pPr>
            <a:r>
              <a:rPr lang="en-US" sz="2520">
                <a:solidFill>
                  <a:schemeClr val="dk1"/>
                </a:solidFill>
                <a:latin typeface="Calibri"/>
                <a:ea typeface="Calibri"/>
                <a:cs typeface="Calibri"/>
                <a:sym typeface="Calibri"/>
              </a:rPr>
              <a:t>3.   </a:t>
            </a:r>
            <a:r>
              <a:rPr lang="en-US" sz="2520" u="sng">
                <a:solidFill>
                  <a:schemeClr val="dk1"/>
                </a:solidFill>
                <a:latin typeface="Calibri"/>
                <a:ea typeface="Calibri"/>
                <a:cs typeface="Calibri"/>
                <a:sym typeface="Calibri"/>
              </a:rPr>
              <a:t>Responds</a:t>
            </a:r>
            <a:r>
              <a:rPr lang="en-US" sz="2520">
                <a:solidFill>
                  <a:schemeClr val="dk1"/>
                </a:solidFill>
                <a:latin typeface="Calibri"/>
                <a:ea typeface="Calibri"/>
                <a:cs typeface="Calibri"/>
                <a:sym typeface="Calibri"/>
              </a:rPr>
              <a:t> by fully integrating knowledge about trauma into policies, procedures, and practices.</a:t>
            </a:r>
            <a:endParaRPr/>
          </a:p>
          <a:p>
            <a:pPr indent="0" lvl="0" marL="0" marR="0" rtl="0" algn="l">
              <a:lnSpc>
                <a:spcPct val="115000"/>
              </a:lnSpc>
              <a:spcBef>
                <a:spcPts val="1200"/>
              </a:spcBef>
              <a:spcAft>
                <a:spcPts val="0"/>
              </a:spcAft>
              <a:buClr>
                <a:schemeClr val="dk1"/>
              </a:buClr>
              <a:buSzPts val="2520"/>
              <a:buFont typeface="Arial"/>
              <a:buNone/>
            </a:pPr>
            <a:r>
              <a:rPr lang="en-US" sz="2520">
                <a:solidFill>
                  <a:schemeClr val="dk1"/>
                </a:solidFill>
                <a:latin typeface="Calibri"/>
                <a:ea typeface="Calibri"/>
                <a:cs typeface="Calibri"/>
                <a:sym typeface="Calibri"/>
              </a:rPr>
              <a:t>4.   </a:t>
            </a:r>
            <a:r>
              <a:rPr lang="en-US" sz="2520" u="sng">
                <a:solidFill>
                  <a:schemeClr val="dk1"/>
                </a:solidFill>
                <a:latin typeface="Calibri"/>
                <a:ea typeface="Calibri"/>
                <a:cs typeface="Calibri"/>
                <a:sym typeface="Calibri"/>
              </a:rPr>
              <a:t>Resists</a:t>
            </a:r>
            <a:r>
              <a:rPr lang="en-US" sz="2520">
                <a:solidFill>
                  <a:schemeClr val="dk1"/>
                </a:solidFill>
                <a:latin typeface="Calibri"/>
                <a:ea typeface="Calibri"/>
                <a:cs typeface="Calibri"/>
                <a:sym typeface="Calibri"/>
              </a:rPr>
              <a:t> re-traumatization.</a:t>
            </a:r>
            <a:endParaRPr/>
          </a:p>
          <a:p>
            <a:pPr indent="-139700" lvl="0" marL="342900" marR="0" rtl="0" algn="l">
              <a:lnSpc>
                <a:spcPct val="90000"/>
              </a:lnSpc>
              <a:spcBef>
                <a:spcPts val="1200"/>
              </a:spcBef>
              <a:spcAft>
                <a:spcPts val="0"/>
              </a:spcAft>
              <a:buClr>
                <a:schemeClr val="dk1"/>
              </a:buClr>
              <a:buSzPts val="3200"/>
              <a:buFont typeface="Arial"/>
              <a:buNone/>
            </a:pPr>
            <a:r>
              <a:t/>
            </a:r>
            <a:endParaRPr b="1" sz="252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00" name="Google Shape;300;p19"/>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01" name="Google Shape;301;p19"/>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302" name="Google Shape;302;p19"/>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03" name="Google Shape;303;p19"/>
          <p:cNvSpPr txBox="1"/>
          <p:nvPr/>
        </p:nvSpPr>
        <p:spPr>
          <a:xfrm>
            <a:off x="745418" y="1374292"/>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Supporting Staff, Students, and Families</a:t>
            </a:r>
            <a:endParaRPr/>
          </a:p>
        </p:txBody>
      </p:sp>
      <p:sp>
        <p:nvSpPr>
          <p:cNvPr id="304" name="Google Shape;304;p19"/>
          <p:cNvSpPr txBox="1"/>
          <p:nvPr/>
        </p:nvSpPr>
        <p:spPr>
          <a:xfrm>
            <a:off x="1036948" y="2267760"/>
            <a:ext cx="10316852" cy="371313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t/>
            </a:r>
            <a:endParaRPr b="1" sz="2520">
              <a:solidFill>
                <a:schemeClr val="dk1"/>
              </a:solidFill>
              <a:latin typeface="Calibri"/>
              <a:ea typeface="Calibri"/>
              <a:cs typeface="Calibri"/>
              <a:sym typeface="Calibri"/>
            </a:endParaRPr>
          </a:p>
        </p:txBody>
      </p:sp>
      <p:sp>
        <p:nvSpPr>
          <p:cNvPr id="305" name="Google Shape;305;p19"/>
          <p:cNvSpPr/>
          <p:nvPr/>
        </p:nvSpPr>
        <p:spPr>
          <a:xfrm>
            <a:off x="1250738" y="2382602"/>
            <a:ext cx="8408504" cy="3483454"/>
          </a:xfrm>
          <a:prstGeom prst="rect">
            <a:avLst/>
          </a:prstGeom>
          <a:noFill/>
          <a:ln>
            <a:noFill/>
          </a:ln>
        </p:spPr>
        <p:txBody>
          <a:bodyPr anchorCtr="0" anchor="t" bIns="45700" lIns="91425" spcFirstLastPara="1" rIns="91425" wrap="square" tIns="45700">
            <a:spAutoFit/>
          </a:bodyPr>
          <a:lstStyle/>
          <a:p>
            <a:pPr indent="-342900" lvl="0" marL="352425"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Substance abuse</a:t>
            </a:r>
            <a:endParaRPr/>
          </a:p>
          <a:p>
            <a:pPr indent="-342900" lvl="0" marL="352425" marR="0" rtl="0" algn="l">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Mental health history in family</a:t>
            </a:r>
            <a:endParaRPr sz="2400">
              <a:solidFill>
                <a:schemeClr val="dk1"/>
              </a:solidFill>
              <a:latin typeface="Calibri"/>
              <a:ea typeface="Calibri"/>
              <a:cs typeface="Calibri"/>
              <a:sym typeface="Calibri"/>
            </a:endParaRPr>
          </a:p>
          <a:p>
            <a:pPr indent="-342900" lvl="0" marL="352425" marR="108585" rtl="0" algn="l">
              <a:spcBef>
                <a:spcPts val="48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Parental characteristics including young age, education, single parenthood, large number of  dependent children, low income</a:t>
            </a:r>
            <a:endParaRPr sz="2400">
              <a:solidFill>
                <a:schemeClr val="dk1"/>
              </a:solidFill>
              <a:latin typeface="Calibri"/>
              <a:ea typeface="Calibri"/>
              <a:cs typeface="Calibri"/>
              <a:sym typeface="Calibri"/>
            </a:endParaRPr>
          </a:p>
          <a:p>
            <a:pPr indent="-342900" lvl="0" marL="352425" marR="0" rtl="0" algn="l">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Nonbiological, transient caregivers in the home</a:t>
            </a:r>
            <a:endParaRPr/>
          </a:p>
          <a:p>
            <a:pPr indent="-342900" lvl="0" marL="352425" marR="0" rtl="0" algn="l">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Immigration issues/migratory status</a:t>
            </a:r>
            <a:endParaRPr/>
          </a:p>
          <a:p>
            <a:pPr indent="-342900" lvl="0" marL="352425" marR="0" rtl="0" algn="l">
              <a:spcBef>
                <a:spcPts val="244"/>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Family support</a:t>
            </a:r>
            <a:endParaRPr sz="2400">
              <a:solidFill>
                <a:schemeClr val="dk1"/>
              </a:solidFill>
              <a:latin typeface="Calibri"/>
              <a:ea typeface="Calibri"/>
              <a:cs typeface="Calibri"/>
              <a:sym typeface="Calibri"/>
            </a:endParaRPr>
          </a:p>
          <a:p>
            <a:pPr indent="-342900" lvl="0" marL="352425" marR="964405" rtl="0" algn="l">
              <a:lnSpc>
                <a:spcPct val="91250"/>
              </a:lnSpc>
              <a:spcBef>
                <a:spcPts val="518"/>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Children with special needs that increase caregiver burden</a:t>
            </a:r>
            <a:endParaRPr sz="2400">
              <a:solidFill>
                <a:schemeClr val="dk1"/>
              </a:solidFill>
              <a:latin typeface="Calibri"/>
              <a:ea typeface="Calibri"/>
              <a:cs typeface="Calibri"/>
              <a:sym typeface="Calibri"/>
            </a:endParaRPr>
          </a:p>
        </p:txBody>
      </p:sp>
      <p:pic>
        <p:nvPicPr>
          <p:cNvPr id="306" name="Google Shape;306;p19"/>
          <p:cNvPicPr preferRelativeResize="0"/>
          <p:nvPr/>
        </p:nvPicPr>
        <p:blipFill rotWithShape="1">
          <a:blip r:embed="rId4">
            <a:alphaModFix/>
          </a:blip>
          <a:srcRect b="0" l="0" r="0" t="0"/>
          <a:stretch/>
        </p:blipFill>
        <p:spPr>
          <a:xfrm>
            <a:off x="9196283" y="3771796"/>
            <a:ext cx="2157517" cy="21575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Trauma</a:t>
            </a:r>
            <a:endParaRPr/>
          </a:p>
        </p:txBody>
      </p:sp>
      <p:sp>
        <p:nvSpPr>
          <p:cNvPr id="102" name="Google Shape;102;p2"/>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sp>
        <p:nvSpPr>
          <p:cNvPr id="103" name="Google Shape;103;p2"/>
          <p:cNvSpPr/>
          <p:nvPr/>
        </p:nvSpPr>
        <p:spPr>
          <a:xfrm>
            <a:off x="1095050" y="1737904"/>
            <a:ext cx="10001900" cy="4308872"/>
          </a:xfrm>
          <a:prstGeom prst="rect">
            <a:avLst/>
          </a:prstGeom>
          <a:solidFill>
            <a:srgbClr val="B3C6E7"/>
          </a:solidFill>
          <a:ln>
            <a:noFill/>
          </a:ln>
        </p:spPr>
        <p:txBody>
          <a:bodyPr anchorCtr="0" anchor="t" bIns="45700" lIns="91425" spcFirstLastPara="1" rIns="91425" wrap="square" tIns="45700">
            <a:spAutoFit/>
          </a:bodyPr>
          <a:lstStyle/>
          <a:p>
            <a:pPr indent="-139700" lvl="0" marL="342900" marR="0" rtl="0" algn="ctr">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“Individual trauma results from an event, </a:t>
            </a:r>
            <a:endParaRPr/>
          </a:p>
          <a:p>
            <a:pPr indent="-139700" lvl="0" marL="342900" marR="0" rtl="0" algn="ctr">
              <a:spcBef>
                <a:spcPts val="0"/>
              </a:spcBef>
              <a:spcAft>
                <a:spcPts val="0"/>
              </a:spcAft>
              <a:buClr>
                <a:schemeClr val="dk1"/>
              </a:buClr>
              <a:buSzPts val="3200"/>
              <a:buFont typeface="Calibri"/>
              <a:buNone/>
            </a:pPr>
            <a:r>
              <a:rPr b="0" i="0" lang="en-US" sz="3200" u="none" cap="none" strike="noStrike">
                <a:solidFill>
                  <a:schemeClr val="dk1"/>
                </a:solidFill>
                <a:latin typeface="Calibri"/>
                <a:ea typeface="Calibri"/>
                <a:cs typeface="Calibri"/>
                <a:sym typeface="Calibri"/>
              </a:rPr>
              <a:t>series of events, or set of circumstances that is experienced by an individual as physically or emotionally harmful or life threatening and that has lasting adverse effects on the individual’s functioning and mental, physical, social, emotional, or spiritual well-being.”</a:t>
            </a:r>
            <a:endParaRPr/>
          </a:p>
          <a:p>
            <a:pPr indent="-139700" lvl="0" marL="342900" marR="0" rtl="0" algn="ctr">
              <a:spcBef>
                <a:spcPts val="640"/>
              </a:spcBef>
              <a:spcAft>
                <a:spcPts val="0"/>
              </a:spcAft>
              <a:buClr>
                <a:schemeClr val="dk1"/>
              </a:buClr>
              <a:buSzPts val="3200"/>
              <a:buFont typeface="Calibri"/>
              <a:buNone/>
            </a:pPr>
            <a:r>
              <a:t/>
            </a:r>
            <a:endParaRPr b="0" i="0" sz="2000" u="none" cap="none" strike="noStrike">
              <a:solidFill>
                <a:schemeClr val="dk1"/>
              </a:solidFill>
              <a:latin typeface="Calibri"/>
              <a:ea typeface="Calibri"/>
              <a:cs typeface="Calibri"/>
              <a:sym typeface="Calibri"/>
            </a:endParaRPr>
          </a:p>
          <a:p>
            <a:pPr indent="-139700" lvl="0" marL="342900" marR="0" rtl="0" algn="ctr">
              <a:spcBef>
                <a:spcPts val="640"/>
              </a:spcBef>
              <a:spcAft>
                <a:spcPts val="0"/>
              </a:spcAft>
              <a:buClr>
                <a:schemeClr val="dk1"/>
              </a:buClr>
              <a:buSzPts val="3200"/>
              <a:buFont typeface="Calibri"/>
              <a:buNone/>
            </a:pPr>
            <a:r>
              <a:rPr b="0" i="0" lang="en-US" sz="2000" u="none" cap="none" strike="noStrike">
                <a:solidFill>
                  <a:schemeClr val="dk1"/>
                </a:solidFill>
                <a:latin typeface="Calibri"/>
                <a:ea typeface="Calibri"/>
                <a:cs typeface="Calibri"/>
                <a:sym typeface="Calibri"/>
              </a:rPr>
              <a:t>Substance Abuse and Mental Health Services Administration (SAMHSA)</a:t>
            </a:r>
            <a:endParaRPr/>
          </a:p>
          <a:p>
            <a:pPr indent="0" lvl="0" marL="0" marR="0" rtl="0" algn="ctr">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cxnSp>
        <p:nvCxnSpPr>
          <p:cNvPr id="105" name="Google Shape;105;p2"/>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13" name="Google Shape;313;p20"/>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14" name="Google Shape;314;p20"/>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315" name="Google Shape;315;p20"/>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16" name="Google Shape;316;p20"/>
          <p:cNvSpPr txBox="1"/>
          <p:nvPr/>
        </p:nvSpPr>
        <p:spPr>
          <a:xfrm>
            <a:off x="745418" y="1374292"/>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The Challenge of Assumptions</a:t>
            </a:r>
            <a:endParaRPr/>
          </a:p>
        </p:txBody>
      </p:sp>
      <p:sp>
        <p:nvSpPr>
          <p:cNvPr id="317" name="Google Shape;317;p20"/>
          <p:cNvSpPr txBox="1"/>
          <p:nvPr/>
        </p:nvSpPr>
        <p:spPr>
          <a:xfrm>
            <a:off x="1036948" y="2267760"/>
            <a:ext cx="10316852" cy="371313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t/>
            </a:r>
            <a:endParaRPr b="1" sz="2520">
              <a:solidFill>
                <a:schemeClr val="dk1"/>
              </a:solidFill>
              <a:latin typeface="Calibri"/>
              <a:ea typeface="Calibri"/>
              <a:cs typeface="Calibri"/>
              <a:sym typeface="Calibri"/>
            </a:endParaRPr>
          </a:p>
        </p:txBody>
      </p:sp>
      <p:sp>
        <p:nvSpPr>
          <p:cNvPr id="318" name="Google Shape;318;p20"/>
          <p:cNvSpPr txBox="1"/>
          <p:nvPr/>
        </p:nvSpPr>
        <p:spPr>
          <a:xfrm>
            <a:off x="589704" y="2486172"/>
            <a:ext cx="11012591" cy="3414859"/>
          </a:xfrm>
          <a:prstGeom prst="rect">
            <a:avLst/>
          </a:prstGeom>
          <a:noFill/>
          <a:ln>
            <a:noFill/>
          </a:ln>
        </p:spPr>
        <p:txBody>
          <a:bodyPr anchorCtr="0" anchor="t" bIns="45700" lIns="91425" spcFirstLastPara="1" rIns="91425" wrap="square" tIns="45700">
            <a:noAutofit/>
          </a:bodyPr>
          <a:lstStyle/>
          <a:p>
            <a:pPr indent="0" lvl="0" marL="203200" marR="0" rtl="0" algn="l">
              <a:lnSpc>
                <a:spcPct val="90000"/>
              </a:lnSpc>
              <a:spcBef>
                <a:spcPts val="640"/>
              </a:spcBef>
              <a:spcAft>
                <a:spcPts val="0"/>
              </a:spcAft>
              <a:buClr>
                <a:schemeClr val="dk1"/>
              </a:buClr>
              <a:buSzPts val="3200"/>
              <a:buFont typeface="Arial"/>
              <a:buNone/>
            </a:pPr>
            <a:r>
              <a:rPr lang="en-US" sz="2400">
                <a:solidFill>
                  <a:schemeClr val="dk1"/>
                </a:solidFill>
                <a:latin typeface="Calibri"/>
                <a:ea typeface="Calibri"/>
                <a:cs typeface="Calibri"/>
                <a:sym typeface="Calibri"/>
              </a:rPr>
              <a:t>We do not know what kinds of experiences students and families have had so we need to approach them in a sensitive manner.</a:t>
            </a:r>
            <a:endParaRPr/>
          </a:p>
          <a:p>
            <a:pPr indent="0" lvl="0" marL="203200" marR="0" rtl="0" algn="ctr">
              <a:lnSpc>
                <a:spcPct val="90000"/>
              </a:lnSpc>
              <a:spcBef>
                <a:spcPts val="640"/>
              </a:spcBef>
              <a:spcAft>
                <a:spcPts val="0"/>
              </a:spcAft>
              <a:buClr>
                <a:schemeClr val="dk1"/>
              </a:buClr>
              <a:buSzPts val="3200"/>
              <a:buFont typeface="Arial"/>
              <a:buNone/>
            </a:pPr>
            <a:r>
              <a:rPr lang="en-US" sz="2400">
                <a:solidFill>
                  <a:schemeClr val="dk1"/>
                </a:solidFill>
                <a:latin typeface="Calibri"/>
                <a:ea typeface="Calibri"/>
                <a:cs typeface="Calibri"/>
                <a:sym typeface="Calibri"/>
              </a:rPr>
              <a:t>Do not assume!</a:t>
            </a:r>
            <a:endParaRPr/>
          </a:p>
          <a:p>
            <a:pPr indent="-228600" lvl="0" marL="228600" marR="0" rtl="0" algn="l">
              <a:lnSpc>
                <a:spcPct val="90000"/>
              </a:lnSpc>
              <a:spcBef>
                <a:spcPts val="64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we assume that their behavior or crisis is not related to trauma, then we miss a great opportunity to help.</a:t>
            </a:r>
            <a:endParaRPr/>
          </a:p>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we assume trauma may be playing a role, then we begin to pay attention to signs of trauma and ask the right questions.</a:t>
            </a:r>
            <a:endParaRPr/>
          </a:p>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steps we take to create a safe and trusting relationship and environment benefits everyone.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25" name="Google Shape;325;p21"/>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26" name="Google Shape;326;p21"/>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327" name="Google Shape;327;p21"/>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28" name="Google Shape;328;p21"/>
          <p:cNvSpPr txBox="1"/>
          <p:nvPr/>
        </p:nvSpPr>
        <p:spPr>
          <a:xfrm>
            <a:off x="745418" y="1611175"/>
            <a:ext cx="10899912" cy="1325563"/>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Tips for supporting those who have been traumatized:</a:t>
            </a:r>
            <a:endParaRPr/>
          </a:p>
        </p:txBody>
      </p:sp>
      <p:sp>
        <p:nvSpPr>
          <p:cNvPr id="329" name="Google Shape;329;p21"/>
          <p:cNvSpPr txBox="1"/>
          <p:nvPr/>
        </p:nvSpPr>
        <p:spPr>
          <a:xfrm>
            <a:off x="1036948" y="2267760"/>
            <a:ext cx="10316852" cy="371313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t/>
            </a:r>
            <a:endParaRPr b="1" sz="2520">
              <a:solidFill>
                <a:schemeClr val="dk1"/>
              </a:solidFill>
              <a:latin typeface="Calibri"/>
              <a:ea typeface="Calibri"/>
              <a:cs typeface="Calibri"/>
              <a:sym typeface="Calibri"/>
            </a:endParaRPr>
          </a:p>
        </p:txBody>
      </p:sp>
      <p:sp>
        <p:nvSpPr>
          <p:cNvPr id="330" name="Google Shape;330;p21"/>
          <p:cNvSpPr txBox="1"/>
          <p:nvPr/>
        </p:nvSpPr>
        <p:spPr>
          <a:xfrm>
            <a:off x="609600" y="3429000"/>
            <a:ext cx="10972800" cy="269716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Recognize those who may have been traumatized.</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Let them know you believe in them and support their efforts.</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Understand the meaning each student gives to their trauma from their own cultural perspective.</a:t>
            </a:r>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id="331" name="Google Shape;331;p21"/>
          <p:cNvPicPr preferRelativeResize="0"/>
          <p:nvPr/>
        </p:nvPicPr>
        <p:blipFill rotWithShape="1">
          <a:blip r:embed="rId4">
            <a:alphaModFix/>
          </a:blip>
          <a:srcRect b="0" l="0" r="0" t="0"/>
          <a:stretch/>
        </p:blipFill>
        <p:spPr>
          <a:xfrm>
            <a:off x="9760227" y="2559050"/>
            <a:ext cx="1905000" cy="1739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38" name="Google Shape;338;p22"/>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39" name="Google Shape;339;p22"/>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340" name="Google Shape;340;p22"/>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41" name="Google Shape;341;p22"/>
          <p:cNvSpPr txBox="1"/>
          <p:nvPr/>
        </p:nvSpPr>
        <p:spPr>
          <a:xfrm>
            <a:off x="1972244" y="1576448"/>
            <a:ext cx="4242218"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Calibri"/>
              <a:buNone/>
            </a:pPr>
            <a:r>
              <a:rPr lang="en-US" sz="4800" u="sng">
                <a:solidFill>
                  <a:schemeClr val="dk1"/>
                </a:solidFill>
                <a:latin typeface="Calibri"/>
                <a:ea typeface="Calibri"/>
                <a:cs typeface="Calibri"/>
                <a:sym typeface="Calibri"/>
              </a:rPr>
              <a:t>Remember!</a:t>
            </a:r>
            <a:endParaRPr/>
          </a:p>
        </p:txBody>
      </p:sp>
      <p:sp>
        <p:nvSpPr>
          <p:cNvPr id="342" name="Google Shape;342;p22"/>
          <p:cNvSpPr txBox="1"/>
          <p:nvPr/>
        </p:nvSpPr>
        <p:spPr>
          <a:xfrm>
            <a:off x="1036948" y="2936738"/>
            <a:ext cx="10316852" cy="304416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t/>
            </a:r>
            <a:endParaRPr b="1" sz="2520">
              <a:solidFill>
                <a:schemeClr val="dk1"/>
              </a:solidFill>
              <a:latin typeface="Calibri"/>
              <a:ea typeface="Calibri"/>
              <a:cs typeface="Calibri"/>
              <a:sym typeface="Calibri"/>
            </a:endParaRPr>
          </a:p>
        </p:txBody>
      </p:sp>
      <p:sp>
        <p:nvSpPr>
          <p:cNvPr id="343" name="Google Shape;343;p22"/>
          <p:cNvSpPr txBox="1"/>
          <p:nvPr/>
        </p:nvSpPr>
        <p:spPr>
          <a:xfrm>
            <a:off x="1229105" y="2770051"/>
            <a:ext cx="10316851" cy="16958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640"/>
              </a:spcBef>
              <a:spcAft>
                <a:spcPts val="0"/>
              </a:spcAft>
              <a:buClr>
                <a:schemeClr val="dk1"/>
              </a:buClr>
              <a:buSzPts val="3000"/>
              <a:buFont typeface="Arial"/>
              <a:buNone/>
            </a:pPr>
            <a:r>
              <a:rPr lang="en-US" sz="3600">
                <a:solidFill>
                  <a:schemeClr val="dk1"/>
                </a:solidFill>
                <a:latin typeface="Calibri"/>
                <a:ea typeface="Calibri"/>
                <a:cs typeface="Calibri"/>
                <a:sym typeface="Calibri"/>
              </a:rPr>
              <a:t>Stressed brains cannot:</a:t>
            </a:r>
            <a:endParaRPr/>
          </a:p>
          <a:p>
            <a:pPr indent="-419100" lvl="1" marL="685800" marR="0" rtl="0" algn="l">
              <a:lnSpc>
                <a:spcPct val="90000"/>
              </a:lnSpc>
              <a:spcBef>
                <a:spcPts val="0"/>
              </a:spcBef>
              <a:spcAft>
                <a:spcPts val="0"/>
              </a:spcAft>
              <a:buClr>
                <a:schemeClr val="dk1"/>
              </a:buClr>
              <a:buSzPts val="3000"/>
              <a:buFont typeface="Arial"/>
              <a:buChar char="•"/>
            </a:pPr>
            <a:r>
              <a:rPr b="0" i="0" lang="en-US" sz="3600" u="none" cap="none" strike="noStrike">
                <a:solidFill>
                  <a:schemeClr val="dk1"/>
                </a:solidFill>
                <a:latin typeface="Calibri"/>
                <a:ea typeface="Calibri"/>
                <a:cs typeface="Calibri"/>
                <a:sym typeface="Calibri"/>
              </a:rPr>
              <a:t>Respond</a:t>
            </a:r>
            <a:endParaRPr/>
          </a:p>
          <a:p>
            <a:pPr indent="-419100" lvl="1" marL="685800" marR="0" rtl="0" algn="l">
              <a:lnSpc>
                <a:spcPct val="90000"/>
              </a:lnSpc>
              <a:spcBef>
                <a:spcPts val="0"/>
              </a:spcBef>
              <a:spcAft>
                <a:spcPts val="0"/>
              </a:spcAft>
              <a:buClr>
                <a:schemeClr val="dk1"/>
              </a:buClr>
              <a:buSzPts val="3000"/>
              <a:buFont typeface="Arial"/>
              <a:buChar char="•"/>
            </a:pPr>
            <a:r>
              <a:rPr b="0" i="0" lang="en-US" sz="3600" u="none" cap="none" strike="noStrike">
                <a:solidFill>
                  <a:schemeClr val="dk1"/>
                </a:solidFill>
                <a:latin typeface="Calibri"/>
                <a:ea typeface="Calibri"/>
                <a:cs typeface="Calibri"/>
                <a:sym typeface="Calibri"/>
              </a:rPr>
              <a:t>Learn</a:t>
            </a:r>
            <a:endParaRPr/>
          </a:p>
          <a:p>
            <a:pPr indent="-419100" lvl="1" marL="685800" marR="0" rtl="0" algn="l">
              <a:lnSpc>
                <a:spcPct val="90000"/>
              </a:lnSpc>
              <a:spcBef>
                <a:spcPts val="0"/>
              </a:spcBef>
              <a:spcAft>
                <a:spcPts val="0"/>
              </a:spcAft>
              <a:buClr>
                <a:schemeClr val="dk1"/>
              </a:buClr>
              <a:buSzPts val="3000"/>
              <a:buFont typeface="Arial"/>
              <a:buChar char="•"/>
            </a:pPr>
            <a:r>
              <a:rPr b="0" i="0" lang="en-US" sz="3600" u="none" cap="none" strike="noStrike">
                <a:solidFill>
                  <a:schemeClr val="dk1"/>
                </a:solidFill>
                <a:latin typeface="Calibri"/>
                <a:ea typeface="Calibri"/>
                <a:cs typeface="Calibri"/>
                <a:sym typeface="Calibri"/>
              </a:rPr>
              <a:t>Process information and emotions effectively</a:t>
            </a:r>
            <a:endParaRPr/>
          </a:p>
        </p:txBody>
      </p:sp>
      <p:sp>
        <p:nvSpPr>
          <p:cNvPr id="344" name="Google Shape;344;p22"/>
          <p:cNvSpPr txBox="1"/>
          <p:nvPr/>
        </p:nvSpPr>
        <p:spPr>
          <a:xfrm>
            <a:off x="646044" y="4779325"/>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i="1" lang="en-US" sz="4800">
                <a:solidFill>
                  <a:schemeClr val="dk1"/>
                </a:solidFill>
                <a:latin typeface="Calibri"/>
                <a:ea typeface="Calibri"/>
                <a:cs typeface="Calibri"/>
                <a:sym typeface="Calibri"/>
              </a:rPr>
              <a:t>Take time to breathe and reset.</a:t>
            </a:r>
            <a:endParaRPr/>
          </a:p>
        </p:txBody>
      </p:sp>
      <p:pic>
        <p:nvPicPr>
          <p:cNvPr id="345" name="Google Shape;345;p22"/>
          <p:cNvPicPr preferRelativeResize="0"/>
          <p:nvPr/>
        </p:nvPicPr>
        <p:blipFill rotWithShape="1">
          <a:blip r:embed="rId4">
            <a:alphaModFix/>
          </a:blip>
          <a:srcRect b="0" l="0" r="0" t="0"/>
          <a:stretch/>
        </p:blipFill>
        <p:spPr>
          <a:xfrm>
            <a:off x="7045037" y="1685880"/>
            <a:ext cx="3478188" cy="26168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52" name="Google Shape;352;p23"/>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53" name="Google Shape;353;p23"/>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354" name="Google Shape;354;p23"/>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55" name="Google Shape;355;p23"/>
          <p:cNvSpPr txBox="1"/>
          <p:nvPr/>
        </p:nvSpPr>
        <p:spPr>
          <a:xfrm>
            <a:off x="765315" y="1287796"/>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ACTIVITY: </a:t>
            </a:r>
            <a:r>
              <a:rPr i="1" lang="en-US" sz="4400">
                <a:solidFill>
                  <a:schemeClr val="dk1"/>
                </a:solidFill>
                <a:latin typeface="Arial"/>
                <a:ea typeface="Arial"/>
                <a:cs typeface="Arial"/>
                <a:sym typeface="Arial"/>
              </a:rPr>
              <a:t>In or Out of Control</a:t>
            </a:r>
            <a:endParaRPr/>
          </a:p>
        </p:txBody>
      </p:sp>
      <p:pic>
        <p:nvPicPr>
          <p:cNvPr descr="A close up of text on a white background&#10;&#10;Description automatically generated" id="356" name="Google Shape;356;p23">
            <a:hlinkClick r:id="rId4"/>
          </p:cNvPr>
          <p:cNvPicPr preferRelativeResize="0"/>
          <p:nvPr/>
        </p:nvPicPr>
        <p:blipFill rotWithShape="1">
          <a:blip r:embed="rId5">
            <a:alphaModFix/>
          </a:blip>
          <a:srcRect b="0" l="0" r="0" t="0"/>
          <a:stretch/>
        </p:blipFill>
        <p:spPr>
          <a:xfrm>
            <a:off x="5678702" y="2425890"/>
            <a:ext cx="4803921" cy="3503423"/>
          </a:xfrm>
          <a:prstGeom prst="rect">
            <a:avLst/>
          </a:prstGeom>
          <a:noFill/>
          <a:ln cap="flat" cmpd="sng" w="9525">
            <a:solidFill>
              <a:schemeClr val="dk1"/>
            </a:solidFill>
            <a:prstDash val="solid"/>
            <a:round/>
            <a:headEnd len="sm" w="sm" type="none"/>
            <a:tailEnd len="sm" w="sm" type="none"/>
          </a:ln>
        </p:spPr>
      </p:pic>
      <p:sp>
        <p:nvSpPr>
          <p:cNvPr id="357" name="Google Shape;357;p23"/>
          <p:cNvSpPr txBox="1"/>
          <p:nvPr/>
        </p:nvSpPr>
        <p:spPr>
          <a:xfrm>
            <a:off x="765315" y="3428234"/>
            <a:ext cx="4274276"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Objective:</a:t>
            </a:r>
            <a:endParaRPr/>
          </a:p>
          <a:p>
            <a:pPr indent="-457200" lvl="0" marL="457200" marR="0" rtl="0" algn="l">
              <a:lnSpc>
                <a:spcPct val="9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Help participants understand that they are not in control of, or responsible for, the behavior of others and must focus on what they can control. </a:t>
            </a:r>
            <a:endParaRPr i="1" sz="2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24"/>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64" name="Google Shape;364;p24"/>
          <p:cNvSpPr txBox="1"/>
          <p:nvPr/>
        </p:nvSpPr>
        <p:spPr>
          <a:xfrm>
            <a:off x="1183030" y="1850396"/>
            <a:ext cx="4606785"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ACTIVITY: </a:t>
            </a:r>
            <a:endParaRPr/>
          </a:p>
          <a:p>
            <a:pPr indent="0" lvl="0" marL="0" marR="0" rtl="0" algn="ctr">
              <a:lnSpc>
                <a:spcPct val="90000"/>
              </a:lnSpc>
              <a:spcBef>
                <a:spcPts val="0"/>
              </a:spcBef>
              <a:spcAft>
                <a:spcPts val="0"/>
              </a:spcAft>
              <a:buClr>
                <a:schemeClr val="dk1"/>
              </a:buClr>
              <a:buSzPts val="4400"/>
              <a:buFont typeface="Arial"/>
              <a:buNone/>
            </a:pPr>
            <a:r>
              <a:rPr i="1" lang="en-US" sz="4400">
                <a:solidFill>
                  <a:schemeClr val="dk1"/>
                </a:solidFill>
                <a:latin typeface="Arial"/>
                <a:ea typeface="Arial"/>
                <a:cs typeface="Arial"/>
                <a:sym typeface="Arial"/>
              </a:rPr>
              <a:t>House of Beliefs</a:t>
            </a:r>
            <a:endParaRPr/>
          </a:p>
        </p:txBody>
      </p:sp>
      <p:sp>
        <p:nvSpPr>
          <p:cNvPr id="365" name="Google Shape;365;p24"/>
          <p:cNvSpPr/>
          <p:nvPr/>
        </p:nvSpPr>
        <p:spPr>
          <a:xfrm>
            <a:off x="5268190" y="217626"/>
            <a:ext cx="10223225" cy="34054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 up of a map&#10;&#10;Description automatically generated" id="366" name="Google Shape;366;p24"/>
          <p:cNvPicPr preferRelativeResize="0"/>
          <p:nvPr/>
        </p:nvPicPr>
        <p:blipFill rotWithShape="1">
          <a:blip r:embed="rId4">
            <a:alphaModFix/>
          </a:blip>
          <a:srcRect b="0" l="0" r="0" t="0"/>
          <a:stretch/>
        </p:blipFill>
        <p:spPr>
          <a:xfrm>
            <a:off x="5558498" y="447799"/>
            <a:ext cx="6319967" cy="6030082"/>
          </a:xfrm>
          <a:prstGeom prst="rect">
            <a:avLst/>
          </a:prstGeom>
          <a:noFill/>
          <a:ln>
            <a:noFill/>
          </a:ln>
        </p:spPr>
      </p:pic>
      <p:sp>
        <p:nvSpPr>
          <p:cNvPr id="367" name="Google Shape;367;p24"/>
          <p:cNvSpPr/>
          <p:nvPr/>
        </p:nvSpPr>
        <p:spPr>
          <a:xfrm flipH="1" rot="10800000">
            <a:off x="5268190" y="8127371"/>
            <a:ext cx="10223225" cy="4571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24"/>
          <p:cNvSpPr/>
          <p:nvPr/>
        </p:nvSpPr>
        <p:spPr>
          <a:xfrm>
            <a:off x="1052945" y="3462840"/>
            <a:ext cx="5235211"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Objective: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Recognize personal strengths, ways of coping, support systems, and values through this mindfulness activity.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25"/>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75" name="Google Shape;375;p25"/>
          <p:cNvSpPr/>
          <p:nvPr/>
        </p:nvSpPr>
        <p:spPr>
          <a:xfrm>
            <a:off x="5268190" y="217626"/>
            <a:ext cx="10223225" cy="34054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25"/>
          <p:cNvSpPr/>
          <p:nvPr/>
        </p:nvSpPr>
        <p:spPr>
          <a:xfrm flipH="1" rot="10800000">
            <a:off x="5268190" y="8127371"/>
            <a:ext cx="10223225" cy="4571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 up of a map&#10;&#10;Description automatically generated" id="377" name="Google Shape;377;p25"/>
          <p:cNvPicPr preferRelativeResize="0"/>
          <p:nvPr/>
        </p:nvPicPr>
        <p:blipFill rotWithShape="1">
          <a:blip r:embed="rId4">
            <a:alphaModFix/>
          </a:blip>
          <a:srcRect b="0" l="0" r="0" t="0"/>
          <a:stretch/>
        </p:blipFill>
        <p:spPr>
          <a:xfrm>
            <a:off x="3641352" y="558172"/>
            <a:ext cx="5246191" cy="6061584"/>
          </a:xfrm>
          <a:prstGeom prst="rect">
            <a:avLst/>
          </a:prstGeom>
          <a:noFill/>
          <a:ln>
            <a:noFill/>
          </a:ln>
        </p:spPr>
      </p:pic>
      <p:sp>
        <p:nvSpPr>
          <p:cNvPr id="378" name="Google Shape;378;p25"/>
          <p:cNvSpPr txBox="1"/>
          <p:nvPr/>
        </p:nvSpPr>
        <p:spPr>
          <a:xfrm>
            <a:off x="9043257" y="2240491"/>
            <a:ext cx="2919845" cy="269694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ACTIVITY:</a:t>
            </a:r>
            <a:endParaRPr/>
          </a:p>
          <a:p>
            <a:pPr indent="0" lvl="0" marL="0" marR="0" rtl="0" algn="ctr">
              <a:lnSpc>
                <a:spcPct val="90000"/>
              </a:lnSpc>
              <a:spcBef>
                <a:spcPts val="0"/>
              </a:spcBef>
              <a:spcAft>
                <a:spcPts val="0"/>
              </a:spcAft>
              <a:buClr>
                <a:schemeClr val="dk1"/>
              </a:buClr>
              <a:buSzPts val="4400"/>
              <a:buFont typeface="Arial"/>
              <a:buNone/>
            </a:pPr>
            <a:r>
              <a:rPr i="1" lang="en-US" sz="4400">
                <a:solidFill>
                  <a:schemeClr val="dk1"/>
                </a:solidFill>
                <a:latin typeface="Arial"/>
                <a:ea typeface="Arial"/>
                <a:cs typeface="Arial"/>
                <a:sym typeface="Arial"/>
              </a:rPr>
              <a:t>“If You Really Knew Me”</a:t>
            </a:r>
            <a:endParaRPr/>
          </a:p>
        </p:txBody>
      </p:sp>
      <p:sp>
        <p:nvSpPr>
          <p:cNvPr id="379" name="Google Shape;379;p25"/>
          <p:cNvSpPr/>
          <p:nvPr/>
        </p:nvSpPr>
        <p:spPr>
          <a:xfrm>
            <a:off x="371059" y="1626898"/>
            <a:ext cx="3114579"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OBJECTIVE: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An iceberg is a powerful visual to help participants think about what it means to live "above the water line," and stop hiding who they really are.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386" name="Google Shape;386;p26"/>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cxnSp>
        <p:nvCxnSpPr>
          <p:cNvPr id="387" name="Google Shape;387;p26"/>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388" name="Google Shape;388;p26"/>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389" name="Google Shape;389;p26"/>
          <p:cNvSpPr txBox="1"/>
          <p:nvPr/>
        </p:nvSpPr>
        <p:spPr>
          <a:xfrm>
            <a:off x="838200" y="2595701"/>
            <a:ext cx="10316852" cy="304416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chemeClr val="dk1"/>
              </a:buClr>
              <a:buSzPts val="1100"/>
              <a:buFont typeface="Arial"/>
              <a:buNone/>
            </a:pPr>
            <a:r>
              <a:t/>
            </a:r>
            <a:endParaRPr b="1" sz="2520">
              <a:solidFill>
                <a:schemeClr val="dk1"/>
              </a:solidFill>
              <a:latin typeface="Calibri"/>
              <a:ea typeface="Calibri"/>
              <a:cs typeface="Calibri"/>
              <a:sym typeface="Calibri"/>
            </a:endParaRPr>
          </a:p>
        </p:txBody>
      </p:sp>
      <p:sp>
        <p:nvSpPr>
          <p:cNvPr id="390" name="Google Shape;390;p26"/>
          <p:cNvSpPr/>
          <p:nvPr/>
        </p:nvSpPr>
        <p:spPr>
          <a:xfrm>
            <a:off x="1095050" y="1609352"/>
            <a:ext cx="10001900" cy="4416594"/>
          </a:xfrm>
          <a:prstGeom prst="rect">
            <a:avLst/>
          </a:prstGeom>
          <a:solidFill>
            <a:srgbClr val="B3C6E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Show Up and Create a Culture.</a:t>
            </a:r>
            <a:endParaRPr/>
          </a:p>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“If we want people to fully show up, to bring their whole selves including their unarmored, whole hearts – so that we can innovate, solve problems, and serve people – we have to be vigilant about creating a culture in which people feel safe, seen, heard, and respected.”</a:t>
            </a:r>
            <a:endParaRPr/>
          </a:p>
          <a:p>
            <a:pPr indent="0" lvl="0" marL="0" marR="0" rtl="0" algn="ctr">
              <a:spcBef>
                <a:spcPts val="640"/>
              </a:spcBef>
              <a:spcAft>
                <a:spcPts val="0"/>
              </a:spcAft>
              <a:buNone/>
            </a:pPr>
            <a:r>
              <a:rPr lang="en-US" sz="3200">
                <a:solidFill>
                  <a:schemeClr val="dk1"/>
                </a:solidFill>
                <a:latin typeface="Calibri"/>
                <a:ea typeface="Calibri"/>
                <a:cs typeface="Calibri"/>
                <a:sym typeface="Calibri"/>
              </a:rPr>
              <a:t>-Brené Brown</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sz="4800">
              <a:latin typeface="Calibri"/>
              <a:ea typeface="Calibri"/>
              <a:cs typeface="Calibri"/>
              <a:sym typeface="Calibri"/>
            </a:endParaRPr>
          </a:p>
        </p:txBody>
      </p:sp>
      <p:cxnSp>
        <p:nvCxnSpPr>
          <p:cNvPr id="397" name="Google Shape;397;p27"/>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sp>
        <p:nvSpPr>
          <p:cNvPr id="398" name="Google Shape;398;p27"/>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pic>
        <p:nvPicPr>
          <p:cNvPr id="399" name="Google Shape;399;p27"/>
          <p:cNvPicPr preferRelativeResize="0"/>
          <p:nvPr/>
        </p:nvPicPr>
        <p:blipFill rotWithShape="1">
          <a:blip r:embed="rId3">
            <a:alphaModFix/>
          </a:blip>
          <a:srcRect b="0" l="0" r="0" t="0"/>
          <a:stretch/>
        </p:blipFill>
        <p:spPr>
          <a:xfrm>
            <a:off x="1554674" y="2285998"/>
            <a:ext cx="2393871" cy="2393871"/>
          </a:xfrm>
          <a:prstGeom prst="rect">
            <a:avLst/>
          </a:prstGeom>
          <a:noFill/>
          <a:ln>
            <a:noFill/>
          </a:ln>
        </p:spPr>
      </p:pic>
      <p:sp>
        <p:nvSpPr>
          <p:cNvPr id="400" name="Google Shape;400;p27"/>
          <p:cNvSpPr/>
          <p:nvPr/>
        </p:nvSpPr>
        <p:spPr>
          <a:xfrm>
            <a:off x="4354524" y="2849563"/>
            <a:ext cx="63908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Please use the link to fill out an evaluation. Thank you!</a:t>
            </a:r>
            <a:endParaRPr/>
          </a:p>
        </p:txBody>
      </p:sp>
      <p:pic>
        <p:nvPicPr>
          <p:cNvPr id="401" name="Google Shape;401;p27"/>
          <p:cNvPicPr preferRelativeResize="0"/>
          <p:nvPr/>
        </p:nvPicPr>
        <p:blipFill rotWithShape="1">
          <a:blip r:embed="rId4">
            <a:alphaModFix/>
          </a:blip>
          <a:srcRect b="0" l="0" r="0" t="0"/>
          <a:stretch/>
        </p:blipFill>
        <p:spPr>
          <a:xfrm>
            <a:off x="658733" y="217626"/>
            <a:ext cx="1048595" cy="1219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cxnSp>
        <p:nvCxnSpPr>
          <p:cNvPr id="408" name="Google Shape;408;p28"/>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sp>
        <p:nvSpPr>
          <p:cNvPr id="409" name="Google Shape;409;p28"/>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www.osymigrant.org</a:t>
            </a:r>
            <a:endParaRPr sz="1800">
              <a:solidFill>
                <a:schemeClr val="dk1"/>
              </a:solidFill>
              <a:latin typeface="Calibri"/>
              <a:ea typeface="Calibri"/>
              <a:cs typeface="Calibri"/>
              <a:sym typeface="Calibri"/>
            </a:endParaRPr>
          </a:p>
        </p:txBody>
      </p:sp>
      <p:sp>
        <p:nvSpPr>
          <p:cNvPr id="410" name="Google Shape;410;p28"/>
          <p:cNvSpPr txBox="1"/>
          <p:nvPr/>
        </p:nvSpPr>
        <p:spPr>
          <a:xfrm>
            <a:off x="838200" y="3218297"/>
            <a:ext cx="4663468" cy="1210255"/>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Presenter name</a:t>
            </a:r>
            <a:endParaRPr/>
          </a:p>
          <a:p>
            <a:pPr indent="0" lvl="0" marL="0" marR="0" rtl="0" algn="ctr">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Email</a:t>
            </a:r>
            <a:endParaRPr/>
          </a:p>
          <a:p>
            <a:pPr indent="0" lvl="0" marL="0" marR="0" rtl="0" algn="ctr">
              <a:lnSpc>
                <a:spcPct val="9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Phone </a:t>
            </a:r>
            <a:endParaRPr sz="2800">
              <a:solidFill>
                <a:schemeClr val="dk1"/>
              </a:solidFill>
              <a:latin typeface="Calibri"/>
              <a:ea typeface="Calibri"/>
              <a:cs typeface="Calibri"/>
              <a:sym typeface="Calibri"/>
            </a:endParaRPr>
          </a:p>
        </p:txBody>
      </p:sp>
      <p:pic>
        <p:nvPicPr>
          <p:cNvPr descr="Image result for breathing" id="411" name="Google Shape;411;p28"/>
          <p:cNvPicPr preferRelativeResize="0"/>
          <p:nvPr/>
        </p:nvPicPr>
        <p:blipFill rotWithShape="1">
          <a:blip r:embed="rId3">
            <a:alphaModFix/>
          </a:blip>
          <a:srcRect b="0" l="0" r="0" t="0"/>
          <a:stretch/>
        </p:blipFill>
        <p:spPr>
          <a:xfrm>
            <a:off x="5694219" y="1777862"/>
            <a:ext cx="5964382" cy="4091126"/>
          </a:xfrm>
          <a:prstGeom prst="rect">
            <a:avLst/>
          </a:prstGeom>
          <a:noFill/>
          <a:ln>
            <a:noFill/>
          </a:ln>
        </p:spPr>
      </p:pic>
      <p:pic>
        <p:nvPicPr>
          <p:cNvPr id="412" name="Google Shape;412;p28"/>
          <p:cNvPicPr preferRelativeResize="0"/>
          <p:nvPr/>
        </p:nvPicPr>
        <p:blipFill rotWithShape="1">
          <a:blip r:embed="rId4">
            <a:alphaModFix/>
          </a:blip>
          <a:srcRect b="0" l="0" r="0" t="0"/>
          <a:stretch/>
        </p:blipFill>
        <p:spPr>
          <a:xfrm>
            <a:off x="658733" y="217626"/>
            <a:ext cx="1048595"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12" name="Google Shape;112;p3"/>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sp>
        <p:nvSpPr>
          <p:cNvPr id="113" name="Google Shape;113;p3"/>
          <p:cNvSpPr/>
          <p:nvPr/>
        </p:nvSpPr>
        <p:spPr>
          <a:xfrm>
            <a:off x="526773" y="1666876"/>
            <a:ext cx="1121133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0000"/>
                </a:solidFill>
                <a:latin typeface="Arial"/>
                <a:ea typeface="Arial"/>
                <a:cs typeface="Arial"/>
                <a:sym typeface="Arial"/>
              </a:rPr>
              <a:t>Today you will learn to:</a:t>
            </a:r>
            <a:endParaRPr b="0" i="0" sz="5400" u="none" cap="none" strike="noStrike">
              <a:solidFill>
                <a:schemeClr val="dk1"/>
              </a:solidFill>
              <a:latin typeface="Calibri"/>
              <a:ea typeface="Calibri"/>
              <a:cs typeface="Calibri"/>
              <a:sym typeface="Calibri"/>
            </a:endParaRPr>
          </a:p>
        </p:txBody>
      </p:sp>
      <p:sp>
        <p:nvSpPr>
          <p:cNvPr id="114" name="Google Shape;114;p3"/>
          <p:cNvSpPr/>
          <p:nvPr/>
        </p:nvSpPr>
        <p:spPr>
          <a:xfrm>
            <a:off x="838200" y="2849563"/>
            <a:ext cx="10706100" cy="2309415"/>
          </a:xfrm>
          <a:prstGeom prst="rect">
            <a:avLst/>
          </a:prstGeom>
          <a:noFill/>
          <a:ln>
            <a:noFill/>
          </a:ln>
        </p:spPr>
        <p:txBody>
          <a:bodyPr anchorCtr="0" anchor="t" bIns="45700" lIns="91425" spcFirstLastPara="1" rIns="91425" wrap="square" tIns="45700">
            <a:spAutoFit/>
          </a:bodyPr>
          <a:lstStyle/>
          <a:p>
            <a:pPr indent="-203200" lvl="0" marL="342900" marR="0" rtl="0" algn="l">
              <a:lnSpc>
                <a:spcPct val="115000"/>
              </a:lnSpc>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 Understand the short-term and long-term effects of trauma.</a:t>
            </a:r>
            <a:endParaRPr/>
          </a:p>
          <a:p>
            <a:pPr indent="-203200" lvl="0" marL="342900" marR="0" rtl="0" algn="l">
              <a:lnSpc>
                <a:spcPct val="115000"/>
              </a:lnSpc>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 Understand the different types of trauma.</a:t>
            </a:r>
            <a:endParaRPr b="0" i="0" sz="2800" u="none" cap="none" strike="noStrike">
              <a:solidFill>
                <a:schemeClr val="dk1"/>
              </a:solidFill>
              <a:latin typeface="Arial"/>
              <a:ea typeface="Arial"/>
              <a:cs typeface="Arial"/>
              <a:sym typeface="Arial"/>
            </a:endParaRPr>
          </a:p>
          <a:p>
            <a:pPr indent="-203200" lvl="0" marL="342900" marR="0" rtl="0" algn="l">
              <a:lnSpc>
                <a:spcPct val="115000"/>
              </a:lnSpc>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 Understand the importance of trauma-informed care.</a:t>
            </a:r>
            <a:endParaRPr b="0" i="0" sz="2800" u="none" cap="none" strike="noStrike">
              <a:solidFill>
                <a:schemeClr val="dk1"/>
              </a:solidFill>
              <a:latin typeface="Arial"/>
              <a:ea typeface="Arial"/>
              <a:cs typeface="Arial"/>
              <a:sym typeface="Arial"/>
            </a:endParaRPr>
          </a:p>
        </p:txBody>
      </p:sp>
      <p:cxnSp>
        <p:nvCxnSpPr>
          <p:cNvPr id="115" name="Google Shape;115;p3"/>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16" name="Google Shape;116;p3"/>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23" name="Google Shape;123;p4"/>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124" name="Google Shape;124;p4"/>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25" name="Google Shape;125;p4"/>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3292565" y="1562877"/>
            <a:ext cx="7346243" cy="4466537"/>
          </a:xfrm>
          <a:prstGeom prst="rect">
            <a:avLst/>
          </a:prstGeom>
          <a:noFill/>
          <a:ln>
            <a:noFill/>
          </a:ln>
        </p:spPr>
      </p:pic>
      <p:sp>
        <p:nvSpPr>
          <p:cNvPr id="127" name="Google Shape;127;p4"/>
          <p:cNvSpPr txBox="1"/>
          <p:nvPr/>
        </p:nvSpPr>
        <p:spPr>
          <a:xfrm>
            <a:off x="1183030" y="3524281"/>
            <a:ext cx="2158362" cy="67154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Lifelong Impact</a:t>
            </a:r>
            <a:endParaRPr/>
          </a:p>
          <a:p>
            <a:pPr indent="0" lvl="0" marL="0" marR="0" rtl="0" algn="l">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of</a:t>
            </a:r>
            <a:endParaRPr/>
          </a:p>
          <a:p>
            <a:pPr indent="0" lvl="0" marL="0" marR="0" rtl="0" algn="l">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ACEs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34" name="Google Shape;134;p5"/>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135" name="Google Shape;135;p5"/>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36" name="Google Shape;136;p5"/>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1544670" y="2945722"/>
            <a:ext cx="3949947" cy="2983591"/>
          </a:xfrm>
          <a:prstGeom prst="rect">
            <a:avLst/>
          </a:prstGeom>
          <a:noFill/>
          <a:ln>
            <a:noFill/>
          </a:ln>
        </p:spPr>
      </p:pic>
      <p:pic>
        <p:nvPicPr>
          <p:cNvPr id="138" name="Google Shape;138;p5"/>
          <p:cNvPicPr preferRelativeResize="0"/>
          <p:nvPr/>
        </p:nvPicPr>
        <p:blipFill rotWithShape="1">
          <a:blip r:embed="rId5">
            <a:alphaModFix/>
          </a:blip>
          <a:srcRect b="0" l="0" r="0" t="0"/>
          <a:stretch/>
        </p:blipFill>
        <p:spPr>
          <a:xfrm>
            <a:off x="6951517" y="2072624"/>
            <a:ext cx="4655127" cy="3351999"/>
          </a:xfrm>
          <a:prstGeom prst="rect">
            <a:avLst/>
          </a:prstGeom>
          <a:noFill/>
          <a:ln>
            <a:noFill/>
          </a:ln>
        </p:spPr>
      </p:pic>
      <p:sp>
        <p:nvSpPr>
          <p:cNvPr id="139" name="Google Shape;139;p5"/>
          <p:cNvSpPr txBox="1"/>
          <p:nvPr/>
        </p:nvSpPr>
        <p:spPr>
          <a:xfrm>
            <a:off x="1004756" y="1734481"/>
            <a:ext cx="4782982" cy="1325563"/>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Trauma-informed care shifts the focus from: </a:t>
            </a:r>
            <a:endParaRPr/>
          </a:p>
        </p:txBody>
      </p:sp>
      <p:sp>
        <p:nvSpPr>
          <p:cNvPr id="140" name="Google Shape;140;p5"/>
          <p:cNvSpPr txBox="1"/>
          <p:nvPr/>
        </p:nvSpPr>
        <p:spPr>
          <a:xfrm>
            <a:off x="1924928" y="3313906"/>
            <a:ext cx="386281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Calibri"/>
              <a:buNone/>
            </a:pPr>
            <a:r>
              <a:rPr b="1" i="1" lang="en-US" sz="4000" u="none" cap="none" strike="noStrike">
                <a:solidFill>
                  <a:schemeClr val="dk1"/>
                </a:solidFill>
                <a:latin typeface="Calibri"/>
                <a:ea typeface="Calibri"/>
                <a:cs typeface="Calibri"/>
                <a:sym typeface="Calibri"/>
              </a:rPr>
              <a:t>What is wrong with you?</a:t>
            </a:r>
            <a:endParaRPr/>
          </a:p>
        </p:txBody>
      </p:sp>
      <p:sp>
        <p:nvSpPr>
          <p:cNvPr id="141" name="Google Shape;141;p5"/>
          <p:cNvSpPr txBox="1"/>
          <p:nvPr/>
        </p:nvSpPr>
        <p:spPr>
          <a:xfrm>
            <a:off x="7525626" y="2766218"/>
            <a:ext cx="386281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Calibri"/>
              <a:buNone/>
            </a:pPr>
            <a:r>
              <a:rPr b="0" i="1" lang="en-US" sz="4000" u="none" cap="none" strike="noStrike">
                <a:solidFill>
                  <a:schemeClr val="dk1"/>
                </a:solidFill>
                <a:latin typeface="Calibri"/>
                <a:ea typeface="Calibri"/>
                <a:cs typeface="Calibri"/>
                <a:sym typeface="Calibri"/>
              </a:rPr>
              <a:t>What happened to you?</a:t>
            </a:r>
            <a:endParaRPr/>
          </a:p>
        </p:txBody>
      </p:sp>
      <p:sp>
        <p:nvSpPr>
          <p:cNvPr id="142" name="Google Shape;142;p5"/>
          <p:cNvSpPr txBox="1"/>
          <p:nvPr/>
        </p:nvSpPr>
        <p:spPr>
          <a:xfrm>
            <a:off x="5878303" y="3145567"/>
            <a:ext cx="2146428" cy="102479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to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49" name="Google Shape;149;p6"/>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150" name="Google Shape;150;p6"/>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51" name="Google Shape;151;p6"/>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152" name="Google Shape;152;p6"/>
          <p:cNvSpPr txBox="1"/>
          <p:nvPr/>
        </p:nvSpPr>
        <p:spPr>
          <a:xfrm>
            <a:off x="838200" y="1877429"/>
            <a:ext cx="4782982" cy="132556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Trauma</a:t>
            </a:r>
            <a:endParaRPr/>
          </a:p>
          <a:p>
            <a:pPr indent="0" lvl="0" marL="0" marR="0" rtl="0" algn="l">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Definition: 3 Es</a:t>
            </a:r>
            <a:endParaRPr/>
          </a:p>
        </p:txBody>
      </p:sp>
      <p:pic>
        <p:nvPicPr>
          <p:cNvPr id="153" name="Google Shape;153;p6"/>
          <p:cNvPicPr preferRelativeResize="0"/>
          <p:nvPr/>
        </p:nvPicPr>
        <p:blipFill rotWithShape="1">
          <a:blip r:embed="rId4">
            <a:alphaModFix/>
          </a:blip>
          <a:srcRect b="0" l="0" r="0" t="0"/>
          <a:stretch/>
        </p:blipFill>
        <p:spPr>
          <a:xfrm>
            <a:off x="5518559" y="1907166"/>
            <a:ext cx="6219553" cy="3889230"/>
          </a:xfrm>
          <a:prstGeom prst="rect">
            <a:avLst/>
          </a:prstGeom>
          <a:noFill/>
          <a:ln>
            <a:noFill/>
          </a:ln>
        </p:spPr>
      </p:pic>
      <p:sp>
        <p:nvSpPr>
          <p:cNvPr id="154" name="Google Shape;154;p6"/>
          <p:cNvSpPr txBox="1"/>
          <p:nvPr/>
        </p:nvSpPr>
        <p:spPr>
          <a:xfrm>
            <a:off x="838200" y="3365646"/>
            <a:ext cx="4305300" cy="2131145"/>
          </a:xfrm>
          <a:prstGeom prst="rect">
            <a:avLst/>
          </a:prstGeom>
          <a:noFill/>
          <a:ln>
            <a:noFill/>
          </a:ln>
        </p:spPr>
        <p:txBody>
          <a:bodyPr anchorCtr="0" anchor="ctr" bIns="45700" lIns="91425" spcFirstLastPara="1" rIns="91425" wrap="square" tIns="45700">
            <a:normAutofit/>
          </a:bodyPr>
          <a:lstStyle/>
          <a:p>
            <a:pPr indent="-685800" lvl="0" marL="685800" marR="0" rtl="0" algn="l">
              <a:lnSpc>
                <a:spcPct val="90000"/>
              </a:lnSpc>
              <a:spcBef>
                <a:spcPts val="0"/>
              </a:spcBef>
              <a:spcAft>
                <a:spcPts val="0"/>
              </a:spcAft>
              <a:buClr>
                <a:schemeClr val="dk1"/>
              </a:buClr>
              <a:buSzPts val="4800"/>
              <a:buFont typeface="Arial"/>
              <a:buChar char="•"/>
            </a:pPr>
            <a:r>
              <a:rPr b="0" i="0" lang="en-US" sz="4800" u="none" cap="none" strike="noStrike">
                <a:solidFill>
                  <a:schemeClr val="dk1"/>
                </a:solidFill>
                <a:latin typeface="Calibri"/>
                <a:ea typeface="Calibri"/>
                <a:cs typeface="Calibri"/>
                <a:sym typeface="Calibri"/>
              </a:rPr>
              <a:t>Events</a:t>
            </a:r>
            <a:endParaRPr/>
          </a:p>
          <a:p>
            <a:pPr indent="-685800" lvl="0" marL="685800" marR="0" rtl="0" algn="l">
              <a:lnSpc>
                <a:spcPct val="90000"/>
              </a:lnSpc>
              <a:spcBef>
                <a:spcPts val="0"/>
              </a:spcBef>
              <a:spcAft>
                <a:spcPts val="0"/>
              </a:spcAft>
              <a:buClr>
                <a:schemeClr val="dk1"/>
              </a:buClr>
              <a:buSzPts val="4800"/>
              <a:buFont typeface="Arial"/>
              <a:buChar char="•"/>
            </a:pPr>
            <a:r>
              <a:rPr b="0" i="0" lang="en-US" sz="4800" u="none" cap="none" strike="noStrike">
                <a:solidFill>
                  <a:schemeClr val="dk1"/>
                </a:solidFill>
                <a:latin typeface="Calibri"/>
                <a:ea typeface="Calibri"/>
                <a:cs typeface="Calibri"/>
                <a:sym typeface="Calibri"/>
              </a:rPr>
              <a:t>Experiences</a:t>
            </a:r>
            <a:endParaRPr/>
          </a:p>
          <a:p>
            <a:pPr indent="-685800" lvl="0" marL="685800" marR="0" rtl="0" algn="l">
              <a:lnSpc>
                <a:spcPct val="90000"/>
              </a:lnSpc>
              <a:spcBef>
                <a:spcPts val="0"/>
              </a:spcBef>
              <a:spcAft>
                <a:spcPts val="0"/>
              </a:spcAft>
              <a:buClr>
                <a:schemeClr val="dk1"/>
              </a:buClr>
              <a:buSzPts val="4800"/>
              <a:buFont typeface="Arial"/>
              <a:buChar char="•"/>
            </a:pPr>
            <a:r>
              <a:rPr b="0" i="0" lang="en-US" sz="4800" u="none" cap="none" strike="noStrike">
                <a:solidFill>
                  <a:schemeClr val="dk1"/>
                </a:solidFill>
                <a:latin typeface="Calibri"/>
                <a:ea typeface="Calibri"/>
                <a:cs typeface="Calibri"/>
                <a:sym typeface="Calibri"/>
              </a:rPr>
              <a:t>Effects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61" name="Google Shape;161;p7"/>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162" name="Google Shape;162;p7"/>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63" name="Google Shape;163;p7"/>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164" name="Google Shape;164;p7"/>
          <p:cNvSpPr txBox="1"/>
          <p:nvPr/>
        </p:nvSpPr>
        <p:spPr>
          <a:xfrm>
            <a:off x="838200" y="1777862"/>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800"/>
              <a:buFont typeface="Calibri"/>
              <a:buNone/>
            </a:pPr>
            <a:r>
              <a:rPr b="0" i="0" lang="en-US" sz="4800" u="sng" cap="none" strike="noStrike">
                <a:solidFill>
                  <a:schemeClr val="dk1"/>
                </a:solidFill>
                <a:latin typeface="Calibri"/>
                <a:ea typeface="Calibri"/>
                <a:cs typeface="Calibri"/>
                <a:sym typeface="Calibri"/>
              </a:rPr>
              <a:t>Types of Trauma</a:t>
            </a:r>
            <a:endParaRPr/>
          </a:p>
        </p:txBody>
      </p:sp>
      <p:sp>
        <p:nvSpPr>
          <p:cNvPr id="165" name="Google Shape;165;p7"/>
          <p:cNvSpPr txBox="1"/>
          <p:nvPr/>
        </p:nvSpPr>
        <p:spPr>
          <a:xfrm>
            <a:off x="1707328" y="3103425"/>
            <a:ext cx="9067509" cy="2131145"/>
          </a:xfrm>
          <a:prstGeom prst="rect">
            <a:avLst/>
          </a:prstGeom>
          <a:noFill/>
          <a:ln>
            <a:noFill/>
          </a:ln>
        </p:spPr>
        <p:txBody>
          <a:bodyPr anchorCtr="0" anchor="ctr" bIns="45700" lIns="91425" spcFirstLastPara="1" rIns="91425" wrap="square" tIns="45700">
            <a:normAutofit fontScale="92500" lnSpcReduction="20000"/>
          </a:bodyPr>
          <a:lstStyle/>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Acute/single, isolated event</a:t>
            </a:r>
            <a:endParaRPr/>
          </a:p>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Chronic/repeated and prolonged</a:t>
            </a:r>
            <a:endParaRPr/>
          </a:p>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Complex</a:t>
            </a:r>
            <a:endParaRPr/>
          </a:p>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Historical and Racial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72" name="Google Shape;172;p8"/>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cxnSp>
        <p:nvCxnSpPr>
          <p:cNvPr id="173" name="Google Shape;173;p8"/>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id="174" name="Google Shape;174;p8"/>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sp>
        <p:nvSpPr>
          <p:cNvPr id="175" name="Google Shape;175;p8"/>
          <p:cNvSpPr txBox="1"/>
          <p:nvPr/>
        </p:nvSpPr>
        <p:spPr>
          <a:xfrm>
            <a:off x="791126" y="1623430"/>
            <a:ext cx="10899912"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Migratory Students: </a:t>
            </a:r>
            <a:endParaRPr/>
          </a:p>
          <a:p>
            <a:pPr indent="0" lvl="0" marL="0" marR="0" rtl="0" algn="ctr">
              <a:lnSpc>
                <a:spcPct val="9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Cultural, Historical, and Gender Issues</a:t>
            </a:r>
            <a:endParaRPr/>
          </a:p>
        </p:txBody>
      </p:sp>
      <p:sp>
        <p:nvSpPr>
          <p:cNvPr id="176" name="Google Shape;176;p8"/>
          <p:cNvSpPr txBox="1"/>
          <p:nvPr/>
        </p:nvSpPr>
        <p:spPr>
          <a:xfrm>
            <a:off x="1183030" y="2986086"/>
            <a:ext cx="10404049" cy="3276601"/>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Context of learning</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Education disruption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Language barriers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Family disruption</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Balancing work, home life, and schools</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Acculturation </a:t>
            </a:r>
            <a:endParaRPr/>
          </a:p>
          <a:p>
            <a:pPr indent="-228600" lvl="1" marL="685800" marR="0" rtl="0" algn="l">
              <a:lnSpc>
                <a:spcPct val="90000"/>
              </a:lnSpc>
              <a:spcBef>
                <a:spcPts val="5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Other including family separation/social status/discrimination</a:t>
            </a:r>
            <a:endParaRPr/>
          </a:p>
        </p:txBody>
      </p:sp>
      <p:pic>
        <p:nvPicPr>
          <p:cNvPr id="177" name="Google Shape;177;p8"/>
          <p:cNvPicPr preferRelativeResize="0"/>
          <p:nvPr/>
        </p:nvPicPr>
        <p:blipFill rotWithShape="1">
          <a:blip r:embed="rId4">
            <a:alphaModFix/>
          </a:blip>
          <a:srcRect b="0" l="0" r="0" t="0"/>
          <a:stretch/>
        </p:blipFill>
        <p:spPr>
          <a:xfrm>
            <a:off x="7049612" y="3167004"/>
            <a:ext cx="3678091" cy="20675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800"/>
              <a:buFont typeface="Calibri"/>
              <a:buNone/>
            </a:pPr>
            <a:r>
              <a:rPr lang="en-US" sz="4800">
                <a:latin typeface="Calibri"/>
                <a:ea typeface="Calibri"/>
                <a:cs typeface="Calibri"/>
                <a:sym typeface="Calibri"/>
              </a:rPr>
              <a:t>Trauma</a:t>
            </a:r>
            <a:endParaRPr/>
          </a:p>
        </p:txBody>
      </p:sp>
      <p:sp>
        <p:nvSpPr>
          <p:cNvPr id="184" name="Google Shape;184;p9"/>
          <p:cNvSpPr txBox="1"/>
          <p:nvPr/>
        </p:nvSpPr>
        <p:spPr>
          <a:xfrm>
            <a:off x="526773" y="6096000"/>
            <a:ext cx="11211339" cy="381000"/>
          </a:xfrm>
          <a:prstGeom prst="rect">
            <a:avLst/>
          </a:prstGeom>
          <a:solidFill>
            <a:srgbClr val="89CC40"/>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www.osymigrant.org</a:t>
            </a:r>
            <a:endParaRPr b="0" i="0" sz="1800" u="none" cap="none" strike="noStrike">
              <a:solidFill>
                <a:schemeClr val="dk1"/>
              </a:solidFill>
              <a:latin typeface="Calibri"/>
              <a:ea typeface="Calibri"/>
              <a:cs typeface="Calibri"/>
              <a:sym typeface="Calibri"/>
            </a:endParaRPr>
          </a:p>
        </p:txBody>
      </p:sp>
      <p:pic>
        <p:nvPicPr>
          <p:cNvPr id="185" name="Google Shape;185;p9"/>
          <p:cNvPicPr preferRelativeResize="0"/>
          <p:nvPr/>
        </p:nvPicPr>
        <p:blipFill rotWithShape="1">
          <a:blip r:embed="rId3">
            <a:alphaModFix/>
          </a:blip>
          <a:srcRect b="0" l="0" r="0" t="0"/>
          <a:stretch/>
        </p:blipFill>
        <p:spPr>
          <a:xfrm>
            <a:off x="658733" y="217626"/>
            <a:ext cx="1048595" cy="1219200"/>
          </a:xfrm>
          <a:prstGeom prst="rect">
            <a:avLst/>
          </a:prstGeom>
          <a:noFill/>
          <a:ln>
            <a:noFill/>
          </a:ln>
        </p:spPr>
      </p:pic>
      <p:pic>
        <p:nvPicPr>
          <p:cNvPr descr="A close up of a map&#10;&#10;Description automatically generated" id="186" name="Google Shape;186;p9"/>
          <p:cNvPicPr preferRelativeResize="0"/>
          <p:nvPr/>
        </p:nvPicPr>
        <p:blipFill rotWithShape="1">
          <a:blip r:embed="rId4">
            <a:alphaModFix/>
          </a:blip>
          <a:srcRect b="0" l="0" r="0" t="0"/>
          <a:stretch/>
        </p:blipFill>
        <p:spPr>
          <a:xfrm>
            <a:off x="2018755" y="1300900"/>
            <a:ext cx="7876758" cy="46945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2020-04-01T20:23:33Z</dcterms:created>
  <dc:creator>Susanna Bartee</dc:creator>
</cp:coreProperties>
</file>