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Lst>
  <p:notesMasterIdLst>
    <p:notesMasterId r:id="rId43"/>
  </p:notesMasterIdLst>
  <p:sldIdLst>
    <p:sldId id="256" r:id="rId4"/>
    <p:sldId id="257" r:id="rId5"/>
    <p:sldId id="258" r:id="rId6"/>
    <p:sldId id="259" r:id="rId7"/>
    <p:sldId id="492"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525" r:id="rId23"/>
    <p:sldId id="501" r:id="rId24"/>
    <p:sldId id="526" r:id="rId25"/>
    <p:sldId id="527" r:id="rId26"/>
    <p:sldId id="276" r:id="rId27"/>
    <p:sldId id="487" r:id="rId28"/>
    <p:sldId id="278" r:id="rId29"/>
    <p:sldId id="488" r:id="rId30"/>
    <p:sldId id="280" r:id="rId31"/>
    <p:sldId id="489" r:id="rId32"/>
    <p:sldId id="490" r:id="rId33"/>
    <p:sldId id="491" r:id="rId34"/>
    <p:sldId id="284" r:id="rId35"/>
    <p:sldId id="285" r:id="rId36"/>
    <p:sldId id="286" r:id="rId37"/>
    <p:sldId id="287" r:id="rId38"/>
    <p:sldId id="288" r:id="rId39"/>
    <p:sldId id="289" r:id="rId40"/>
    <p:sldId id="486" r:id="rId41"/>
    <p:sldId id="291" r:id="rId42"/>
  </p:sldIdLst>
  <p:sldSz cx="12192000" cy="6858000"/>
  <p:notesSz cx="7102475" cy="9388475"/>
  <p:embeddedFontLst>
    <p:embeddedFont>
      <p:font typeface="Calibri" panose="020F0502020204030204" pitchFamily="34" charset="0"/>
      <p:regular r:id="rId44"/>
      <p:bold r:id="rId45"/>
      <p:italic r:id="rId46"/>
      <p:boldItalic r:id="rId47"/>
    </p:embeddedFont>
    <p:embeddedFont>
      <p:font typeface="Catamaran" pitchFamily="2" charset="77"/>
      <p:regular r:id="rId48"/>
      <p:bold r:id="rId49"/>
    </p:embeddedFont>
    <p:embeddedFont>
      <p:font typeface="Roboto" panose="02000000000000000000" pitchFamily="2" charset="0"/>
      <p:regular r:id="rId50"/>
      <p:bold r:id="rId51"/>
      <p:italic r:id="rId52"/>
      <p:boldItalic r:id="rId53"/>
    </p:embeddedFont>
    <p:embeddedFont>
      <p:font typeface="Spartan" pitchFamily="2" charset="77"/>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624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jcSqiS/PfXcErm0oAR6negxje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 orient="horz" pos="2592"/>
        <p:guide pos="62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67"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77740" cy="469424"/>
          </a:xfrm>
          <a:prstGeom prst="rect">
            <a:avLst/>
          </a:prstGeom>
          <a:noFill/>
          <a:ln>
            <a:noFill/>
          </a:ln>
        </p:spPr>
        <p:txBody>
          <a:bodyPr spcFirstLastPara="1" wrap="square" lIns="94200" tIns="47100" rIns="94200"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094" y="0"/>
            <a:ext cx="3077740" cy="469424"/>
          </a:xfrm>
          <a:prstGeom prst="rect">
            <a:avLst/>
          </a:prstGeom>
          <a:noFill/>
          <a:ln>
            <a:noFill/>
          </a:ln>
        </p:spPr>
        <p:txBody>
          <a:bodyPr spcFirstLastPara="1" wrap="square" lIns="94200" tIns="47100" rIns="94200"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917422"/>
            <a:ext cx="3077740" cy="469424"/>
          </a:xfrm>
          <a:prstGeom prst="rect">
            <a:avLst/>
          </a:prstGeom>
          <a:noFill/>
          <a:ln>
            <a:noFill/>
          </a:ln>
        </p:spPr>
        <p:txBody>
          <a:bodyPr spcFirstLastPara="1" wrap="square" lIns="94200" tIns="47100" rIns="94200"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icidepreventionlifeline.or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ncbi.nlm.nih.gov/pubmed/24998511" TargetMode="External"/><Relationship Id="rId5" Type="http://schemas.openxmlformats.org/officeDocument/2006/relationships/hyperlink" Target="http://www.ncbi.nlm.nih.gov/pubmed/15811983" TargetMode="External"/><Relationship Id="rId4" Type="http://schemas.openxmlformats.org/officeDocument/2006/relationships/hyperlink" Target="http://onlinelibrary.wiley.com/doi/10.1111/j.1943-278X.2012.0095.x/ful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icidepreventionlifeline.or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ncbi.nlm.nih.gov/pubmed/24998511" TargetMode="External"/><Relationship Id="rId5" Type="http://schemas.openxmlformats.org/officeDocument/2006/relationships/hyperlink" Target="http://www.ncbi.nlm.nih.gov/pubmed/15811983" TargetMode="External"/><Relationship Id="rId4" Type="http://schemas.openxmlformats.org/officeDocument/2006/relationships/hyperlink" Target="http://onlinelibrary.wiley.com/doi/10.1111/j.1943-278X.2012.0095.x/ful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sph.harvard.edu/means-matt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cbi.nlm.nih.gov/pubmed/2388949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tanford.app.box.com/s/kb7alrpx6trlxzyebxm0l8xehxk8ayax" TargetMode="External"/><Relationship Id="rId7" Type="http://schemas.openxmlformats.org/officeDocument/2006/relationships/hyperlink" Target="https://www.bethe1to.com/join/"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followupmatters.suicidepreventionlifeline.org/" TargetMode="External"/><Relationship Id="rId5" Type="http://schemas.openxmlformats.org/officeDocument/2006/relationships/hyperlink" Target="http://www.who.int/bulletin/volumes/86/9/07-046995.pdf" TargetMode="External"/><Relationship Id="rId4" Type="http://schemas.openxmlformats.org/officeDocument/2006/relationships/hyperlink" Target="http://www.ncbi.nlm.nih.gov/pubmed/11376235"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youtube.com/watch?v=Kb24RrHIbFk"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mmwr/volumes/69/wr/mm6932a1.ht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ediatrics.aappublications.org/content/early/2020/12/15/peds.2020-02928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lpguide.org/articles/sleep/insomnia-causes-and-cures.ht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elpguide.org/articles/addictions/gambling-addiction-and-problem-gambling.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8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351"/>
              </a:spcBef>
              <a:spcAft>
                <a:spcPts val="0"/>
              </a:spcAft>
              <a:buClr>
                <a:schemeClr val="dk1"/>
              </a:buClr>
              <a:buSzPts val="1200"/>
              <a:buNone/>
            </a:pPr>
            <a:endParaRPr/>
          </a:p>
        </p:txBody>
      </p:sp>
      <p:sp>
        <p:nvSpPr>
          <p:cNvPr id="260" name="Google Shape;260;p8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8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8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90000"/>
              </a:lnSpc>
              <a:spcBef>
                <a:spcPts val="0"/>
              </a:spcBef>
              <a:spcAft>
                <a:spcPts val="0"/>
              </a:spcAft>
              <a:buClr>
                <a:schemeClr val="dk1"/>
              </a:buClr>
              <a:buSzPts val="1200"/>
              <a:buNone/>
            </a:pPr>
            <a:r>
              <a:rPr lang="en-US" sz="1000" dirty="0"/>
              <a:t>Suicide rates are highest among White and Native American/Alaska Native populations. </a:t>
            </a:r>
            <a:br>
              <a:rPr lang="en-US" sz="1000" dirty="0"/>
            </a:br>
            <a:r>
              <a:rPr lang="en-US" sz="1000" dirty="0"/>
              <a:t>However, data shows that the suicide rates for Latinos and African Americans are continually rising.</a:t>
            </a:r>
            <a:endParaRPr sz="1000" dirty="0"/>
          </a:p>
          <a:p>
            <a:pPr marL="0" lvl="0" indent="0" algn="l" rtl="0">
              <a:lnSpc>
                <a:spcPct val="90000"/>
              </a:lnSpc>
              <a:spcBef>
                <a:spcPts val="0"/>
              </a:spcBef>
              <a:spcAft>
                <a:spcPts val="0"/>
              </a:spcAft>
              <a:buClr>
                <a:schemeClr val="dk1"/>
              </a:buClr>
              <a:buSzPts val="1200"/>
              <a:buNone/>
            </a:pPr>
            <a:endParaRPr sz="1000" dirty="0"/>
          </a:p>
          <a:p>
            <a:pPr marL="457200" marR="0" lvl="0" indent="-228600" algn="l" rtl="0">
              <a:lnSpc>
                <a:spcPct val="90000"/>
              </a:lnSpc>
              <a:spcBef>
                <a:spcPts val="360"/>
              </a:spcBef>
              <a:spcAft>
                <a:spcPts val="0"/>
              </a:spcAft>
              <a:buSzPts val="1400"/>
              <a:buNone/>
            </a:pPr>
            <a:r>
              <a:rPr lang="en-US" sz="1000" dirty="0"/>
              <a:t>Although suicide rates peak in later life, </a:t>
            </a:r>
            <a:r>
              <a:rPr lang="en-US" sz="1000" u="sng" dirty="0"/>
              <a:t>risk of attempted suicide peaks among the young</a:t>
            </a:r>
            <a:r>
              <a:rPr lang="en-US" sz="1000" dirty="0"/>
              <a:t>. Sometimes we are not aware of the suicide risk in a person until they make an attempt on their life. A suicide attempt is among the most predictive factors for future suicide risk.  </a:t>
            </a:r>
            <a:endParaRPr sz="1000" dirty="0"/>
          </a:p>
          <a:p>
            <a:pPr marL="457200" marR="0" lvl="0" indent="-228600" algn="l" rtl="0">
              <a:lnSpc>
                <a:spcPct val="90000"/>
              </a:lnSpc>
              <a:spcBef>
                <a:spcPts val="360"/>
              </a:spcBef>
              <a:spcAft>
                <a:spcPts val="0"/>
              </a:spcAft>
              <a:buSzPts val="1400"/>
              <a:buNone/>
            </a:pPr>
            <a:endParaRPr sz="1000" dirty="0"/>
          </a:p>
          <a:p>
            <a:pPr marL="457200" marR="0" lvl="0" indent="-228600" algn="l" rtl="0">
              <a:lnSpc>
                <a:spcPct val="90000"/>
              </a:lnSpc>
              <a:spcBef>
                <a:spcPts val="360"/>
              </a:spcBef>
              <a:spcAft>
                <a:spcPts val="0"/>
              </a:spcAft>
              <a:buSzPts val="1400"/>
              <a:buNone/>
            </a:pPr>
            <a:r>
              <a:rPr lang="en-US" sz="1000" dirty="0"/>
              <a:t>Estimates are that for every death there are 25 to 100 non-fatal suicide attempts for all ages.</a:t>
            </a:r>
            <a:endParaRPr sz="1000" dirty="0"/>
          </a:p>
          <a:p>
            <a:pPr marL="0" lvl="0" indent="0" algn="l" rtl="0">
              <a:lnSpc>
                <a:spcPct val="90000"/>
              </a:lnSpc>
              <a:spcBef>
                <a:spcPts val="0"/>
              </a:spcBef>
              <a:spcAft>
                <a:spcPts val="0"/>
              </a:spcAft>
              <a:buClr>
                <a:schemeClr val="dk1"/>
              </a:buClr>
              <a:buSzPts val="1200"/>
              <a:buNone/>
            </a:pPr>
            <a:r>
              <a:rPr lang="en-US" sz="1000" dirty="0"/>
              <a:t>Among youth 15-25 years old there are 100-200 suicide attempts for every death by suicide, as compared to adults 75+ years old, there are 4 suicide attempts for each suicide death. Suicide by elders are usually more planful, more secretive, and they then to choose more highly lethal means.  </a:t>
            </a: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r>
              <a:rPr lang="en-US" sz="1000" dirty="0"/>
              <a:t>Research has shown that focusing on protective factors and increasing the occurrence of particular protective factors can make a difference.  The particular protective factors usually include:</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Having at least one trusted and caring adult</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School safety, a sense of belonging and community</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Family connectedness</a:t>
            </a:r>
            <a:endParaRPr sz="1000" dirty="0"/>
          </a:p>
          <a:p>
            <a:pPr marL="0" lvl="0" indent="0" algn="l" rtl="0">
              <a:lnSpc>
                <a:spcPct val="90000"/>
              </a:lnSpc>
              <a:spcBef>
                <a:spcPts val="0"/>
              </a:spcBef>
              <a:spcAft>
                <a:spcPts val="0"/>
              </a:spcAft>
              <a:buClr>
                <a:schemeClr val="dk1"/>
              </a:buClr>
              <a:buSzPts val="1200"/>
              <a:buNone/>
            </a:pPr>
            <a:r>
              <a:rPr lang="en-US" sz="1000" dirty="0"/>
              <a:t>These directly impact anyone’s risk for suicide… even without addressing the risk factors or stresses that are present.</a:t>
            </a: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r>
              <a:rPr lang="en-US" sz="1000" dirty="0"/>
              <a:t>Best practice is using a cultural competence approach</a:t>
            </a:r>
            <a:endParaRPr sz="1000" dirty="0"/>
          </a:p>
          <a:p>
            <a:pPr marL="0" lvl="0" indent="0" algn="l" rtl="0">
              <a:lnSpc>
                <a:spcPct val="90000"/>
              </a:lnSpc>
              <a:spcBef>
                <a:spcPts val="351"/>
              </a:spcBef>
              <a:spcAft>
                <a:spcPts val="0"/>
              </a:spcAft>
              <a:buClr>
                <a:schemeClr val="dk1"/>
              </a:buClr>
              <a:buSzPts val="1200"/>
              <a:buNone/>
            </a:pPr>
            <a:endParaRPr sz="1000" dirty="0"/>
          </a:p>
          <a:p>
            <a:pPr marL="0" lvl="0" indent="0" algn="l" rtl="0">
              <a:lnSpc>
                <a:spcPct val="90000"/>
              </a:lnSpc>
              <a:spcBef>
                <a:spcPts val="351"/>
              </a:spcBef>
              <a:spcAft>
                <a:spcPts val="0"/>
              </a:spcAft>
              <a:buClr>
                <a:schemeClr val="dk1"/>
              </a:buClr>
              <a:buSzPts val="1200"/>
              <a:buNone/>
            </a:pPr>
            <a:r>
              <a:rPr lang="en-US" sz="1000" b="1" dirty="0"/>
              <a:t>Suicide Rates Rising: How This Public Health Crisis Affects Latinos</a:t>
            </a:r>
            <a:endParaRPr sz="1000" dirty="0"/>
          </a:p>
          <a:p>
            <a:pPr marL="0" lvl="0" indent="0" algn="l" rtl="0">
              <a:lnSpc>
                <a:spcPct val="90000"/>
              </a:lnSpc>
              <a:spcBef>
                <a:spcPts val="351"/>
              </a:spcBef>
              <a:spcAft>
                <a:spcPts val="0"/>
              </a:spcAft>
              <a:buClr>
                <a:schemeClr val="dk1"/>
              </a:buClr>
              <a:buSzPts val="1200"/>
              <a:buNone/>
            </a:pPr>
            <a:r>
              <a:rPr lang="en-US" sz="1000" dirty="0"/>
              <a:t>June 12, 2018, Stacy Cantu </a:t>
            </a:r>
            <a:r>
              <a:rPr lang="en-US" sz="1000" dirty="0" err="1"/>
              <a:t>Pawlik</a:t>
            </a:r>
            <a:r>
              <a:rPr lang="en-US" sz="1000" dirty="0"/>
              <a:t> for </a:t>
            </a:r>
            <a:r>
              <a:rPr lang="en-US" sz="1000" dirty="0" err="1"/>
              <a:t>Salud</a:t>
            </a:r>
            <a:endParaRPr sz="1000" b="0" dirty="0"/>
          </a:p>
        </p:txBody>
      </p:sp>
      <p:sp>
        <p:nvSpPr>
          <p:cNvPr id="374" name="Google Shape;374;p8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9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9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97000"/>
              </a:lnSpc>
              <a:spcBef>
                <a:spcPts val="0"/>
              </a:spcBef>
              <a:spcAft>
                <a:spcPts val="0"/>
              </a:spcAft>
              <a:buSzPts val="1400"/>
              <a:buNone/>
            </a:pPr>
            <a:r>
              <a:rPr lang="en-US" sz="1000" dirty="0">
                <a:solidFill>
                  <a:srgbClr val="000000"/>
                </a:solidFill>
                <a:latin typeface="Calibri" panose="020F0502020204030204" pitchFamily="34" charset="0"/>
                <a:ea typeface="Tahoma"/>
                <a:cs typeface="Calibri" panose="020F0502020204030204" pitchFamily="34" charset="0"/>
                <a:sym typeface="Tahoma"/>
              </a:rPr>
              <a:t>Thoughts of suicide can touch any person anywhere, but there are some groups in the U.S. that are at greater risk for different reasons.</a:t>
            </a: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endParaRPr sz="1000" dirty="0">
              <a:solidFill>
                <a:srgbClr val="4A4A4A"/>
              </a:solidFill>
              <a:latin typeface="Calibri" panose="020F0502020204030204" pitchFamily="34" charset="0"/>
              <a:ea typeface="Tahoma"/>
              <a:cs typeface="Calibri" panose="020F0502020204030204" pitchFamily="34" charset="0"/>
              <a:sym typeface="Tahoma"/>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Middle-aged people, especially men, have the highest rate of suicide compared to other groups. Approximately 77% of all deaths by suicide in the U.S. are among men; they die by suicide 3.6 times more often than females. </a:t>
            </a: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endParaRPr sz="1000" dirty="0">
              <a:solidFill>
                <a:srgbClr val="4A4A4A"/>
              </a:solidFill>
              <a:latin typeface="Calibri" panose="020F0502020204030204" pitchFamily="34" charset="0"/>
              <a:ea typeface="Tahoma"/>
              <a:cs typeface="Calibri" panose="020F0502020204030204" pitchFamily="34" charset="0"/>
              <a:sym typeface="Tahoma"/>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Men ages 85 and older have the highest rate of any group in the country. Many factors contribute to this risk, including isolation, a history of violence, and access to lethal means.</a:t>
            </a: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Other gender issues include are addressed in the slide. They reflect what we know, but all too often don’t seriously think about.</a:t>
            </a:r>
            <a:r>
              <a:rPr lang="en-US" sz="1000" dirty="0">
                <a:latin typeface="Calibri" panose="020F0502020204030204" pitchFamily="34" charset="0"/>
                <a:ea typeface="Calibri"/>
                <a:cs typeface="Calibri" panose="020F0502020204030204" pitchFamily="34" charset="0"/>
                <a:sym typeface="Calibri"/>
              </a:rPr>
              <a:t> </a:t>
            </a:r>
            <a:endParaRPr sz="1000" dirty="0">
              <a:latin typeface="Calibri" panose="020F0502020204030204" pitchFamily="34" charset="0"/>
              <a:cs typeface="Calibri" panose="020F0502020204030204" pitchFamily="34" charset="0"/>
            </a:endParaRPr>
          </a:p>
          <a:p>
            <a:pPr marL="457200" marR="0" lvl="0" indent="-228600" algn="l" rtl="0">
              <a:lnSpc>
                <a:spcPct val="90000"/>
              </a:lnSpc>
              <a:spcBef>
                <a:spcPts val="11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85" name="Google Shape;385;p9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9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Although women have significantly lower suicide completion rates than men, they attempt suicide at 3 times the rate of men.</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Suicide rates among women have been increasing at a faster rate than those of men over the past 10 years (US Center for Disease Control Data), so it’s an issue we need to consider.</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While the rates are high, on the converse, protective factors for women include:</a:t>
            </a:r>
            <a:endParaRPr sz="1000" dirty="0"/>
          </a:p>
          <a:p>
            <a:pPr marL="457200" marR="0" lvl="0" indent="-228600" algn="l" rtl="0">
              <a:lnSpc>
                <a:spcPct val="100000"/>
              </a:lnSpc>
              <a:spcBef>
                <a:spcPts val="360"/>
              </a:spcBef>
              <a:spcAft>
                <a:spcPts val="0"/>
              </a:spcAft>
              <a:buSzPts val="1400"/>
              <a:buNone/>
            </a:pPr>
            <a:endParaRPr sz="1000" dirty="0"/>
          </a:p>
          <a:p>
            <a:pPr marL="457200" lvl="0" indent="-228600" algn="l" rtl="0">
              <a:lnSpc>
                <a:spcPct val="100000"/>
              </a:lnSpc>
              <a:spcBef>
                <a:spcPts val="360"/>
              </a:spcBef>
              <a:spcAft>
                <a:spcPts val="0"/>
              </a:spcAft>
              <a:buSzPts val="1400"/>
              <a:buFont typeface="Calibri"/>
              <a:buChar char="-"/>
            </a:pPr>
            <a:r>
              <a:rPr lang="en-US" sz="1000" dirty="0"/>
              <a:t>Increased verbal and social skills</a:t>
            </a:r>
            <a:endParaRPr sz="1000" dirty="0"/>
          </a:p>
          <a:p>
            <a:pPr marL="457200" lvl="0" indent="-228600" algn="l" rtl="0">
              <a:lnSpc>
                <a:spcPct val="100000"/>
              </a:lnSpc>
              <a:spcBef>
                <a:spcPts val="360"/>
              </a:spcBef>
              <a:spcAft>
                <a:spcPts val="0"/>
              </a:spcAft>
              <a:buSzPts val="1400"/>
              <a:buFont typeface="Calibri"/>
              <a:buChar char="-"/>
            </a:pPr>
            <a:r>
              <a:rPr lang="en-US" sz="1000" dirty="0"/>
              <a:t>Increased self-helping and self-seeking behaviors</a:t>
            </a:r>
            <a:endParaRPr sz="1000" dirty="0"/>
          </a:p>
          <a:p>
            <a:pPr marL="457200" lvl="0" indent="-228600" algn="l" rtl="0">
              <a:lnSpc>
                <a:spcPct val="100000"/>
              </a:lnSpc>
              <a:spcBef>
                <a:spcPts val="360"/>
              </a:spcBef>
              <a:spcAft>
                <a:spcPts val="0"/>
              </a:spcAft>
              <a:buSzPts val="1400"/>
              <a:buFont typeface="Calibri"/>
              <a:buChar char="-"/>
            </a:pPr>
            <a:r>
              <a:rPr lang="en-US" sz="1000" dirty="0"/>
              <a:t>Social networks are often stronger, providing connections to services and people</a:t>
            </a:r>
            <a:endParaRPr sz="1000" dirty="0"/>
          </a:p>
          <a:p>
            <a:pPr marL="457200" lvl="0" indent="-139700" algn="l" rtl="0">
              <a:lnSpc>
                <a:spcPct val="100000"/>
              </a:lnSpc>
              <a:spcBef>
                <a:spcPts val="360"/>
              </a:spcBef>
              <a:spcAft>
                <a:spcPts val="0"/>
              </a:spcAft>
              <a:buSzPts val="1400"/>
              <a:buFont typeface="Calibri"/>
              <a:buNone/>
            </a:pPr>
            <a:endParaRPr sz="1000" dirty="0"/>
          </a:p>
        </p:txBody>
      </p:sp>
      <p:sp>
        <p:nvSpPr>
          <p:cNvPr id="397" name="Google Shape;397;p9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8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Clr>
                <a:schemeClr val="dk1"/>
              </a:buClr>
              <a:buSzPts val="1200"/>
              <a:buNone/>
            </a:pPr>
            <a:endParaRPr sz="1000" dirty="0"/>
          </a:p>
          <a:p>
            <a:pPr marL="0" lvl="0" indent="0" algn="l" rtl="0">
              <a:lnSpc>
                <a:spcPct val="100000"/>
              </a:lnSpc>
              <a:spcBef>
                <a:spcPts val="0"/>
              </a:spcBef>
              <a:spcAft>
                <a:spcPts val="0"/>
              </a:spcAft>
              <a:buClr>
                <a:schemeClr val="dk1"/>
              </a:buClr>
              <a:buSzPts val="1200"/>
              <a:buNone/>
            </a:pPr>
            <a:r>
              <a:rPr lang="en-US" sz="1000" dirty="0"/>
              <a:t>At the same time, researchers have found that Hispanics often share protective factors against suicidal tendencies. Most notably, the strong sense of family and culture that are often to blame in creating unresolvable conflict and leading to suicide attempts might just as easily serve a positive role in preventing them. In addition to recognizing the importance of the family unit over the needs of the individual, along with strong family support. Other protective factors against suicide include a general moral opposition to it among Hispanics; pride in ethnicity, which has been shown to result in a lower risk of drug use and being born outside the US – Hispanic youths who were born elsewhere but live in the US have a lower suicide attempt rate than those born here.</a:t>
            </a:r>
            <a:endParaRPr sz="1000" dirty="0"/>
          </a:p>
          <a:p>
            <a:pPr marL="0" lvl="0" indent="0" algn="l" rtl="0">
              <a:lnSpc>
                <a:spcPct val="100000"/>
              </a:lnSpc>
              <a:spcBef>
                <a:spcPts val="0"/>
              </a:spcBef>
              <a:spcAft>
                <a:spcPts val="0"/>
              </a:spcAft>
              <a:buClr>
                <a:schemeClr val="dk1"/>
              </a:buClr>
              <a:buSzPts val="1200"/>
              <a:buNone/>
            </a:pPr>
            <a:endParaRPr sz="1000" dirty="0"/>
          </a:p>
          <a:p>
            <a:pPr marL="0" lvl="0" indent="0" algn="l" rtl="0">
              <a:lnSpc>
                <a:spcPct val="100000"/>
              </a:lnSpc>
              <a:spcBef>
                <a:spcPts val="0"/>
              </a:spcBef>
              <a:spcAft>
                <a:spcPts val="0"/>
              </a:spcAft>
              <a:buClr>
                <a:schemeClr val="dk1"/>
              </a:buClr>
              <a:buSzPts val="1200"/>
              <a:buNone/>
            </a:pPr>
            <a:endParaRPr sz="1000" dirty="0"/>
          </a:p>
          <a:p>
            <a:pPr marL="0" lvl="0" indent="0" algn="l" rtl="0">
              <a:lnSpc>
                <a:spcPct val="100000"/>
              </a:lnSpc>
              <a:spcBef>
                <a:spcPts val="0"/>
              </a:spcBef>
              <a:spcAft>
                <a:spcPts val="0"/>
              </a:spcAft>
              <a:buClr>
                <a:schemeClr val="dk1"/>
              </a:buClr>
              <a:buSzPts val="1200"/>
              <a:buNone/>
            </a:pPr>
            <a:endParaRPr sz="1000" dirty="0"/>
          </a:p>
          <a:p>
            <a:pPr marL="0" lvl="0" indent="0" algn="l" rtl="0">
              <a:lnSpc>
                <a:spcPct val="100000"/>
              </a:lnSpc>
              <a:spcBef>
                <a:spcPts val="0"/>
              </a:spcBef>
              <a:spcAft>
                <a:spcPts val="0"/>
              </a:spcAft>
              <a:buClr>
                <a:schemeClr val="dk1"/>
              </a:buClr>
              <a:buSzPts val="1200"/>
              <a:buNone/>
            </a:pPr>
            <a:r>
              <a:rPr lang="en-US" sz="1000" dirty="0"/>
              <a:t>“SAMHSA: Mental Health America of Texas”</a:t>
            </a:r>
            <a:endParaRPr sz="1000" dirty="0"/>
          </a:p>
          <a:p>
            <a:pPr marL="0" lvl="0" indent="0" algn="l" rtl="0">
              <a:lnSpc>
                <a:spcPct val="100000"/>
              </a:lnSpc>
              <a:spcBef>
                <a:spcPts val="0"/>
              </a:spcBef>
              <a:spcAft>
                <a:spcPts val="0"/>
              </a:spcAft>
              <a:buClr>
                <a:schemeClr val="dk1"/>
              </a:buClr>
              <a:buSzPts val="1200"/>
              <a:buNone/>
            </a:pPr>
            <a:endParaRPr sz="1000" dirty="0"/>
          </a:p>
          <a:p>
            <a:pPr marL="0" lvl="0" indent="0" algn="l" rtl="0">
              <a:lnSpc>
                <a:spcPct val="100000"/>
              </a:lnSpc>
              <a:spcBef>
                <a:spcPts val="0"/>
              </a:spcBef>
              <a:spcAft>
                <a:spcPts val="0"/>
              </a:spcAft>
              <a:buClr>
                <a:schemeClr val="dk1"/>
              </a:buClr>
              <a:buSzPts val="1200"/>
              <a:buNone/>
            </a:pPr>
            <a:r>
              <a:rPr lang="en-US" sz="1000" dirty="0"/>
              <a:t>“Latinos Need Better Access To Mental Health Care.” </a:t>
            </a:r>
            <a:r>
              <a:rPr lang="en-US" sz="1000" i="1" dirty="0"/>
              <a:t>Kansas City Star</a:t>
            </a:r>
            <a:r>
              <a:rPr lang="en-US" sz="1000" dirty="0"/>
              <a:t>, 24 June, 2008</a:t>
            </a:r>
            <a:endParaRPr sz="1000" dirty="0"/>
          </a:p>
        </p:txBody>
      </p:sp>
      <p:sp>
        <p:nvSpPr>
          <p:cNvPr id="409" name="Google Shape;409;p8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8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87: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80000"/>
              </a:lnSpc>
              <a:spcBef>
                <a:spcPts val="0"/>
              </a:spcBef>
              <a:spcAft>
                <a:spcPts val="0"/>
              </a:spcAft>
              <a:buClr>
                <a:schemeClr val="dk1"/>
              </a:buClr>
              <a:buSzPts val="1200"/>
              <a:buNone/>
            </a:pPr>
            <a:r>
              <a:rPr lang="en-US" sz="1000" dirty="0"/>
              <a:t>Although in general, Hispanic suicide rates are lower than those of the overall US population, the teenage Latina population has a notably high suicide rate - close to double that of non-Hispanic youth and young adult females.  Alarmingly one in seven Hispanic girls living in the US will attempt suicide after struggling with common factors, including many of the same issues we just identified: culture, access to health care, family dynamics, language barriers, and poverty.  </a:t>
            </a:r>
            <a:endParaRPr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0"/>
              </a:spcBef>
              <a:spcAft>
                <a:spcPts val="0"/>
              </a:spcAft>
              <a:buClr>
                <a:schemeClr val="dk1"/>
              </a:buClr>
              <a:buSzPts val="1200"/>
              <a:buNone/>
            </a:pPr>
            <a:r>
              <a:rPr lang="en-US" sz="1000" dirty="0"/>
              <a:t>Latina high school girls have the highest rate of suicide </a:t>
            </a:r>
            <a:r>
              <a:rPr lang="en-US" sz="1000" b="1" dirty="0"/>
              <a:t>attempts</a:t>
            </a:r>
            <a:r>
              <a:rPr lang="en-US" sz="1000" dirty="0"/>
              <a:t> in the country. Neary 25% contemplated suicide and 15% attempted.  Most concerning are </a:t>
            </a:r>
            <a:r>
              <a:rPr lang="en-US" sz="1000" b="1" dirty="0"/>
              <a:t>ninth-grade</a:t>
            </a:r>
            <a:r>
              <a:rPr lang="en-US" sz="1000" dirty="0"/>
              <a:t> Latino girls, a group in which 30-40% reported suicidal thoughts and 14-19% reported attempting suicide in the past year.  </a:t>
            </a:r>
            <a:endParaRPr sz="1000" dirty="0"/>
          </a:p>
          <a:p>
            <a:pPr marL="0" lvl="0" indent="0" algn="l" rtl="0">
              <a:lnSpc>
                <a:spcPct val="80000"/>
              </a:lnSpc>
              <a:spcBef>
                <a:spcPts val="0"/>
              </a:spcBef>
              <a:spcAft>
                <a:spcPts val="0"/>
              </a:spcAft>
              <a:buClr>
                <a:schemeClr val="dk1"/>
              </a:buClr>
              <a:buSzPts val="1200"/>
              <a:buNone/>
            </a:pPr>
            <a:endParaRPr sz="1000" dirty="0">
              <a:latin typeface="Calibri"/>
              <a:ea typeface="Calibri"/>
              <a:cs typeface="Calibri"/>
              <a:sym typeface="Calibri"/>
            </a:endParaRPr>
          </a:p>
          <a:p>
            <a:pPr marL="0" lvl="0" indent="0" algn="l" rtl="0">
              <a:lnSpc>
                <a:spcPct val="80000"/>
              </a:lnSpc>
              <a:spcBef>
                <a:spcPts val="0"/>
              </a:spcBef>
              <a:spcAft>
                <a:spcPts val="0"/>
              </a:spcAft>
              <a:buClr>
                <a:schemeClr val="dk1"/>
              </a:buClr>
              <a:buSzPts val="1200"/>
              <a:buNone/>
            </a:pPr>
            <a:r>
              <a:rPr lang="en-US" sz="1000" dirty="0">
                <a:latin typeface="Calibri"/>
                <a:ea typeface="Calibri"/>
                <a:cs typeface="Calibri"/>
                <a:sym typeface="Calibri"/>
              </a:rPr>
              <a:t>In a four-year analysis of a nationally representative sample, Hispanic adolescent and young adults had the highest rates of hopelessness and fatalism among all racial/ethnic groups. Additionally, perceived racial discrimination is associated with suicide attempts among Hispanic college students (Gomez, 2011).12s </a:t>
            </a:r>
            <a:endParaRPr sz="1000" dirty="0"/>
          </a:p>
          <a:p>
            <a:pPr marL="0" lvl="0" indent="0" algn="l" rtl="0">
              <a:lnSpc>
                <a:spcPct val="80000"/>
              </a:lnSpc>
              <a:spcBef>
                <a:spcPts val="0"/>
              </a:spcBef>
              <a:spcAft>
                <a:spcPts val="0"/>
              </a:spcAft>
              <a:buClr>
                <a:schemeClr val="dk1"/>
              </a:buClr>
              <a:buSzPts val="1200"/>
              <a:buNone/>
            </a:pPr>
            <a:endParaRPr sz="1000" dirty="0"/>
          </a:p>
          <a:p>
            <a:pPr marL="0" marR="0" lvl="0" indent="0" algn="l" rtl="0">
              <a:lnSpc>
                <a:spcPct val="80000"/>
              </a:lnSpc>
              <a:spcBef>
                <a:spcPts val="351"/>
              </a:spcBef>
              <a:spcAft>
                <a:spcPts val="0"/>
              </a:spcAft>
              <a:buClr>
                <a:srgbClr val="000000"/>
              </a:buClr>
              <a:buSzPts val="1400"/>
              <a:buFont typeface="Arial"/>
              <a:buNone/>
            </a:pPr>
            <a:r>
              <a:rPr lang="en-US" sz="1000" dirty="0"/>
              <a:t>The US Latino population is large, young, and fast-growing, Without targeted prevention efforts, the high levels of suicidal behavior among Latino adolescents are likely to continue, placing considerable demands on families, communities, medical and psychiatric services. </a:t>
            </a:r>
            <a:endParaRPr sz="1000" dirty="0">
              <a:latin typeface="Calibri"/>
              <a:ea typeface="Calibri"/>
              <a:cs typeface="Calibri"/>
              <a:sym typeface="Calibri"/>
            </a:endParaRPr>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i="1" dirty="0"/>
              <a:t>Addressing Stigma In Hispanic Mental Health Communications</a:t>
            </a:r>
            <a:endParaRPr sz="1000" dirty="0"/>
          </a:p>
          <a:p>
            <a:pPr marL="0" lvl="0" indent="0" algn="l" rtl="0">
              <a:lnSpc>
                <a:spcPct val="80000"/>
              </a:lnSpc>
              <a:spcBef>
                <a:spcPts val="351"/>
              </a:spcBef>
              <a:spcAft>
                <a:spcPts val="0"/>
              </a:spcAft>
              <a:buSzPts val="1400"/>
              <a:buNone/>
            </a:pPr>
            <a:r>
              <a:rPr lang="en-US" sz="1000" i="1" dirty="0"/>
              <a:t>Beatriz Mallory 2018</a:t>
            </a:r>
            <a:endParaRPr sz="1000" dirty="0"/>
          </a:p>
        </p:txBody>
      </p:sp>
      <p:sp>
        <p:nvSpPr>
          <p:cNvPr id="421" name="Google Shape;421;p87: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4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14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lnSpcReduction="10000"/>
          </a:bodyPr>
          <a:lstStyle/>
          <a:p>
            <a:pPr marL="0" lvl="0" indent="0" algn="l" rtl="0">
              <a:lnSpc>
                <a:spcPct val="100000"/>
              </a:lnSpc>
              <a:spcBef>
                <a:spcPts val="0"/>
              </a:spcBef>
              <a:spcAft>
                <a:spcPts val="0"/>
              </a:spcAft>
              <a:buClr>
                <a:schemeClr val="dk1"/>
              </a:buClr>
              <a:buSzPts val="1200"/>
              <a:buNone/>
            </a:pPr>
            <a:endParaRPr sz="1000" dirty="0"/>
          </a:p>
          <a:p>
            <a:pPr marL="0" marR="0" lvl="0" indent="0" algn="l" rtl="0">
              <a:lnSpc>
                <a:spcPct val="107000"/>
              </a:lnSpc>
              <a:spcBef>
                <a:spcPts val="0"/>
              </a:spcBef>
              <a:spcAft>
                <a:spcPts val="0"/>
              </a:spcAft>
              <a:buSzPts val="1400"/>
              <a:buNone/>
            </a:pPr>
            <a:r>
              <a:rPr lang="en-US" sz="1000" dirty="0">
                <a:latin typeface="Calibri"/>
                <a:ea typeface="Calibri"/>
                <a:cs typeface="Calibri"/>
                <a:sym typeface="Calibri"/>
              </a:rPr>
              <a:t>Across all racial and ethnic populations, some of the most significant protective factors among Latinos are:</a:t>
            </a:r>
            <a:endParaRPr sz="1000" dirty="0"/>
          </a:p>
          <a:p>
            <a:pPr marL="0" marR="0" lvl="0" indent="0" algn="l" rtl="0">
              <a:lnSpc>
                <a:spcPct val="10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000" dirty="0">
                <a:latin typeface="Calibri"/>
                <a:ea typeface="Calibri"/>
                <a:cs typeface="Calibri"/>
                <a:sym typeface="Calibri"/>
              </a:rPr>
              <a:t>Familism: Latino populations score high on measures of familism, which are strong feelings of commitment, loyalty, and obligation to family members that extends beyond the nuclear family. The interdependent nature of family includes making family needs a priority over individual needs and being able to turn to family for support. </a:t>
            </a:r>
            <a:endParaRPr sz="1000" dirty="0"/>
          </a:p>
          <a:p>
            <a:pPr marL="0" marR="0" lvl="0" indent="0" algn="l" rtl="0">
              <a:lnSpc>
                <a:spcPct val="10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000" dirty="0">
                <a:latin typeface="Calibri"/>
                <a:ea typeface="Calibri"/>
                <a:cs typeface="Calibri"/>
                <a:sym typeface="Calibri"/>
              </a:rPr>
              <a:t>Youth reporting strong, supportive relationships with their parents are less likely to attempt suicide. Latina adolescents with greater involvement in their culture have more positive relationships with their mothers and fewer withdrawn or depressive behaviors and suicide attempts. Ethnic identity is positively associated with self-esteem among Latino/Latina adolescents, and has been shown to moderate the relationship between perceived discrimination and depression. ,</a:t>
            </a:r>
            <a:endParaRPr sz="1000" dirty="0"/>
          </a:p>
          <a:p>
            <a:pPr marL="0" marR="0" lvl="0" indent="0" algn="l" rtl="0">
              <a:lnSpc>
                <a:spcPct val="10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000" dirty="0">
                <a:latin typeface="Calibri"/>
                <a:ea typeface="Calibri"/>
                <a:cs typeface="Calibri"/>
                <a:sym typeface="Calibri"/>
              </a:rPr>
              <a:t>Religion and spirituality often are the foundation of moral objections to suicide. They are also more likely than other racial/ethnic groups to belong to religious denominations that have strong beliefs prohibiting suicidal thoughts and behaviors. Personal beliefs about the value of life is a strong protective factor from suicide ideation.</a:t>
            </a:r>
            <a:endParaRPr sz="1000" dirty="0"/>
          </a:p>
          <a:p>
            <a:pPr marL="0" marR="0" lvl="0" indent="0" algn="l" rtl="0">
              <a:lnSpc>
                <a:spcPct val="10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000" dirty="0">
                <a:latin typeface="Calibri"/>
                <a:ea typeface="Calibri"/>
                <a:cs typeface="Calibri"/>
                <a:sym typeface="Calibri"/>
              </a:rPr>
              <a:t>Caring from teachers: One recent national study found that perceived caring from teachers was associated with a decreased risk of suicide attempts by Latina adolescents. That holds huge implications for teachers.</a:t>
            </a:r>
            <a:endParaRPr sz="1000" dirty="0"/>
          </a:p>
          <a:p>
            <a:pPr marL="0" lvl="0" indent="0" algn="l" rtl="0">
              <a:lnSpc>
                <a:spcPct val="100000"/>
              </a:lnSpc>
              <a:spcBef>
                <a:spcPts val="800"/>
              </a:spcBef>
              <a:spcAft>
                <a:spcPts val="0"/>
              </a:spcAft>
              <a:buClr>
                <a:schemeClr val="dk1"/>
              </a:buClr>
              <a:buSzPts val="1200"/>
              <a:buNone/>
            </a:pPr>
            <a:endParaRPr sz="1000" dirty="0"/>
          </a:p>
        </p:txBody>
      </p:sp>
      <p:sp>
        <p:nvSpPr>
          <p:cNvPr id="433" name="Google Shape;433;p14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00: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panose="020F0502020204030204" pitchFamily="34" charset="0"/>
                <a:ea typeface="Arial"/>
                <a:cs typeface="Calibri" panose="020F0502020204030204" pitchFamily="34" charset="0"/>
                <a:sym typeface="Arial"/>
              </a:rPr>
              <a:t> Cries for help are sometimes random statements that are made.  </a:t>
            </a:r>
            <a:endParaRPr sz="1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sz="1000" b="0" i="0" u="none" strike="noStrike" cap="none" dirty="0">
              <a:solidFill>
                <a:schemeClr val="dk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200"/>
              <a:buFont typeface="Calibri"/>
              <a:buNone/>
            </a:pPr>
            <a:endParaRPr sz="1000" b="0" i="0" u="none" strike="noStrike" cap="none" dirty="0">
              <a:solidFill>
                <a:schemeClr val="dk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panose="020F0502020204030204" pitchFamily="34" charset="0"/>
                <a:ea typeface="Arial"/>
                <a:cs typeface="Calibri" panose="020F0502020204030204" pitchFamily="34" charset="0"/>
                <a:sym typeface="Arial"/>
              </a:rPr>
              <a:t>Discuss these statements – and consider options for response.  </a:t>
            </a:r>
            <a:endParaRPr sz="1000" dirty="0">
              <a:latin typeface="Calibri" panose="020F0502020204030204" pitchFamily="34" charset="0"/>
              <a:cs typeface="Calibri" panose="020F0502020204030204" pitchFamily="34" charset="0"/>
            </a:endParaRPr>
          </a:p>
        </p:txBody>
      </p:sp>
      <p:sp>
        <p:nvSpPr>
          <p:cNvPr id="445" name="Google Shape;445;p100: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8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8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fontScale="32500" lnSpcReduction="20000"/>
          </a:bodyPr>
          <a:lstStyle/>
          <a:p>
            <a:pPr marL="0" lvl="0" indent="0" algn="l" rtl="0">
              <a:lnSpc>
                <a:spcPct val="80000"/>
              </a:lnSpc>
              <a:spcBef>
                <a:spcPts val="351"/>
              </a:spcBef>
              <a:spcAft>
                <a:spcPts val="0"/>
              </a:spcAft>
              <a:buSzPts val="1400"/>
              <a:buNone/>
            </a:pPr>
            <a:r>
              <a:rPr lang="en-US" sz="1000" dirty="0"/>
              <a:t>Suicide does not have one single cause. Certain factors like substance abuse and untreated depression can lead to higher risk of suicide just as having a trusted group of friends can help protect you.</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Warning sign: Talk</a:t>
            </a:r>
            <a:endParaRPr sz="1000" dirty="0"/>
          </a:p>
          <a:p>
            <a:pPr marL="0" lvl="0" indent="0" algn="l" rtl="0">
              <a:lnSpc>
                <a:spcPct val="80000"/>
              </a:lnSpc>
              <a:spcBef>
                <a:spcPts val="351"/>
              </a:spcBef>
              <a:spcAft>
                <a:spcPts val="0"/>
              </a:spcAft>
              <a:buSzPts val="1400"/>
              <a:buNone/>
            </a:pPr>
            <a:r>
              <a:rPr lang="en-US" sz="1000" dirty="0"/>
              <a:t>If a person talks about:</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Killing themselves</a:t>
            </a:r>
            <a:endParaRPr sz="1000" dirty="0"/>
          </a:p>
          <a:p>
            <a:pPr marL="171450" lvl="0" indent="-171450" algn="l" rtl="0">
              <a:lnSpc>
                <a:spcPct val="80000"/>
              </a:lnSpc>
              <a:spcBef>
                <a:spcPts val="351"/>
              </a:spcBef>
              <a:spcAft>
                <a:spcPts val="0"/>
              </a:spcAft>
              <a:buSzPts val="1400"/>
              <a:buFont typeface="Arial"/>
              <a:buChar char="•"/>
            </a:pPr>
            <a:r>
              <a:rPr lang="en-US" sz="1000" dirty="0"/>
              <a:t>Feeling hopeless</a:t>
            </a:r>
            <a:endParaRPr sz="1000" dirty="0"/>
          </a:p>
          <a:p>
            <a:pPr marL="171450" lvl="0" indent="-171450" algn="l" rtl="0">
              <a:lnSpc>
                <a:spcPct val="80000"/>
              </a:lnSpc>
              <a:spcBef>
                <a:spcPts val="351"/>
              </a:spcBef>
              <a:spcAft>
                <a:spcPts val="0"/>
              </a:spcAft>
              <a:buSzPts val="1400"/>
              <a:buFont typeface="Arial"/>
              <a:buChar char="•"/>
            </a:pPr>
            <a:r>
              <a:rPr lang="en-US" sz="1000" dirty="0"/>
              <a:t>Having no reason to live</a:t>
            </a:r>
            <a:endParaRPr sz="1000" dirty="0"/>
          </a:p>
          <a:p>
            <a:pPr marL="171450" lvl="0" indent="-171450" algn="l" rtl="0">
              <a:lnSpc>
                <a:spcPct val="80000"/>
              </a:lnSpc>
              <a:spcBef>
                <a:spcPts val="351"/>
              </a:spcBef>
              <a:spcAft>
                <a:spcPts val="0"/>
              </a:spcAft>
              <a:buSzPts val="1400"/>
              <a:buFont typeface="Arial"/>
              <a:buChar char="•"/>
            </a:pPr>
            <a:r>
              <a:rPr lang="en-US" sz="1000" dirty="0"/>
              <a:t>Being a burden to others</a:t>
            </a:r>
            <a:endParaRPr sz="1000" dirty="0"/>
          </a:p>
          <a:p>
            <a:pPr marL="171450" lvl="0" indent="-171450" algn="l" rtl="0">
              <a:lnSpc>
                <a:spcPct val="80000"/>
              </a:lnSpc>
              <a:spcBef>
                <a:spcPts val="351"/>
              </a:spcBef>
              <a:spcAft>
                <a:spcPts val="0"/>
              </a:spcAft>
              <a:buSzPts val="1400"/>
              <a:buFont typeface="Arial"/>
              <a:buChar char="•"/>
            </a:pPr>
            <a:r>
              <a:rPr lang="en-US" sz="1000" dirty="0"/>
              <a:t>Feeling trapped</a:t>
            </a:r>
            <a:endParaRPr sz="1000" dirty="0"/>
          </a:p>
          <a:p>
            <a:pPr marL="171450" lvl="0" indent="-171450" algn="l" rtl="0">
              <a:lnSpc>
                <a:spcPct val="80000"/>
              </a:lnSpc>
              <a:spcBef>
                <a:spcPts val="351"/>
              </a:spcBef>
              <a:spcAft>
                <a:spcPts val="0"/>
              </a:spcAft>
              <a:buSzPts val="1400"/>
              <a:buFont typeface="Arial"/>
              <a:buChar char="•"/>
            </a:pPr>
            <a:r>
              <a:rPr lang="en-US" sz="1000" dirty="0"/>
              <a:t>Unbearable pain</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Warning sign: Behavior</a:t>
            </a:r>
            <a:endParaRPr sz="1000" dirty="0"/>
          </a:p>
          <a:p>
            <a:pPr marL="0" lvl="0" indent="0" algn="l" rtl="0">
              <a:lnSpc>
                <a:spcPct val="80000"/>
              </a:lnSpc>
              <a:spcBef>
                <a:spcPts val="351"/>
              </a:spcBef>
              <a:spcAft>
                <a:spcPts val="0"/>
              </a:spcAft>
              <a:buSzPts val="1400"/>
              <a:buNone/>
            </a:pPr>
            <a:r>
              <a:rPr lang="en-US" sz="1000" dirty="0"/>
              <a:t>Behaviors that may signal risk, especially if related to a painful event, loss or change:</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Increased use of alcohol or drugs</a:t>
            </a:r>
            <a:endParaRPr sz="1000" dirty="0"/>
          </a:p>
          <a:p>
            <a:pPr marL="171450" lvl="0" indent="-171450" algn="l" rtl="0">
              <a:lnSpc>
                <a:spcPct val="80000"/>
              </a:lnSpc>
              <a:spcBef>
                <a:spcPts val="351"/>
              </a:spcBef>
              <a:spcAft>
                <a:spcPts val="0"/>
              </a:spcAft>
              <a:buSzPts val="1400"/>
              <a:buFont typeface="Arial"/>
              <a:buChar char="•"/>
            </a:pPr>
            <a:r>
              <a:rPr lang="en-US" sz="1000" dirty="0"/>
              <a:t>Looking for a way to end their lives, such as searching online for methods</a:t>
            </a:r>
            <a:endParaRPr sz="1000" dirty="0"/>
          </a:p>
          <a:p>
            <a:pPr marL="171450" lvl="0" indent="-171450" algn="l" rtl="0">
              <a:lnSpc>
                <a:spcPct val="80000"/>
              </a:lnSpc>
              <a:spcBef>
                <a:spcPts val="351"/>
              </a:spcBef>
              <a:spcAft>
                <a:spcPts val="0"/>
              </a:spcAft>
              <a:buSzPts val="1400"/>
              <a:buFont typeface="Arial"/>
              <a:buChar char="•"/>
            </a:pPr>
            <a:r>
              <a:rPr lang="en-US" sz="1000" dirty="0"/>
              <a:t>Withdrawing from activities</a:t>
            </a:r>
            <a:endParaRPr sz="1000" dirty="0"/>
          </a:p>
          <a:p>
            <a:pPr marL="171450" lvl="0" indent="-171450" algn="l" rtl="0">
              <a:lnSpc>
                <a:spcPct val="80000"/>
              </a:lnSpc>
              <a:spcBef>
                <a:spcPts val="351"/>
              </a:spcBef>
              <a:spcAft>
                <a:spcPts val="0"/>
              </a:spcAft>
              <a:buSzPts val="1400"/>
              <a:buFont typeface="Arial"/>
              <a:buChar char="•"/>
            </a:pPr>
            <a:r>
              <a:rPr lang="en-US" sz="1000" dirty="0"/>
              <a:t>Isolating from family and friends</a:t>
            </a:r>
            <a:endParaRPr sz="1000" dirty="0"/>
          </a:p>
          <a:p>
            <a:pPr marL="171450" lvl="0" indent="-171450" algn="l" rtl="0">
              <a:lnSpc>
                <a:spcPct val="80000"/>
              </a:lnSpc>
              <a:spcBef>
                <a:spcPts val="351"/>
              </a:spcBef>
              <a:spcAft>
                <a:spcPts val="0"/>
              </a:spcAft>
              <a:buSzPts val="1400"/>
              <a:buFont typeface="Arial"/>
              <a:buChar char="•"/>
            </a:pPr>
            <a:r>
              <a:rPr lang="en-US" sz="1000" dirty="0"/>
              <a:t>Sleeping too much or too little</a:t>
            </a:r>
            <a:endParaRPr sz="1000" dirty="0"/>
          </a:p>
          <a:p>
            <a:pPr marL="171450" lvl="0" indent="-171450" algn="l" rtl="0">
              <a:lnSpc>
                <a:spcPct val="80000"/>
              </a:lnSpc>
              <a:spcBef>
                <a:spcPts val="351"/>
              </a:spcBef>
              <a:spcAft>
                <a:spcPts val="0"/>
              </a:spcAft>
              <a:buSzPts val="1400"/>
              <a:buFont typeface="Arial"/>
              <a:buChar char="•"/>
            </a:pPr>
            <a:r>
              <a:rPr lang="en-US" sz="1000" dirty="0"/>
              <a:t>Visiting or calling people to say goodbye</a:t>
            </a:r>
            <a:endParaRPr sz="1000" dirty="0"/>
          </a:p>
          <a:p>
            <a:pPr marL="171450" lvl="0" indent="-171450" algn="l" rtl="0">
              <a:lnSpc>
                <a:spcPct val="80000"/>
              </a:lnSpc>
              <a:spcBef>
                <a:spcPts val="351"/>
              </a:spcBef>
              <a:spcAft>
                <a:spcPts val="0"/>
              </a:spcAft>
              <a:buSzPts val="1400"/>
              <a:buFont typeface="Arial"/>
              <a:buChar char="•"/>
            </a:pPr>
            <a:r>
              <a:rPr lang="en-US" sz="1000" dirty="0"/>
              <a:t>Giving away prized possessions</a:t>
            </a:r>
            <a:endParaRPr sz="1000" dirty="0"/>
          </a:p>
          <a:p>
            <a:pPr marL="171450" lvl="0" indent="-171450" algn="l" rtl="0">
              <a:lnSpc>
                <a:spcPct val="80000"/>
              </a:lnSpc>
              <a:spcBef>
                <a:spcPts val="351"/>
              </a:spcBef>
              <a:spcAft>
                <a:spcPts val="0"/>
              </a:spcAft>
              <a:buSzPts val="1400"/>
              <a:buFont typeface="Arial"/>
              <a:buChar char="•"/>
            </a:pPr>
            <a:r>
              <a:rPr lang="en-US" sz="1000" dirty="0"/>
              <a:t>Aggression</a:t>
            </a:r>
            <a:endParaRPr sz="1000" dirty="0"/>
          </a:p>
          <a:p>
            <a:pPr marL="171450" lvl="0" indent="-171450" algn="l" rtl="0">
              <a:lnSpc>
                <a:spcPct val="80000"/>
              </a:lnSpc>
              <a:spcBef>
                <a:spcPts val="351"/>
              </a:spcBef>
              <a:spcAft>
                <a:spcPts val="0"/>
              </a:spcAft>
              <a:buSzPts val="1400"/>
              <a:buFont typeface="Arial"/>
              <a:buChar char="•"/>
            </a:pPr>
            <a:r>
              <a:rPr lang="en-US" sz="1000" dirty="0"/>
              <a:t>Fatigue</a:t>
            </a:r>
            <a:endParaRPr sz="1000" dirty="0"/>
          </a:p>
          <a:p>
            <a:pPr marL="0" lvl="0" indent="0" algn="l" rtl="0">
              <a:lnSpc>
                <a:spcPct val="80000"/>
              </a:lnSpc>
              <a:spcBef>
                <a:spcPts val="351"/>
              </a:spcBef>
              <a:spcAft>
                <a:spcPts val="0"/>
              </a:spcAft>
              <a:buSzPts val="1400"/>
              <a:buFont typeface="Arial"/>
              <a:buNone/>
            </a:pPr>
            <a:endParaRPr sz="1000" dirty="0"/>
          </a:p>
          <a:p>
            <a:pPr marL="0" lvl="0" indent="0" algn="l" rtl="0">
              <a:lnSpc>
                <a:spcPct val="80000"/>
              </a:lnSpc>
              <a:spcBef>
                <a:spcPts val="351"/>
              </a:spcBef>
              <a:spcAft>
                <a:spcPts val="0"/>
              </a:spcAft>
              <a:buSzPts val="1400"/>
              <a:buNone/>
            </a:pPr>
            <a:r>
              <a:rPr lang="en-US" sz="1000" dirty="0"/>
              <a:t>Warning sign: Mood</a:t>
            </a:r>
            <a:endParaRPr sz="1000" dirty="0"/>
          </a:p>
          <a:p>
            <a:pPr marL="0" lvl="0" indent="0" algn="l" rtl="0">
              <a:lnSpc>
                <a:spcPct val="80000"/>
              </a:lnSpc>
              <a:spcBef>
                <a:spcPts val="351"/>
              </a:spcBef>
              <a:spcAft>
                <a:spcPts val="0"/>
              </a:spcAft>
              <a:buSzPts val="1400"/>
              <a:buNone/>
            </a:pPr>
            <a:r>
              <a:rPr lang="en-US" sz="1000" dirty="0"/>
              <a:t>People who are considering suicide often display one or more of the following moods:</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Depression</a:t>
            </a:r>
            <a:endParaRPr sz="1000" dirty="0"/>
          </a:p>
          <a:p>
            <a:pPr marL="171450" lvl="0" indent="-171450" algn="l" rtl="0">
              <a:lnSpc>
                <a:spcPct val="80000"/>
              </a:lnSpc>
              <a:spcBef>
                <a:spcPts val="351"/>
              </a:spcBef>
              <a:spcAft>
                <a:spcPts val="0"/>
              </a:spcAft>
              <a:buSzPts val="1400"/>
              <a:buFont typeface="Arial"/>
              <a:buChar char="•"/>
            </a:pPr>
            <a:r>
              <a:rPr lang="en-US" sz="1000" dirty="0"/>
              <a:t>Anxiety</a:t>
            </a:r>
            <a:endParaRPr sz="1000" dirty="0"/>
          </a:p>
          <a:p>
            <a:pPr marL="171450" lvl="0" indent="-171450" algn="l" rtl="0">
              <a:lnSpc>
                <a:spcPct val="80000"/>
              </a:lnSpc>
              <a:spcBef>
                <a:spcPts val="351"/>
              </a:spcBef>
              <a:spcAft>
                <a:spcPts val="0"/>
              </a:spcAft>
              <a:buSzPts val="1400"/>
              <a:buFont typeface="Arial"/>
              <a:buChar char="•"/>
            </a:pPr>
            <a:r>
              <a:rPr lang="en-US" sz="1000" dirty="0"/>
              <a:t>Loss of interest</a:t>
            </a:r>
            <a:endParaRPr sz="1000" dirty="0"/>
          </a:p>
          <a:p>
            <a:pPr marL="171450" lvl="0" indent="-171450" algn="l" rtl="0">
              <a:lnSpc>
                <a:spcPct val="80000"/>
              </a:lnSpc>
              <a:spcBef>
                <a:spcPts val="351"/>
              </a:spcBef>
              <a:spcAft>
                <a:spcPts val="0"/>
              </a:spcAft>
              <a:buSzPts val="1400"/>
              <a:buFont typeface="Arial"/>
              <a:buChar char="•"/>
            </a:pPr>
            <a:r>
              <a:rPr lang="en-US" sz="1000" dirty="0"/>
              <a:t>Irritability</a:t>
            </a:r>
            <a:endParaRPr sz="1000" dirty="0"/>
          </a:p>
          <a:p>
            <a:pPr marL="171450" lvl="0" indent="-171450" algn="l" rtl="0">
              <a:lnSpc>
                <a:spcPct val="80000"/>
              </a:lnSpc>
              <a:spcBef>
                <a:spcPts val="351"/>
              </a:spcBef>
              <a:spcAft>
                <a:spcPts val="0"/>
              </a:spcAft>
              <a:buSzPts val="1400"/>
              <a:buFont typeface="Arial"/>
              <a:buChar char="•"/>
            </a:pPr>
            <a:r>
              <a:rPr lang="en-US" sz="1000" dirty="0"/>
              <a:t>Humiliation/Shame</a:t>
            </a:r>
            <a:endParaRPr sz="1000" dirty="0"/>
          </a:p>
          <a:p>
            <a:pPr marL="171450" lvl="0" indent="-171450" algn="l" rtl="0">
              <a:lnSpc>
                <a:spcPct val="80000"/>
              </a:lnSpc>
              <a:spcBef>
                <a:spcPts val="351"/>
              </a:spcBef>
              <a:spcAft>
                <a:spcPts val="0"/>
              </a:spcAft>
              <a:buSzPts val="1400"/>
              <a:buFont typeface="Arial"/>
              <a:buChar char="•"/>
            </a:pPr>
            <a:r>
              <a:rPr lang="en-US" sz="1000" dirty="0"/>
              <a:t>Agitation/Anger</a:t>
            </a:r>
            <a:endParaRPr sz="1000" dirty="0"/>
          </a:p>
          <a:p>
            <a:pPr marL="171450" lvl="0" indent="-171450" algn="l" rtl="0">
              <a:lnSpc>
                <a:spcPct val="80000"/>
              </a:lnSpc>
              <a:spcBef>
                <a:spcPts val="351"/>
              </a:spcBef>
              <a:spcAft>
                <a:spcPts val="0"/>
              </a:spcAft>
              <a:buSzPts val="1400"/>
              <a:buFont typeface="Arial"/>
              <a:buChar char="•"/>
            </a:pPr>
            <a:r>
              <a:rPr lang="en-US" sz="1000" dirty="0"/>
              <a:t>Relief/Sudden Improvement</a:t>
            </a:r>
            <a:endParaRPr sz="1000" dirty="0"/>
          </a:p>
          <a:p>
            <a:pPr marL="171450" lvl="0" indent="-82550" algn="l" rtl="0">
              <a:lnSpc>
                <a:spcPct val="80000"/>
              </a:lnSpc>
              <a:spcBef>
                <a:spcPts val="351"/>
              </a:spcBef>
              <a:spcAft>
                <a:spcPts val="0"/>
              </a:spcAft>
              <a:buSzPts val="1400"/>
              <a:buFont typeface="Arial"/>
              <a:buNone/>
            </a:pPr>
            <a:endParaRPr sz="1000" dirty="0"/>
          </a:p>
          <a:p>
            <a:pPr marL="0" lvl="0" indent="0" algn="l" rtl="0">
              <a:lnSpc>
                <a:spcPct val="80000"/>
              </a:lnSpc>
              <a:spcBef>
                <a:spcPts val="0"/>
              </a:spcBef>
              <a:spcAft>
                <a:spcPts val="0"/>
              </a:spcAft>
              <a:buClr>
                <a:schemeClr val="dk1"/>
              </a:buClr>
              <a:buSzPts val="1200"/>
              <a:buNone/>
            </a:pPr>
            <a:r>
              <a:rPr lang="en-US" sz="1000" dirty="0"/>
              <a:t>Warning signs are indications that someone can be in danger of suicide, either immediately or in the near future.  </a:t>
            </a:r>
            <a:endParaRPr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0"/>
              </a:spcBef>
              <a:spcAft>
                <a:spcPts val="0"/>
              </a:spcAft>
              <a:buClr>
                <a:schemeClr val="dk1"/>
              </a:buClr>
              <a:buSzPts val="1200"/>
              <a:buNone/>
            </a:pPr>
            <a:r>
              <a:rPr lang="en-US" sz="1000" dirty="0"/>
              <a:t>Most people show one or more warning signs, so it is important to know the signs and take them seriously especially if a behavior is new or has increased.; or, if it seems related to a painful event, loss, or change.  When we note warning signs, they offer a reason to ask if someone is okay.</a:t>
            </a:r>
            <a:endParaRPr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351"/>
              </a:spcBef>
              <a:spcAft>
                <a:spcPts val="0"/>
              </a:spcAft>
              <a:buSzPts val="1400"/>
              <a:buNone/>
            </a:pPr>
            <a:r>
              <a:rPr lang="en-US" sz="1000" dirty="0"/>
              <a:t>Change in behavior is key. If you do not know the student well, try to find someone who does. Pain isn’t always obvious, but most suicidal people show some signs that they are thinking about suicide. The signs may appear in conversations, through their actions, or in social media posts. </a:t>
            </a:r>
            <a:r>
              <a:rPr lang="en-US" sz="1000" b="1" dirty="0"/>
              <a:t>If you observe one or more of these warning signs</a:t>
            </a:r>
            <a:r>
              <a:rPr lang="en-US" sz="1000" dirty="0"/>
              <a:t>, especially if the behavior is new, has increased, or seems related to a painful event, loss, or change, </a:t>
            </a:r>
            <a:r>
              <a:rPr lang="en-US" sz="1000" b="1" dirty="0"/>
              <a:t>step in or speak up</a:t>
            </a:r>
            <a:r>
              <a:rPr lang="en-US" sz="1000" dirty="0"/>
              <a:t>.  Get the facts and take action!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Call 911 if lethal means are present or if someone is out of control, refuses help or is impaired due to substance use or psychosis. </a:t>
            </a:r>
            <a:endParaRPr sz="1000" dirty="0"/>
          </a:p>
          <a:p>
            <a:pPr marL="0" lvl="0" indent="0" algn="l" rtl="0">
              <a:lnSpc>
                <a:spcPct val="80000"/>
              </a:lnSpc>
              <a:spcBef>
                <a:spcPts val="351"/>
              </a:spcBef>
              <a:spcAft>
                <a:spcPts val="0"/>
              </a:spcAft>
              <a:buSzPts val="1400"/>
              <a:buNone/>
            </a:pPr>
            <a:r>
              <a:rPr lang="en-US" sz="1000" dirty="0"/>
              <a:t>Call the Suicide Prevention Hotline – or a local crisis line - if no means are present.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You can offer support and advice — </a:t>
            </a:r>
            <a:br>
              <a:rPr lang="en-US" sz="1000" dirty="0"/>
            </a:br>
            <a:r>
              <a:rPr lang="en-US" sz="1000" b="1" dirty="0"/>
              <a:t>but remember that it's not your job to substitute for a mental health provider.</a:t>
            </a:r>
            <a:endParaRPr sz="1000" dirty="0"/>
          </a:p>
          <a:p>
            <a:pPr marL="0" lvl="0" indent="0" algn="l" rtl="0">
              <a:lnSpc>
                <a:spcPct val="80000"/>
              </a:lnSpc>
              <a:spcBef>
                <a:spcPts val="351"/>
              </a:spcBef>
              <a:spcAft>
                <a:spcPts val="0"/>
              </a:spcAft>
              <a:buSzPts val="1400"/>
              <a:buNone/>
            </a:pPr>
            <a:endParaRPr sz="1000" b="1" dirty="0"/>
          </a:p>
          <a:p>
            <a:pPr marL="0" lvl="0" indent="0" algn="l" rtl="0">
              <a:lnSpc>
                <a:spcPct val="80000"/>
              </a:lnSpc>
              <a:spcBef>
                <a:spcPts val="0"/>
              </a:spcBef>
              <a:spcAft>
                <a:spcPts val="0"/>
              </a:spcAft>
              <a:buSzPts val="1400"/>
              <a:buNone/>
            </a:pPr>
            <a:r>
              <a:rPr lang="en-US" sz="1000" dirty="0"/>
              <a:t>Difficult life experiences may include:</a:t>
            </a:r>
            <a:endParaRPr sz="1000" dirty="0"/>
          </a:p>
          <a:p>
            <a:pPr marL="167129" lvl="0" indent="-167129" algn="l" rtl="0">
              <a:lnSpc>
                <a:spcPct val="80000"/>
              </a:lnSpc>
              <a:spcBef>
                <a:spcPts val="0"/>
              </a:spcBef>
              <a:spcAft>
                <a:spcPts val="0"/>
              </a:spcAft>
              <a:buSzPts val="1400"/>
              <a:buFont typeface="Calibri"/>
              <a:buChar char="-"/>
            </a:pPr>
            <a:r>
              <a:rPr lang="en-US" sz="1000" dirty="0"/>
              <a:t>break-up of a romance or friendship</a:t>
            </a:r>
            <a:endParaRPr sz="1000" dirty="0"/>
          </a:p>
          <a:p>
            <a:pPr marL="167129" lvl="0" indent="-167129" algn="l" rtl="0">
              <a:lnSpc>
                <a:spcPct val="80000"/>
              </a:lnSpc>
              <a:spcBef>
                <a:spcPts val="0"/>
              </a:spcBef>
              <a:spcAft>
                <a:spcPts val="0"/>
              </a:spcAft>
              <a:buSzPts val="1400"/>
              <a:buFont typeface="Calibri"/>
              <a:buChar char="-"/>
            </a:pPr>
            <a:r>
              <a:rPr lang="en-US" sz="1000" dirty="0"/>
              <a:t>parents’ divorce</a:t>
            </a:r>
            <a:endParaRPr sz="1000" dirty="0"/>
          </a:p>
          <a:p>
            <a:pPr marL="167129" lvl="0" indent="-167129" algn="l" rtl="0">
              <a:lnSpc>
                <a:spcPct val="80000"/>
              </a:lnSpc>
              <a:spcBef>
                <a:spcPts val="0"/>
              </a:spcBef>
              <a:spcAft>
                <a:spcPts val="0"/>
              </a:spcAft>
              <a:buSzPts val="1400"/>
              <a:buFont typeface="Calibri"/>
              <a:buChar char="-"/>
            </a:pPr>
            <a:r>
              <a:rPr lang="en-US" sz="1000" dirty="0"/>
              <a:t>Death of a loved one, especially by suicide</a:t>
            </a:r>
            <a:endParaRPr sz="1000" dirty="0"/>
          </a:p>
          <a:p>
            <a:pPr marL="167129" lvl="0" indent="-167129" algn="l" rtl="0">
              <a:lnSpc>
                <a:spcPct val="80000"/>
              </a:lnSpc>
              <a:spcBef>
                <a:spcPts val="0"/>
              </a:spcBef>
              <a:spcAft>
                <a:spcPts val="0"/>
              </a:spcAft>
              <a:buSzPts val="1400"/>
              <a:buFont typeface="Calibri"/>
              <a:buChar char="-"/>
            </a:pPr>
            <a:r>
              <a:rPr lang="en-US" sz="1000" dirty="0"/>
              <a:t>Mental health condition</a:t>
            </a:r>
            <a:endParaRPr sz="1000" dirty="0"/>
          </a:p>
          <a:p>
            <a:pPr marL="167129" lvl="0" indent="-167129" algn="l" rtl="0">
              <a:lnSpc>
                <a:spcPct val="80000"/>
              </a:lnSpc>
              <a:spcBef>
                <a:spcPts val="0"/>
              </a:spcBef>
              <a:spcAft>
                <a:spcPts val="0"/>
              </a:spcAft>
              <a:buSzPts val="1400"/>
              <a:buFont typeface="Calibri"/>
              <a:buChar char="-"/>
            </a:pPr>
            <a:r>
              <a:rPr lang="en-US" sz="1000" dirty="0"/>
              <a:t>Physical, sexual or emotional abuse</a:t>
            </a:r>
            <a:endParaRPr sz="1000" dirty="0"/>
          </a:p>
          <a:p>
            <a:pPr marL="167129" lvl="0" indent="-167129" algn="l" rtl="0">
              <a:lnSpc>
                <a:spcPct val="80000"/>
              </a:lnSpc>
              <a:spcBef>
                <a:spcPts val="0"/>
              </a:spcBef>
              <a:spcAft>
                <a:spcPts val="0"/>
              </a:spcAft>
              <a:buSzPts val="1400"/>
              <a:buFont typeface="Calibri"/>
              <a:buChar char="-"/>
            </a:pPr>
            <a:r>
              <a:rPr lang="en-US" sz="1000" dirty="0"/>
              <a:t>Bullying or discrimination</a:t>
            </a:r>
            <a:endParaRPr sz="1000" dirty="0"/>
          </a:p>
          <a:p>
            <a:pPr marL="167129" lvl="0" indent="-167129" algn="l" rtl="0">
              <a:lnSpc>
                <a:spcPct val="80000"/>
              </a:lnSpc>
              <a:spcBef>
                <a:spcPts val="0"/>
              </a:spcBef>
              <a:spcAft>
                <a:spcPts val="0"/>
              </a:spcAft>
              <a:buSzPts val="1400"/>
              <a:buFont typeface="Calibri"/>
              <a:buChar char="-"/>
            </a:pPr>
            <a:r>
              <a:rPr lang="en-US" sz="1000" dirty="0"/>
              <a:t>Problems at school or work</a:t>
            </a:r>
            <a:endParaRPr sz="1000" dirty="0"/>
          </a:p>
          <a:p>
            <a:pPr marL="0" lvl="0" indent="0" algn="l" rtl="0">
              <a:lnSpc>
                <a:spcPct val="80000"/>
              </a:lnSpc>
              <a:spcBef>
                <a:spcPts val="0"/>
              </a:spcBef>
              <a:spcAft>
                <a:spcPts val="0"/>
              </a:spcAft>
              <a:buSzPts val="1400"/>
              <a:buNone/>
            </a:pPr>
            <a:endParaRPr sz="1000" dirty="0"/>
          </a:p>
          <a:p>
            <a:pPr marL="0" lvl="0" indent="0" algn="l" rtl="0">
              <a:lnSpc>
                <a:spcPct val="80000"/>
              </a:lnSpc>
              <a:spcBef>
                <a:spcPts val="0"/>
              </a:spcBef>
              <a:spcAft>
                <a:spcPts val="0"/>
              </a:spcAft>
              <a:buSzPts val="1400"/>
              <a:buNone/>
            </a:pPr>
            <a:r>
              <a:rPr lang="en-US" sz="1000" dirty="0"/>
              <a:t>There are also times that NO warning signs are apparent. There should be NO blame if someone attempts or completes suicide.</a:t>
            </a:r>
            <a:endParaRPr sz="1000" dirty="0"/>
          </a:p>
          <a:p>
            <a:pPr marL="0" lvl="0" indent="0" algn="l" rtl="0">
              <a:lnSpc>
                <a:spcPct val="80000"/>
              </a:lnSpc>
              <a:spcBef>
                <a:spcPts val="0"/>
              </a:spcBef>
              <a:spcAft>
                <a:spcPts val="0"/>
              </a:spcAft>
              <a:buSzPts val="1400"/>
              <a:buNone/>
            </a:pPr>
            <a:endParaRPr sz="1000" dirty="0"/>
          </a:p>
          <a:p>
            <a:pPr marL="0" lvl="0" indent="0" algn="l" rtl="0">
              <a:lnSpc>
                <a:spcPct val="80000"/>
              </a:lnSpc>
              <a:spcBef>
                <a:spcPts val="0"/>
              </a:spcBef>
              <a:spcAft>
                <a:spcPts val="0"/>
              </a:spcAft>
              <a:buSzPts val="1400"/>
              <a:buNone/>
            </a:pPr>
            <a:r>
              <a:rPr lang="en-US" sz="1000" dirty="0"/>
              <a:t>Listen for clues… I wish I was dead / I’m going to end it all / Everyone would be better off without me / What’s the point?</a:t>
            </a:r>
            <a:endParaRPr sz="1000" dirty="0"/>
          </a:p>
          <a:p>
            <a:pPr marL="0" lvl="0" indent="0" algn="l" rtl="0">
              <a:lnSpc>
                <a:spcPct val="80000"/>
              </a:lnSpc>
              <a:spcBef>
                <a:spcPts val="0"/>
              </a:spcBef>
              <a:spcAft>
                <a:spcPts val="0"/>
              </a:spcAft>
              <a:buSzPts val="1400"/>
              <a:buNone/>
            </a:pPr>
            <a:r>
              <a:rPr lang="en-US" sz="1000" dirty="0"/>
              <a:t>Suicide is stigmatized and it makes it difficult for some people to talk openly, even if they are at serious risk.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Font typeface="Arial"/>
              <a:buNone/>
            </a:pPr>
            <a:endParaRPr sz="1000" dirty="0"/>
          </a:p>
          <a:p>
            <a:pPr marL="171450" lvl="0" indent="-82550" algn="l" rtl="0">
              <a:lnSpc>
                <a:spcPct val="80000"/>
              </a:lnSpc>
              <a:spcBef>
                <a:spcPts val="351"/>
              </a:spcBef>
              <a:spcAft>
                <a:spcPts val="0"/>
              </a:spcAft>
              <a:buSzPts val="1400"/>
              <a:buFont typeface="Arial"/>
              <a:buNone/>
            </a:pPr>
            <a:endParaRPr sz="1000" dirty="0"/>
          </a:p>
        </p:txBody>
      </p:sp>
      <p:sp>
        <p:nvSpPr>
          <p:cNvPr id="457" name="Google Shape;457;p8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4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47: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87000"/>
              </a:lnSpc>
              <a:spcBef>
                <a:spcPts val="0"/>
              </a:spcBef>
              <a:spcAft>
                <a:spcPts val="0"/>
              </a:spcAft>
              <a:buSzPts val="1400"/>
              <a:buNone/>
            </a:pPr>
            <a:r>
              <a:rPr lang="en-US" sz="1000" dirty="0">
                <a:latin typeface="Calibri"/>
                <a:ea typeface="Calibri"/>
                <a:cs typeface="Calibri"/>
                <a:sym typeface="Calibri"/>
              </a:rPr>
              <a:t>Across all racial and ethnic populations, some of the most significant risk factors are: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Prior suicide attempt(s)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Alcohol and drug abuse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Mood and anxiety disorders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Access to lethal means </a:t>
            </a:r>
            <a:endParaRPr sz="1000" dirty="0"/>
          </a:p>
          <a:p>
            <a:pPr marL="0" marR="0" lvl="0" indent="0" algn="l" rtl="0">
              <a:lnSpc>
                <a:spcPct val="8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For individuals who are already at risk, a “triggering” event causing shame or despair may make them more likely to attempt suicide. </a:t>
            </a:r>
            <a:endParaRPr sz="1000" dirty="0"/>
          </a:p>
          <a:p>
            <a:pPr marL="0" marR="0" lvl="0" indent="0" algn="l" rtl="0">
              <a:lnSpc>
                <a:spcPct val="8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These events may include relationship problems and breakups, problems at work, financial hardships, legal difficulties, and worsening health. </a:t>
            </a:r>
            <a:endParaRPr sz="1000" dirty="0"/>
          </a:p>
          <a:p>
            <a:pPr marL="0" lvl="0" indent="0" algn="l" rtl="0">
              <a:lnSpc>
                <a:spcPct val="80000"/>
              </a:lnSpc>
              <a:spcBef>
                <a:spcPts val="1151"/>
              </a:spcBef>
              <a:spcAft>
                <a:spcPts val="0"/>
              </a:spcAft>
              <a:buSzPts val="1400"/>
              <a:buNone/>
            </a:pPr>
            <a:endParaRPr sz="1000" dirty="0"/>
          </a:p>
        </p:txBody>
      </p:sp>
      <p:sp>
        <p:nvSpPr>
          <p:cNvPr id="469" name="Google Shape;469;p147: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4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4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351"/>
              </a:spcBef>
              <a:spcAft>
                <a:spcPts val="0"/>
              </a:spcAft>
              <a:buSzPts val="1400"/>
              <a:buNone/>
            </a:pPr>
            <a:r>
              <a:rPr lang="en-US" sz="1000" dirty="0"/>
              <a:t>There is a big difference between these two thoughts. When you encounter someone who may be considering suicide stay calm and take one step at a time.</a:t>
            </a:r>
            <a:endParaRPr sz="1000" dirty="0"/>
          </a:p>
        </p:txBody>
      </p:sp>
      <p:sp>
        <p:nvSpPr>
          <p:cNvPr id="481" name="Google Shape;481;p14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4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Clr>
                <a:schemeClr val="dk1"/>
              </a:buClr>
              <a:buSzPts val="1200"/>
              <a:buNone/>
            </a:pPr>
            <a:r>
              <a:rPr lang="en-US" sz="1000" dirty="0"/>
              <a:t>Due to the impulsivity of teens and young adults, many contemplate suicide and act on the impulse within minutes.</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Anywhere from 1/3 to 4/5 of all suicide attempts are impulsive acts.</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24% of those who made near-lethal suicide attempts decided to kill themselves less than five minutes before the attempt, and 70% made the decision within an hour of the attempt.</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That is why a cornerstone of suicide prevention is simple: being aware of the myths – and facts – about suicide.  Knowing the warning signs of suicide… what to do… and how to offer support to someone who may be considering death by suicide.  </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This workshop is a good starting point to learn all of the above.  </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endParaRPr sz="1000" dirty="0"/>
          </a:p>
        </p:txBody>
      </p:sp>
      <p:sp>
        <p:nvSpPr>
          <p:cNvPr id="271" name="Google Shape;271;p14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49:notes"/>
          <p:cNvSpPr txBox="1">
            <a:spLocks noGrp="1"/>
          </p:cNvSpPr>
          <p:nvPr>
            <p:ph type="body" idx="1"/>
          </p:nvPr>
        </p:nvSpPr>
        <p:spPr>
          <a:xfrm>
            <a:off x="701040" y="4415790"/>
            <a:ext cx="5608320" cy="4183380"/>
          </a:xfrm>
          <a:prstGeom prst="rect">
            <a:avLst/>
          </a:prstGeom>
          <a:noFill/>
          <a:ln>
            <a:noFill/>
          </a:ln>
        </p:spPr>
        <p:txBody>
          <a:bodyPr spcFirstLastPara="1" wrap="square" lIns="93145" tIns="46572" rIns="93145" bIns="46572" anchor="t" anchorCtr="0">
            <a:normAutofit/>
          </a:bodyPr>
          <a:lstStyle/>
          <a:p>
            <a:pPr marL="452079" indent="-226040">
              <a:spcBef>
                <a:spcPts val="356"/>
              </a:spcBef>
            </a:pPr>
            <a:r>
              <a:rPr lang="en-US" sz="1000" dirty="0"/>
              <a:t>Lysandra – we will go over scenarios in small groups. What red flags do you see? </a:t>
            </a:r>
          </a:p>
          <a:p>
            <a:pPr marL="452079" indent="-226040">
              <a:spcBef>
                <a:spcPts val="356"/>
              </a:spcBef>
            </a:pPr>
            <a:r>
              <a:rPr lang="en-US" sz="1000" dirty="0"/>
              <a:t>Print out of scenarios</a:t>
            </a:r>
          </a:p>
          <a:p>
            <a:pPr marL="452079" indent="-226040">
              <a:spcBef>
                <a:spcPts val="356"/>
              </a:spcBef>
            </a:pPr>
            <a:endParaRPr lang="en-US" sz="1000" dirty="0"/>
          </a:p>
          <a:p>
            <a:pPr marL="452079" indent="-226040">
              <a:spcBef>
                <a:spcPts val="356"/>
              </a:spcBef>
            </a:pPr>
            <a:r>
              <a:rPr lang="en-US" sz="1000" dirty="0"/>
              <a:t> </a:t>
            </a:r>
            <a:endParaRPr sz="1000" dirty="0"/>
          </a:p>
        </p:txBody>
      </p:sp>
      <p:sp>
        <p:nvSpPr>
          <p:cNvPr id="494" name="Google Shape;494;p149:notes"/>
          <p:cNvSpPr txBox="1">
            <a:spLocks noGrp="1"/>
          </p:cNvSpPr>
          <p:nvPr>
            <p:ph type="sldNum" idx="12"/>
          </p:nvPr>
        </p:nvSpPr>
        <p:spPr>
          <a:xfrm>
            <a:off x="3970939" y="8829967"/>
            <a:ext cx="3037841" cy="464820"/>
          </a:xfrm>
          <a:prstGeom prst="rect">
            <a:avLst/>
          </a:prstGeom>
          <a:noFill/>
          <a:ln>
            <a:noFill/>
          </a:ln>
        </p:spPr>
        <p:txBody>
          <a:bodyPr spcFirstLastPara="1" wrap="square" lIns="93145" tIns="46572" rIns="93145" bIns="4657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7770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49:notes"/>
          <p:cNvSpPr txBox="1">
            <a:spLocks noGrp="1"/>
          </p:cNvSpPr>
          <p:nvPr>
            <p:ph type="body" idx="1"/>
          </p:nvPr>
        </p:nvSpPr>
        <p:spPr>
          <a:xfrm>
            <a:off x="701040" y="4415790"/>
            <a:ext cx="5608320" cy="4183380"/>
          </a:xfrm>
          <a:prstGeom prst="rect">
            <a:avLst/>
          </a:prstGeom>
          <a:noFill/>
          <a:ln>
            <a:noFill/>
          </a:ln>
        </p:spPr>
        <p:txBody>
          <a:bodyPr spcFirstLastPara="1" wrap="square" lIns="93145" tIns="46572" rIns="93145" bIns="46572" anchor="t" anchorCtr="0">
            <a:normAutofit/>
          </a:bodyPr>
          <a:lstStyle/>
          <a:p>
            <a:pPr marL="452079" indent="-226040">
              <a:spcBef>
                <a:spcPts val="356"/>
              </a:spcBef>
            </a:pPr>
            <a:r>
              <a:rPr lang="en-US" sz="1000" dirty="0"/>
              <a:t>Lysandra</a:t>
            </a:r>
            <a:endParaRPr sz="1000" dirty="0"/>
          </a:p>
        </p:txBody>
      </p:sp>
      <p:sp>
        <p:nvSpPr>
          <p:cNvPr id="494" name="Google Shape;494;p149:notes"/>
          <p:cNvSpPr txBox="1">
            <a:spLocks noGrp="1"/>
          </p:cNvSpPr>
          <p:nvPr>
            <p:ph type="sldNum" idx="12"/>
          </p:nvPr>
        </p:nvSpPr>
        <p:spPr>
          <a:xfrm>
            <a:off x="3970939" y="8829967"/>
            <a:ext cx="3037841" cy="464820"/>
          </a:xfrm>
          <a:prstGeom prst="rect">
            <a:avLst/>
          </a:prstGeom>
          <a:noFill/>
          <a:ln>
            <a:noFill/>
          </a:ln>
        </p:spPr>
        <p:txBody>
          <a:bodyPr spcFirstLastPara="1" wrap="square" lIns="93145" tIns="46572" rIns="93145" bIns="4657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952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49:notes"/>
          <p:cNvSpPr txBox="1">
            <a:spLocks noGrp="1"/>
          </p:cNvSpPr>
          <p:nvPr>
            <p:ph type="body" idx="1"/>
          </p:nvPr>
        </p:nvSpPr>
        <p:spPr>
          <a:xfrm>
            <a:off x="701040" y="4415790"/>
            <a:ext cx="5608320" cy="4183380"/>
          </a:xfrm>
          <a:prstGeom prst="rect">
            <a:avLst/>
          </a:prstGeom>
          <a:noFill/>
          <a:ln>
            <a:noFill/>
          </a:ln>
        </p:spPr>
        <p:txBody>
          <a:bodyPr spcFirstLastPara="1" wrap="square" lIns="93145" tIns="46572" rIns="93145" bIns="46572" anchor="t" anchorCtr="0">
            <a:normAutofit/>
          </a:bodyPr>
          <a:lstStyle/>
          <a:p>
            <a:pPr marL="452079" indent="-226040">
              <a:spcBef>
                <a:spcPts val="356"/>
              </a:spcBef>
            </a:pPr>
            <a:r>
              <a:rPr lang="en-US" sz="1000" dirty="0"/>
              <a:t>Lysandra</a:t>
            </a:r>
            <a:endParaRPr sz="1000" dirty="0"/>
          </a:p>
        </p:txBody>
      </p:sp>
      <p:sp>
        <p:nvSpPr>
          <p:cNvPr id="494" name="Google Shape;494;p149:notes"/>
          <p:cNvSpPr txBox="1">
            <a:spLocks noGrp="1"/>
          </p:cNvSpPr>
          <p:nvPr>
            <p:ph type="sldNum" idx="12"/>
          </p:nvPr>
        </p:nvSpPr>
        <p:spPr>
          <a:xfrm>
            <a:off x="3970939" y="8829967"/>
            <a:ext cx="3037841" cy="464820"/>
          </a:xfrm>
          <a:prstGeom prst="rect">
            <a:avLst/>
          </a:prstGeom>
          <a:noFill/>
          <a:ln>
            <a:noFill/>
          </a:ln>
        </p:spPr>
        <p:txBody>
          <a:bodyPr spcFirstLastPara="1" wrap="square" lIns="93145" tIns="46572" rIns="93145" bIns="4657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49:notes"/>
          <p:cNvSpPr txBox="1">
            <a:spLocks noGrp="1"/>
          </p:cNvSpPr>
          <p:nvPr>
            <p:ph type="body" idx="1"/>
          </p:nvPr>
        </p:nvSpPr>
        <p:spPr>
          <a:xfrm>
            <a:off x="701040" y="4415790"/>
            <a:ext cx="5608320" cy="4183380"/>
          </a:xfrm>
          <a:prstGeom prst="rect">
            <a:avLst/>
          </a:prstGeom>
          <a:noFill/>
          <a:ln>
            <a:noFill/>
          </a:ln>
        </p:spPr>
        <p:txBody>
          <a:bodyPr spcFirstLastPara="1" wrap="square" lIns="93145" tIns="46572" rIns="93145" bIns="46572" anchor="t" anchorCtr="0">
            <a:normAutofit/>
          </a:bodyPr>
          <a:lstStyle/>
          <a:p>
            <a:pPr marL="452079" indent="-226040">
              <a:spcBef>
                <a:spcPts val="356"/>
              </a:spcBef>
            </a:pPr>
            <a:r>
              <a:rPr lang="en-US" sz="1000" dirty="0"/>
              <a:t>Lysandra</a:t>
            </a:r>
            <a:endParaRPr sz="1000" dirty="0"/>
          </a:p>
        </p:txBody>
      </p:sp>
      <p:sp>
        <p:nvSpPr>
          <p:cNvPr id="494" name="Google Shape;494;p149:notes"/>
          <p:cNvSpPr txBox="1">
            <a:spLocks noGrp="1"/>
          </p:cNvSpPr>
          <p:nvPr>
            <p:ph type="sldNum" idx="12"/>
          </p:nvPr>
        </p:nvSpPr>
        <p:spPr>
          <a:xfrm>
            <a:off x="3970939" y="8829967"/>
            <a:ext cx="3037841" cy="464820"/>
          </a:xfrm>
          <a:prstGeom prst="rect">
            <a:avLst/>
          </a:prstGeom>
          <a:noFill/>
          <a:ln>
            <a:noFill/>
          </a:ln>
        </p:spPr>
        <p:txBody>
          <a:bodyPr spcFirstLastPara="1" wrap="square" lIns="93145" tIns="46572" rIns="93145" bIns="4657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33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90000"/>
              </a:lnSpc>
              <a:spcBef>
                <a:spcPts val="0"/>
              </a:spcBef>
              <a:spcAft>
                <a:spcPts val="0"/>
              </a:spcAft>
              <a:buSzPts val="1400"/>
              <a:buNone/>
            </a:pPr>
            <a:r>
              <a:rPr lang="en-US" sz="1000" dirty="0"/>
              <a:t>Risk factors are pretty much exactly what they sound like – issues in a young person’s life that increase the likelihood (risk) of them acting on suicidal thoughts. While warning signs are more immediate such as sudden changes in behavior, risk factors are often longer-term challenges that a young person may deal with over a period of time. The more challenges a young person has in their life, the greater their risk of suicide.</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Experiencing risk factors doesn’t necessarily mean a young person will think about or attempt to take their own life. We all have different ways of coping with challenges, and strong family relationships and connections also help to balance out difficult or negative life issues.</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The main thing is to be aware of any challenges that your young person is facing, keep an eye out for changes in their behavior, and check in with them if you’re concerned.</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Risk factors can be balanced out to a certain extent by the presence of protective factors. There are a range of protective factors that can help to reduce suicidal behavior, including:</a:t>
            </a:r>
            <a:endParaRPr sz="1000" dirty="0"/>
          </a:p>
          <a:p>
            <a:pPr marL="0" lvl="0" indent="0" algn="l" rtl="0">
              <a:lnSpc>
                <a:spcPct val="90000"/>
              </a:lnSpc>
              <a:spcBef>
                <a:spcPts val="0"/>
              </a:spcBef>
              <a:spcAft>
                <a:spcPts val="0"/>
              </a:spcAft>
              <a:buSzPts val="1400"/>
              <a:buNone/>
            </a:pPr>
            <a:endParaRPr sz="1000" dirty="0"/>
          </a:p>
          <a:p>
            <a:pPr marL="171450" lvl="0" indent="-171450" algn="l" rtl="0">
              <a:lnSpc>
                <a:spcPct val="90000"/>
              </a:lnSpc>
              <a:spcBef>
                <a:spcPts val="0"/>
              </a:spcBef>
              <a:spcAft>
                <a:spcPts val="0"/>
              </a:spcAft>
              <a:buSzPts val="1400"/>
              <a:buFont typeface="Arial"/>
              <a:buChar char="•"/>
            </a:pPr>
            <a:r>
              <a:rPr lang="en-US" sz="1000" dirty="0"/>
              <a:t>strong, positive relationships with parents and guardians – feeling secure and supported</a:t>
            </a:r>
            <a:endParaRPr sz="1000" dirty="0"/>
          </a:p>
          <a:p>
            <a:pPr marL="171450" lvl="0" indent="-171450" algn="l" rtl="0">
              <a:lnSpc>
                <a:spcPct val="90000"/>
              </a:lnSpc>
              <a:spcBef>
                <a:spcPts val="0"/>
              </a:spcBef>
              <a:spcAft>
                <a:spcPts val="0"/>
              </a:spcAft>
              <a:buSzPts val="1400"/>
              <a:buFont typeface="Arial"/>
              <a:buChar char="•"/>
            </a:pPr>
            <a:r>
              <a:rPr lang="en-US" sz="1000" dirty="0"/>
              <a:t>connections to other non-parental adults</a:t>
            </a:r>
            <a:endParaRPr sz="1000" dirty="0"/>
          </a:p>
          <a:p>
            <a:pPr marL="171450" lvl="0" indent="-171450" algn="l" rtl="0">
              <a:lnSpc>
                <a:spcPct val="90000"/>
              </a:lnSpc>
              <a:spcBef>
                <a:spcPts val="0"/>
              </a:spcBef>
              <a:spcAft>
                <a:spcPts val="0"/>
              </a:spcAft>
              <a:buSzPts val="1400"/>
              <a:buFont typeface="Arial"/>
              <a:buChar char="•"/>
            </a:pPr>
            <a:r>
              <a:rPr lang="en-US" sz="1000" dirty="0"/>
              <a:t>closeness to caring friends</a:t>
            </a:r>
            <a:endParaRPr sz="1000" dirty="0"/>
          </a:p>
          <a:p>
            <a:pPr marL="171450" lvl="0" indent="-171450" algn="l" rtl="0">
              <a:lnSpc>
                <a:spcPct val="90000"/>
              </a:lnSpc>
              <a:spcBef>
                <a:spcPts val="0"/>
              </a:spcBef>
              <a:spcAft>
                <a:spcPts val="0"/>
              </a:spcAft>
              <a:buSzPts val="1400"/>
              <a:buFont typeface="Arial"/>
              <a:buChar char="•"/>
            </a:pPr>
            <a:r>
              <a:rPr lang="en-US" sz="1000" dirty="0"/>
              <a:t>academic achievement</a:t>
            </a:r>
            <a:endParaRPr sz="1000" dirty="0"/>
          </a:p>
          <a:p>
            <a:pPr marL="171450" lvl="0" indent="-171450" algn="l" rtl="0">
              <a:lnSpc>
                <a:spcPct val="90000"/>
              </a:lnSpc>
              <a:spcBef>
                <a:spcPts val="0"/>
              </a:spcBef>
              <a:spcAft>
                <a:spcPts val="0"/>
              </a:spcAft>
              <a:buSzPts val="1400"/>
              <a:buFont typeface="Arial"/>
              <a:buChar char="•"/>
            </a:pPr>
            <a:r>
              <a:rPr lang="en-US" sz="1000" dirty="0"/>
              <a:t>school safety</a:t>
            </a:r>
            <a:endParaRPr sz="1000" dirty="0"/>
          </a:p>
          <a:p>
            <a:pPr marL="171450" lvl="0" indent="-171450" algn="l" rtl="0">
              <a:lnSpc>
                <a:spcPct val="90000"/>
              </a:lnSpc>
              <a:spcBef>
                <a:spcPts val="0"/>
              </a:spcBef>
              <a:spcAft>
                <a:spcPts val="0"/>
              </a:spcAft>
              <a:buSzPts val="1400"/>
              <a:buFont typeface="Arial"/>
              <a:buChar char="•"/>
            </a:pPr>
            <a:r>
              <a:rPr lang="en-US" sz="1000" dirty="0"/>
              <a:t>feeling a sense of belonging to something bigger than themselves – community, culture, religion, sports team</a:t>
            </a:r>
            <a:endParaRPr sz="1000" dirty="0"/>
          </a:p>
          <a:p>
            <a:pPr marL="171450" lvl="0" indent="-171450" algn="l" rtl="0">
              <a:lnSpc>
                <a:spcPct val="90000"/>
              </a:lnSpc>
              <a:spcBef>
                <a:spcPts val="0"/>
              </a:spcBef>
              <a:spcAft>
                <a:spcPts val="0"/>
              </a:spcAft>
              <a:buSzPts val="1400"/>
              <a:buFont typeface="Arial"/>
              <a:buChar char="•"/>
            </a:pPr>
            <a:r>
              <a:rPr lang="en-US" sz="1000" dirty="0"/>
              <a:t>neighborhood safety</a:t>
            </a:r>
            <a:endParaRPr sz="1000" dirty="0"/>
          </a:p>
          <a:p>
            <a:pPr marL="171450" lvl="0" indent="-171450" algn="l" rtl="0">
              <a:lnSpc>
                <a:spcPct val="90000"/>
              </a:lnSpc>
              <a:spcBef>
                <a:spcPts val="0"/>
              </a:spcBef>
              <a:spcAft>
                <a:spcPts val="0"/>
              </a:spcAft>
              <a:buSzPts val="1400"/>
              <a:buFont typeface="Arial"/>
              <a:buChar char="•"/>
            </a:pPr>
            <a:r>
              <a:rPr lang="en-US" sz="1000" dirty="0"/>
              <a:t>awareness of and access to local health services overall resilience.</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endParaRPr sz="1000" dirty="0"/>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 we seek answers as to what to do or how to help, we’ve adopted BeThe1To’s five-step prevention initiative. #BeThe1To is the</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 National Suicide Prevention Lifeline’s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message for National Suicide Prevention Month and beyond, spreading the word about actions we can all take to prevent suicide. The Lifeline network and its partners are working to change the conversation from suicide to suicide prevention, to actions that can promote healing, help and give hope. Together, we can prevent suicide by learning to help ourselves, help others, seek consultation from trained providers (hotlines and clinicians) and to seek hospital care when necessary. </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How –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Asking the question “Are you thinking about suicide?” communicates that you’re open to speaking about suicide in a non-judgmental and supportive way. Asking in this direct, unbiased manner, can open the door for effective dialogue about their emotional pain and can allow everyone involved to see what next steps need to be taken. Other questions you can ask include, “How do you hurt?” and “How can I help?”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Do not ever promise to keep their thoughts of suicide a secret.</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flip side of the “Ask” step is to “Listen.” Make sure you take their answers seriously and not to ignore them, especially if they indicate they are experiencing thoughts of suicide. Listening to their reasons for being in such emotional pain, as well as listening for any potential reasons they want to continue to stay alive, are both incredibly important when they are telling you what’s going on. Help them focus on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their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living and avoid trying to impose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your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them to stay alive.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Why –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Studies show that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4">
                  <a:extLst>
                    <a:ext uri="{A12FA001-AC4F-418D-AE19-62706E023703}">
                      <ahyp:hlinkClr xmlns:ahyp="http://schemas.microsoft.com/office/drawing/2018/hyperlinkcolor" val="tx"/>
                    </a:ext>
                  </a:extLst>
                </a:hlinkClick>
              </a:rPr>
              <a:t>asking at-risk individuals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if they are suicidal does not increase suicides or suicidal thoughts. In fact, studies suggest the opposite: findings suggest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5">
                  <a:extLst>
                    <a:ext uri="{A12FA001-AC4F-418D-AE19-62706E023703}">
                      <ahyp:hlinkClr xmlns:ahyp="http://schemas.microsoft.com/office/drawing/2018/hyperlinkcolor" val="tx"/>
                    </a:ext>
                  </a:extLst>
                </a:hlinkClick>
              </a:rPr>
              <a:t>acknowledging and talking about suicide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may in fact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reduce rather than increase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suicidal ideation.</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809867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9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9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90000"/>
              </a:lnSpc>
              <a:spcBef>
                <a:spcPts val="0"/>
              </a:spcBef>
              <a:spcAft>
                <a:spcPts val="0"/>
              </a:spcAft>
              <a:buClr>
                <a:schemeClr val="dk1"/>
              </a:buClr>
              <a:buSzPts val="1200"/>
              <a:buNone/>
            </a:pPr>
            <a:r>
              <a:rPr lang="en-US" sz="1000" dirty="0">
                <a:solidFill>
                  <a:schemeClr val="dk1"/>
                </a:solidFill>
              </a:rPr>
              <a:t>Remember… asking about suicidal thoughts or feelings won't push someone into doing something self-destructive. </a:t>
            </a:r>
            <a:br>
              <a:rPr lang="en-US" sz="1000" dirty="0">
                <a:solidFill>
                  <a:schemeClr val="dk1"/>
                </a:solidFill>
              </a:rPr>
            </a:br>
            <a:r>
              <a:rPr lang="en-US" sz="1000" dirty="0">
                <a:solidFill>
                  <a:schemeClr val="dk1"/>
                </a:solidFill>
              </a:rPr>
              <a:t>In fact, offering an opportunity to talk about feelings may reduce the risk of acting on suicidal feelings.</a:t>
            </a:r>
            <a:endParaRPr sz="1000" dirty="0"/>
          </a:p>
          <a:p>
            <a:pPr marL="0" lvl="0" indent="0" algn="l" rtl="0">
              <a:lnSpc>
                <a:spcPct val="90000"/>
              </a:lnSpc>
              <a:spcBef>
                <a:spcPts val="351"/>
              </a:spcBef>
              <a:spcAft>
                <a:spcPts val="0"/>
              </a:spcAft>
              <a:buSzPts val="1400"/>
              <a:buNone/>
            </a:pPr>
            <a:endParaRPr sz="1000" dirty="0"/>
          </a:p>
          <a:p>
            <a:pPr marL="457200" lvl="0" indent="-228600" algn="l" rtl="0">
              <a:lnSpc>
                <a:spcPct val="90000"/>
              </a:lnSpc>
              <a:spcBef>
                <a:spcPts val="360"/>
              </a:spcBef>
              <a:spcAft>
                <a:spcPts val="0"/>
              </a:spcAft>
              <a:buSzPts val="1400"/>
              <a:buNone/>
            </a:pPr>
            <a:r>
              <a:rPr lang="en-US" sz="1000" b="1" cap="none" dirty="0"/>
              <a:t>FIND THE WORDS</a:t>
            </a:r>
            <a:endParaRPr sz="1000" dirty="0"/>
          </a:p>
          <a:p>
            <a:pPr marL="457200" lvl="0" indent="-228600" algn="l" rtl="0">
              <a:lnSpc>
                <a:spcPct val="90000"/>
              </a:lnSpc>
              <a:spcBef>
                <a:spcPts val="360"/>
              </a:spcBef>
              <a:spcAft>
                <a:spcPts val="0"/>
              </a:spcAft>
              <a:buSzPts val="1400"/>
              <a:buNone/>
            </a:pPr>
            <a:r>
              <a:rPr lang="en-US" sz="1000" dirty="0"/>
              <a:t>"Are you thinking of ending your life?" Few phrases are as difficult to say, but when it comes to suicide prevention, none are more important. Here are some ways to get the conversation started.</a:t>
            </a:r>
            <a:endParaRPr sz="1000" dirty="0"/>
          </a:p>
          <a:p>
            <a:pPr marL="457200" lvl="0" indent="-228600" algn="l" rtl="0">
              <a:lnSpc>
                <a:spcPct val="90000"/>
              </a:lnSpc>
              <a:spcBef>
                <a:spcPts val="360"/>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Stay calm and LISTEN.</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The #1 predictor of whether a person will attempt suicide is if they answer “yes” to the question about harming themselves before.</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Remember… from a suicidal person’s perspective, their life is in crisis.  They have many difficult things going on at once and their ability to cope – and to think clearly – is overwhelmed.</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Problem-solving is VERY difficult.  Suicide is an alternative to pain… and sometimes viewed as the only way out.  While their thoughts and behaviors may seem irrational to us, it makes perfect sense to the suicidal person.  You can’t lose when you express an openness to talking about what’s going on, including asking about suicide.  </a:t>
            </a:r>
            <a:endParaRPr sz="1000" dirty="0"/>
          </a:p>
        </p:txBody>
      </p:sp>
      <p:sp>
        <p:nvSpPr>
          <p:cNvPr id="526" name="Google Shape;526;p91: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 we seek answers as to what to do or how to help, we’ve adopted BeThe1To’s five-step prevention initiative. #BeThe1To is the</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 National Suicide Prevention Lifeline’s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message for National Suicide Prevention Month and beyond, spreading the word about actions we can all take to prevent suicide. The Lifeline network and its partners are working to change the conversation from suicide to suicide prevention, to actions that can promote healing, help and give hope. Together, we can prevent suicide by learning to help ourselves, help others, seek consultation from trained providers (hotlines and clinicians) and to seek hospital care when necessary. </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How –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Asking the question “Are you thinking about suicide?” communicates that you’re open to speaking about suicide in a non-judgmental and supportive way. Asking in this direct, unbiased manner, can open the door for effective dialogue about their emotional pain and can allow everyone involved to see what next steps need to be taken. Other questions you can ask include, “How do you hurt?” and “How can I help?”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Do not ever promise to keep their thoughts of suicide a secret.</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flip side of the “Ask” step is to “Listen.” Make sure you take their answers seriously and not to ignore them, especially if they indicate they are experiencing thoughts of suicide. Listening to their reasons for being in such emotional pain, as well as listening for any potential reasons they want to continue to stay alive, are both incredibly important when they are telling you what’s going on. Help them focus on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their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living and avoid trying to impose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your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them to stay alive.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Why –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Studies show that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4">
                  <a:extLst>
                    <a:ext uri="{A12FA001-AC4F-418D-AE19-62706E023703}">
                      <ahyp:hlinkClr xmlns:ahyp="http://schemas.microsoft.com/office/drawing/2018/hyperlinkcolor" val="tx"/>
                    </a:ext>
                  </a:extLst>
                </a:hlinkClick>
              </a:rPr>
              <a:t>asking at-risk individuals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if they are suicidal does not increase suicides or suicidal thoughts. In fact, studies suggest the opposite: findings suggest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5">
                  <a:extLst>
                    <a:ext uri="{A12FA001-AC4F-418D-AE19-62706E023703}">
                      <ahyp:hlinkClr xmlns:ahyp="http://schemas.microsoft.com/office/drawing/2018/hyperlinkcolor" val="tx"/>
                    </a:ext>
                  </a:extLst>
                </a:hlinkClick>
              </a:rPr>
              <a:t>acknowledging and talking about suicide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may in fact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reduce rather than increase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suicidal ideation.</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40158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9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94: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SzPts val="1400"/>
              <a:buNone/>
            </a:pPr>
            <a:r>
              <a:rPr lang="en-US" sz="1000" dirty="0"/>
              <a:t>You may worry that you're overreacting, but the safety of your student/friend is most important. </a:t>
            </a:r>
            <a:br>
              <a:rPr lang="en-US" sz="1000" dirty="0"/>
            </a:br>
            <a:r>
              <a:rPr lang="en-US" sz="1000" dirty="0"/>
              <a:t>Don't worry about straining your relationship when someone's life is at stake.</a:t>
            </a:r>
            <a:endParaRPr sz="1000" dirty="0"/>
          </a:p>
          <a:p>
            <a:pPr marL="0" lvl="0" indent="0" algn="l" rtl="0">
              <a:lnSpc>
                <a:spcPct val="100000"/>
              </a:lnSpc>
              <a:spcBef>
                <a:spcPts val="351"/>
              </a:spcBef>
              <a:spcAft>
                <a:spcPts val="0"/>
              </a:spcAft>
              <a:buSzPts val="1400"/>
              <a:buNone/>
            </a:pPr>
            <a:r>
              <a:rPr lang="en-US" sz="1000" dirty="0"/>
              <a:t>You're not responsible for preventing someone from taking his or her own life - but your intervention may help the person see that other options are available to stay safe and get treatment.</a:t>
            </a:r>
            <a:endParaRPr sz="1000" dirty="0"/>
          </a:p>
          <a:p>
            <a:pPr marL="0" lvl="0" indent="0" algn="l" rtl="0">
              <a:lnSpc>
                <a:spcPct val="100000"/>
              </a:lnSpc>
              <a:spcBef>
                <a:spcPts val="351"/>
              </a:spcBef>
              <a:spcAft>
                <a:spcPts val="0"/>
              </a:spcAft>
              <a:buClr>
                <a:schemeClr val="dk1"/>
              </a:buClr>
              <a:buSzPts val="1200"/>
              <a:buNone/>
            </a:pPr>
            <a:endParaRPr sz="1000" dirty="0"/>
          </a:p>
        </p:txBody>
      </p:sp>
      <p:sp>
        <p:nvSpPr>
          <p:cNvPr id="546" name="Google Shape;546;p94: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8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How</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 First of all, it’s good for everyone to be on the same page. After the “Ask” step, and you’ve determined suicide is indeed being talked about, it’s important to find out a few things to establish immediate safety. Have they already done anything to try to kill themselves before talking with you? Does the person experiencing thoughts of suicide know how they would kill themselves? Do they have a specific, detailed plan? What’s the timing for their plan? What sort of access to do they have to their planned method?</a:t>
            </a:r>
            <a:endParaRPr lang="en-US"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Why</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 Knowing the answers to each of these questions can tell us a lot about the imminence and severity of danger the person is in. For instance, the more steps and pieces of a plan that are in place, the higher their severity of risk and their capability to enact their plan might be. Or if they have immediate access to a firearm and are very serious about attempting suicide, then extra steps (like calling the authorities or driving them to an emergency department) might be necessary. The Lifeline can always act as a resource during these moments as well if you aren’t entirely sure what to do next.</a:t>
            </a:r>
            <a:endParaRPr lang="en-US"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Harvard T.H. Chan School of Public Health</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notes that reducing a suicidal person’s access to highly lethal means (or chosen method for a suicide attempt) is an important part of suicide prevention. A number of studies have indicated that when lethal means are made less available or less deadly, suicide rates by that method decline, and frequently suicide rates overall decline. Research also shows that “method substitution” or choosing an alternate method when the original method is restricted, frequently does not happen. The myth “If someone really wants to kill themselves, they’ll find a way to do it” often does not hold true if appropriate safety measures are put into place. The Keep Them Safe step is really about showing support for someone during the times when they have thoughts of suicide by putting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time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and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distance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between the person and their chosen method, especially methods that have shown higher lethality (like firearms and medications).</a:t>
            </a:r>
            <a:endParaRPr lang="en-US"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27388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9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9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80000"/>
              </a:lnSpc>
              <a:spcBef>
                <a:spcPts val="360"/>
              </a:spcBef>
              <a:spcAft>
                <a:spcPts val="0"/>
              </a:spcAft>
              <a:buSzPts val="1400"/>
              <a:buNone/>
            </a:pPr>
            <a:r>
              <a:rPr lang="en-US" sz="1000" dirty="0"/>
              <a:t>Because suicide is such a stigmatized topic, people often do not talk about it and misperceptions and myths can easily grow.  These questions are true or false statements.  What do you think the appropriate response to each question is?</a:t>
            </a:r>
            <a:endParaRPr sz="1000" dirty="0"/>
          </a:p>
          <a:p>
            <a:pPr marL="457200" marR="0" lvl="0" indent="-228600" algn="l" rtl="0">
              <a:lnSpc>
                <a:spcPct val="80000"/>
              </a:lnSpc>
              <a:spcBef>
                <a:spcPts val="360"/>
              </a:spcBef>
              <a:spcAft>
                <a:spcPts val="0"/>
              </a:spcAft>
              <a:buClr>
                <a:srgbClr val="000000"/>
              </a:buClr>
              <a:buSzPts val="1400"/>
              <a:buFont typeface="Arial"/>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Talking openly about suicide will cause it.</a:t>
            </a:r>
            <a:endParaRPr sz="1000" dirty="0"/>
          </a:p>
          <a:p>
            <a:pPr marL="457200" marR="0" lvl="0" indent="-228600" algn="l" rtl="0">
              <a:lnSpc>
                <a:spcPct val="80000"/>
              </a:lnSpc>
              <a:spcBef>
                <a:spcPts val="360"/>
              </a:spcBef>
              <a:spcAft>
                <a:spcPts val="0"/>
              </a:spcAft>
              <a:buSzPts val="1400"/>
              <a:buNone/>
            </a:pPr>
            <a:r>
              <a:rPr lang="en-US" sz="1000" dirty="0"/>
              <a:t>F – What we know is that talking openly about suicide in a responsible manner can have the opposite effect on those who are struggling.  It’s usually as if finally, someone sees their struggles and is willing to help them get the support they need.</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Anyone can learn to help someone who is struggling with thoughts of suicide.</a:t>
            </a:r>
            <a:endParaRPr sz="1000" dirty="0"/>
          </a:p>
          <a:p>
            <a:pPr marL="457200" marR="0" lvl="0" indent="-228600" algn="l" rtl="0">
              <a:lnSpc>
                <a:spcPct val="80000"/>
              </a:lnSpc>
              <a:spcBef>
                <a:spcPts val="360"/>
              </a:spcBef>
              <a:spcAft>
                <a:spcPts val="0"/>
              </a:spcAft>
              <a:buSzPts val="1400"/>
              <a:buNone/>
            </a:pPr>
            <a:r>
              <a:rPr lang="en-US" sz="1000" dirty="0"/>
              <a:t>T – The only limitation is our own belief about whether or not suicide is preventable, our own ability to recognize and intervene with a potentially suicidal person, and our own comfort around the topic.  Suicide prevention is up to us ALL.</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If someone decides they want to take their own life, there’s nothing we can do to stop them.</a:t>
            </a:r>
            <a:endParaRPr sz="1000" dirty="0"/>
          </a:p>
          <a:p>
            <a:pPr marL="457200" marR="0" lvl="0" indent="-228600" algn="l" rtl="0">
              <a:lnSpc>
                <a:spcPct val="80000"/>
              </a:lnSpc>
              <a:spcBef>
                <a:spcPts val="360"/>
              </a:spcBef>
              <a:spcAft>
                <a:spcPts val="0"/>
              </a:spcAft>
              <a:buSzPts val="1400"/>
              <a:buNone/>
            </a:pPr>
            <a:r>
              <a:rPr lang="en-US" sz="1000" dirty="0"/>
              <a:t>F – In fact, most often a person who is considering suicide doesn’t really want to die – they just want to end the unbearable pain they’re experiencing.  They are often looking for someone to help them with their distress.  Up to 90% of suicidal people speak to at least one person about their distress before making a suicide attempt. </a:t>
            </a:r>
            <a:endParaRPr sz="1000" dirty="0"/>
          </a:p>
          <a:p>
            <a:pPr marL="457200" marR="0" lvl="0" indent="-228600" algn="l" rtl="0">
              <a:lnSpc>
                <a:spcPct val="80000"/>
              </a:lnSpc>
              <a:spcBef>
                <a:spcPts val="360"/>
              </a:spcBef>
              <a:spcAft>
                <a:spcPts val="0"/>
              </a:spcAft>
              <a:buClr>
                <a:srgbClr val="000000"/>
              </a:buClr>
              <a:buSzPts val="1400"/>
              <a:buFont typeface="Arial"/>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If someone talks about suicide they don’t need to be taken seriously – they are just seeking attention. </a:t>
            </a:r>
            <a:endParaRPr sz="1000" dirty="0"/>
          </a:p>
          <a:p>
            <a:pPr marL="457200" marR="0" lvl="0" indent="-228600" algn="l" rtl="0">
              <a:lnSpc>
                <a:spcPct val="80000"/>
              </a:lnSpc>
              <a:spcBef>
                <a:spcPts val="360"/>
              </a:spcBef>
              <a:spcAft>
                <a:spcPts val="0"/>
              </a:spcAft>
              <a:buSzPts val="1400"/>
              <a:buNone/>
            </a:pPr>
            <a:r>
              <a:rPr lang="en-US" sz="1000" dirty="0"/>
              <a:t>F – Most often before someone dies by suicide they do talk about it with someone – usually a trusted person in their life.  Talk of suicide should be taken seriously every time.</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p:txBody>
      </p:sp>
      <p:sp>
        <p:nvSpPr>
          <p:cNvPr id="283" name="Google Shape;283;p9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0" i="0" cap="none" dirty="0">
                <a:solidFill>
                  <a:srgbClr val="1C3251"/>
                </a:solidFill>
                <a:latin typeface="Calibri" panose="020F0502020204030204" pitchFamily="34" charset="0"/>
                <a:ea typeface="Fjalla One"/>
                <a:cs typeface="Calibri" panose="020F0502020204030204" pitchFamily="34" charset="0"/>
                <a:sym typeface="Fjalla One"/>
              </a:rPr>
              <a:t>HELP THEM CONNECT</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How</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 Helping someone with thoughts of suicide connect with ongoing supports (like the Lifeline, 800-273-8255) can help them establish a safety net for those moments they find themselves in a crisis. Additional components of a safety net might be connecting them with supports and resources in their communities. Explore some of these possible supports with them – are they currently seeing a mental health professional? Have they in the past? Is this an option for them currently? Are there other mental health resources in the community that can effectively help?</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One way to start helping them find ways to connect is to work with them to develop a safety plan. This can include ways for them identify if they start to experience significant, severe thoughts of suicide along with what to do in those crisis moments. A safety plan can also include a list of individuals to contact when a crisis occurs.</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Why –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Impact of Applied Suicide Intervention Skills Training on the National Suicide Prevention Lifeline</a:t>
            </a: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found that individuals that called the National Suicide Prevention Lifeline were significantly more likely to feel less depressed, less suicidal, less overwhelmed, and more hopeful by the end of calls handled by Applied Suicide Intervention Skills Training-trained counselors. These improvements were linked to ASIST-related counselor interventions, including listening without judgment, exploring reasons for living and creating a network of support.</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4047147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0" i="0" cap="none" dirty="0">
                <a:solidFill>
                  <a:srgbClr val="1C3251"/>
                </a:solidFill>
                <a:latin typeface="Calibri" panose="020F0502020204030204" pitchFamily="34" charset="0"/>
                <a:ea typeface="Fjalla One"/>
                <a:cs typeface="Calibri" panose="020F0502020204030204" pitchFamily="34" charset="0"/>
                <a:sym typeface="Fjalla One"/>
              </a:rPr>
              <a:t>FOLLOW UP</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How</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 After your initial contact with a person experiencing thoughts of suicide, and after you’ve connected them with the immediate support systems they need, make sure to follow-up with them to see how they’re doing. Leave a message, send a text, or give them a call. The follow-up step is a great time to check in with them to see if there is more you are capable of helping with or if there are things you’ve said you would do and haven’t yet had the chance to get done for the person.</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Why</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 This type of contact can continue to increase their feelings of connectedness and share your ongoing support. There is evidence that even a simple form of reaching out,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like sending a caring postcard</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can potentially reduce their risk for suicide.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Studies have shown a reduction in the number of deaths by suicide when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4">
                  <a:extLst>
                    <a:ext uri="{A12FA001-AC4F-418D-AE19-62706E023703}">
                      <ahyp:hlinkClr xmlns:ahyp="http://schemas.microsoft.com/office/drawing/2018/hyperlinkcolor" val="tx"/>
                    </a:ext>
                  </a:extLst>
                </a:hlinkClick>
              </a:rPr>
              <a:t>following up was involved</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with high risk populations after they were discharge from acute care services. Studies have also shown that brief, low cost intervention and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5">
                  <a:extLst>
                    <a:ext uri="{A12FA001-AC4F-418D-AE19-62706E023703}">
                      <ahyp:hlinkClr xmlns:ahyp="http://schemas.microsoft.com/office/drawing/2018/hyperlinkcolor" val="tx"/>
                    </a:ext>
                  </a:extLst>
                </a:hlinkClick>
              </a:rPr>
              <a:t>supportive, ongoing contact</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may be an important part of suicide prevention. Please visit our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Follow-Up Matters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page for more.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Share the #BeThe1To steps in your community.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7">
                  <a:extLst>
                    <a:ext uri="{A12FA001-AC4F-418D-AE19-62706E023703}">
                      <ahyp:hlinkClr xmlns:ahyp="http://schemas.microsoft.com/office/drawing/2018/hyperlinkcolor" val="tx"/>
                    </a:ext>
                  </a:extLst>
                </a:hlinkClick>
              </a:rPr>
              <a:t>Find out how.</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90000"/>
              </a:lnSpc>
              <a:spcBef>
                <a:spcPts val="360"/>
              </a:spcBef>
              <a:spcAft>
                <a:spcPts val="0"/>
              </a:spcAft>
              <a:buSzPts val="1400"/>
              <a:buNone/>
            </a:pP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For more information, press/media inquiries, or partnership opportunities, please contact Hannah Collins at </a:t>
            </a:r>
            <a:r>
              <a:rPr lang="en-US" sz="1000" b="1" i="0" dirty="0" err="1">
                <a:solidFill>
                  <a:srgbClr val="000000"/>
                </a:solidFill>
                <a:latin typeface="Calibri" panose="020F0502020204030204" pitchFamily="34" charset="0"/>
                <a:ea typeface="Source Sans Pro"/>
                <a:cs typeface="Calibri" panose="020F0502020204030204" pitchFamily="34" charset="0"/>
                <a:sym typeface="Source Sans Pro"/>
              </a:rPr>
              <a:t>hcollins@vibrant.org</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ctr" rtl="0">
              <a:lnSpc>
                <a:spcPct val="90000"/>
              </a:lnSpc>
              <a:spcBef>
                <a:spcPts val="360"/>
              </a:spcBef>
              <a:spcAft>
                <a:spcPts val="0"/>
              </a:spcAft>
              <a:buSzPts val="1400"/>
              <a:buNone/>
            </a:pPr>
            <a:r>
              <a:rPr lang="en-US" sz="1000" b="0" cap="none" dirty="0">
                <a:solidFill>
                  <a:srgbClr val="FFFFFF"/>
                </a:solidFill>
                <a:latin typeface="Calibri" panose="020F0502020204030204" pitchFamily="34" charset="0"/>
                <a:ea typeface="Fjalla One"/>
                <a:cs typeface="Calibri" panose="020F0502020204030204" pitchFamily="34" charset="0"/>
                <a:sym typeface="Fjalla One"/>
              </a:rPr>
              <a:t>GET IMPACT FOR YOUR INBOX. SIGN UP FOR OUR NEWSLETTER. </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496529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9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9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SzPts val="1400"/>
              <a:buNone/>
            </a:pPr>
            <a:r>
              <a:rPr lang="en-US" sz="1000" dirty="0"/>
              <a:t>This is an essential part of self-care.  Know yourself and act appropriately for YOU.  At this point, you, too, have been through trauma.  Do all you can to debrief and take care of yourself.</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Questions?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582" name="Google Shape;582;p9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5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5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fontScale="92500" lnSpcReduction="10000"/>
          </a:bodyPr>
          <a:lstStyle/>
          <a:p>
            <a:pPr marL="0" marR="0" lvl="0" indent="0" algn="l" rtl="0">
              <a:lnSpc>
                <a:spcPct val="80000"/>
              </a:lnSpc>
              <a:spcBef>
                <a:spcPts val="0"/>
              </a:spcBef>
              <a:spcAft>
                <a:spcPts val="0"/>
              </a:spcAft>
              <a:buClr>
                <a:srgbClr val="000000"/>
              </a:buClr>
              <a:buSzPts val="839"/>
              <a:buFont typeface="Calibri"/>
              <a:buNone/>
            </a:pPr>
            <a:r>
              <a:rPr lang="en-US" sz="1000" b="1"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seizetheawkward</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seizetheawkward.org</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FFFFFF"/>
              </a:buClr>
              <a:buSzPts val="839"/>
              <a:buFont typeface="Spartan"/>
              <a:buNone/>
            </a:pPr>
            <a:r>
              <a:rPr lang="en-US" sz="1000" b="0" i="0" dirty="0">
                <a:solidFill>
                  <a:srgbClr val="FFFFFF"/>
                </a:solidFill>
                <a:latin typeface="Calibri" panose="020F0502020204030204" pitchFamily="34" charset="0"/>
                <a:ea typeface="Spartan"/>
                <a:cs typeface="Calibri" panose="020F0502020204030204" pitchFamily="34" charset="0"/>
                <a:sym typeface="Spartan"/>
              </a:rPr>
              <a:t>Having a conversation about mental health might be uncomfortable, but it can make all the difference. Check out these tools – from conversation guides to tips –that can help you help those in need.</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realconvo</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afsp.org</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realconvo</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0" dirty="0">
                <a:solidFill>
                  <a:srgbClr val="262626"/>
                </a:solidFill>
                <a:latin typeface="Calibri" panose="020F0502020204030204" pitchFamily="34" charset="0"/>
                <a:ea typeface="Avenir"/>
                <a:cs typeface="Calibri" panose="020F0502020204030204" pitchFamily="34" charset="0"/>
                <a:sym typeface="Avenir"/>
              </a:rPr>
              <a:t>Some Quick Tips for Having a #</a:t>
            </a:r>
            <a:r>
              <a:rPr lang="en-US" sz="1000" b="0" i="0" dirty="0" err="1">
                <a:solidFill>
                  <a:srgbClr val="262626"/>
                </a:solidFill>
                <a:latin typeface="Calibri" panose="020F0502020204030204" pitchFamily="34" charset="0"/>
                <a:ea typeface="Avenir"/>
                <a:cs typeface="Calibri" panose="020F0502020204030204" pitchFamily="34" charset="0"/>
                <a:sym typeface="Avenir"/>
              </a:rPr>
              <a:t>RealConvo</a:t>
            </a:r>
            <a:r>
              <a:rPr lang="en-US" sz="1000" b="0" i="0" dirty="0">
                <a:solidFill>
                  <a:srgbClr val="262626"/>
                </a:solidFill>
                <a:latin typeface="Calibri" panose="020F0502020204030204" pitchFamily="34" charset="0"/>
                <a:ea typeface="Avenir"/>
                <a:cs typeface="Calibri" panose="020F0502020204030204" pitchFamily="34" charset="0"/>
                <a:sym typeface="Avenir"/>
              </a:rPr>
              <a:t> About Mental Health include: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When someone is struggling, just listen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Let the other person share at their own speed</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Don’t pass judgement or offer advice — just be there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We all experience mental health differently, and that’s okay</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Check back in, and offer to connect them to help if they need it</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chemeClr val="dk1"/>
              </a:buClr>
              <a:buSzPts val="840"/>
              <a:buFont typeface="Calibri"/>
              <a:buNone/>
            </a:pPr>
            <a:endParaRPr sz="1000" b="1"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1" i="0" u="sng" strike="noStrike" cap="none" dirty="0">
                <a:solidFill>
                  <a:srgbClr val="000000"/>
                </a:solidFill>
                <a:latin typeface="Calibri" panose="020F0502020204030204" pitchFamily="34" charset="0"/>
                <a:ea typeface="Calibri"/>
                <a:cs typeface="Calibri" panose="020F0502020204030204" pitchFamily="34" charset="0"/>
                <a:sym typeface="Calibri"/>
              </a:rPr>
              <a:t>ACTIVITY NOTES (Suicide Prevention)</a:t>
            </a: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This might be the most important part of program.</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As a facilitator, practice this exercise before trying it with a group.  The slides list the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Read it… allow time for audience to follow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Direct participants to respond to each question with one answer making sure to respond to all three steps.  If there is time they can return and generate a second response for each number… and a third if there is time.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After about 5 minutes, ask them to share what they wrote with each other in pairs or very small groups.  After two minutes, ask for volunteers to share their ideas with the entire group.  Take one step at a time, as follows:.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Say: “All of us “show we care” in different ways (verbal and non-verbal)… and we trust that you will genuinely express caring/concern.  Let’s share a few of the ways…”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Then ask, “How would YOU “ask about suicide?”  Collect several different responses.  (Remember, there are no right or wrong answers.)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And finally, how would YOU try to assist someone to get help?  Again, quickly sample your audience.  And where might you turn for help?</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 step of the way you and your audience are working together to reinforce the helpful steps and increase their comfort level.  This DOES work with adults (and youth) as it is fast paced and interactive.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594" name="Google Shape;594;p15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5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15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fontScale="92500" lnSpcReduction="10000"/>
          </a:bodyPr>
          <a:lstStyle/>
          <a:p>
            <a:pPr marL="0" marR="0" lvl="0" indent="0" algn="l" rtl="0">
              <a:lnSpc>
                <a:spcPct val="80000"/>
              </a:lnSpc>
              <a:spcBef>
                <a:spcPts val="0"/>
              </a:spcBef>
              <a:spcAft>
                <a:spcPts val="0"/>
              </a:spcAft>
              <a:buClr>
                <a:srgbClr val="000000"/>
              </a:buClr>
              <a:buSzPts val="839"/>
              <a:buFont typeface="Calibri"/>
              <a:buNone/>
            </a:pPr>
            <a:r>
              <a:rPr lang="en-US" sz="1000" b="1"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seizetheawkward</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seizetheawkward.org</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FFFFFF"/>
              </a:buClr>
              <a:buSzPts val="839"/>
              <a:buFont typeface="Spartan"/>
              <a:buNone/>
            </a:pPr>
            <a:r>
              <a:rPr lang="en-US" sz="1000" b="0" i="0" dirty="0">
                <a:solidFill>
                  <a:srgbClr val="FFFFFF"/>
                </a:solidFill>
                <a:latin typeface="Calibri" panose="020F0502020204030204" pitchFamily="34" charset="0"/>
                <a:ea typeface="Spartan"/>
                <a:cs typeface="Calibri" panose="020F0502020204030204" pitchFamily="34" charset="0"/>
                <a:sym typeface="Spartan"/>
              </a:rPr>
              <a:t>Having a conversation about mental health might be uncomfortable, but it can make all the difference. Check out these tools – from conversation guides to tips –that can help you help those in need.</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realconvo</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afsp.org</a:t>
            </a: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1000" b="0" i="0" u="sng" strike="noStrike" cap="none" dirty="0" err="1">
                <a:solidFill>
                  <a:srgbClr val="000000"/>
                </a:solidFill>
                <a:latin typeface="Calibri" panose="020F0502020204030204" pitchFamily="34" charset="0"/>
                <a:ea typeface="Calibri"/>
                <a:cs typeface="Calibri" panose="020F0502020204030204" pitchFamily="34" charset="0"/>
                <a:sym typeface="Calibri"/>
              </a:rPr>
              <a:t>realconvo</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0" dirty="0">
                <a:solidFill>
                  <a:srgbClr val="262626"/>
                </a:solidFill>
                <a:latin typeface="Calibri" panose="020F0502020204030204" pitchFamily="34" charset="0"/>
                <a:ea typeface="Avenir"/>
                <a:cs typeface="Calibri" panose="020F0502020204030204" pitchFamily="34" charset="0"/>
                <a:sym typeface="Avenir"/>
              </a:rPr>
              <a:t>Some Quick Tips for Having a #</a:t>
            </a:r>
            <a:r>
              <a:rPr lang="en-US" sz="1000" b="0" i="0" dirty="0" err="1">
                <a:solidFill>
                  <a:srgbClr val="262626"/>
                </a:solidFill>
                <a:latin typeface="Calibri" panose="020F0502020204030204" pitchFamily="34" charset="0"/>
                <a:ea typeface="Avenir"/>
                <a:cs typeface="Calibri" panose="020F0502020204030204" pitchFamily="34" charset="0"/>
                <a:sym typeface="Avenir"/>
              </a:rPr>
              <a:t>RealConvo</a:t>
            </a:r>
            <a:r>
              <a:rPr lang="en-US" sz="1000" b="0" i="0" dirty="0">
                <a:solidFill>
                  <a:srgbClr val="262626"/>
                </a:solidFill>
                <a:latin typeface="Calibri" panose="020F0502020204030204" pitchFamily="34" charset="0"/>
                <a:ea typeface="Avenir"/>
                <a:cs typeface="Calibri" panose="020F0502020204030204" pitchFamily="34" charset="0"/>
                <a:sym typeface="Avenir"/>
              </a:rPr>
              <a:t> About Mental Health include: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When someone is struggling, just listen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Let the other person share at their own speed</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Don’t pass judgement or offer advice — just be there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We all experience mental health differently, and that’s okay</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Check back in, and offer to connect them to help if they need it</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chemeClr val="dk1"/>
              </a:buClr>
              <a:buSzPts val="840"/>
              <a:buFont typeface="Calibri"/>
              <a:buNone/>
            </a:pPr>
            <a:endParaRPr sz="1000" b="1"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1" i="0" u="sng" strike="noStrike" cap="none" dirty="0">
                <a:solidFill>
                  <a:srgbClr val="000000"/>
                </a:solidFill>
                <a:latin typeface="Calibri" panose="020F0502020204030204" pitchFamily="34" charset="0"/>
                <a:ea typeface="Calibri"/>
                <a:cs typeface="Calibri" panose="020F0502020204030204" pitchFamily="34" charset="0"/>
                <a:sym typeface="Calibri"/>
              </a:rPr>
              <a:t>ACTIVITY NOTES (Suicide Prevention)</a:t>
            </a: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This might be the most important part of program.</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As a facilitator, practice this exercise before trying it with a group.  The slides list the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Read it… allow time for audience to follow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Direct participants to respond to each question with one answer making sure to respond to all three steps.  If there is time they can return and generate a second response for each number… and a third if there is time.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After about 5 minutes, ask them to share what they wrote with each other in pairs or very small groups.  After two minutes, ask for volunteers to share their ideas with the entire group.  Take one step at a time, as follows:.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Say: “All of us “show we care” in different ways (verbal and non-verbal)… and we trust that you will genuinely express caring/concern.  Let’s share a few of the ways…”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Then ask, “How would YOU “ask about suicide?”  Collect several different responses.  (Remember, there are no right or wrong answers.)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And finally, how would YOU try to assist someone to get help?  Again, quickly sample your audience.  And where might you turn for help?</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 step of the way you and your audience are working together to reinforce the helpful steps and increase their comfort level.  This DOES work with adults (and youth) as it is fast paced and interactive.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606" name="Google Shape;606;p15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5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157: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u="sng" dirty="0">
                <a:solidFill>
                  <a:schemeClr val="hlink"/>
                </a:solidFill>
                <a:hlinkClick r:id="rId3"/>
              </a:rPr>
              <a:t>http://www.youtube.com/watch?v=Kb24RrHIbFk</a:t>
            </a:r>
            <a:r>
              <a:rPr lang="en-US" sz="1000" dirty="0"/>
              <a:t> </a:t>
            </a:r>
            <a:endParaRPr sz="1000" dirty="0"/>
          </a:p>
          <a:p>
            <a:pPr marL="457200" marR="0" lvl="0" indent="-228600" algn="l" rtl="0">
              <a:lnSpc>
                <a:spcPct val="100000"/>
              </a:lnSpc>
              <a:spcBef>
                <a:spcPts val="360"/>
              </a:spcBef>
              <a:spcAft>
                <a:spcPts val="0"/>
              </a:spcAft>
              <a:buSzPts val="1400"/>
              <a:buNone/>
            </a:pPr>
            <a:r>
              <a:rPr lang="en-US" sz="1000" dirty="0"/>
              <a:t>This is a great illustration about suicide a song by Logic with the phone number for the National Suicide Prevention Lifeline. </a:t>
            </a:r>
            <a:endParaRPr sz="1000" dirty="0"/>
          </a:p>
        </p:txBody>
      </p:sp>
      <p:sp>
        <p:nvSpPr>
          <p:cNvPr id="620" name="Google Shape;620;p157: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5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5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endParaRPr dirty="0"/>
          </a:p>
        </p:txBody>
      </p:sp>
      <p:sp>
        <p:nvSpPr>
          <p:cNvPr id="632" name="Google Shape;632;p15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5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National Action Alliance for Suicide Prevention and the National Suicide Prevention Lifeline know it is possible to reduce deaths from suicide like we have reduced heart disease fatalities and other leading causes of death. For every person who dies by suicide annually, there are another 280 people who have thought seriously about suicide who don’t kill themselves, and nearly 60 who have survived a suicide attempt. The overwhelming majority of these individuals will go on to live out their lives. These untold stories of hope and recovery are the stories of suicide prevention, stories that inform the Lifeline and the Action Alliance’s efforts to prevent more suicides every day.</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644" name="Google Shape;644;p15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We appreciate your time and attention to this presentation about the importance of suicide prevention in the lives of migratory students. Your honest feedback is vital to our focus and efforts as iSOSY continues to move forward in the area of personal wellness and mental health. Please take just a moment to use the QR code on the screen to access a brief evaluation. Thank you.</a:t>
            </a:r>
            <a:r>
              <a:rPr lang="en-US" dirty="0">
                <a:effectLst/>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38</a:t>
            </a:fld>
            <a:endParaRPr lang="en-US"/>
          </a:p>
        </p:txBody>
      </p:sp>
    </p:spTree>
    <p:extLst>
      <p:ext uri="{BB962C8B-B14F-4D97-AF65-F5344CB8AC3E}">
        <p14:creationId xmlns:p14="http://schemas.microsoft.com/office/powerpoint/2010/main" val="909798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6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6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100000"/>
              </a:lnSpc>
              <a:spcBef>
                <a:spcPts val="0"/>
              </a:spcBef>
              <a:spcAft>
                <a:spcPts val="0"/>
              </a:spcAft>
              <a:buClr>
                <a:schemeClr val="dk1"/>
              </a:buClr>
              <a:buSzPts val="1200"/>
              <a:buFont typeface="Arial"/>
              <a:buNone/>
            </a:pPr>
            <a:r>
              <a:rPr lang="en-US" sz="1000" dirty="0">
                <a:latin typeface="Calibri" panose="020F0502020204030204" pitchFamily="34" charset="0"/>
                <a:ea typeface="Arial"/>
                <a:cs typeface="Calibri" panose="020F0502020204030204" pitchFamily="34" charset="0"/>
                <a:sym typeface="Arial"/>
              </a:rPr>
              <a:t>Thank you so much for your time and attention. Any questions/comments?</a:t>
            </a:r>
            <a:endParaRPr sz="1000" dirty="0">
              <a:latin typeface="Calibri" panose="020F0502020204030204" pitchFamily="34" charset="0"/>
              <a:cs typeface="Calibri" panose="020F0502020204030204" pitchFamily="34" charset="0"/>
            </a:endParaRPr>
          </a:p>
        </p:txBody>
      </p:sp>
      <p:sp>
        <p:nvSpPr>
          <p:cNvPr id="667" name="Google Shape;667;p161: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0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Most often, suicidal thoughts are the result of feeling like you can't cope or recover when you're faced with what seems to be an overwhelming life situation. Fear, anxiety and depression can stem from a wide range of concerns and experiences, from personal and family issues to work-related stress. This chart reflects the discomfort that all too many feel when they think – or talk – about suicide. </a:t>
            </a:r>
            <a:endParaRPr sz="1000" dirty="0">
              <a:latin typeface="Calibri" panose="020F0502020204030204" pitchFamily="34" charset="0"/>
              <a:cs typeface="Calibri" panose="020F0502020204030204" pitchFamily="34" charset="0"/>
            </a:endParaRPr>
          </a:p>
        </p:txBody>
      </p:sp>
      <p:sp>
        <p:nvSpPr>
          <p:cNvPr id="295" name="Google Shape;295;p10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0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dirty="0"/>
              <a:t>There is definitely a difference in the way we look at different causes of death. But… we all play a role in suicide prevention. Let’s review some additional information about suicide and how you can make a difference.</a:t>
            </a:r>
          </a:p>
        </p:txBody>
      </p:sp>
      <p:sp>
        <p:nvSpPr>
          <p:cNvPr id="295" name="Google Shape;295;p10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49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04: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We’d like to do a simple activity using </a:t>
            </a:r>
            <a:r>
              <a:rPr lang="en-US" sz="1000" b="0" i="0" dirty="0" err="1">
                <a:solidFill>
                  <a:srgbClr val="111111"/>
                </a:solidFill>
                <a:latin typeface="Calibri" panose="020F0502020204030204" pitchFamily="34" charset="0"/>
                <a:ea typeface="Helvetica Neue"/>
                <a:cs typeface="Calibri" panose="020F0502020204030204" pitchFamily="34" charset="0"/>
                <a:sym typeface="Helvetica Neue"/>
              </a:rPr>
              <a:t>Mentimeter</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Using your tablet or cell phone, please go to: </a:t>
            </a:r>
            <a:r>
              <a:rPr lang="en-US" sz="1000" b="0" i="0" dirty="0" err="1">
                <a:solidFill>
                  <a:srgbClr val="111111"/>
                </a:solidFill>
                <a:latin typeface="Calibri" panose="020F0502020204030204" pitchFamily="34" charset="0"/>
                <a:ea typeface="Helvetica Neue"/>
                <a:cs typeface="Calibri" panose="020F0502020204030204" pitchFamily="34" charset="0"/>
                <a:sym typeface="Helvetica Neue"/>
              </a:rPr>
              <a:t>mentimeter.com</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The average percentage of people who have been touched by suicide is 54%.  If we’re representing that average, at least half of us in this room have been touched by someone who died by suicide or made a suicide attempt.  there should be at least half of you in this room/session.</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The poll is a yes or no question… </a:t>
            </a:r>
            <a:endParaRPr sz="1000" dirty="0">
              <a:latin typeface="Calibri" panose="020F0502020204030204" pitchFamily="34" charset="0"/>
              <a:cs typeface="Calibri" panose="020F0502020204030204" pitchFamily="34" charset="0"/>
            </a:endParaRPr>
          </a:p>
        </p:txBody>
      </p:sp>
      <p:sp>
        <p:nvSpPr>
          <p:cNvPr id="325" name="Google Shape;325;p104: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Most often, suicidal thoughts are the result of feeling like you can't cope or recover when you're faced with what seems to be an overwhelming life situation. There's little data yet on the </a:t>
            </a:r>
            <a:r>
              <a:rPr lang="en-US" sz="1000" dirty="0">
                <a:latin typeface="Calibri" panose="020F0502020204030204" pitchFamily="34" charset="0"/>
                <a:cs typeface="Calibri" panose="020F0502020204030204" pitchFamily="34" charset="0"/>
              </a:rPr>
              <a:t>COVID-19</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pandemic and its impact on the suicide rate. But clearly the pandemic has added intense emotional and mental stress to the lives of people around the world. </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Open Sans"/>
                <a:cs typeface="Calibri" panose="020F0502020204030204" pitchFamily="34" charset="0"/>
                <a:sym typeface="Open Sans"/>
              </a:rPr>
              <a:t>While studies are limited, the CDC reported that during June 24–30, 2020, U.S. adults reported considerably elevated adverse mental health conditions associated with COVID-19. Younger adults, racial/ethnic minorities, essential workers, and unpaid adult caregivers reported having experienced disproportionately worse mental health outcomes, increased substance use, and elevated suicidal ideation.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Open Sans"/>
                <a:cs typeface="Calibri" panose="020F0502020204030204" pitchFamily="34" charset="0"/>
                <a:sym typeface="Open Sans"/>
              </a:rPr>
              <a:t>Those findings are staggering for the population we serve. An appropriate  public health response to the COVID-19 pandemic should increase intervention and prevention efforts to address associated mental health conditions. Community-level efforts, including the work of service providers and MEP staff, should prioritize young adults, racial/ethnic minorities, essential workers, and unpaid adult caregivers. </a:t>
            </a:r>
            <a:r>
              <a:rPr lang="en-US" sz="1000" u="sng" dirty="0">
                <a:solidFill>
                  <a:schemeClr val="hlink"/>
                </a:solidFill>
                <a:latin typeface="Calibri" panose="020F0502020204030204" pitchFamily="34" charset="0"/>
                <a:cs typeface="Calibri" panose="020F0502020204030204" pitchFamily="34" charset="0"/>
                <a:hlinkClick r:id="rId3"/>
              </a:rPr>
              <a:t>Mental Health, Substance Use, and Suicidal Ideation During the COVID-19 Pandemic — United States, June 24–30, 2020 | MMWR (cdc.gov)</a:t>
            </a: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marR="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Another set of p</a:t>
            </a:r>
            <a:r>
              <a:rPr lang="en-US" sz="1000" b="0" i="0" dirty="0">
                <a:solidFill>
                  <a:srgbClr val="000000"/>
                </a:solidFill>
                <a:latin typeface="Calibri" panose="020F0502020204030204" pitchFamily="34" charset="0"/>
                <a:ea typeface="Open Sans"/>
                <a:cs typeface="Calibri" panose="020F0502020204030204" pitchFamily="34" charset="0"/>
                <a:sym typeface="Open Sans"/>
              </a:rPr>
              <a:t>reliminary findings from a study in a metropolitan area of Texas, shows that significantly higher rates of suicide-related behaviors corresponded with times when COVID-19 stressors and community responses (e.g., stay-at-home orders and school closures) were heightened, indicating that youth experienced elevated distress during these periods. “Suicide Ideation and Attempts in a Pediatric Emergency Department Before and During COVID-19” (</a:t>
            </a:r>
            <a:r>
              <a:rPr lang="en-US" sz="1000" b="0" i="0" u="sng" strike="noStrike" dirty="0">
                <a:solidFill>
                  <a:srgbClr val="A81732"/>
                </a:solidFill>
                <a:latin typeface="Calibri" panose="020F0502020204030204" pitchFamily="34" charset="0"/>
                <a:ea typeface="Arial"/>
                <a:cs typeface="Calibri" panose="020F0502020204030204" pitchFamily="34" charset="0"/>
                <a:sym typeface="Arial"/>
                <a:hlinkClick r:id="rId4">
                  <a:extLst>
                    <a:ext uri="{A12FA001-AC4F-418D-AE19-62706E023703}">
                      <ahyp:hlinkClr xmlns:ahyp="http://schemas.microsoft.com/office/drawing/2018/hyperlinkcolor" val="tx"/>
                    </a:ext>
                  </a:extLst>
                </a:hlinkClick>
              </a:rPr>
              <a:t>Hill RM, et al. Pediatrics. Dec. 16, 2020</a:t>
            </a:r>
            <a:r>
              <a:rPr lang="en-US" sz="1000" b="0" i="0" dirty="0">
                <a:solidFill>
                  <a:srgbClr val="000000"/>
                </a:solidFill>
                <a:latin typeface="Calibri" panose="020F0502020204030204" pitchFamily="34" charset="0"/>
                <a:ea typeface="Open Sans"/>
                <a:cs typeface="Calibri" panose="020F0502020204030204" pitchFamily="34" charset="0"/>
                <a:sym typeface="Open Sans"/>
              </a:rPr>
              <a:t>).</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marR="0" lvl="0" indent="-228600" algn="l" rtl="0">
              <a:lnSpc>
                <a:spcPct val="8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37" name="Google Shape;337;p101: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1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10: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80000"/>
              </a:lnSpc>
              <a:spcBef>
                <a:spcPts val="360"/>
              </a:spcBef>
              <a:spcAft>
                <a:spcPts val="0"/>
              </a:spcAft>
              <a:buSzPts val="1400"/>
              <a:buNone/>
            </a:pPr>
            <a:r>
              <a:rPr lang="en-US" sz="1000" dirty="0">
                <a:latin typeface="Calibri" panose="020F0502020204030204" pitchFamily="34" charset="0"/>
                <a:cs typeface="Calibri" panose="020F0502020204030204" pitchFamily="34" charset="0"/>
              </a:rPr>
              <a:t>When someone is suffering from depression and may be considering suicide, it’s like looking at life through a straw: you only see one thing.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r>
              <a:rPr lang="en-US" sz="1000" dirty="0">
                <a:latin typeface="Calibri" panose="020F0502020204030204" pitchFamily="34" charset="0"/>
                <a:cs typeface="Calibri" panose="020F0502020204030204" pitchFamily="34" charset="0"/>
              </a:rPr>
              <a:t>You miss the bigger picture of all that may be good: nature, friends, family and all that is important to us.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SzPts val="1400"/>
              <a:buNone/>
            </a:pPr>
            <a:r>
              <a:rPr lang="en-US" sz="1000" dirty="0">
                <a:latin typeface="Calibri" panose="020F0502020204030204" pitchFamily="34" charset="0"/>
                <a:cs typeface="Calibri" panose="020F0502020204030204" pitchFamily="34" charset="0"/>
              </a:rPr>
              <a:t>One risk factor that people are most commonly aware of is depression, so watch for the following </a:t>
            </a:r>
            <a:r>
              <a:rPr lang="en-US" sz="1000" b="0" i="0" dirty="0">
                <a:solidFill>
                  <a:srgbClr val="333333"/>
                </a:solidFill>
                <a:latin typeface="Calibri" panose="020F0502020204030204" pitchFamily="34" charset="0"/>
                <a:ea typeface="Roboto"/>
                <a:cs typeface="Calibri" panose="020F0502020204030204" pitchFamily="34" charset="0"/>
                <a:sym typeface="Roboto"/>
              </a:rPr>
              <a:t>symptoms of depression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Feelings of helplessness and hopelessness. </a:t>
            </a:r>
            <a:r>
              <a:rPr lang="en-US" sz="1000" b="0" i="0" dirty="0">
                <a:solidFill>
                  <a:srgbClr val="333333"/>
                </a:solidFill>
                <a:latin typeface="Calibri" panose="020F0502020204030204" pitchFamily="34" charset="0"/>
                <a:ea typeface="Roboto"/>
                <a:cs typeface="Calibri" panose="020F0502020204030204" pitchFamily="34" charset="0"/>
                <a:sym typeface="Roboto"/>
              </a:rPr>
              <a:t>A bleak outlook—nothing will ever get better and there’s nothing you can do to improve your situation.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Loss of interest in daily activities. </a:t>
            </a:r>
            <a:r>
              <a:rPr lang="en-US" sz="1000" b="0" i="0" dirty="0">
                <a:solidFill>
                  <a:srgbClr val="333333"/>
                </a:solidFill>
                <a:latin typeface="Calibri" panose="020F0502020204030204" pitchFamily="34" charset="0"/>
                <a:ea typeface="Roboto"/>
                <a:cs typeface="Calibri" panose="020F0502020204030204" pitchFamily="34" charset="0"/>
                <a:sym typeface="Roboto"/>
              </a:rPr>
              <a:t>You don’t care anymore about former hobbies, pastimes, social activities, or sex. You’ve lost your ability to feel joy and pleasure.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Appetite or weight changes. </a:t>
            </a:r>
            <a:r>
              <a:rPr lang="en-US" sz="1000" b="0" i="0" dirty="0">
                <a:solidFill>
                  <a:srgbClr val="333333"/>
                </a:solidFill>
                <a:latin typeface="Calibri" panose="020F0502020204030204" pitchFamily="34" charset="0"/>
                <a:ea typeface="Roboto"/>
                <a:cs typeface="Calibri" panose="020F0502020204030204" pitchFamily="34" charset="0"/>
                <a:sym typeface="Roboto"/>
              </a:rPr>
              <a:t>Significant weight loss or weight gain—a change of more than 5% of body weight in a month.</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Sleep changes. </a:t>
            </a:r>
            <a:r>
              <a:rPr lang="en-US" sz="1000" b="0" i="0" dirty="0">
                <a:solidFill>
                  <a:srgbClr val="333333"/>
                </a:solidFill>
                <a:latin typeface="Calibri" panose="020F0502020204030204" pitchFamily="34" charset="0"/>
                <a:ea typeface="Roboto"/>
                <a:cs typeface="Calibri" panose="020F0502020204030204" pitchFamily="34" charset="0"/>
                <a:sym typeface="Roboto"/>
              </a:rPr>
              <a:t>Either </a:t>
            </a:r>
            <a:r>
              <a:rPr lang="en-US" sz="1000" b="0" i="0" u="sng" dirty="0">
                <a:solidFill>
                  <a:srgbClr val="000000"/>
                </a:solidFill>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rPr>
              <a:t>insomnia</a:t>
            </a:r>
            <a:r>
              <a:rPr lang="en-US" sz="1000" b="0" i="0" dirty="0">
                <a:solidFill>
                  <a:srgbClr val="333333"/>
                </a:solidFill>
                <a:latin typeface="Calibri" panose="020F0502020204030204" pitchFamily="34" charset="0"/>
                <a:ea typeface="Roboto"/>
                <a:cs typeface="Calibri" panose="020F0502020204030204" pitchFamily="34" charset="0"/>
                <a:sym typeface="Roboto"/>
              </a:rPr>
              <a:t>, especially waking in the early hours of the morning, or oversleeping.</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Anger or irritability. </a:t>
            </a:r>
            <a:r>
              <a:rPr lang="en-US" sz="1000" b="0" i="0" dirty="0">
                <a:solidFill>
                  <a:srgbClr val="333333"/>
                </a:solidFill>
                <a:latin typeface="Calibri" panose="020F0502020204030204" pitchFamily="34" charset="0"/>
                <a:ea typeface="Roboto"/>
                <a:cs typeface="Calibri" panose="020F0502020204030204" pitchFamily="34" charset="0"/>
                <a:sym typeface="Roboto"/>
              </a:rPr>
              <a:t>Feeling agitated, restless, or even violent. Your tolerance level is low, your temper short, and everything and everyone gets on your nerves.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Loss of energy. </a:t>
            </a:r>
            <a:r>
              <a:rPr lang="en-US" sz="1000" b="0" i="0" dirty="0">
                <a:solidFill>
                  <a:srgbClr val="333333"/>
                </a:solidFill>
                <a:latin typeface="Calibri" panose="020F0502020204030204" pitchFamily="34" charset="0"/>
                <a:ea typeface="Roboto"/>
                <a:cs typeface="Calibri" panose="020F0502020204030204" pitchFamily="34" charset="0"/>
                <a:sym typeface="Roboto"/>
              </a:rPr>
              <a:t>Feeling fatigued, sluggish, and physically drained. Your whole body may feel heavy, and even small tasks are exhausting or take longer to complete.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Self-loathing. </a:t>
            </a:r>
            <a:r>
              <a:rPr lang="en-US" sz="1000" b="0" i="0" dirty="0">
                <a:solidFill>
                  <a:srgbClr val="333333"/>
                </a:solidFill>
                <a:latin typeface="Calibri" panose="020F0502020204030204" pitchFamily="34" charset="0"/>
                <a:ea typeface="Roboto"/>
                <a:cs typeface="Calibri" panose="020F0502020204030204" pitchFamily="34" charset="0"/>
                <a:sym typeface="Roboto"/>
              </a:rPr>
              <a:t>Strong feelings of worthlessness or guilt. You harshly criticize yourself for perceived faults and mistakes.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Reckless behavior. </a:t>
            </a:r>
            <a:r>
              <a:rPr lang="en-US" sz="1000" b="0" i="0" dirty="0">
                <a:solidFill>
                  <a:srgbClr val="333333"/>
                </a:solidFill>
                <a:latin typeface="Calibri" panose="020F0502020204030204" pitchFamily="34" charset="0"/>
                <a:ea typeface="Roboto"/>
                <a:cs typeface="Calibri" panose="020F0502020204030204" pitchFamily="34" charset="0"/>
                <a:sym typeface="Roboto"/>
              </a:rPr>
              <a:t>You engage in escapist behavior such as substance abuse, </a:t>
            </a:r>
            <a:r>
              <a:rPr lang="en-US" sz="1000" b="0" i="0" u="sng" dirty="0">
                <a:solidFill>
                  <a:srgbClr val="000000"/>
                </a:solidFill>
                <a:latin typeface="Calibri" panose="020F0502020204030204" pitchFamily="34" charset="0"/>
                <a:ea typeface="Roboto"/>
                <a:cs typeface="Calibri" panose="020F0502020204030204" pitchFamily="34" charset="0"/>
                <a:sym typeface="Roboto"/>
                <a:hlinkClick r:id="rId4">
                  <a:extLst>
                    <a:ext uri="{A12FA001-AC4F-418D-AE19-62706E023703}">
                      <ahyp:hlinkClr xmlns:ahyp="http://schemas.microsoft.com/office/drawing/2018/hyperlinkcolor" val="tx"/>
                    </a:ext>
                  </a:extLst>
                </a:hlinkClick>
              </a:rPr>
              <a:t>compulsive gambling</a:t>
            </a:r>
            <a:r>
              <a:rPr lang="en-US" sz="1000" b="0" i="0" dirty="0">
                <a:solidFill>
                  <a:srgbClr val="333333"/>
                </a:solidFill>
                <a:latin typeface="Calibri" panose="020F0502020204030204" pitchFamily="34" charset="0"/>
                <a:ea typeface="Roboto"/>
                <a:cs typeface="Calibri" panose="020F0502020204030204" pitchFamily="34" charset="0"/>
                <a:sym typeface="Roboto"/>
              </a:rPr>
              <a:t>, reckless driving, or dangerous sports.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Concentration problems. </a:t>
            </a:r>
            <a:r>
              <a:rPr lang="en-US" sz="1000" b="0" i="0" dirty="0">
                <a:solidFill>
                  <a:srgbClr val="333333"/>
                </a:solidFill>
                <a:latin typeface="Calibri" panose="020F0502020204030204" pitchFamily="34" charset="0"/>
                <a:ea typeface="Roboto"/>
                <a:cs typeface="Calibri" panose="020F0502020204030204" pitchFamily="34" charset="0"/>
                <a:sym typeface="Roboto"/>
              </a:rPr>
              <a:t>Trouble focusing, making decisions, or remembering things.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Unexplained aches and pains. </a:t>
            </a:r>
            <a:r>
              <a:rPr lang="en-US" sz="1000" b="0" i="0" dirty="0">
                <a:solidFill>
                  <a:srgbClr val="333333"/>
                </a:solidFill>
                <a:latin typeface="Calibri" panose="020F0502020204030204" pitchFamily="34" charset="0"/>
                <a:ea typeface="Roboto"/>
                <a:cs typeface="Calibri" panose="020F0502020204030204" pitchFamily="34" charset="0"/>
                <a:sym typeface="Roboto"/>
              </a:rPr>
              <a:t>An increase in physical complaints such as headaches, back pain, aching muscles, and stomach pain.</a:t>
            </a:r>
            <a:endParaRPr sz="1000" dirty="0">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SzPts val="1400"/>
              <a:buNone/>
            </a:pP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50" name="Google Shape;350;p110: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4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1" dirty="0">
                <a:solidFill>
                  <a:schemeClr val="accent2"/>
                </a:solidFill>
              </a:rPr>
              <a:t>Presenter Notes: These are national statistics.  The number of traffic fatality deaths in the US was 40,464… suicide far exceeded those numbers.  </a:t>
            </a:r>
            <a:endParaRPr sz="1000" dirty="0"/>
          </a:p>
          <a:p>
            <a:pPr marL="457200" marR="0" lvl="0" indent="-228600" algn="l" rtl="0">
              <a:lnSpc>
                <a:spcPct val="100000"/>
              </a:lnSpc>
              <a:spcBef>
                <a:spcPts val="360"/>
              </a:spcBef>
              <a:spcAft>
                <a:spcPts val="0"/>
              </a:spcAft>
              <a:buSzPts val="1400"/>
              <a:buNone/>
            </a:pPr>
            <a:endParaRPr sz="1000" b="1" dirty="0">
              <a:solidFill>
                <a:schemeClr val="accent2"/>
              </a:solidFill>
            </a:endParaRPr>
          </a:p>
          <a:p>
            <a:pPr marL="457200" marR="0" lvl="0" indent="-228600" algn="l" rtl="0">
              <a:lnSpc>
                <a:spcPct val="100000"/>
              </a:lnSpc>
              <a:spcBef>
                <a:spcPts val="360"/>
              </a:spcBef>
              <a:spcAft>
                <a:spcPts val="0"/>
              </a:spcAft>
              <a:buSzPts val="1400"/>
              <a:buNone/>
            </a:pPr>
            <a:r>
              <a:rPr lang="en-US" sz="1000" b="1" dirty="0">
                <a:solidFill>
                  <a:schemeClr val="accent2"/>
                </a:solidFill>
              </a:rPr>
              <a:t>You may wish to make them relevant to your state by looking up the number of suicide deaths and motor vehicle traffic fatalities in your city or state, otherwise, this is fairly self-explanatory.   Stats can be found at: US CDC WISQARS Fatal Injury Data, 2017 update; National Center for Injury Prevention and Control.  https://</a:t>
            </a:r>
            <a:r>
              <a:rPr lang="en-US" sz="1000" b="1" dirty="0" err="1">
                <a:solidFill>
                  <a:schemeClr val="accent2"/>
                </a:solidFill>
              </a:rPr>
              <a:t>www.cdc.gov</a:t>
            </a:r>
            <a:r>
              <a:rPr lang="en-US" sz="1000" b="1" dirty="0">
                <a:solidFill>
                  <a:schemeClr val="accent2"/>
                </a:solidFill>
              </a:rPr>
              <a:t>/injury/</a:t>
            </a:r>
            <a:r>
              <a:rPr lang="en-US" sz="1000" b="1" dirty="0" err="1">
                <a:solidFill>
                  <a:schemeClr val="accent2"/>
                </a:solidFill>
              </a:rPr>
              <a:t>wisqars</a:t>
            </a:r>
            <a:r>
              <a:rPr lang="en-US" sz="1000" b="1" dirty="0">
                <a:solidFill>
                  <a:schemeClr val="accent2"/>
                </a:solidFill>
              </a:rPr>
              <a:t>/</a:t>
            </a:r>
            <a:r>
              <a:rPr lang="en-US" sz="1000" b="1" dirty="0" err="1">
                <a:solidFill>
                  <a:schemeClr val="accent2"/>
                </a:solidFill>
              </a:rPr>
              <a:t>index.html</a:t>
            </a:r>
            <a:r>
              <a:rPr lang="en-US" sz="1000" b="1" dirty="0">
                <a:solidFill>
                  <a:schemeClr val="accent2"/>
                </a:solidFill>
              </a:rPr>
              <a:t> </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Script: More than half of all Americans have been affected by suicide. To put it simply, in 2018, approximately 132 Americans died by suicide each day. </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Clr>
                <a:srgbClr val="000000"/>
              </a:buClr>
              <a:buSzPts val="1400"/>
              <a:buFont typeface="Arial"/>
              <a:buNone/>
            </a:pPr>
            <a:r>
              <a:rPr lang="en-US" sz="1000" dirty="0"/>
              <a:t>1.4 million Americans attempted suicide. A suicide attempt should be viewed as a significant cry for help.  Take any suicide attempt seriously and respond with interventions that increase support and reduce stress in the young person’s life.  </a:t>
            </a:r>
            <a:endParaRPr sz="1000" dirty="0"/>
          </a:p>
          <a:p>
            <a:pPr marL="457200" marR="0" lvl="0" indent="-228600" algn="l" rtl="0">
              <a:lnSpc>
                <a:spcPct val="100000"/>
              </a:lnSpc>
              <a:spcBef>
                <a:spcPts val="360"/>
              </a:spcBef>
              <a:spcAft>
                <a:spcPts val="0"/>
              </a:spcAft>
              <a:buSzPts val="1400"/>
              <a:buNone/>
            </a:pPr>
            <a:endParaRPr sz="1000" dirty="0"/>
          </a:p>
        </p:txBody>
      </p:sp>
      <p:sp>
        <p:nvSpPr>
          <p:cNvPr id="362" name="Google Shape;362;p14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1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sp>
        <p:nvSpPr>
          <p:cNvPr id="100" name="Google Shape;100;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p1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17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7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4" name="Google Shape;114;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7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7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18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8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18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8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18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1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p1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5" name="Google Shape;145;p1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1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
        <p:cNvGrpSpPr/>
        <p:nvPr/>
      </p:nvGrpSpPr>
      <p:grpSpPr>
        <a:xfrm>
          <a:off x="0" y="0"/>
          <a:ext cx="0" cy="0"/>
          <a:chOff x="0" y="0"/>
          <a:chExt cx="0" cy="0"/>
        </a:xfrm>
      </p:grpSpPr>
      <p:sp>
        <p:nvSpPr>
          <p:cNvPr id="150" name="Google Shape;150;p1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8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2" name="Google Shape;152;p1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3" name="Google Shape;153;p1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6"/>
        <p:cNvGrpSpPr/>
        <p:nvPr/>
      </p:nvGrpSpPr>
      <p:grpSpPr>
        <a:xfrm>
          <a:off x="0" y="0"/>
          <a:ext cx="0" cy="0"/>
          <a:chOff x="0" y="0"/>
          <a:chExt cx="0" cy="0"/>
        </a:xfrm>
      </p:grpSpPr>
      <p:sp>
        <p:nvSpPr>
          <p:cNvPr id="157" name="Google Shape;157;p1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1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2"/>
        <p:cNvGrpSpPr/>
        <p:nvPr/>
      </p:nvGrpSpPr>
      <p:grpSpPr>
        <a:xfrm>
          <a:off x="0" y="0"/>
          <a:ext cx="0" cy="0"/>
          <a:chOff x="0" y="0"/>
          <a:chExt cx="0" cy="0"/>
        </a:xfrm>
      </p:grpSpPr>
      <p:sp>
        <p:nvSpPr>
          <p:cNvPr id="163" name="Google Shape;163;p18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8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1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1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4"/>
        <p:cNvGrpSpPr/>
        <p:nvPr/>
      </p:nvGrpSpPr>
      <p:grpSpPr>
        <a:xfrm>
          <a:off x="0" y="0"/>
          <a:ext cx="0" cy="0"/>
          <a:chOff x="0" y="0"/>
          <a:chExt cx="0" cy="0"/>
        </a:xfrm>
      </p:grpSpPr>
      <p:sp>
        <p:nvSpPr>
          <p:cNvPr id="175" name="Google Shape;175;p1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7" name="Google Shape;177;p1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1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1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Google Shape;187;p19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9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9" name="Google Shape;189;p1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1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19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91"/>
          <p:cNvSpPr txBox="1">
            <a:spLocks noGrp="1"/>
          </p:cNvSpPr>
          <p:nvPr>
            <p:ph type="body" idx="1"/>
          </p:nvPr>
        </p:nvSpPr>
        <p:spPr>
          <a:xfrm>
            <a:off x="838200" y="1825625"/>
            <a:ext cx="515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91"/>
          <p:cNvSpPr txBox="1">
            <a:spLocks noGrp="1"/>
          </p:cNvSpPr>
          <p:nvPr>
            <p:ph type="body" idx="2"/>
          </p:nvPr>
        </p:nvSpPr>
        <p:spPr>
          <a:xfrm>
            <a:off x="6197600" y="1825625"/>
            <a:ext cx="515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192"/>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2"/>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2" name="Google Shape;202;p192"/>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92"/>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192"/>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1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19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1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1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p1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1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19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195"/>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0" name="Google Shape;220;p195"/>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1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196"/>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96"/>
          <p:cNvSpPr>
            <a:spLocks noGrp="1"/>
          </p:cNvSpPr>
          <p:nvPr>
            <p:ph type="pic" idx="2"/>
          </p:nvPr>
        </p:nvSpPr>
        <p:spPr>
          <a:xfrm>
            <a:off x="5183717"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7" name="Google Shape;227;p196"/>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1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1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19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1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9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9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9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19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98"/>
          <p:cNvSpPr txBox="1">
            <a:spLocks noGrp="1"/>
          </p:cNvSpPr>
          <p:nvPr>
            <p:ph type="body" idx="1"/>
          </p:nvPr>
        </p:nvSpPr>
        <p:spPr>
          <a:xfrm rot="5400000">
            <a:off x="1774032" y="-570706"/>
            <a:ext cx="5811838" cy="7683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19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9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9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243"/>
        <p:cNvGrpSpPr/>
        <p:nvPr/>
      </p:nvGrpSpPr>
      <p:grpSpPr>
        <a:xfrm>
          <a:off x="0" y="0"/>
          <a:ext cx="0" cy="0"/>
          <a:chOff x="0" y="0"/>
          <a:chExt cx="0" cy="0"/>
        </a:xfrm>
      </p:grpSpPr>
      <p:sp>
        <p:nvSpPr>
          <p:cNvPr id="244" name="Google Shape;244;p199"/>
          <p:cNvSpPr txBox="1">
            <a:spLocks noGrp="1"/>
          </p:cNvSpPr>
          <p:nvPr>
            <p:ph type="title"/>
          </p:nvPr>
        </p:nvSpPr>
        <p:spPr>
          <a:xfrm>
            <a:off x="2032003" y="274638"/>
            <a:ext cx="9550399"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 name="Google Shape;245;p19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246" name="Google Shape;246;p199"/>
          <p:cNvSpPr txBox="1">
            <a:spLocks noGrp="1"/>
          </p:cNvSpPr>
          <p:nvPr>
            <p:ph type="body" idx="2"/>
          </p:nvPr>
        </p:nvSpPr>
        <p:spPr>
          <a:xfrm>
            <a:off x="609600" y="2174875"/>
            <a:ext cx="5386917"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247" name="Google Shape;247;p199"/>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248" name="Google Shape;248;p199"/>
          <p:cNvSpPr txBox="1">
            <a:spLocks noGrp="1"/>
          </p:cNvSpPr>
          <p:nvPr>
            <p:ph type="body" idx="4"/>
          </p:nvPr>
        </p:nvSpPr>
        <p:spPr>
          <a:xfrm>
            <a:off x="6193370" y="2174875"/>
            <a:ext cx="5389033"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249" name="Google Shape;249;p19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199"/>
          <p:cNvSpPr txBox="1">
            <a:spLocks noGrp="1"/>
          </p:cNvSpPr>
          <p:nvPr>
            <p:ph type="ftr" idx="11"/>
          </p:nvPr>
        </p:nvSpPr>
        <p:spPr>
          <a:xfrm>
            <a:off x="609600" y="6356350"/>
            <a:ext cx="10972800" cy="276959"/>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9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2"/>
        <p:cNvGrpSpPr/>
        <p:nvPr/>
      </p:nvGrpSpPr>
      <p:grpSpPr>
        <a:xfrm>
          <a:off x="0" y="0"/>
          <a:ext cx="0" cy="0"/>
          <a:chOff x="0" y="0"/>
          <a:chExt cx="0" cy="0"/>
        </a:xfrm>
      </p:grpSpPr>
      <p:sp>
        <p:nvSpPr>
          <p:cNvPr id="253" name="Google Shape;253;p20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20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20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20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41"/>
        <p:cNvGrpSpPr/>
        <p:nvPr/>
      </p:nvGrpSpPr>
      <p:grpSpPr>
        <a:xfrm>
          <a:off x="0" y="0"/>
          <a:ext cx="0" cy="0"/>
          <a:chOff x="0" y="0"/>
          <a:chExt cx="0" cy="0"/>
        </a:xfrm>
      </p:grpSpPr>
      <p:sp>
        <p:nvSpPr>
          <p:cNvPr id="42" name="Google Shape;42;p167"/>
          <p:cNvSpPr txBox="1">
            <a:spLocks noGrp="1"/>
          </p:cNvSpPr>
          <p:nvPr>
            <p:ph type="title"/>
          </p:nvPr>
        </p:nvSpPr>
        <p:spPr>
          <a:xfrm>
            <a:off x="2032003" y="274638"/>
            <a:ext cx="9550399"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16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44" name="Google Shape;44;p167"/>
          <p:cNvSpPr txBox="1">
            <a:spLocks noGrp="1"/>
          </p:cNvSpPr>
          <p:nvPr>
            <p:ph type="body" idx="2"/>
          </p:nvPr>
        </p:nvSpPr>
        <p:spPr>
          <a:xfrm>
            <a:off x="609600" y="2174875"/>
            <a:ext cx="5386917"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45" name="Google Shape;45;p167"/>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46" name="Google Shape;46;p167"/>
          <p:cNvSpPr txBox="1">
            <a:spLocks noGrp="1"/>
          </p:cNvSpPr>
          <p:nvPr>
            <p:ph type="body" idx="4"/>
          </p:nvPr>
        </p:nvSpPr>
        <p:spPr>
          <a:xfrm>
            <a:off x="6193370" y="2174875"/>
            <a:ext cx="5389033"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47" name="Google Shape;47;p16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7"/>
          <p:cNvSpPr txBox="1">
            <a:spLocks noGrp="1"/>
          </p:cNvSpPr>
          <p:nvPr>
            <p:ph type="ftr" idx="11"/>
          </p:nvPr>
        </p:nvSpPr>
        <p:spPr>
          <a:xfrm>
            <a:off x="609600" y="6356350"/>
            <a:ext cx="10972800" cy="276959"/>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1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7" name="Google Shape;97;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8" name="Google Shape;98;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18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0" name="Google Shape;170;p1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2" name="Google Shape;172;p1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3" name="Google Shape;173;p1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265" name="Google Shape;265;p85"/>
          <p:cNvSpPr txBox="1"/>
          <p:nvPr/>
        </p:nvSpPr>
        <p:spPr>
          <a:xfrm>
            <a:off x="838200" y="638902"/>
            <a:ext cx="10899912" cy="1325563"/>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iSOSY Personal Wellness</a:t>
            </a:r>
            <a:endParaRPr sz="6000" b="0" i="0" u="none" strike="noStrike" cap="none" dirty="0">
              <a:solidFill>
                <a:schemeClr val="dk1"/>
              </a:solidFill>
              <a:latin typeface="Calibri"/>
              <a:ea typeface="Calibri"/>
              <a:cs typeface="Calibri"/>
              <a:sym typeface="Calibri"/>
            </a:endParaRPr>
          </a:p>
        </p:txBody>
      </p:sp>
      <p:cxnSp>
        <p:nvCxnSpPr>
          <p:cNvPr id="266" name="Google Shape;266;p8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pic>
        <p:nvPicPr>
          <p:cNvPr id="2" name="Picture 1">
            <a:extLst>
              <a:ext uri="{FF2B5EF4-FFF2-40B4-BE49-F238E27FC236}">
                <a16:creationId xmlns:a16="http://schemas.microsoft.com/office/drawing/2014/main" id="{CCC1E943-48CA-934D-9507-792E11F5D200}"/>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1042398" y="2293989"/>
            <a:ext cx="5053602" cy="3032023"/>
          </a:xfrm>
          <a:prstGeom prst="rect">
            <a:avLst/>
          </a:prstGeom>
        </p:spPr>
      </p:pic>
      <p:sp>
        <p:nvSpPr>
          <p:cNvPr id="267" name="Google Shape;267;p8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9" name="Google Shape;263;p85">
            <a:extLst>
              <a:ext uri="{FF2B5EF4-FFF2-40B4-BE49-F238E27FC236}">
                <a16:creationId xmlns:a16="http://schemas.microsoft.com/office/drawing/2014/main" id="{BCC3839D-04E8-C142-8CE5-205242CAB75E}"/>
              </a:ext>
            </a:extLst>
          </p:cNvPr>
          <p:cNvSpPr txBox="1"/>
          <p:nvPr/>
        </p:nvSpPr>
        <p:spPr>
          <a:xfrm>
            <a:off x="6288156" y="2532748"/>
            <a:ext cx="5520902" cy="255450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8000" i="0" u="none" strike="noStrike" cap="none" dirty="0">
                <a:solidFill>
                  <a:schemeClr val="dk1"/>
                </a:solidFill>
                <a:latin typeface="Calibri"/>
                <a:ea typeface="Calibri"/>
                <a:cs typeface="Calibri"/>
                <a:sym typeface="Calibri"/>
              </a:rPr>
              <a:t>Suicide </a:t>
            </a:r>
          </a:p>
          <a:p>
            <a:pPr marL="0" marR="0" lvl="0" indent="0" rtl="0">
              <a:lnSpc>
                <a:spcPct val="100000"/>
              </a:lnSpc>
              <a:spcBef>
                <a:spcPts val="0"/>
              </a:spcBef>
              <a:spcAft>
                <a:spcPts val="0"/>
              </a:spcAft>
              <a:buNone/>
            </a:pPr>
            <a:r>
              <a:rPr lang="en-US" sz="8000" i="0" u="none" strike="noStrike" cap="none" dirty="0">
                <a:solidFill>
                  <a:schemeClr val="dk1"/>
                </a:solidFill>
                <a:latin typeface="Calibri"/>
                <a:ea typeface="Calibri"/>
                <a:cs typeface="Calibri"/>
                <a:sym typeface="Calibri"/>
              </a:rPr>
              <a:t>Prevention </a:t>
            </a:r>
            <a:endParaRPr sz="800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7" name="Google Shape;377;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378" name="Google Shape;378;p86"/>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79" name="Google Shape;379;p86"/>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80" name="Google Shape;380;p86"/>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381" name="Google Shape;381;p86"/>
          <p:cNvPicPr preferRelativeResize="0"/>
          <p:nvPr/>
        </p:nvPicPr>
        <p:blipFill rotWithShape="1">
          <a:blip r:embed="rId4">
            <a:alphaModFix/>
          </a:blip>
          <a:srcRect/>
          <a:stretch/>
        </p:blipFill>
        <p:spPr>
          <a:xfrm>
            <a:off x="1580520" y="1574187"/>
            <a:ext cx="9030960" cy="43916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10" name="Picture 9">
            <a:extLst>
              <a:ext uri="{FF2B5EF4-FFF2-40B4-BE49-F238E27FC236}">
                <a16:creationId xmlns:a16="http://schemas.microsoft.com/office/drawing/2014/main" id="{B43D4DD3-2CAB-9D45-BAA8-9B84050F7D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391" y="2185797"/>
            <a:ext cx="2655874" cy="4068981"/>
          </a:xfrm>
          <a:prstGeom prst="rect">
            <a:avLst/>
          </a:prstGeom>
        </p:spPr>
      </p:pic>
      <p:sp>
        <p:nvSpPr>
          <p:cNvPr id="387" name="Google Shape;387;p98"/>
          <p:cNvSpPr txBox="1">
            <a:spLocks noGrp="1"/>
          </p:cNvSpPr>
          <p:nvPr>
            <p:ph type="title"/>
          </p:nvPr>
        </p:nvSpPr>
        <p:spPr>
          <a:xfrm>
            <a:off x="514959" y="1369857"/>
            <a:ext cx="1118671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Men as a High-Risk Group</a:t>
            </a:r>
            <a:endParaRPr u="sng" dirty="0"/>
          </a:p>
        </p:txBody>
      </p:sp>
      <p:sp>
        <p:nvSpPr>
          <p:cNvPr id="388" name="Google Shape;388;p98"/>
          <p:cNvSpPr txBox="1">
            <a:spLocks noGrp="1"/>
          </p:cNvSpPr>
          <p:nvPr>
            <p:ph type="body" idx="1"/>
          </p:nvPr>
        </p:nvSpPr>
        <p:spPr>
          <a:xfrm>
            <a:off x="2561897" y="2439659"/>
            <a:ext cx="10515600" cy="46736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77% of U.S. suicides are men.</a:t>
            </a:r>
            <a:endParaRPr dirty="0"/>
          </a:p>
          <a:p>
            <a:pPr marL="228600" lvl="0" indent="-228600" algn="l" rtl="0">
              <a:lnSpc>
                <a:spcPct val="90000"/>
              </a:lnSpc>
              <a:spcBef>
                <a:spcPts val="1000"/>
              </a:spcBef>
              <a:spcAft>
                <a:spcPts val="0"/>
              </a:spcAft>
              <a:buClr>
                <a:schemeClr val="dk1"/>
              </a:buClr>
              <a:buSzPts val="2800"/>
              <a:buChar char="•"/>
            </a:pPr>
            <a:r>
              <a:rPr lang="en-US" dirty="0"/>
              <a:t>Gender issues include:</a:t>
            </a:r>
            <a:endParaRPr dirty="0"/>
          </a:p>
          <a:p>
            <a:pPr marL="685800" lvl="1" indent="-228600" algn="l" rtl="0">
              <a:lnSpc>
                <a:spcPct val="90000"/>
              </a:lnSpc>
              <a:spcBef>
                <a:spcPts val="500"/>
              </a:spcBef>
              <a:spcAft>
                <a:spcPts val="0"/>
              </a:spcAft>
              <a:buClr>
                <a:schemeClr val="dk1"/>
              </a:buClr>
              <a:buSzPts val="2400"/>
              <a:buChar char="•"/>
            </a:pPr>
            <a:r>
              <a:rPr lang="en-US" dirty="0"/>
              <a:t>Poor help-seeking</a:t>
            </a:r>
            <a:endParaRPr dirty="0"/>
          </a:p>
          <a:p>
            <a:pPr marL="685800" lvl="1" indent="-228600" algn="l" rtl="0">
              <a:lnSpc>
                <a:spcPct val="90000"/>
              </a:lnSpc>
              <a:spcBef>
                <a:spcPts val="500"/>
              </a:spcBef>
              <a:spcAft>
                <a:spcPts val="0"/>
              </a:spcAft>
              <a:buClr>
                <a:schemeClr val="dk1"/>
              </a:buClr>
              <a:buSzPts val="2400"/>
              <a:buChar char="•"/>
            </a:pPr>
            <a:r>
              <a:rPr lang="en-US" dirty="0"/>
              <a:t>Men are less likely to talk to someone when in crisis</a:t>
            </a:r>
            <a:endParaRPr dirty="0"/>
          </a:p>
          <a:p>
            <a:pPr marL="1143000" lvl="2" indent="-228600" algn="l" rtl="0">
              <a:lnSpc>
                <a:spcPct val="90000"/>
              </a:lnSpc>
              <a:spcBef>
                <a:spcPts val="500"/>
              </a:spcBef>
              <a:spcAft>
                <a:spcPts val="0"/>
              </a:spcAft>
              <a:buClr>
                <a:schemeClr val="dk1"/>
              </a:buClr>
              <a:buSzPts val="2000"/>
              <a:buChar char="•"/>
            </a:pPr>
            <a:r>
              <a:rPr lang="en-US" dirty="0"/>
              <a:t>Difficulty recognizing and expressing emotions</a:t>
            </a:r>
            <a:endParaRPr dirty="0"/>
          </a:p>
          <a:p>
            <a:pPr marL="685800" lvl="1" indent="-228600" algn="l" rtl="0">
              <a:lnSpc>
                <a:spcPct val="90000"/>
              </a:lnSpc>
              <a:spcBef>
                <a:spcPts val="500"/>
              </a:spcBef>
              <a:spcAft>
                <a:spcPts val="0"/>
              </a:spcAft>
              <a:buClr>
                <a:schemeClr val="dk1"/>
              </a:buClr>
              <a:buSzPts val="2400"/>
              <a:buChar char="•"/>
            </a:pPr>
            <a:r>
              <a:rPr lang="en-US" dirty="0"/>
              <a:t>Increased substance use / abuse</a:t>
            </a:r>
            <a:endParaRPr dirty="0"/>
          </a:p>
          <a:p>
            <a:pPr marL="685800" lvl="1" indent="-228600" algn="l" rtl="0">
              <a:lnSpc>
                <a:spcPct val="90000"/>
              </a:lnSpc>
              <a:spcBef>
                <a:spcPts val="500"/>
              </a:spcBef>
              <a:spcAft>
                <a:spcPts val="0"/>
              </a:spcAft>
              <a:buClr>
                <a:schemeClr val="dk1"/>
              </a:buClr>
              <a:buSzPts val="2400"/>
              <a:buChar char="•"/>
            </a:pPr>
            <a:r>
              <a:rPr lang="en-US" dirty="0"/>
              <a:t>Use more lethal means for attempts</a:t>
            </a:r>
            <a:endParaRPr dirty="0"/>
          </a:p>
          <a:p>
            <a:pPr marL="685800" lvl="1" indent="-228600" algn="l" rtl="0">
              <a:lnSpc>
                <a:spcPct val="90000"/>
              </a:lnSpc>
              <a:spcBef>
                <a:spcPts val="500"/>
              </a:spcBef>
              <a:spcAft>
                <a:spcPts val="0"/>
              </a:spcAft>
              <a:buClr>
                <a:schemeClr val="dk1"/>
              </a:buClr>
              <a:buSzPts val="2400"/>
              <a:buChar char="•"/>
            </a:pPr>
            <a:r>
              <a:rPr lang="en-US" dirty="0"/>
              <a:t>Feeling like a burden</a:t>
            </a:r>
            <a:endParaRPr dirty="0"/>
          </a:p>
          <a:p>
            <a:pPr marL="685800" lvl="1" indent="-228600" algn="l" rtl="0">
              <a:lnSpc>
                <a:spcPct val="90000"/>
              </a:lnSpc>
              <a:spcBef>
                <a:spcPts val="500"/>
              </a:spcBef>
              <a:spcAft>
                <a:spcPts val="0"/>
              </a:spcAft>
              <a:buClr>
                <a:schemeClr val="dk1"/>
              </a:buClr>
              <a:buSzPts val="2400"/>
              <a:buChar char="•"/>
            </a:pPr>
            <a:r>
              <a:rPr lang="en-US" dirty="0"/>
              <a:t>Struggle between belonging and independence</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390" name="Google Shape;390;p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391" name="Google Shape;391;p9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92" name="Google Shape;392;p98"/>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93" name="Google Shape;393;p98"/>
          <p:cNvSpPr txBox="1"/>
          <p:nvPr/>
        </p:nvSpPr>
        <p:spPr>
          <a:xfrm>
            <a:off x="490330" y="6302375"/>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2" name="Picture 1">
            <a:extLst>
              <a:ext uri="{FF2B5EF4-FFF2-40B4-BE49-F238E27FC236}">
                <a16:creationId xmlns:a16="http://schemas.microsoft.com/office/drawing/2014/main" id="{3D4475DF-0F4D-5F43-85DC-E5B364DA2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888" y="1895813"/>
            <a:ext cx="3097404" cy="4089541"/>
          </a:xfrm>
          <a:prstGeom prst="rect">
            <a:avLst/>
          </a:prstGeom>
        </p:spPr>
      </p:pic>
      <p:sp>
        <p:nvSpPr>
          <p:cNvPr id="399" name="Google Shape;399;p99"/>
          <p:cNvSpPr txBox="1">
            <a:spLocks noGrp="1"/>
          </p:cNvSpPr>
          <p:nvPr>
            <p:ph type="title"/>
          </p:nvPr>
        </p:nvSpPr>
        <p:spPr>
          <a:xfrm>
            <a:off x="573046" y="1591854"/>
            <a:ext cx="1116506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Women and Suicide</a:t>
            </a:r>
            <a:endParaRPr u="sng" dirty="0"/>
          </a:p>
        </p:txBody>
      </p:sp>
      <p:sp>
        <p:nvSpPr>
          <p:cNvPr id="400" name="Google Shape;400;p99"/>
          <p:cNvSpPr txBox="1">
            <a:spLocks noGrp="1"/>
          </p:cNvSpPr>
          <p:nvPr>
            <p:ph type="body" idx="1"/>
          </p:nvPr>
        </p:nvSpPr>
        <p:spPr>
          <a:xfrm>
            <a:off x="3074723" y="2849563"/>
            <a:ext cx="8458544" cy="4351338"/>
          </a:xfrm>
          <a:prstGeom prst="rect">
            <a:avLst/>
          </a:prstGeom>
          <a:noFill/>
          <a:ln>
            <a:noFill/>
          </a:ln>
        </p:spPr>
        <p:txBody>
          <a:bodyPr spcFirstLastPara="1" wrap="square" lIns="91425" tIns="45700" rIns="91425" bIns="45700" anchor="t" anchorCtr="0">
            <a:normAutofit/>
          </a:bodyPr>
          <a:lstStyle/>
          <a:p>
            <a:pPr indent="-457200">
              <a:buSzPts val="2800"/>
            </a:pPr>
            <a:r>
              <a:rPr lang="en-US" dirty="0"/>
              <a:t>Increased risk for depression</a:t>
            </a:r>
            <a:endParaRPr dirty="0"/>
          </a:p>
          <a:p>
            <a:pPr indent="-457200">
              <a:buSzPts val="2800"/>
            </a:pPr>
            <a:r>
              <a:rPr lang="en-US" dirty="0"/>
              <a:t>Higher attempt rates, less deadly means</a:t>
            </a:r>
            <a:endParaRPr dirty="0"/>
          </a:p>
          <a:p>
            <a:pPr indent="-457200">
              <a:buSzPts val="2800"/>
            </a:pPr>
            <a:r>
              <a:rPr lang="en-US" dirty="0"/>
              <a:t>Domestic violence, childhood abuse</a:t>
            </a:r>
            <a:endParaRPr dirty="0"/>
          </a:p>
          <a:p>
            <a:pPr indent="-457200">
              <a:buSzPts val="2800"/>
            </a:pPr>
            <a:r>
              <a:rPr lang="en-US" dirty="0"/>
              <a:t>Pregnancy and parenthood – both risk and protective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403" name="Google Shape;403;p9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04" name="Google Shape;404;p9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05" name="Google Shape;405;p99"/>
          <p:cNvSpPr txBox="1"/>
          <p:nvPr/>
        </p:nvSpPr>
        <p:spPr>
          <a:xfrm>
            <a:off x="526773" y="6224974"/>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9" name="Google Shape;264;p85">
            <a:extLst>
              <a:ext uri="{FF2B5EF4-FFF2-40B4-BE49-F238E27FC236}">
                <a16:creationId xmlns:a16="http://schemas.microsoft.com/office/drawing/2014/main" id="{F89360B7-B564-C44F-9F22-A30138899E8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2" name="Picture 1">
            <a:extLst>
              <a:ext uri="{FF2B5EF4-FFF2-40B4-BE49-F238E27FC236}">
                <a16:creationId xmlns:a16="http://schemas.microsoft.com/office/drawing/2014/main" id="{4CE6C062-691A-364C-B19C-6A845718B8A1}"/>
              </a:ext>
            </a:extLst>
          </p:cNvPr>
          <p:cNvPicPr>
            <a:picLocks noChangeAspect="1"/>
          </p:cNvPicPr>
          <p:nvPr/>
        </p:nvPicPr>
        <p:blipFill>
          <a:blip r:embed="rId3"/>
          <a:stretch>
            <a:fillRect/>
          </a:stretch>
        </p:blipFill>
        <p:spPr>
          <a:xfrm>
            <a:off x="7728512" y="3317875"/>
            <a:ext cx="3175000" cy="3175000"/>
          </a:xfrm>
          <a:prstGeom prst="rect">
            <a:avLst/>
          </a:prstGeom>
        </p:spPr>
      </p:pic>
      <p:sp>
        <p:nvSpPr>
          <p:cNvPr id="412" name="Google Shape;412;p88"/>
          <p:cNvSpPr txBox="1"/>
          <p:nvPr/>
        </p:nvSpPr>
        <p:spPr>
          <a:xfrm>
            <a:off x="526774" y="1611175"/>
            <a:ext cx="1121133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sng" strike="noStrike" cap="none" dirty="0">
                <a:solidFill>
                  <a:schemeClr val="dk1"/>
                </a:solidFill>
                <a:latin typeface="Calibri" panose="020F0502020204030204" pitchFamily="34" charset="0"/>
                <a:ea typeface="Times New Roman"/>
                <a:cs typeface="Calibri" panose="020F0502020204030204" pitchFamily="34" charset="0"/>
                <a:sym typeface="Times New Roman"/>
              </a:rPr>
              <a:t>Latino Suicide</a:t>
            </a: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13" name="Google Shape;413;p88"/>
          <p:cNvSpPr txBox="1"/>
          <p:nvPr/>
        </p:nvSpPr>
        <p:spPr>
          <a:xfrm>
            <a:off x="838200" y="2289327"/>
            <a:ext cx="10899912" cy="4401164"/>
          </a:xfrm>
          <a:prstGeom prst="rect">
            <a:avLst/>
          </a:prstGeom>
          <a:noFill/>
          <a:ln>
            <a:noFill/>
          </a:ln>
        </p:spPr>
        <p:txBody>
          <a:bodyPr spcFirstLastPara="1" wrap="square" lIns="91425" tIns="45700" rIns="91425" bIns="45700" anchor="t" anchorCtr="0">
            <a:spAutoFit/>
          </a:bodyPr>
          <a:lstStyle/>
          <a:p>
            <a:pPr lvl="0">
              <a:buClr>
                <a:schemeClr val="dk1"/>
              </a:buClr>
              <a:buSzPts val="3200"/>
            </a:pPr>
            <a:r>
              <a:rPr lang="en-US" sz="2800" u="sng" dirty="0">
                <a:solidFill>
                  <a:schemeClr val="dk1"/>
                </a:solidFill>
                <a:latin typeface="Calibri" panose="020F0502020204030204" pitchFamily="34" charset="0"/>
                <a:ea typeface="Times New Roman"/>
                <a:cs typeface="Calibri" panose="020F0502020204030204" pitchFamily="34" charset="0"/>
                <a:sym typeface="Times New Roman"/>
              </a:rPr>
              <a:t>Commonalities include: </a:t>
            </a:r>
          </a:p>
          <a:p>
            <a:pPr marL="457198" lvl="0" indent="-457198">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Generational differences, beliefs and customs (leading to family conflict)</a:t>
            </a:r>
            <a:endParaRPr sz="2800" dirty="0">
              <a:latin typeface="Calibri" panose="020F0502020204030204" pitchFamily="34" charset="0"/>
              <a:cs typeface="Calibri" panose="020F0502020204030204" pitchFamily="34" charset="0"/>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Stress of being recent immigrants</a:t>
            </a:r>
            <a:endParaRPr sz="2800" dirty="0">
              <a:latin typeface="Calibri" panose="020F0502020204030204" pitchFamily="34" charset="0"/>
              <a:cs typeface="Calibri" panose="020F0502020204030204" pitchFamily="34" charset="0"/>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Reduced access to mental health care</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Language barriers</a:t>
            </a:r>
            <a:endParaRPr sz="2800" dirty="0">
              <a:latin typeface="Calibri" panose="020F0502020204030204" pitchFamily="34" charset="0"/>
              <a:cs typeface="Calibri" panose="020F0502020204030204" pitchFamily="34" charset="0"/>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Lack of health insurance / cost of care</a:t>
            </a:r>
            <a:endParaRPr sz="2800" dirty="0">
              <a:latin typeface="Calibri" panose="020F0502020204030204" pitchFamily="34" charset="0"/>
              <a:cs typeface="Calibri" panose="020F0502020204030204" pitchFamily="34" charset="0"/>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Alcohol use to alleviate stressors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457198" marR="0" lvl="0" indent="-457198" algn="l" rtl="0">
              <a:lnSpc>
                <a:spcPct val="100000"/>
              </a:lnSpc>
              <a:spcBef>
                <a:spcPts val="0"/>
              </a:spcBef>
              <a:spcAft>
                <a:spcPts val="0"/>
              </a:spcAft>
              <a:buClr>
                <a:schemeClr val="dk1"/>
              </a:buClr>
              <a:buSzPts val="3200"/>
              <a:buFont typeface="Arial"/>
              <a:buChar char="•"/>
            </a:pPr>
            <a:r>
              <a:rPr lang="en-US" sz="2800" b="0" i="0" u="none" strike="noStrike" cap="none" dirty="0">
                <a:solidFill>
                  <a:schemeClr val="dk1"/>
                </a:solidFill>
                <a:latin typeface="Calibri" panose="020F0502020204030204" pitchFamily="34" charset="0"/>
                <a:cs typeface="Calibri" panose="020F0502020204030204" pitchFamily="34" charset="0"/>
                <a:sym typeface="Arial"/>
              </a:rPr>
              <a:t>Acculturation </a:t>
            </a:r>
            <a:r>
              <a:rPr lang="en-US" sz="2800" dirty="0">
                <a:solidFill>
                  <a:schemeClr val="dk1"/>
                </a:solidFill>
                <a:latin typeface="Calibri" panose="020F0502020204030204" pitchFamily="34" charset="0"/>
                <a:cs typeface="Calibri" panose="020F0502020204030204" pitchFamily="34" charset="0"/>
              </a:rPr>
              <a:t>i</a:t>
            </a:r>
            <a:r>
              <a:rPr lang="en-US" sz="2800" b="0" i="0" u="none" strike="noStrike" cap="none" dirty="0">
                <a:solidFill>
                  <a:schemeClr val="dk1"/>
                </a:solidFill>
                <a:latin typeface="Calibri" panose="020F0502020204030204" pitchFamily="34" charset="0"/>
                <a:cs typeface="Calibri" panose="020F0502020204030204" pitchFamily="34" charset="0"/>
                <a:sym typeface="Arial"/>
              </a:rPr>
              <a:t>ssues (gaps and stress)</a:t>
            </a:r>
            <a:endParaRPr sz="2800" dirty="0">
              <a:latin typeface="Calibri" panose="020F0502020204030204" pitchFamily="34" charset="0"/>
              <a:cs typeface="Calibri" panose="020F0502020204030204" pitchFamily="34" charset="0"/>
            </a:endParaRPr>
          </a:p>
          <a:p>
            <a:pPr marL="457198" marR="0" lvl="0" indent="-253998" algn="l" rtl="0">
              <a:lnSpc>
                <a:spcPct val="100000"/>
              </a:lnSpc>
              <a:spcBef>
                <a:spcPts val="0"/>
              </a:spcBef>
              <a:spcAft>
                <a:spcPts val="0"/>
              </a:spcAft>
              <a:buClr>
                <a:schemeClr val="dk1"/>
              </a:buClr>
              <a:buSzPts val="3200"/>
              <a:buFont typeface="Arial"/>
              <a:buNone/>
            </a:pP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14" name="Google Shape;414;p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15" name="Google Shape;415;p88"/>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16" name="Google Shape;416;p88"/>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17" name="Google Shape;417;p88"/>
          <p:cNvSpPr txBox="1"/>
          <p:nvPr/>
        </p:nvSpPr>
        <p:spPr>
          <a:xfrm>
            <a:off x="526773" y="6302375"/>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2" name="Picture 1">
            <a:extLst>
              <a:ext uri="{FF2B5EF4-FFF2-40B4-BE49-F238E27FC236}">
                <a16:creationId xmlns:a16="http://schemas.microsoft.com/office/drawing/2014/main" id="{520113C3-AE46-DD40-80D7-59583D598A3A}"/>
              </a:ext>
            </a:extLst>
          </p:cNvPr>
          <p:cNvPicPr>
            <a:picLocks noChangeAspect="1"/>
          </p:cNvPicPr>
          <p:nvPr/>
        </p:nvPicPr>
        <p:blipFill>
          <a:blip r:embed="rId3"/>
          <a:stretch>
            <a:fillRect/>
          </a:stretch>
        </p:blipFill>
        <p:spPr>
          <a:xfrm>
            <a:off x="7383172" y="1969025"/>
            <a:ext cx="4186376" cy="4186376"/>
          </a:xfrm>
          <a:prstGeom prst="rect">
            <a:avLst/>
          </a:prstGeom>
        </p:spPr>
      </p:pic>
      <p:sp>
        <p:nvSpPr>
          <p:cNvPr id="425" name="Google Shape;425;p87"/>
          <p:cNvSpPr/>
          <p:nvPr/>
        </p:nvSpPr>
        <p:spPr>
          <a:xfrm>
            <a:off x="1772331" y="2517133"/>
            <a:ext cx="8720222"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A0A0A"/>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Latina teens currently have the highest rate of </a:t>
            </a:r>
            <a:r>
              <a:rPr lang="en-US" sz="3600" b="0" i="0" u="none" strike="noStrike" cap="none" dirty="0">
                <a:solidFill>
                  <a:srgbClr val="ED241C"/>
                </a:solidFill>
                <a:latin typeface="Arial"/>
                <a:ea typeface="Arial"/>
                <a:cs typeface="Arial"/>
                <a:sym typeface="Arial"/>
              </a:rPr>
              <a:t>suicide attempts </a:t>
            </a:r>
            <a:r>
              <a:rPr lang="en-US" sz="3600" b="0" i="0" u="none" strike="noStrike" cap="none" dirty="0">
                <a:solidFill>
                  <a:schemeClr val="dk1"/>
                </a:solidFill>
                <a:latin typeface="Arial"/>
                <a:ea typeface="Arial"/>
                <a:cs typeface="Arial"/>
                <a:sym typeface="Arial"/>
              </a:rPr>
              <a:t>among all adolescent groups in the U.S. </a:t>
            </a:r>
            <a:br>
              <a:rPr lang="en-US" sz="3600" b="0" i="0" u="none" strike="noStrike" cap="none" dirty="0">
                <a:solidFill>
                  <a:schemeClr val="dk1"/>
                </a:solidFill>
                <a:latin typeface="Arial"/>
                <a:ea typeface="Arial"/>
                <a:cs typeface="Arial"/>
                <a:sym typeface="Arial"/>
              </a:rPr>
            </a:br>
            <a:r>
              <a:rPr lang="en-US" sz="2800" b="0" i="0" u="none" strike="noStrike" cap="none" dirty="0">
                <a:solidFill>
                  <a:schemeClr val="dk1"/>
                </a:solidFill>
                <a:latin typeface="Arial"/>
                <a:ea typeface="Arial"/>
                <a:cs typeface="Arial"/>
                <a:sym typeface="Arial"/>
              </a:rPr>
              <a:t>(CDC)</a:t>
            </a:r>
            <a:endParaRPr sz="3600" b="0" i="0" u="none" strike="noStrike" cap="none" dirty="0">
              <a:solidFill>
                <a:srgbClr val="0A0A0A"/>
              </a:solidFill>
              <a:latin typeface="Arial"/>
              <a:ea typeface="Arial"/>
              <a:cs typeface="Arial"/>
              <a:sym typeface="Arial"/>
            </a:endParaRPr>
          </a:p>
        </p:txBody>
      </p:sp>
      <p:pic>
        <p:nvPicPr>
          <p:cNvPr id="426" name="Google Shape;426;p8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27" name="Google Shape;427;p87"/>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28" name="Google Shape;428;p87"/>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29" name="Google Shape;429;p87"/>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9" name="Google Shape;412;p88">
            <a:extLst>
              <a:ext uri="{FF2B5EF4-FFF2-40B4-BE49-F238E27FC236}">
                <a16:creationId xmlns:a16="http://schemas.microsoft.com/office/drawing/2014/main" id="{EC886104-2D22-E24A-B2B0-C718AC04184B}"/>
              </a:ext>
            </a:extLst>
          </p:cNvPr>
          <p:cNvSpPr txBox="1"/>
          <p:nvPr/>
        </p:nvSpPr>
        <p:spPr>
          <a:xfrm>
            <a:off x="490330" y="1584325"/>
            <a:ext cx="1121133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sng" strike="noStrike" cap="none" dirty="0">
                <a:solidFill>
                  <a:schemeClr val="dk1"/>
                </a:solidFill>
                <a:latin typeface="Calibri" panose="020F0502020204030204" pitchFamily="34" charset="0"/>
                <a:ea typeface="Times New Roman"/>
                <a:cs typeface="Calibri" panose="020F0502020204030204" pitchFamily="34" charset="0"/>
                <a:sym typeface="Times New Roman"/>
              </a:rPr>
              <a:t>Latino Suicide</a:t>
            </a: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3" name="Picture 2">
            <a:extLst>
              <a:ext uri="{FF2B5EF4-FFF2-40B4-BE49-F238E27FC236}">
                <a16:creationId xmlns:a16="http://schemas.microsoft.com/office/drawing/2014/main" id="{864A36D1-98B5-9E44-A7E1-31D691B350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42177" y="2495586"/>
            <a:ext cx="3487973" cy="2999095"/>
          </a:xfrm>
          <a:prstGeom prst="rect">
            <a:avLst/>
          </a:prstGeom>
        </p:spPr>
      </p:pic>
      <p:pic>
        <p:nvPicPr>
          <p:cNvPr id="2" name="Picture 1">
            <a:extLst>
              <a:ext uri="{FF2B5EF4-FFF2-40B4-BE49-F238E27FC236}">
                <a16:creationId xmlns:a16="http://schemas.microsoft.com/office/drawing/2014/main" id="{D3131C05-371B-BF4C-B5A7-2F90186BBC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733" y="2335723"/>
            <a:ext cx="4081675" cy="3434456"/>
          </a:xfrm>
          <a:prstGeom prst="rect">
            <a:avLst/>
          </a:prstGeom>
        </p:spPr>
      </p:pic>
      <p:pic>
        <p:nvPicPr>
          <p:cNvPr id="437" name="Google Shape;437;p1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38" name="Google Shape;438;p146"/>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39" name="Google Shape;439;p146"/>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40" name="Google Shape;440;p146"/>
          <p:cNvSpPr txBox="1"/>
          <p:nvPr/>
        </p:nvSpPr>
        <p:spPr>
          <a:xfrm>
            <a:off x="526773" y="6302375"/>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441" name="Google Shape;441;p146"/>
          <p:cNvSpPr txBox="1"/>
          <p:nvPr/>
        </p:nvSpPr>
        <p:spPr>
          <a:xfrm>
            <a:off x="4316521" y="3168736"/>
            <a:ext cx="6903272" cy="532449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3200"/>
            </a:pPr>
            <a:r>
              <a:rPr lang="en-US" sz="4000" b="0" i="0" u="none" strike="noStrike" cap="none" dirty="0">
                <a:solidFill>
                  <a:srgbClr val="000000"/>
                </a:solidFill>
                <a:latin typeface="Calibri" panose="020F0502020204030204" pitchFamily="34" charset="0"/>
                <a:cs typeface="Calibri" panose="020F0502020204030204" pitchFamily="34" charset="0"/>
                <a:sym typeface="Arial"/>
              </a:rPr>
              <a:t>Protective factors:</a:t>
            </a:r>
          </a:p>
          <a:p>
            <a:pPr marL="285750" marR="0" lvl="0" indent="-285750" algn="l" rtl="0">
              <a:lnSpc>
                <a:spcPct val="100000"/>
              </a:lnSpc>
              <a:spcBef>
                <a:spcPts val="0"/>
              </a:spcBef>
              <a:spcAft>
                <a:spcPts val="0"/>
              </a:spcAft>
              <a:buClr>
                <a:srgbClr val="000000"/>
              </a:buClr>
              <a:buSzPts val="3200"/>
              <a:buFont typeface="Arial"/>
              <a:buChar char="•"/>
            </a:pPr>
            <a:r>
              <a:rPr lang="en-US" sz="4000" b="0" i="0" u="none" strike="noStrike" cap="none" dirty="0" err="1">
                <a:solidFill>
                  <a:srgbClr val="000000"/>
                </a:solidFill>
                <a:latin typeface="Calibri" panose="020F0502020204030204" pitchFamily="34" charset="0"/>
                <a:cs typeface="Calibri" panose="020F0502020204030204" pitchFamily="34" charset="0"/>
                <a:sym typeface="Arial"/>
              </a:rPr>
              <a:t>Familiarism</a:t>
            </a:r>
            <a:r>
              <a:rPr lang="en-US" sz="4000" b="0" i="0" u="none" strike="noStrike" cap="none" dirty="0">
                <a:solidFill>
                  <a:srgbClr val="000000"/>
                </a:solidFill>
                <a:latin typeface="Calibri" panose="020F0502020204030204" pitchFamily="34" charset="0"/>
                <a:cs typeface="Calibri" panose="020F0502020204030204" pitchFamily="34" charset="0"/>
                <a:sym typeface="Arial"/>
              </a:rPr>
              <a:t> </a:t>
            </a:r>
            <a:endParaRPr sz="4000"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00000"/>
              </a:buClr>
              <a:buSzPts val="3200"/>
              <a:buFont typeface="Arial"/>
              <a:buChar char="•"/>
            </a:pPr>
            <a:r>
              <a:rPr lang="en-US" sz="4000" b="0" i="0" u="none" strike="noStrike" cap="none" dirty="0">
                <a:solidFill>
                  <a:srgbClr val="000000"/>
                </a:solidFill>
                <a:latin typeface="Calibri" panose="020F0502020204030204" pitchFamily="34" charset="0"/>
                <a:cs typeface="Calibri" panose="020F0502020204030204" pitchFamily="34" charset="0"/>
                <a:sym typeface="Arial"/>
              </a:rPr>
              <a:t>Religion</a:t>
            </a:r>
            <a:endParaRPr sz="4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 name="Google Shape;412;p88">
            <a:extLst>
              <a:ext uri="{FF2B5EF4-FFF2-40B4-BE49-F238E27FC236}">
                <a16:creationId xmlns:a16="http://schemas.microsoft.com/office/drawing/2014/main" id="{039FD63E-1475-5A4D-B01D-1CC2F760B979}"/>
              </a:ext>
            </a:extLst>
          </p:cNvPr>
          <p:cNvSpPr txBox="1"/>
          <p:nvPr/>
        </p:nvSpPr>
        <p:spPr>
          <a:xfrm>
            <a:off x="526774" y="1611175"/>
            <a:ext cx="1121133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sng" strike="noStrike" cap="none" dirty="0">
                <a:solidFill>
                  <a:schemeClr val="dk1"/>
                </a:solidFill>
                <a:latin typeface="Calibri" panose="020F0502020204030204" pitchFamily="34" charset="0"/>
                <a:ea typeface="Times New Roman"/>
                <a:cs typeface="Calibri" panose="020F0502020204030204" pitchFamily="34" charset="0"/>
                <a:sym typeface="Times New Roman"/>
              </a:rPr>
              <a:t>Latino Suicide</a:t>
            </a: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00"/>
          <p:cNvSpPr txBox="1">
            <a:spLocks noGrp="1"/>
          </p:cNvSpPr>
          <p:nvPr>
            <p:ph type="title"/>
          </p:nvPr>
        </p:nvSpPr>
        <p:spPr>
          <a:xfrm>
            <a:off x="526771" y="1257477"/>
            <a:ext cx="1121133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br>
              <a:rPr lang="en-US" u="sng" dirty="0">
                <a:solidFill>
                  <a:schemeClr val="dk1"/>
                </a:solidFill>
                <a:latin typeface="Arial"/>
                <a:ea typeface="Arial"/>
                <a:cs typeface="Arial"/>
                <a:sym typeface="Arial"/>
              </a:rPr>
            </a:br>
            <a:r>
              <a:rPr lang="en-US" u="sng" dirty="0">
                <a:solidFill>
                  <a:schemeClr val="dk1"/>
                </a:solidFill>
                <a:latin typeface="Arial"/>
                <a:ea typeface="Arial"/>
                <a:cs typeface="Arial"/>
                <a:sym typeface="Arial"/>
              </a:rPr>
              <a:t>Activity – What would </a:t>
            </a:r>
            <a:r>
              <a:rPr lang="en-US" u="sng" dirty="0">
                <a:latin typeface="Arial"/>
                <a:ea typeface="Arial"/>
                <a:cs typeface="Arial"/>
                <a:sym typeface="Arial"/>
              </a:rPr>
              <a:t>y</a:t>
            </a:r>
            <a:r>
              <a:rPr lang="en-US" u="sng" dirty="0">
                <a:solidFill>
                  <a:schemeClr val="dk1"/>
                </a:solidFill>
                <a:latin typeface="Arial"/>
                <a:ea typeface="Arial"/>
                <a:cs typeface="Arial"/>
                <a:sym typeface="Arial"/>
              </a:rPr>
              <a:t>ou do? </a:t>
            </a:r>
            <a:br>
              <a:rPr lang="en-US" sz="6600" u="sng" dirty="0">
                <a:latin typeface="Arial"/>
                <a:ea typeface="Arial"/>
                <a:cs typeface="Arial"/>
                <a:sym typeface="Arial"/>
              </a:rPr>
            </a:br>
            <a:endParaRPr u="sng" dirty="0"/>
          </a:p>
        </p:txBody>
      </p:sp>
      <p:sp>
        <p:nvSpPr>
          <p:cNvPr id="448" name="Google Shape;448;p100"/>
          <p:cNvSpPr txBox="1">
            <a:spLocks noGrp="1"/>
          </p:cNvSpPr>
          <p:nvPr>
            <p:ph type="body" idx="1"/>
          </p:nvPr>
        </p:nvSpPr>
        <p:spPr>
          <a:xfrm>
            <a:off x="874640" y="2329178"/>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b="1" dirty="0"/>
              <a:t>Amanda (Grade 9) says the following:</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I plan to give my championship soccer ball away </a:t>
            </a:r>
          </a:p>
          <a:p>
            <a:pPr marL="0" lvl="0" indent="0" algn="l" rtl="0">
              <a:lnSpc>
                <a:spcPct val="90000"/>
              </a:lnSpc>
              <a:spcBef>
                <a:spcPts val="1000"/>
              </a:spcBef>
              <a:spcAft>
                <a:spcPts val="0"/>
              </a:spcAft>
              <a:buClr>
                <a:schemeClr val="dk1"/>
              </a:buClr>
              <a:buSzPts val="2800"/>
              <a:buNone/>
            </a:pPr>
            <a:r>
              <a:rPr lang="en-US" dirty="0"/>
              <a:t>to my best friend.</a:t>
            </a:r>
            <a:endParaRPr dirty="0"/>
          </a:p>
          <a:p>
            <a:pPr marL="228600" lvl="0" indent="-228600" algn="l" rtl="0">
              <a:lnSpc>
                <a:spcPct val="90000"/>
              </a:lnSpc>
              <a:spcBef>
                <a:spcPts val="1000"/>
              </a:spcBef>
              <a:spcAft>
                <a:spcPts val="0"/>
              </a:spcAft>
              <a:buClr>
                <a:schemeClr val="dk1"/>
              </a:buClr>
              <a:buSzPts val="2800"/>
              <a:buChar char="•"/>
            </a:pPr>
            <a:r>
              <a:rPr lang="en-US" dirty="0"/>
              <a:t>I wonder if anyone would notice I’m gone?</a:t>
            </a:r>
            <a:endParaRPr dirty="0"/>
          </a:p>
          <a:p>
            <a:pPr marL="228600" lvl="0" indent="-228600" algn="l" rtl="0">
              <a:lnSpc>
                <a:spcPct val="90000"/>
              </a:lnSpc>
              <a:spcBef>
                <a:spcPts val="1000"/>
              </a:spcBef>
              <a:spcAft>
                <a:spcPts val="0"/>
              </a:spcAft>
              <a:buClr>
                <a:schemeClr val="dk1"/>
              </a:buClr>
              <a:buSzPts val="2800"/>
              <a:buChar char="•"/>
            </a:pPr>
            <a:r>
              <a:rPr lang="en-US" dirty="0"/>
              <a:t>Why doesn’t anyone care?</a:t>
            </a:r>
            <a:endParaRPr dirty="0"/>
          </a:p>
        </p:txBody>
      </p:sp>
      <p:pic>
        <p:nvPicPr>
          <p:cNvPr id="450" name="Google Shape;450;p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51" name="Google Shape;451;p100"/>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52" name="Google Shape;452;p100"/>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53" name="Google Shape;453;p100"/>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4286430D-8F30-6B4F-AABD-1C8CFBEF48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5724" y="2505628"/>
            <a:ext cx="2649004" cy="33868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89"/>
          <p:cNvPicPr preferRelativeResize="0">
            <a:picLocks noGrp="1"/>
          </p:cNvPicPr>
          <p:nvPr>
            <p:ph type="body" idx="1"/>
          </p:nvPr>
        </p:nvPicPr>
        <p:blipFill rotWithShape="1">
          <a:blip r:embed="rId3">
            <a:alphaModFix/>
          </a:blip>
          <a:srcRect/>
          <a:stretch/>
        </p:blipFill>
        <p:spPr>
          <a:xfrm>
            <a:off x="1183030" y="1657488"/>
            <a:ext cx="4383390" cy="4351337"/>
          </a:xfrm>
          <a:prstGeom prst="rect">
            <a:avLst/>
          </a:prstGeom>
          <a:noFill/>
          <a:ln>
            <a:noFill/>
          </a:ln>
        </p:spPr>
      </p:pic>
      <p:pic>
        <p:nvPicPr>
          <p:cNvPr id="461" name="Google Shape;461;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62" name="Google Shape;462;p8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63" name="Google Shape;463;p8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64" name="Google Shape;464;p89"/>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465" name="Google Shape;465;p89"/>
          <p:cNvSpPr txBox="1"/>
          <p:nvPr/>
        </p:nvSpPr>
        <p:spPr>
          <a:xfrm>
            <a:off x="6937917" y="1857375"/>
            <a:ext cx="4415883"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0000"/>
                </a:solidFill>
                <a:latin typeface="Arial"/>
                <a:ea typeface="Arial"/>
                <a:cs typeface="Arial"/>
                <a:sym typeface="Arial"/>
              </a:rPr>
              <a:t>Warning signs:</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Talk</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Behavior </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Mood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47"/>
          <p:cNvSpPr txBox="1">
            <a:spLocks noGrp="1"/>
          </p:cNvSpPr>
          <p:nvPr>
            <p:ph type="title"/>
          </p:nvPr>
        </p:nvSpPr>
        <p:spPr>
          <a:xfrm>
            <a:off x="490330" y="1251619"/>
            <a:ext cx="1124778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The brain is sick; it is not thinking clearly.</a:t>
            </a:r>
            <a:endParaRPr u="sng" dirty="0"/>
          </a:p>
        </p:txBody>
      </p:sp>
      <p:sp>
        <p:nvSpPr>
          <p:cNvPr id="472" name="Google Shape;472;p147"/>
          <p:cNvSpPr txBox="1">
            <a:spLocks noGrp="1"/>
          </p:cNvSpPr>
          <p:nvPr>
            <p:ph type="body" idx="1"/>
          </p:nvPr>
        </p:nvSpPr>
        <p:spPr>
          <a:xfrm>
            <a:off x="1030356" y="2470819"/>
            <a:ext cx="10515600" cy="32034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People who are thinking about suicide sometimes have the following thoughts: </a:t>
            </a:r>
            <a:endParaRPr dirty="0"/>
          </a:p>
          <a:p>
            <a:pPr marL="914397" lvl="1" indent="-457197" algn="l" rtl="0">
              <a:lnSpc>
                <a:spcPct val="90000"/>
              </a:lnSpc>
              <a:spcBef>
                <a:spcPts val="0"/>
              </a:spcBef>
              <a:spcAft>
                <a:spcPts val="0"/>
              </a:spcAft>
              <a:buClr>
                <a:schemeClr val="dk1"/>
              </a:buClr>
              <a:buSzPts val="2400"/>
              <a:buChar char="•"/>
            </a:pPr>
            <a:r>
              <a:rPr lang="en-US" i="1" dirty="0"/>
              <a:t>“I’m a burden.” </a:t>
            </a:r>
            <a:endParaRPr i="1" dirty="0"/>
          </a:p>
          <a:p>
            <a:pPr marL="914397" lvl="1" indent="-457197" algn="l" rtl="0">
              <a:lnSpc>
                <a:spcPct val="90000"/>
              </a:lnSpc>
              <a:spcBef>
                <a:spcPts val="0"/>
              </a:spcBef>
              <a:spcAft>
                <a:spcPts val="0"/>
              </a:spcAft>
              <a:buClr>
                <a:schemeClr val="dk1"/>
              </a:buClr>
              <a:buSzPts val="2400"/>
              <a:buChar char="•"/>
            </a:pPr>
            <a:r>
              <a:rPr lang="en-US" i="1" dirty="0"/>
              <a:t>“The world would be better off without me.”</a:t>
            </a:r>
            <a:endParaRPr i="1" dirty="0"/>
          </a:p>
          <a:p>
            <a:pPr marL="914397" lvl="1" indent="-457197" algn="l" rtl="0">
              <a:lnSpc>
                <a:spcPct val="90000"/>
              </a:lnSpc>
              <a:spcBef>
                <a:spcPts val="0"/>
              </a:spcBef>
              <a:spcAft>
                <a:spcPts val="0"/>
              </a:spcAft>
              <a:buClr>
                <a:schemeClr val="dk1"/>
              </a:buClr>
              <a:buSzPts val="2400"/>
              <a:buChar char="•"/>
            </a:pPr>
            <a:r>
              <a:rPr lang="en-US" i="1" dirty="0"/>
              <a:t>“Everyone would be better off.” </a:t>
            </a:r>
            <a:endParaRPr i="1" dirty="0"/>
          </a:p>
          <a:p>
            <a:pPr marL="914397" lvl="1" indent="-457197" algn="l" rtl="0">
              <a:lnSpc>
                <a:spcPct val="90000"/>
              </a:lnSpc>
              <a:spcBef>
                <a:spcPts val="0"/>
              </a:spcBef>
              <a:spcAft>
                <a:spcPts val="0"/>
              </a:spcAft>
              <a:buClr>
                <a:schemeClr val="dk1"/>
              </a:buClr>
              <a:buSzPts val="2400"/>
              <a:buChar char="•"/>
            </a:pPr>
            <a:r>
              <a:rPr lang="en-US" i="1" dirty="0"/>
              <a:t>“No one wants me.” </a:t>
            </a:r>
            <a:endParaRPr i="1" dirty="0"/>
          </a:p>
          <a:p>
            <a:pPr marL="914397" lvl="1" indent="-457197" algn="l" rtl="0">
              <a:lnSpc>
                <a:spcPct val="90000"/>
              </a:lnSpc>
              <a:spcBef>
                <a:spcPts val="0"/>
              </a:spcBef>
              <a:spcAft>
                <a:spcPts val="0"/>
              </a:spcAft>
              <a:buClr>
                <a:schemeClr val="dk1"/>
              </a:buClr>
              <a:buSzPts val="2400"/>
              <a:buChar char="•"/>
            </a:pPr>
            <a:r>
              <a:rPr lang="en-US" i="1" dirty="0"/>
              <a:t>“What’s wrong with me?” </a:t>
            </a:r>
            <a:endParaRPr i="1" dirty="0"/>
          </a:p>
          <a:p>
            <a:pPr marL="914397" lvl="1" indent="-457197" algn="l" rtl="0">
              <a:lnSpc>
                <a:spcPct val="90000"/>
              </a:lnSpc>
              <a:spcBef>
                <a:spcPts val="0"/>
              </a:spcBef>
              <a:spcAft>
                <a:spcPts val="0"/>
              </a:spcAft>
              <a:buClr>
                <a:schemeClr val="dk1"/>
              </a:buClr>
              <a:buSzPts val="2400"/>
              <a:buChar char="•"/>
            </a:pPr>
            <a:r>
              <a:rPr lang="en-US" i="1" dirty="0"/>
              <a:t>“No one would miss me if I was gone.” </a:t>
            </a:r>
            <a:endParaRPr i="1" dirty="0"/>
          </a:p>
          <a:p>
            <a:pPr marL="914397" lvl="1" indent="-457197" algn="l" rtl="0">
              <a:lnSpc>
                <a:spcPct val="90000"/>
              </a:lnSpc>
              <a:spcBef>
                <a:spcPts val="0"/>
              </a:spcBef>
              <a:spcAft>
                <a:spcPts val="0"/>
              </a:spcAft>
              <a:buClr>
                <a:schemeClr val="dk1"/>
              </a:buClr>
              <a:buSzPts val="2400"/>
              <a:buChar char="•"/>
            </a:pPr>
            <a:r>
              <a:rPr lang="en-US" i="1" dirty="0"/>
              <a:t>“Life is never going to be better.” </a:t>
            </a:r>
            <a:endParaRPr i="1" dirty="0"/>
          </a:p>
        </p:txBody>
      </p:sp>
      <p:pic>
        <p:nvPicPr>
          <p:cNvPr id="474" name="Google Shape;474;p1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75" name="Google Shape;475;p147"/>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76" name="Google Shape;476;p147"/>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77" name="Google Shape;477;p147"/>
          <p:cNvSpPr txBox="1"/>
          <p:nvPr/>
        </p:nvSpPr>
        <p:spPr>
          <a:xfrm>
            <a:off x="490330" y="6373232"/>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4B4A04D8-66AD-4A45-9108-EC12A5B08E39}"/>
              </a:ext>
            </a:extLst>
          </p:cNvPr>
          <p:cNvSpPr txBox="1"/>
          <p:nvPr/>
        </p:nvSpPr>
        <p:spPr>
          <a:xfrm>
            <a:off x="508551" y="5830662"/>
            <a:ext cx="11174896" cy="369332"/>
          </a:xfrm>
          <a:prstGeom prst="rect">
            <a:avLst/>
          </a:prstGeom>
          <a:noFill/>
        </p:spPr>
        <p:txBody>
          <a:bodyPr wrap="square" rtlCol="0">
            <a:spAutoFit/>
          </a:bodyPr>
          <a:lstStyle/>
          <a:p>
            <a:pPr lvl="0" algn="ctr">
              <a:lnSpc>
                <a:spcPct val="90000"/>
              </a:lnSpc>
              <a:buClr>
                <a:schemeClr val="dk1"/>
              </a:buClr>
              <a:buSzPts val="2400"/>
            </a:pPr>
            <a:r>
              <a:rPr lang="en-US" sz="2000" dirty="0"/>
              <a:t>While we know an array of factors that lead to suicide, there are still so many unknowns. </a:t>
            </a:r>
          </a:p>
        </p:txBody>
      </p:sp>
      <p:pic>
        <p:nvPicPr>
          <p:cNvPr id="3" name="Picture 2">
            <a:extLst>
              <a:ext uri="{FF2B5EF4-FFF2-40B4-BE49-F238E27FC236}">
                <a16:creationId xmlns:a16="http://schemas.microsoft.com/office/drawing/2014/main" id="{A503CCF8-9747-DC4A-B9BF-A9CA51934C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8676" y="3124406"/>
            <a:ext cx="3594248" cy="23623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1" name="Picture 10">
            <a:extLst>
              <a:ext uri="{FF2B5EF4-FFF2-40B4-BE49-F238E27FC236}">
                <a16:creationId xmlns:a16="http://schemas.microsoft.com/office/drawing/2014/main" id="{AC18BA4C-A4AA-4A40-A77C-7E520161150F}"/>
              </a:ext>
            </a:extLst>
          </p:cNvPr>
          <p:cNvPicPr>
            <a:picLocks noChangeAspect="1"/>
          </p:cNvPicPr>
          <p:nvPr/>
        </p:nvPicPr>
        <p:blipFill>
          <a:blip r:embed="rId3"/>
          <a:stretch>
            <a:fillRect/>
          </a:stretch>
        </p:blipFill>
        <p:spPr>
          <a:xfrm>
            <a:off x="4544942" y="2682876"/>
            <a:ext cx="3175000" cy="3175000"/>
          </a:xfrm>
          <a:prstGeom prst="rect">
            <a:avLst/>
          </a:prstGeom>
        </p:spPr>
      </p:pic>
      <p:sp>
        <p:nvSpPr>
          <p:cNvPr id="483" name="Google Shape;483;p148"/>
          <p:cNvSpPr txBox="1">
            <a:spLocks noGrp="1"/>
          </p:cNvSpPr>
          <p:nvPr>
            <p:ph type="title"/>
          </p:nvPr>
        </p:nvSpPr>
        <p:spPr>
          <a:xfrm>
            <a:off x="526773" y="1622462"/>
            <a:ext cx="1117489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800" u="sng" dirty="0"/>
              <a:t>There is a Difference</a:t>
            </a:r>
            <a:endParaRPr sz="4800" u="sng" dirty="0"/>
          </a:p>
        </p:txBody>
      </p:sp>
      <p:sp>
        <p:nvSpPr>
          <p:cNvPr id="484" name="Google Shape;484;p148"/>
          <p:cNvSpPr txBox="1">
            <a:spLocks noGrp="1"/>
          </p:cNvSpPr>
          <p:nvPr>
            <p:ph type="body" idx="1"/>
          </p:nvPr>
        </p:nvSpPr>
        <p:spPr>
          <a:xfrm>
            <a:off x="300230" y="2595701"/>
            <a:ext cx="4549726" cy="35561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5400"/>
              <a:buNone/>
            </a:pPr>
            <a:endParaRPr sz="5400" dirty="0"/>
          </a:p>
          <a:p>
            <a:pPr marL="0" lvl="0" indent="0" algn="r" rtl="0">
              <a:lnSpc>
                <a:spcPct val="90000"/>
              </a:lnSpc>
              <a:spcBef>
                <a:spcPts val="1000"/>
              </a:spcBef>
              <a:spcAft>
                <a:spcPts val="0"/>
              </a:spcAft>
              <a:buClr>
                <a:schemeClr val="dk1"/>
              </a:buClr>
              <a:buSzPts val="5400"/>
              <a:buNone/>
            </a:pPr>
            <a:r>
              <a:rPr lang="en-US" sz="5400" dirty="0"/>
              <a:t>“I don’t want to live like this.” </a:t>
            </a:r>
            <a:endParaRPr dirty="0"/>
          </a:p>
        </p:txBody>
      </p:sp>
      <p:sp>
        <p:nvSpPr>
          <p:cNvPr id="485" name="Google Shape;485;p148"/>
          <p:cNvSpPr txBox="1">
            <a:spLocks noGrp="1"/>
          </p:cNvSpPr>
          <p:nvPr>
            <p:ph type="body" idx="2"/>
          </p:nvPr>
        </p:nvSpPr>
        <p:spPr>
          <a:xfrm>
            <a:off x="7115502" y="3072708"/>
            <a:ext cx="493403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endParaRPr sz="4400" dirty="0"/>
          </a:p>
          <a:p>
            <a:pPr marL="0" lvl="0" indent="0" algn="l" rtl="0">
              <a:lnSpc>
                <a:spcPct val="90000"/>
              </a:lnSpc>
              <a:spcBef>
                <a:spcPts val="1000"/>
              </a:spcBef>
              <a:spcAft>
                <a:spcPts val="0"/>
              </a:spcAft>
              <a:buClr>
                <a:schemeClr val="dk1"/>
              </a:buClr>
              <a:buSzPts val="4400"/>
              <a:buNone/>
            </a:pPr>
            <a:r>
              <a:rPr lang="en-US" sz="4400" dirty="0"/>
              <a:t>“</a:t>
            </a:r>
            <a:r>
              <a:rPr lang="en-US" sz="5400" dirty="0"/>
              <a:t>I want to die.” </a:t>
            </a:r>
            <a:endParaRPr dirty="0"/>
          </a:p>
        </p:txBody>
      </p:sp>
      <p:pic>
        <p:nvPicPr>
          <p:cNvPr id="487" name="Google Shape;487;p1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88" name="Google Shape;488;p14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489" name="Google Shape;489;p148"/>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490" name="Google Shape;490;p148"/>
          <p:cNvSpPr txBox="1"/>
          <p:nvPr/>
        </p:nvSpPr>
        <p:spPr>
          <a:xfrm>
            <a:off x="490330" y="6373232"/>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43"/>
          <p:cNvPicPr preferRelativeResize="0"/>
          <p:nvPr/>
        </p:nvPicPr>
        <p:blipFill rotWithShape="1">
          <a:blip r:embed="rId3">
            <a:alphaModFix/>
          </a:blip>
          <a:srcRect/>
          <a:stretch/>
        </p:blipFill>
        <p:spPr>
          <a:xfrm>
            <a:off x="1487830" y="1838187"/>
            <a:ext cx="4912970" cy="4003950"/>
          </a:xfrm>
          <a:prstGeom prst="rect">
            <a:avLst/>
          </a:prstGeom>
          <a:noFill/>
          <a:ln>
            <a:noFill/>
          </a:ln>
        </p:spPr>
      </p:pic>
      <p:pic>
        <p:nvPicPr>
          <p:cNvPr id="275" name="Google Shape;275;p1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276" name="Google Shape;276;p143"/>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Suicide Prevention</a:t>
            </a:r>
            <a:endParaRPr dirty="0"/>
          </a:p>
        </p:txBody>
      </p:sp>
      <p:cxnSp>
        <p:nvCxnSpPr>
          <p:cNvPr id="277" name="Google Shape;277;p14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278" name="Google Shape;278;p14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279" name="Google Shape;279;p143"/>
          <p:cNvSpPr txBox="1"/>
          <p:nvPr/>
        </p:nvSpPr>
        <p:spPr>
          <a:xfrm>
            <a:off x="6382370" y="2705550"/>
            <a:ext cx="46266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US" sz="8800" b="0" i="0" u="none" strike="noStrike" cap="none" dirty="0">
                <a:solidFill>
                  <a:srgbClr val="0F3E87"/>
                </a:solidFill>
                <a:latin typeface="Arial"/>
                <a:ea typeface="Arial"/>
                <a:cs typeface="Arial"/>
                <a:sym typeface="Arial"/>
              </a:rPr>
              <a:t>Minutes!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49"/>
          <p:cNvSpPr txBox="1">
            <a:spLocks noGrp="1"/>
          </p:cNvSpPr>
          <p:nvPr>
            <p:ph type="title"/>
          </p:nvPr>
        </p:nvSpPr>
        <p:spPr>
          <a:xfrm>
            <a:off x="874678" y="1422379"/>
            <a:ext cx="1021020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Small Group Activity – Scenarios</a:t>
            </a:r>
            <a:endParaRPr dirty="0"/>
          </a:p>
        </p:txBody>
      </p:sp>
      <p:sp>
        <p:nvSpPr>
          <p:cNvPr id="499" name="Google Shape;499;p14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dirty="0">
                <a:ln>
                  <a:noFill/>
                </a:ln>
                <a:solidFill>
                  <a:srgbClr val="000000"/>
                </a:solidFill>
                <a:effectLst/>
                <a:uLnTx/>
                <a:uFillTx/>
                <a:latin typeface="Calibri"/>
                <a:ea typeface="Calibri"/>
                <a:cs typeface="Calibri"/>
                <a:sym typeface="Calibri"/>
              </a:rPr>
              <a:t>Suicide Prevention</a:t>
            </a:r>
            <a:endParaRPr kumimoji="0" lang="en-US" sz="6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500" name="Google Shape;500;p14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01" name="Google Shape;501;p149"/>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www.osymigrant.org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9"/>
          <p:cNvSpPr txBox="1">
            <a:spLocks noGrp="1"/>
          </p:cNvSpPr>
          <p:nvPr>
            <p:ph type="body" idx="1"/>
          </p:nvPr>
        </p:nvSpPr>
        <p:spPr>
          <a:xfrm>
            <a:off x="801722" y="2471738"/>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In your groups read the scenarios and discuss any red flags and what would you do if faced with one of these situations. </a:t>
            </a:r>
          </a:p>
          <a:p>
            <a:pPr marL="0" lvl="0" indent="0" algn="l" rtl="0">
              <a:lnSpc>
                <a:spcPct val="90000"/>
              </a:lnSpc>
              <a:spcBef>
                <a:spcPts val="0"/>
              </a:spcBef>
              <a:spcAft>
                <a:spcPts val="0"/>
              </a:spcAft>
              <a:buClr>
                <a:schemeClr val="dk1"/>
              </a:buClr>
              <a:buSzPts val="2800"/>
              <a:buNone/>
            </a:pPr>
            <a:endParaRPr lang="en-US" dirty="0"/>
          </a:p>
        </p:txBody>
      </p:sp>
      <p:pic>
        <p:nvPicPr>
          <p:cNvPr id="9" name="Google Shape;264;p85">
            <a:extLst>
              <a:ext uri="{FF2B5EF4-FFF2-40B4-BE49-F238E27FC236}">
                <a16:creationId xmlns:a16="http://schemas.microsoft.com/office/drawing/2014/main" id="{7B326FAE-4FD0-4C40-8D2E-5AEDF8EB962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extLst>
      <p:ext uri="{BB962C8B-B14F-4D97-AF65-F5344CB8AC3E}">
        <p14:creationId xmlns:p14="http://schemas.microsoft.com/office/powerpoint/2010/main" val="377873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49"/>
          <p:cNvSpPr txBox="1">
            <a:spLocks noGrp="1"/>
          </p:cNvSpPr>
          <p:nvPr>
            <p:ph type="title"/>
          </p:nvPr>
        </p:nvSpPr>
        <p:spPr>
          <a:xfrm>
            <a:off x="874678" y="1422379"/>
            <a:ext cx="102102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Activity – Scenario 1 (Julia)</a:t>
            </a:r>
            <a:endParaRPr dirty="0"/>
          </a:p>
        </p:txBody>
      </p:sp>
      <p:sp>
        <p:nvSpPr>
          <p:cNvPr id="499" name="Google Shape;499;p14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dirty="0">
                <a:ln>
                  <a:noFill/>
                </a:ln>
                <a:solidFill>
                  <a:srgbClr val="000000"/>
                </a:solidFill>
                <a:effectLst/>
                <a:uLnTx/>
                <a:uFillTx/>
                <a:latin typeface="Calibri"/>
                <a:ea typeface="Calibri"/>
                <a:cs typeface="Calibri"/>
                <a:sym typeface="Calibri"/>
              </a:rPr>
              <a:t>Suicide Prevention</a:t>
            </a:r>
            <a:endParaRPr kumimoji="0" lang="en-US" sz="6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500" name="Google Shape;500;p14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01" name="Google Shape;501;p149"/>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www.osymigrant.org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9"/>
          <p:cNvSpPr txBox="1">
            <a:spLocks noGrp="1"/>
          </p:cNvSpPr>
          <p:nvPr>
            <p:ph type="body" idx="1"/>
          </p:nvPr>
        </p:nvSpPr>
        <p:spPr>
          <a:xfrm>
            <a:off x="801722" y="2471738"/>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Scenario 1: Julia hasn’t been the same since her mom died.  It’s been especially tough because she doesn’t get along with her dad. For months she’s been saying that if it weren’t for her boyfriend, Arturo, she wouldn’t have anyone who cares about her. But Art just broke up with her, and Julia is devastated. She talks about needing to end her pain and just last night told you where her diary was in case anyone wants to read it “afterward.”</a:t>
            </a:r>
          </a:p>
          <a:p>
            <a:pPr marL="0" lvl="0" indent="0" algn="l" rtl="0">
              <a:lnSpc>
                <a:spcPct val="90000"/>
              </a:lnSpc>
              <a:spcBef>
                <a:spcPts val="0"/>
              </a:spcBef>
              <a:spcAft>
                <a:spcPts val="0"/>
              </a:spcAft>
              <a:buClr>
                <a:schemeClr val="dk1"/>
              </a:buClr>
              <a:buSzPts val="2800"/>
              <a:buNone/>
            </a:pPr>
            <a:endParaRPr dirty="0"/>
          </a:p>
        </p:txBody>
      </p:sp>
      <p:pic>
        <p:nvPicPr>
          <p:cNvPr id="9" name="Google Shape;264;p85">
            <a:extLst>
              <a:ext uri="{FF2B5EF4-FFF2-40B4-BE49-F238E27FC236}">
                <a16:creationId xmlns:a16="http://schemas.microsoft.com/office/drawing/2014/main" id="{7B326FAE-4FD0-4C40-8D2E-5AEDF8EB962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extLst>
      <p:ext uri="{BB962C8B-B14F-4D97-AF65-F5344CB8AC3E}">
        <p14:creationId xmlns:p14="http://schemas.microsoft.com/office/powerpoint/2010/main" val="253195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49"/>
          <p:cNvSpPr txBox="1">
            <a:spLocks noGrp="1"/>
          </p:cNvSpPr>
          <p:nvPr>
            <p:ph type="title"/>
          </p:nvPr>
        </p:nvSpPr>
        <p:spPr>
          <a:xfrm>
            <a:off x="874678" y="1422379"/>
            <a:ext cx="102102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Activity – Scenario 2 (Francis)</a:t>
            </a:r>
            <a:endParaRPr dirty="0"/>
          </a:p>
        </p:txBody>
      </p:sp>
      <p:sp>
        <p:nvSpPr>
          <p:cNvPr id="499" name="Google Shape;499;p14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dirty="0">
                <a:ln>
                  <a:noFill/>
                </a:ln>
                <a:solidFill>
                  <a:srgbClr val="000000"/>
                </a:solidFill>
                <a:effectLst/>
                <a:uLnTx/>
                <a:uFillTx/>
                <a:latin typeface="Calibri"/>
                <a:ea typeface="Calibri"/>
                <a:cs typeface="Calibri"/>
                <a:sym typeface="Calibri"/>
              </a:rPr>
              <a:t>Suicide Prevention</a:t>
            </a:r>
            <a:endParaRPr kumimoji="0" lang="en-US" sz="6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500" name="Google Shape;500;p14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01" name="Google Shape;501;p149"/>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www.osymigrant.org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9"/>
          <p:cNvSpPr txBox="1">
            <a:spLocks noGrp="1"/>
          </p:cNvSpPr>
          <p:nvPr>
            <p:ph type="body" idx="1"/>
          </p:nvPr>
        </p:nvSpPr>
        <p:spPr>
          <a:xfrm>
            <a:off x="801722" y="2595701"/>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Scenario 2: Francis hates school. He speaks with an accent and gets bullied a lot. Francis used to spend a lot of time playing video games with his older brother, Roberto. But Rob joined the Army and now Francis spends most of his time alone. He tells you that he’d like to talk more with his mom, but she’s exhausted when she gets home from her job. He says he’d probably be doing her a favor if she didn’t have to worry about him anymore.</a:t>
            </a:r>
          </a:p>
          <a:p>
            <a:pPr marL="0" lvl="0" indent="0" algn="l" rtl="0">
              <a:lnSpc>
                <a:spcPct val="90000"/>
              </a:lnSpc>
              <a:spcBef>
                <a:spcPts val="0"/>
              </a:spcBef>
              <a:spcAft>
                <a:spcPts val="0"/>
              </a:spcAft>
              <a:buClr>
                <a:schemeClr val="dk1"/>
              </a:buClr>
              <a:buSzPts val="2800"/>
              <a:buNone/>
            </a:pPr>
            <a:endParaRPr dirty="0"/>
          </a:p>
        </p:txBody>
      </p:sp>
      <p:pic>
        <p:nvPicPr>
          <p:cNvPr id="9" name="Google Shape;264;p85">
            <a:extLst>
              <a:ext uri="{FF2B5EF4-FFF2-40B4-BE49-F238E27FC236}">
                <a16:creationId xmlns:a16="http://schemas.microsoft.com/office/drawing/2014/main" id="{7B326FAE-4FD0-4C40-8D2E-5AEDF8EB962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49"/>
          <p:cNvSpPr txBox="1">
            <a:spLocks noGrp="1"/>
          </p:cNvSpPr>
          <p:nvPr>
            <p:ph type="title"/>
          </p:nvPr>
        </p:nvSpPr>
        <p:spPr>
          <a:xfrm>
            <a:off x="874678" y="1422379"/>
            <a:ext cx="102102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Activity – Scenario 3 (Benjamin)</a:t>
            </a:r>
            <a:endParaRPr dirty="0"/>
          </a:p>
        </p:txBody>
      </p:sp>
      <p:sp>
        <p:nvSpPr>
          <p:cNvPr id="499" name="Google Shape;499;p14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dirty="0">
                <a:ln>
                  <a:noFill/>
                </a:ln>
                <a:solidFill>
                  <a:srgbClr val="000000"/>
                </a:solidFill>
                <a:effectLst/>
                <a:uLnTx/>
                <a:uFillTx/>
                <a:latin typeface="Calibri"/>
                <a:ea typeface="Calibri"/>
                <a:cs typeface="Calibri"/>
                <a:sym typeface="Calibri"/>
              </a:rPr>
              <a:t>Suicide Prevention</a:t>
            </a:r>
            <a:endParaRPr kumimoji="0" lang="en-US" sz="6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500" name="Google Shape;500;p149"/>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01" name="Google Shape;501;p149"/>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www.osymigrant.org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9"/>
          <p:cNvSpPr txBox="1">
            <a:spLocks noGrp="1"/>
          </p:cNvSpPr>
          <p:nvPr>
            <p:ph type="body" idx="1"/>
          </p:nvPr>
        </p:nvSpPr>
        <p:spPr>
          <a:xfrm>
            <a:off x="838200" y="2595701"/>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Scenario 3:  Benjamin is one of the most talented soccer players on his team, but he hasn’t shown up for practice all week and hasn’t told anyone why. One day you see him sitting on the bleachers. When you ask him what’s going on, he confides that he recently had a fight with one of the members of the crew. They told him to get out of the house. He’s staying with his friend for now, and he just found out she keeps a gun in her nightstand. He says he bets his crew wouldn’t even miss him if he were gone.</a:t>
            </a:r>
          </a:p>
          <a:p>
            <a:pPr marL="0" lvl="0" indent="0" algn="l" rtl="0">
              <a:lnSpc>
                <a:spcPct val="90000"/>
              </a:lnSpc>
              <a:spcBef>
                <a:spcPts val="0"/>
              </a:spcBef>
              <a:spcAft>
                <a:spcPts val="0"/>
              </a:spcAft>
              <a:buClr>
                <a:schemeClr val="dk1"/>
              </a:buClr>
              <a:buSzPts val="2800"/>
              <a:buNone/>
            </a:pPr>
            <a:endParaRPr dirty="0"/>
          </a:p>
        </p:txBody>
      </p:sp>
      <p:pic>
        <p:nvPicPr>
          <p:cNvPr id="9" name="Google Shape;264;p85">
            <a:extLst>
              <a:ext uri="{FF2B5EF4-FFF2-40B4-BE49-F238E27FC236}">
                <a16:creationId xmlns:a16="http://schemas.microsoft.com/office/drawing/2014/main" id="{7B326FAE-4FD0-4C40-8D2E-5AEDF8EB962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extLst>
      <p:ext uri="{BB962C8B-B14F-4D97-AF65-F5344CB8AC3E}">
        <p14:creationId xmlns:p14="http://schemas.microsoft.com/office/powerpoint/2010/main" val="4026473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03"/>
          <p:cNvSpPr txBox="1">
            <a:spLocks noGrp="1"/>
          </p:cNvSpPr>
          <p:nvPr>
            <p:ph type="title"/>
          </p:nvPr>
        </p:nvSpPr>
        <p:spPr>
          <a:xfrm>
            <a:off x="980104" y="128825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Suicide: Risk Factors and Protective Factors</a:t>
            </a:r>
            <a:endParaRPr u="sng" dirty="0"/>
          </a:p>
        </p:txBody>
      </p:sp>
      <p:pic>
        <p:nvPicPr>
          <p:cNvPr id="509" name="Google Shape;509;p103"/>
          <p:cNvPicPr preferRelativeResize="0">
            <a:picLocks noGrp="1"/>
          </p:cNvPicPr>
          <p:nvPr>
            <p:ph type="body" idx="1"/>
          </p:nvPr>
        </p:nvPicPr>
        <p:blipFill rotWithShape="1">
          <a:blip r:embed="rId3">
            <a:alphaModFix/>
          </a:blip>
          <a:srcRect/>
          <a:stretch/>
        </p:blipFill>
        <p:spPr>
          <a:xfrm>
            <a:off x="2617226" y="2361679"/>
            <a:ext cx="7030431" cy="3734321"/>
          </a:xfrm>
          <a:prstGeom prst="rect">
            <a:avLst/>
          </a:prstGeom>
          <a:noFill/>
          <a:ln>
            <a:noFill/>
          </a:ln>
        </p:spPr>
      </p:pic>
      <p:pic>
        <p:nvPicPr>
          <p:cNvPr id="511" name="Google Shape;511;p1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13" name="Google Shape;522;p150" descr="be the one to ask graphic">
            <a:extLst>
              <a:ext uri="{FF2B5EF4-FFF2-40B4-BE49-F238E27FC236}">
                <a16:creationId xmlns:a16="http://schemas.microsoft.com/office/drawing/2014/main" id="{5155C7E2-5439-2943-92E3-5AC72177FC5A}"/>
              </a:ext>
            </a:extLst>
          </p:cNvPr>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5978625" y="1756242"/>
            <a:ext cx="4003575" cy="4070344"/>
          </a:xfrm>
          <a:prstGeom prst="rect">
            <a:avLst/>
          </a:prstGeom>
          <a:noFill/>
          <a:ln>
            <a:noFill/>
          </a:ln>
        </p:spPr>
      </p:pic>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Service Providers Do?</a:t>
            </a:r>
            <a:endParaRPr lang="en-US" dirty="0"/>
          </a:p>
        </p:txBody>
      </p:sp>
    </p:spTree>
    <p:extLst>
      <p:ext uri="{BB962C8B-B14F-4D97-AF65-F5344CB8AC3E}">
        <p14:creationId xmlns:p14="http://schemas.microsoft.com/office/powerpoint/2010/main" val="266233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91"/>
          <p:cNvSpPr txBox="1">
            <a:spLocks noGrp="1"/>
          </p:cNvSpPr>
          <p:nvPr>
            <p:ph type="title"/>
          </p:nvPr>
        </p:nvSpPr>
        <p:spPr>
          <a:xfrm>
            <a:off x="526773" y="1584325"/>
            <a:ext cx="11174896" cy="1325563"/>
          </a:xfrm>
          <a:prstGeom prst="rect">
            <a:avLst/>
          </a:prstGeom>
          <a:noFill/>
          <a:ln>
            <a:noFill/>
          </a:ln>
        </p:spPr>
        <p:txBody>
          <a:bodyPr spcFirstLastPara="1" wrap="square" lIns="91425" tIns="45700" rIns="91425" bIns="45700" anchor="ctr" anchorCtr="0">
            <a:noAutofit/>
          </a:bodyPr>
          <a:lstStyle/>
          <a:p>
            <a:pPr lvl="0" algn="ctr">
              <a:buSzPts val="2800"/>
            </a:pPr>
            <a:r>
              <a:rPr lang="en-US" dirty="0"/>
              <a:t>Start by asking questions; </a:t>
            </a:r>
            <a:br>
              <a:rPr lang="en-US" dirty="0"/>
            </a:br>
            <a:r>
              <a:rPr lang="en-US" u="sng" dirty="0"/>
              <a:t>LISTEN</a:t>
            </a:r>
            <a:r>
              <a:rPr lang="en-US" dirty="0"/>
              <a:t> to them like a true friend.</a:t>
            </a:r>
          </a:p>
        </p:txBody>
      </p:sp>
      <p:sp>
        <p:nvSpPr>
          <p:cNvPr id="529" name="Google Shape;529;p91"/>
          <p:cNvSpPr txBox="1">
            <a:spLocks noGrp="1"/>
          </p:cNvSpPr>
          <p:nvPr>
            <p:ph type="body" idx="1"/>
          </p:nvPr>
        </p:nvSpPr>
        <p:spPr>
          <a:xfrm>
            <a:off x="1030356" y="2436909"/>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560"/>
              </a:spcBef>
              <a:spcAft>
                <a:spcPts val="0"/>
              </a:spcAft>
              <a:buClr>
                <a:schemeClr val="dk1"/>
              </a:buClr>
              <a:buSzPts val="2800"/>
              <a:buNone/>
            </a:pPr>
            <a:endParaRPr dirty="0"/>
          </a:p>
          <a:p>
            <a:pPr marL="0" lvl="0" indent="0" algn="l" rtl="0">
              <a:lnSpc>
                <a:spcPct val="90000"/>
              </a:lnSpc>
              <a:spcBef>
                <a:spcPts val="560"/>
              </a:spcBef>
              <a:spcAft>
                <a:spcPts val="0"/>
              </a:spcAft>
              <a:buClr>
                <a:schemeClr val="dk1"/>
              </a:buClr>
              <a:buSzPts val="2800"/>
              <a:buNone/>
            </a:pPr>
            <a:r>
              <a:rPr lang="en-US" dirty="0">
                <a:solidFill>
                  <a:schemeClr val="dk1"/>
                </a:solidFill>
              </a:rPr>
              <a:t>Be sensitive, but ask </a:t>
            </a:r>
            <a:r>
              <a:rPr lang="en-US" b="1" dirty="0">
                <a:solidFill>
                  <a:schemeClr val="dk1"/>
                </a:solidFill>
              </a:rPr>
              <a:t>direct questions</a:t>
            </a:r>
            <a:r>
              <a:rPr lang="en-US" dirty="0">
                <a:solidFill>
                  <a:schemeClr val="dk1"/>
                </a:solidFill>
              </a:rPr>
              <a:t>, such as:</a:t>
            </a:r>
            <a:endParaRPr dirty="0"/>
          </a:p>
          <a:p>
            <a:pPr marL="342898" lvl="0" indent="-342898" algn="l" rtl="0">
              <a:lnSpc>
                <a:spcPct val="90000"/>
              </a:lnSpc>
              <a:spcBef>
                <a:spcPts val="560"/>
              </a:spcBef>
              <a:spcAft>
                <a:spcPts val="0"/>
              </a:spcAft>
              <a:buClr>
                <a:schemeClr val="dk1"/>
              </a:buClr>
              <a:buSzPts val="2800"/>
              <a:buChar char="•"/>
            </a:pPr>
            <a:r>
              <a:rPr lang="en-US" i="1" dirty="0"/>
              <a:t>Are you thinking about suicide?</a:t>
            </a:r>
            <a:endParaRPr i="1" dirty="0"/>
          </a:p>
          <a:p>
            <a:pPr marL="342898" lvl="0" indent="-342898" algn="l" rtl="0">
              <a:lnSpc>
                <a:spcPct val="90000"/>
              </a:lnSpc>
              <a:spcBef>
                <a:spcPts val="560"/>
              </a:spcBef>
              <a:spcAft>
                <a:spcPts val="0"/>
              </a:spcAft>
              <a:buClr>
                <a:schemeClr val="dk1"/>
              </a:buClr>
              <a:buSzPts val="2800"/>
              <a:buChar char="•"/>
            </a:pPr>
            <a:r>
              <a:rPr lang="en-US" i="1" dirty="0"/>
              <a:t>Have you ever thought about suicide before, or tried to harm yourself before?</a:t>
            </a:r>
            <a:endParaRPr i="1" dirty="0"/>
          </a:p>
          <a:p>
            <a:pPr marL="342898" lvl="0" indent="-342898" algn="l" rtl="0">
              <a:lnSpc>
                <a:spcPct val="90000"/>
              </a:lnSpc>
              <a:spcBef>
                <a:spcPts val="560"/>
              </a:spcBef>
              <a:spcAft>
                <a:spcPts val="0"/>
              </a:spcAft>
              <a:buClr>
                <a:schemeClr val="dk1"/>
              </a:buClr>
              <a:buSzPts val="2800"/>
              <a:buChar char="•"/>
            </a:pPr>
            <a:r>
              <a:rPr lang="en-US" i="1" dirty="0"/>
              <a:t>Have you thought about how or when you'd do it?</a:t>
            </a:r>
            <a:endParaRPr i="1" dirty="0"/>
          </a:p>
          <a:p>
            <a:pPr marL="342898" lvl="0" indent="-342898" algn="l" rtl="0">
              <a:lnSpc>
                <a:spcPct val="90000"/>
              </a:lnSpc>
              <a:spcBef>
                <a:spcPts val="560"/>
              </a:spcBef>
              <a:spcAft>
                <a:spcPts val="0"/>
              </a:spcAft>
              <a:buClr>
                <a:schemeClr val="dk1"/>
              </a:buClr>
              <a:buSzPts val="2800"/>
              <a:buChar char="•"/>
            </a:pPr>
            <a:r>
              <a:rPr lang="en-US" i="1" dirty="0"/>
              <a:t>Do you have access to weapons or things that can be used as weapons to harm yourself?</a:t>
            </a:r>
            <a:endParaRPr i="1" dirty="0"/>
          </a:p>
          <a:p>
            <a:pPr marL="0" lvl="0" indent="0" algn="ctr" rtl="0">
              <a:lnSpc>
                <a:spcPct val="90000"/>
              </a:lnSpc>
              <a:spcBef>
                <a:spcPts val="560"/>
              </a:spcBef>
              <a:spcAft>
                <a:spcPts val="0"/>
              </a:spcAft>
              <a:buClr>
                <a:schemeClr val="dk1"/>
              </a:buClr>
              <a:buSzPts val="2800"/>
              <a:buNone/>
            </a:pPr>
            <a:endParaRPr dirty="0">
              <a:solidFill>
                <a:schemeClr val="dk1"/>
              </a:solidFill>
            </a:endParaRPr>
          </a:p>
        </p:txBody>
      </p:sp>
      <p:pic>
        <p:nvPicPr>
          <p:cNvPr id="531" name="Google Shape;531;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32" name="Google Shape;532;p91"/>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33" name="Google Shape;533;p91"/>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34" name="Google Shape;534;p91"/>
          <p:cNvSpPr txBox="1"/>
          <p:nvPr/>
        </p:nvSpPr>
        <p:spPr>
          <a:xfrm>
            <a:off x="490330" y="6408738"/>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Service Providers Do?</a:t>
            </a:r>
            <a:endParaRPr lang="en-US" dirty="0"/>
          </a:p>
        </p:txBody>
      </p:sp>
      <p:pic>
        <p:nvPicPr>
          <p:cNvPr id="16" name="Google Shape;542;p151" descr="graphic be the one to be there">
            <a:extLst>
              <a:ext uri="{FF2B5EF4-FFF2-40B4-BE49-F238E27FC236}">
                <a16:creationId xmlns:a16="http://schemas.microsoft.com/office/drawing/2014/main" id="{39340DA1-FBCE-354C-8F3B-4F67AB18EED6}"/>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5917221" y="1756242"/>
            <a:ext cx="4195413" cy="4070344"/>
          </a:xfrm>
          <a:prstGeom prst="rect">
            <a:avLst/>
          </a:prstGeom>
          <a:noFill/>
          <a:ln>
            <a:noFill/>
          </a:ln>
        </p:spPr>
      </p:pic>
    </p:spTree>
    <p:extLst>
      <p:ext uri="{BB962C8B-B14F-4D97-AF65-F5344CB8AC3E}">
        <p14:creationId xmlns:p14="http://schemas.microsoft.com/office/powerpoint/2010/main" val="2545735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2" name="Picture 1">
            <a:extLst>
              <a:ext uri="{FF2B5EF4-FFF2-40B4-BE49-F238E27FC236}">
                <a16:creationId xmlns:a16="http://schemas.microsoft.com/office/drawing/2014/main" id="{BF87AB92-2F4B-9D49-830A-58F6CDCCA10C}"/>
              </a:ext>
            </a:extLst>
          </p:cNvPr>
          <p:cNvPicPr>
            <a:picLocks noChangeAspect="1"/>
          </p:cNvPicPr>
          <p:nvPr/>
        </p:nvPicPr>
        <p:blipFill>
          <a:blip r:embed="rId3"/>
          <a:stretch>
            <a:fillRect/>
          </a:stretch>
        </p:blipFill>
        <p:spPr>
          <a:xfrm>
            <a:off x="8269911" y="1436826"/>
            <a:ext cx="3175000" cy="3175000"/>
          </a:xfrm>
          <a:prstGeom prst="rect">
            <a:avLst/>
          </a:prstGeom>
        </p:spPr>
      </p:pic>
      <p:sp>
        <p:nvSpPr>
          <p:cNvPr id="548" name="Google Shape;548;p94"/>
          <p:cNvSpPr txBox="1">
            <a:spLocks noGrp="1"/>
          </p:cNvSpPr>
          <p:nvPr>
            <p:ph type="title"/>
          </p:nvPr>
        </p:nvSpPr>
        <p:spPr>
          <a:xfrm>
            <a:off x="526772" y="1274262"/>
            <a:ext cx="1121133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Prevention</a:t>
            </a:r>
            <a:endParaRPr u="sng" dirty="0"/>
          </a:p>
        </p:txBody>
      </p:sp>
      <p:sp>
        <p:nvSpPr>
          <p:cNvPr id="549" name="Google Shape;549;p94"/>
          <p:cNvSpPr txBox="1">
            <a:spLocks noGrp="1"/>
          </p:cNvSpPr>
          <p:nvPr>
            <p:ph type="body" idx="1"/>
          </p:nvPr>
        </p:nvSpPr>
        <p:spPr>
          <a:xfrm>
            <a:off x="747089" y="2235854"/>
            <a:ext cx="11211339" cy="4751943"/>
          </a:xfrm>
          <a:prstGeom prst="rect">
            <a:avLst/>
          </a:prstGeom>
          <a:noFill/>
          <a:ln>
            <a:noFill/>
          </a:ln>
        </p:spPr>
        <p:txBody>
          <a:bodyPr spcFirstLastPara="1" wrap="square" lIns="91425" tIns="45700" rIns="91425" bIns="45700" anchor="t" anchorCtr="0">
            <a:normAutofit/>
          </a:bodyPr>
          <a:lstStyle/>
          <a:p>
            <a:pPr indent="-457200">
              <a:spcBef>
                <a:spcPts val="0"/>
              </a:spcBef>
              <a:buSzPts val="2590"/>
            </a:pPr>
            <a:r>
              <a:rPr lang="en-US" sz="2590" dirty="0">
                <a:solidFill>
                  <a:schemeClr val="dk1"/>
                </a:solidFill>
              </a:rPr>
              <a:t>Offer support.</a:t>
            </a:r>
            <a:endParaRPr sz="2590" dirty="0">
              <a:solidFill>
                <a:schemeClr val="dk1"/>
              </a:solidFill>
            </a:endParaRPr>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Acknowledge their feelings.</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Don’t be judgmental.</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Never promise to keep expressed feelings a secret.</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Offer reassurance that things can get better.</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Encourage a friend or family member to remove potentially dangerous items from the person's home.</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Encourage someone to stay with the person.</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Call 911 if necessary or take to the Emergency Room.</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Remove things that they may use to harm themselves.</a:t>
            </a:r>
            <a:endParaRPr sz="3330" dirty="0"/>
          </a:p>
        </p:txBody>
      </p:sp>
      <p:pic>
        <p:nvPicPr>
          <p:cNvPr id="551" name="Google Shape;551;p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52" name="Google Shape;552;p94"/>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Suicide Prevention</a:t>
            </a:r>
            <a:endParaRPr dirty="0"/>
          </a:p>
        </p:txBody>
      </p:sp>
      <p:cxnSp>
        <p:nvCxnSpPr>
          <p:cNvPr id="553" name="Google Shape;553;p94"/>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54" name="Google Shape;554;p94"/>
          <p:cNvSpPr txBox="1"/>
          <p:nvPr/>
        </p:nvSpPr>
        <p:spPr>
          <a:xfrm>
            <a:off x="615129" y="635635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Service Providers Do?</a:t>
            </a:r>
            <a:endParaRPr lang="en-US" dirty="0"/>
          </a:p>
        </p:txBody>
      </p:sp>
      <p:pic>
        <p:nvPicPr>
          <p:cNvPr id="11" name="Google Shape;562;p152" descr="graphic be the one to keep them safe">
            <a:extLst>
              <a:ext uri="{FF2B5EF4-FFF2-40B4-BE49-F238E27FC236}">
                <a16:creationId xmlns:a16="http://schemas.microsoft.com/office/drawing/2014/main" id="{557A7447-9901-624F-A381-76F8F438E334}"/>
              </a:ext>
            </a:extLst>
          </p:cNvPr>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5811353" y="1756241"/>
            <a:ext cx="4551847" cy="4070343"/>
          </a:xfrm>
          <a:prstGeom prst="rect">
            <a:avLst/>
          </a:prstGeom>
          <a:noFill/>
          <a:ln>
            <a:noFill/>
          </a:ln>
        </p:spPr>
      </p:pic>
    </p:spTree>
    <p:extLst>
      <p:ext uri="{BB962C8B-B14F-4D97-AF65-F5344CB8AC3E}">
        <p14:creationId xmlns:p14="http://schemas.microsoft.com/office/powerpoint/2010/main" val="3370442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96"/>
          <p:cNvSpPr txBox="1">
            <a:spLocks noGrp="1"/>
          </p:cNvSpPr>
          <p:nvPr>
            <p:ph type="title"/>
          </p:nvPr>
        </p:nvSpPr>
        <p:spPr>
          <a:xfrm>
            <a:off x="526774" y="1690709"/>
            <a:ext cx="11211338" cy="96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Myths vs. Facts: True or False?</a:t>
            </a:r>
            <a:endParaRPr dirty="0"/>
          </a:p>
        </p:txBody>
      </p:sp>
      <p:sp>
        <p:nvSpPr>
          <p:cNvPr id="286" name="Google Shape;286;p96"/>
          <p:cNvSpPr txBox="1">
            <a:spLocks noGrp="1"/>
          </p:cNvSpPr>
          <p:nvPr>
            <p:ph type="body" idx="1"/>
          </p:nvPr>
        </p:nvSpPr>
        <p:spPr>
          <a:xfrm>
            <a:off x="935042" y="2658496"/>
            <a:ext cx="10394700" cy="3233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Talking openly about suicide will cause it.</a:t>
            </a:r>
            <a:endParaRPr dirty="0"/>
          </a:p>
          <a:p>
            <a:pPr marL="228600" lvl="0" indent="-228600" algn="l" rtl="0">
              <a:lnSpc>
                <a:spcPct val="90000"/>
              </a:lnSpc>
              <a:spcBef>
                <a:spcPts val="1000"/>
              </a:spcBef>
              <a:spcAft>
                <a:spcPts val="0"/>
              </a:spcAft>
              <a:buClr>
                <a:schemeClr val="dk1"/>
              </a:buClr>
              <a:buSzPts val="2800"/>
              <a:buChar char="•"/>
            </a:pPr>
            <a:r>
              <a:rPr lang="en-US" dirty="0"/>
              <a:t>Anyone can learn to help someone who is struggling with thoughts of suicide.</a:t>
            </a:r>
            <a:endParaRPr dirty="0"/>
          </a:p>
          <a:p>
            <a:pPr marL="228600" lvl="0" indent="-228600" algn="l" rtl="0">
              <a:lnSpc>
                <a:spcPct val="90000"/>
              </a:lnSpc>
              <a:spcBef>
                <a:spcPts val="1000"/>
              </a:spcBef>
              <a:spcAft>
                <a:spcPts val="0"/>
              </a:spcAft>
              <a:buClr>
                <a:schemeClr val="dk1"/>
              </a:buClr>
              <a:buSzPts val="2800"/>
              <a:buChar char="•"/>
            </a:pPr>
            <a:r>
              <a:rPr lang="en-US" dirty="0"/>
              <a:t>If someone decides they want to take their own life, there is nothing we can do to stop them.</a:t>
            </a:r>
            <a:endParaRPr dirty="0"/>
          </a:p>
          <a:p>
            <a:pPr marL="228600" lvl="0" indent="-228600" algn="l" rtl="0">
              <a:lnSpc>
                <a:spcPct val="90000"/>
              </a:lnSpc>
              <a:spcBef>
                <a:spcPts val="1000"/>
              </a:spcBef>
              <a:spcAft>
                <a:spcPts val="0"/>
              </a:spcAft>
              <a:buClr>
                <a:schemeClr val="dk1"/>
              </a:buClr>
              <a:buSzPts val="2800"/>
              <a:buChar char="•"/>
            </a:pPr>
            <a:r>
              <a:rPr lang="en-US" dirty="0"/>
              <a:t>If someone talks about suicide they do not need to be taken seriously – they are just seeking attention. </a:t>
            </a:r>
            <a:endParaRPr dirty="0"/>
          </a:p>
          <a:p>
            <a:pPr marL="114300" lvl="0" indent="0" algn="l" rtl="0">
              <a:lnSpc>
                <a:spcPct val="90000"/>
              </a:lnSpc>
              <a:spcBef>
                <a:spcPts val="1000"/>
              </a:spcBef>
              <a:spcAft>
                <a:spcPts val="0"/>
              </a:spcAft>
              <a:buClr>
                <a:schemeClr val="dk1"/>
              </a:buClr>
              <a:buSzPts val="2800"/>
              <a:buNone/>
            </a:pPr>
            <a:endParaRPr dirty="0"/>
          </a:p>
        </p:txBody>
      </p:sp>
      <p:pic>
        <p:nvPicPr>
          <p:cNvPr id="288" name="Google Shape;288;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289" name="Google Shape;289;p96"/>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290" name="Google Shape;290;p96"/>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291" name="Google Shape;291;p96"/>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Service Providers Do?</a:t>
            </a:r>
            <a:endParaRPr lang="en-US" dirty="0"/>
          </a:p>
        </p:txBody>
      </p:sp>
      <p:pic>
        <p:nvPicPr>
          <p:cNvPr id="13" name="Google Shape;570;p153" descr="graphic be the one to help them connect">
            <a:extLst>
              <a:ext uri="{FF2B5EF4-FFF2-40B4-BE49-F238E27FC236}">
                <a16:creationId xmlns:a16="http://schemas.microsoft.com/office/drawing/2014/main" id="{C8FA5A6C-9A87-EA45-B7CA-284E62AE24EF}"/>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5811353" y="1753505"/>
            <a:ext cx="4793585" cy="4070344"/>
          </a:xfrm>
          <a:prstGeom prst="rect">
            <a:avLst/>
          </a:prstGeom>
          <a:noFill/>
          <a:ln>
            <a:noFill/>
          </a:ln>
        </p:spPr>
      </p:pic>
    </p:spTree>
    <p:extLst>
      <p:ext uri="{BB962C8B-B14F-4D97-AF65-F5344CB8AC3E}">
        <p14:creationId xmlns:p14="http://schemas.microsoft.com/office/powerpoint/2010/main" val="2735905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513" name="Google Shape;513;p103"/>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14" name="Google Shape;514;p103"/>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Service Providers Do?</a:t>
            </a:r>
            <a:endParaRPr lang="en-US" dirty="0"/>
          </a:p>
        </p:txBody>
      </p:sp>
      <p:pic>
        <p:nvPicPr>
          <p:cNvPr id="11" name="Google Shape;578;p154" descr="graphic be the one to follow up">
            <a:extLst>
              <a:ext uri="{FF2B5EF4-FFF2-40B4-BE49-F238E27FC236}">
                <a16:creationId xmlns:a16="http://schemas.microsoft.com/office/drawing/2014/main" id="{AA476B25-9D84-EC49-81EC-72E4350C07BE}"/>
              </a:ext>
            </a:extLst>
          </p:cNvPr>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5811353" y="1756242"/>
            <a:ext cx="4982771" cy="4070344"/>
          </a:xfrm>
          <a:prstGeom prst="rect">
            <a:avLst/>
          </a:prstGeom>
          <a:noFill/>
          <a:ln>
            <a:noFill/>
          </a:ln>
        </p:spPr>
      </p:pic>
    </p:spTree>
    <p:extLst>
      <p:ext uri="{BB962C8B-B14F-4D97-AF65-F5344CB8AC3E}">
        <p14:creationId xmlns:p14="http://schemas.microsoft.com/office/powerpoint/2010/main" val="34387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2" name="Picture 1">
            <a:extLst>
              <a:ext uri="{FF2B5EF4-FFF2-40B4-BE49-F238E27FC236}">
                <a16:creationId xmlns:a16="http://schemas.microsoft.com/office/drawing/2014/main" id="{E42263D8-996B-0E41-A726-F1F935720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3986" y="2847973"/>
            <a:ext cx="3349883" cy="3109175"/>
          </a:xfrm>
          <a:prstGeom prst="rect">
            <a:avLst/>
          </a:prstGeom>
        </p:spPr>
      </p:pic>
      <p:sp>
        <p:nvSpPr>
          <p:cNvPr id="584" name="Google Shape;584;p95"/>
          <p:cNvSpPr txBox="1">
            <a:spLocks noGrp="1"/>
          </p:cNvSpPr>
          <p:nvPr>
            <p:ph type="title"/>
          </p:nvPr>
        </p:nvSpPr>
        <p:spPr>
          <a:xfrm>
            <a:off x="526773" y="1614487"/>
            <a:ext cx="11211339"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US" u="sng" dirty="0"/>
              <a:t>Suicide Prevention and Self-Care</a:t>
            </a:r>
            <a:endParaRPr u="sng" dirty="0"/>
          </a:p>
        </p:txBody>
      </p:sp>
      <p:sp>
        <p:nvSpPr>
          <p:cNvPr id="585" name="Google Shape;585;p95"/>
          <p:cNvSpPr txBox="1">
            <a:spLocks noGrp="1"/>
          </p:cNvSpPr>
          <p:nvPr>
            <p:ph type="body" idx="2"/>
          </p:nvPr>
        </p:nvSpPr>
        <p:spPr>
          <a:xfrm>
            <a:off x="1183030" y="3030947"/>
            <a:ext cx="7698211" cy="3507967"/>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SzPts val="3600"/>
              <a:buChar char="•"/>
            </a:pPr>
            <a:r>
              <a:rPr lang="en-US" sz="3600" dirty="0">
                <a:latin typeface="Calibri" panose="020F0502020204030204" pitchFamily="34" charset="0"/>
                <a:ea typeface="Angsana New"/>
                <a:cs typeface="Calibri" panose="020F0502020204030204" pitchFamily="34" charset="0"/>
                <a:sym typeface="Angsana New"/>
              </a:rPr>
              <a:t>After you have taken action, call a supervisor or coworker or a friend.  </a:t>
            </a:r>
            <a:endParaRPr sz="3600" dirty="0">
              <a:latin typeface="Calibri" panose="020F0502020204030204" pitchFamily="34" charset="0"/>
              <a:ea typeface="Angsana New"/>
              <a:cs typeface="Calibri" panose="020F0502020204030204" pitchFamily="34" charset="0"/>
              <a:sym typeface="Angsana New"/>
            </a:endParaRPr>
          </a:p>
          <a:p>
            <a:pPr marL="571500" lvl="0" indent="-571500" algn="l" rtl="0">
              <a:lnSpc>
                <a:spcPct val="90000"/>
              </a:lnSpc>
              <a:spcBef>
                <a:spcPts val="600"/>
              </a:spcBef>
              <a:spcAft>
                <a:spcPts val="0"/>
              </a:spcAft>
              <a:buSzPts val="3600"/>
              <a:buChar char="•"/>
            </a:pPr>
            <a:r>
              <a:rPr lang="en-US" sz="3600" dirty="0">
                <a:latin typeface="Calibri" panose="020F0502020204030204" pitchFamily="34" charset="0"/>
                <a:ea typeface="Angsana New"/>
                <a:cs typeface="Calibri" panose="020F0502020204030204" pitchFamily="34" charset="0"/>
                <a:sym typeface="Angsana New"/>
              </a:rPr>
              <a:t>Lessen the chance of secondary trauma by talking about the situation.</a:t>
            </a:r>
            <a:endParaRPr dirty="0">
              <a:latin typeface="Calibri" panose="020F0502020204030204" pitchFamily="34" charset="0"/>
              <a:cs typeface="Calibri" panose="020F0502020204030204" pitchFamily="34" charset="0"/>
            </a:endParaRPr>
          </a:p>
        </p:txBody>
      </p:sp>
      <p:pic>
        <p:nvPicPr>
          <p:cNvPr id="587" name="Google Shape;587;p9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cxnSp>
        <p:nvCxnSpPr>
          <p:cNvPr id="588" name="Google Shape;588;p9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589" name="Google Shape;589;p9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14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1400"/>
              <a:buFont typeface="Arial"/>
              <a:buNone/>
            </a:pPr>
            <a:endParaRPr dirty="0"/>
          </a:p>
        </p:txBody>
      </p:sp>
      <p:sp>
        <p:nvSpPr>
          <p:cNvPr id="590" name="Google Shape;590;p9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55"/>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Activity – Starting the Conversation</a:t>
            </a:r>
            <a:endParaRPr u="sng" dirty="0"/>
          </a:p>
        </p:txBody>
      </p:sp>
      <p:sp>
        <p:nvSpPr>
          <p:cNvPr id="599" name="Google Shape;599;p15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600" name="Google Shape;600;p15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601" name="Google Shape;601;p15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602" name="Google Shape;602;p155"/>
          <p:cNvSpPr txBox="1">
            <a:spLocks noGrp="1"/>
          </p:cNvSpPr>
          <p:nvPr>
            <p:ph type="body" idx="1"/>
          </p:nvPr>
        </p:nvSpPr>
        <p:spPr>
          <a:xfrm>
            <a:off x="838200" y="2982913"/>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4000" dirty="0"/>
              <a:t>Write one or two phrases or ways to: </a:t>
            </a:r>
            <a:endParaRPr sz="4000" dirty="0"/>
          </a:p>
          <a:p>
            <a:pPr marL="685800" lvl="1" indent="-228600">
              <a:spcBef>
                <a:spcPts val="1000"/>
              </a:spcBef>
              <a:buSzPts val="2800"/>
            </a:pPr>
            <a:r>
              <a:rPr lang="en-US" sz="3200" dirty="0"/>
              <a:t>Show you care.</a:t>
            </a:r>
            <a:endParaRPr sz="3200" dirty="0"/>
          </a:p>
          <a:p>
            <a:pPr marL="685800" lvl="1" indent="-228600">
              <a:spcBef>
                <a:spcPts val="1000"/>
              </a:spcBef>
              <a:buSzPts val="2800"/>
            </a:pPr>
            <a:r>
              <a:rPr lang="en-US" sz="3200" dirty="0"/>
              <a:t>Ask the question about suicide.</a:t>
            </a:r>
            <a:endParaRPr sz="3200" dirty="0"/>
          </a:p>
          <a:p>
            <a:pPr marL="685800" lvl="1" indent="-228600">
              <a:spcBef>
                <a:spcPts val="1000"/>
              </a:spcBef>
              <a:buSzPts val="2800"/>
            </a:pPr>
            <a:r>
              <a:rPr lang="en-US" sz="3200" dirty="0"/>
              <a:t>Assist someone to get help and name two resources.</a:t>
            </a:r>
            <a:endParaRPr sz="3200" dirty="0"/>
          </a:p>
        </p:txBody>
      </p:sp>
      <p:pic>
        <p:nvPicPr>
          <p:cNvPr id="9" name="Google Shape;264;p85">
            <a:extLst>
              <a:ext uri="{FF2B5EF4-FFF2-40B4-BE49-F238E27FC236}">
                <a16:creationId xmlns:a16="http://schemas.microsoft.com/office/drawing/2014/main" id="{5891DE51-3FAF-734C-AA3F-AE7C280DFAA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pic>
        <p:nvPicPr>
          <p:cNvPr id="2" name="Picture 1">
            <a:extLst>
              <a:ext uri="{FF2B5EF4-FFF2-40B4-BE49-F238E27FC236}">
                <a16:creationId xmlns:a16="http://schemas.microsoft.com/office/drawing/2014/main" id="{AE71DD6C-F24E-C644-B629-E2F036B1F9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5683" y="2563511"/>
            <a:ext cx="3383855" cy="232141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1026" name="Picture 2" descr="Learn the Signs | Seize the Awkward">
            <a:extLst>
              <a:ext uri="{FF2B5EF4-FFF2-40B4-BE49-F238E27FC236}">
                <a16:creationId xmlns:a16="http://schemas.microsoft.com/office/drawing/2014/main" id="{9B7EAB40-E8D0-AA4C-A663-8D34722AA9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733" y="2046287"/>
            <a:ext cx="4203700" cy="1930400"/>
          </a:xfrm>
          <a:prstGeom prst="rect">
            <a:avLst/>
          </a:prstGeom>
          <a:noFill/>
          <a:extLst>
            <a:ext uri="{909E8E84-426E-40DD-AFC4-6F175D3DCCD1}">
              <a14:hiddenFill xmlns:a14="http://schemas.microsoft.com/office/drawing/2010/main">
                <a:solidFill>
                  <a:srgbClr val="FFFFFF"/>
                </a:solidFill>
              </a14:hiddenFill>
            </a:ext>
          </a:extLst>
        </p:spPr>
      </p:pic>
      <p:sp>
        <p:nvSpPr>
          <p:cNvPr id="608" name="Google Shape;608;p156"/>
          <p:cNvSpPr txBox="1">
            <a:spLocks noGrp="1"/>
          </p:cNvSpPr>
          <p:nvPr>
            <p:ph type="title"/>
          </p:nvPr>
        </p:nvSpPr>
        <p:spPr>
          <a:xfrm>
            <a:off x="949815" y="1641062"/>
            <a:ext cx="1113845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Hashtags</a:t>
            </a:r>
            <a:endParaRPr u="sng" dirty="0"/>
          </a:p>
        </p:txBody>
      </p:sp>
      <p:sp>
        <p:nvSpPr>
          <p:cNvPr id="611" name="Google Shape;611;p156"/>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612" name="Google Shape;612;p156"/>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613" name="Google Shape;613;p156"/>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615" name="Google Shape;615;p156"/>
          <p:cNvSpPr txBox="1"/>
          <p:nvPr/>
        </p:nvSpPr>
        <p:spPr>
          <a:xfrm>
            <a:off x="949815" y="3221683"/>
            <a:ext cx="10253432" cy="1200288"/>
          </a:xfrm>
          <a:prstGeom prst="rect">
            <a:avLst/>
          </a:prstGeom>
          <a:noFill/>
          <a:ln>
            <a:noFill/>
          </a:ln>
        </p:spPr>
        <p:txBody>
          <a:bodyPr spcFirstLastPara="1" wrap="square" lIns="91425" tIns="45700" rIns="91425" bIns="45700" anchor="t" anchorCtr="0">
            <a:spAutoFit/>
          </a:bodyPr>
          <a:lstStyle/>
          <a:p>
            <a:r>
              <a:rPr lang="en-US" sz="3600" dirty="0"/>
              <a:t>#</a:t>
            </a:r>
            <a:r>
              <a:rPr lang="en-US" sz="3600" dirty="0" err="1"/>
              <a:t>seizetheawkward</a:t>
            </a:r>
            <a:r>
              <a:rPr lang="en-US" sz="3200" dirty="0">
                <a:latin typeface="Calibri"/>
                <a:ea typeface="Calibri"/>
                <a:cs typeface="Calibri"/>
                <a:sym typeface="Calibri"/>
              </a:rPr>
              <a:t> 			         #</a:t>
            </a:r>
            <a:r>
              <a:rPr lang="en-US" sz="3600" dirty="0" err="1">
                <a:latin typeface="Calibri"/>
                <a:ea typeface="Calibri"/>
                <a:cs typeface="Calibri"/>
                <a:sym typeface="Calibri"/>
              </a:rPr>
              <a:t>realconvo</a:t>
            </a:r>
            <a:r>
              <a:rPr lang="en-US" sz="3600" dirty="0"/>
              <a:t>			</a:t>
            </a:r>
            <a:endParaRPr sz="3600" b="0" i="0" u="none" strike="noStrike" cap="none" dirty="0">
              <a:solidFill>
                <a:srgbClr val="000000"/>
              </a:solidFill>
              <a:latin typeface="Calibri"/>
              <a:ea typeface="Calibri"/>
              <a:cs typeface="Calibri"/>
              <a:sym typeface="Calibri"/>
            </a:endParaRPr>
          </a:p>
        </p:txBody>
      </p:sp>
      <p:sp>
        <p:nvSpPr>
          <p:cNvPr id="616" name="Google Shape;616;p156"/>
          <p:cNvSpPr txBox="1"/>
          <p:nvPr/>
        </p:nvSpPr>
        <p:spPr>
          <a:xfrm>
            <a:off x="1261242" y="4175996"/>
            <a:ext cx="994200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These hashtags communicate the importance of having those difficult or awkward conversations if we see a friend or loved one who is struggling. </a:t>
            </a:r>
            <a:endParaRPr dirty="0"/>
          </a:p>
        </p:txBody>
      </p:sp>
      <p:pic>
        <p:nvPicPr>
          <p:cNvPr id="11" name="Google Shape;264;p85">
            <a:extLst>
              <a:ext uri="{FF2B5EF4-FFF2-40B4-BE49-F238E27FC236}">
                <a16:creationId xmlns:a16="http://schemas.microsoft.com/office/drawing/2014/main" id="{FE9F34E0-5C93-E740-8C6F-355082D29F3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pic>
        <p:nvPicPr>
          <p:cNvPr id="1030" name="Picture 6" descr="RealConvo - The Shorty Awards">
            <a:extLst>
              <a:ext uri="{FF2B5EF4-FFF2-40B4-BE49-F238E27FC236}">
                <a16:creationId xmlns:a16="http://schemas.microsoft.com/office/drawing/2014/main" id="{45C0DE15-40A9-2C40-A283-02C5B2344C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01580" y="1705651"/>
            <a:ext cx="1293758" cy="1293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57"/>
          <p:cNvSpPr txBox="1">
            <a:spLocks noGrp="1"/>
          </p:cNvSpPr>
          <p:nvPr>
            <p:ph type="title"/>
          </p:nvPr>
        </p:nvSpPr>
        <p:spPr>
          <a:xfrm>
            <a:off x="658733" y="1422379"/>
            <a:ext cx="1100649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Activity – Video (Logic – 1-800-273-8255)</a:t>
            </a:r>
            <a:endParaRPr dirty="0"/>
          </a:p>
        </p:txBody>
      </p:sp>
      <p:sp>
        <p:nvSpPr>
          <p:cNvPr id="625" name="Google Shape;625;p157"/>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626" name="Google Shape;626;p157"/>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627" name="Google Shape;627;p157"/>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628" name="Google Shape;628;p157" title="Logic - 1-800-273-8255 ft. Alessia Cara, Khalid (Official Video)"/>
          <p:cNvPicPr preferRelativeResize="0">
            <a:picLocks noGrp="1"/>
          </p:cNvPicPr>
          <p:nvPr>
            <p:ph type="body" idx="1"/>
          </p:nvPr>
        </p:nvPicPr>
        <p:blipFill rotWithShape="1">
          <a:blip r:embed="rId3">
            <a:alphaModFix/>
          </a:blip>
          <a:srcRect/>
          <a:stretch/>
        </p:blipFill>
        <p:spPr>
          <a:xfrm>
            <a:off x="2967038" y="2471738"/>
            <a:ext cx="6184900" cy="3494087"/>
          </a:xfrm>
          <a:prstGeom prst="rect">
            <a:avLst/>
          </a:prstGeom>
          <a:noFill/>
          <a:ln>
            <a:noFill/>
          </a:ln>
        </p:spPr>
      </p:pic>
      <p:pic>
        <p:nvPicPr>
          <p:cNvPr id="9" name="Google Shape;264;p85">
            <a:extLst>
              <a:ext uri="{FF2B5EF4-FFF2-40B4-BE49-F238E27FC236}">
                <a16:creationId xmlns:a16="http://schemas.microsoft.com/office/drawing/2014/main" id="{859CC24B-3852-C242-AECA-EF2D0CBBBC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58"/>
          <p:cNvSpPr txBox="1">
            <a:spLocks noGrp="1"/>
          </p:cNvSpPr>
          <p:nvPr>
            <p:ph type="title"/>
          </p:nvPr>
        </p:nvSpPr>
        <p:spPr>
          <a:xfrm>
            <a:off x="932793" y="3721976"/>
            <a:ext cx="4946258" cy="100630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600"/>
              <a:buFont typeface="Calibri"/>
              <a:buNone/>
            </a:pPr>
            <a:r>
              <a:rPr lang="en-US" sz="3600" b="1" dirty="0"/>
              <a:t>If you’re thinking about suicide</a:t>
            </a:r>
            <a:r>
              <a:rPr lang="en-US" sz="3600" dirty="0"/>
              <a:t>, call the National Suicide Prevention Lifeline:    </a:t>
            </a:r>
            <a:br>
              <a:rPr lang="en-US" sz="3600" dirty="0"/>
            </a:br>
            <a:r>
              <a:rPr lang="en-US" sz="3600" dirty="0"/>
              <a:t>1-800-273-TALK (8255) </a:t>
            </a:r>
            <a:br>
              <a:rPr lang="en-US" sz="3600" dirty="0"/>
            </a:br>
            <a:r>
              <a:rPr lang="en-US" sz="3600" dirty="0"/>
              <a:t>or text CONNECT to 741741. </a:t>
            </a:r>
            <a:br>
              <a:rPr lang="en-US" sz="3600" dirty="0"/>
            </a:br>
            <a:r>
              <a:rPr lang="en-US" sz="3600" dirty="0"/>
              <a:t>Spanish: 1-800-273-8255</a:t>
            </a:r>
            <a:br>
              <a:rPr lang="en-US" sz="3600" dirty="0"/>
            </a:br>
            <a:r>
              <a:rPr lang="en-US" sz="1400" dirty="0">
                <a:solidFill>
                  <a:srgbClr val="18322E"/>
                </a:solidFill>
                <a:latin typeface="Catamaran"/>
                <a:ea typeface="Catamaran"/>
                <a:cs typeface="Catamaran"/>
                <a:sym typeface="Catamaran"/>
              </a:rPr>
              <a:t> </a:t>
            </a:r>
            <a:r>
              <a:rPr lang="en-US" sz="3600" dirty="0"/>
              <a:t>Coming soon: text 988</a:t>
            </a:r>
            <a:br>
              <a:rPr lang="en-US" sz="3600" dirty="0"/>
            </a:br>
            <a:endParaRPr sz="3600" dirty="0"/>
          </a:p>
        </p:txBody>
      </p:sp>
      <p:sp>
        <p:nvSpPr>
          <p:cNvPr id="637" name="Google Shape;637;p15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638" name="Google Shape;638;p158"/>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639" name="Google Shape;639;p158"/>
          <p:cNvSpPr txBox="1"/>
          <p:nvPr/>
        </p:nvSpPr>
        <p:spPr>
          <a:xfrm>
            <a:off x="526773" y="634063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640" name="Google Shape;640;p158"/>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6588881" y="1995487"/>
            <a:ext cx="3870963" cy="4181475"/>
          </a:xfrm>
          <a:prstGeom prst="rect">
            <a:avLst/>
          </a:prstGeom>
          <a:noFill/>
          <a:ln>
            <a:noFill/>
          </a:ln>
        </p:spPr>
      </p:pic>
      <p:pic>
        <p:nvPicPr>
          <p:cNvPr id="9" name="Google Shape;264;p85">
            <a:extLst>
              <a:ext uri="{FF2B5EF4-FFF2-40B4-BE49-F238E27FC236}">
                <a16:creationId xmlns:a16="http://schemas.microsoft.com/office/drawing/2014/main" id="{106F7003-2EC3-534B-AAEB-8FF55D81997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59"/>
          <p:cNvSpPr txBox="1">
            <a:spLocks noGrp="1"/>
          </p:cNvSpPr>
          <p:nvPr>
            <p:ph type="title"/>
          </p:nvPr>
        </p:nvSpPr>
        <p:spPr>
          <a:xfrm>
            <a:off x="838200" y="3595852"/>
            <a:ext cx="4946258" cy="10063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br>
              <a:rPr lang="en-US" sz="3600"/>
            </a:br>
            <a:endParaRPr sz="3600"/>
          </a:p>
        </p:txBody>
      </p:sp>
      <p:sp>
        <p:nvSpPr>
          <p:cNvPr id="649" name="Google Shape;649;p15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650" name="Google Shape;650;p159"/>
          <p:cNvPicPr preferRelativeResize="0"/>
          <p:nvPr/>
        </p:nvPicPr>
        <p:blipFill rotWithShape="1">
          <a:blip r:embed="rId3">
            <a:alphaModFix/>
          </a:blip>
          <a:srcRect/>
          <a:stretch/>
        </p:blipFill>
        <p:spPr>
          <a:xfrm>
            <a:off x="2364415" y="1777862"/>
            <a:ext cx="3805158" cy="4914066"/>
          </a:xfrm>
          <a:prstGeom prst="rect">
            <a:avLst/>
          </a:prstGeom>
          <a:noFill/>
          <a:ln>
            <a:noFill/>
          </a:ln>
        </p:spPr>
      </p:pic>
      <p:sp>
        <p:nvSpPr>
          <p:cNvPr id="651" name="Google Shape;651;p159"/>
          <p:cNvSpPr txBox="1"/>
          <p:nvPr/>
        </p:nvSpPr>
        <p:spPr>
          <a:xfrm>
            <a:off x="6908437" y="3715741"/>
            <a:ext cx="401443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http://</a:t>
            </a:r>
            <a:r>
              <a:rPr lang="en-US" sz="2000" b="0" i="0" u="none" strike="noStrike" cap="none" dirty="0" err="1">
                <a:solidFill>
                  <a:srgbClr val="000000"/>
                </a:solidFill>
                <a:latin typeface="Arial"/>
                <a:ea typeface="Arial"/>
                <a:cs typeface="Arial"/>
                <a:sym typeface="Arial"/>
              </a:rPr>
              <a:t>psa.preventsuicidepa.org</a:t>
            </a:r>
            <a:r>
              <a:rPr lang="en-US" sz="2000" b="0" i="0" u="none" strike="noStrike" cap="none" dirty="0">
                <a:solidFill>
                  <a:srgbClr val="000000"/>
                </a:solidFill>
                <a:latin typeface="Arial"/>
                <a:ea typeface="Arial"/>
                <a:cs typeface="Arial"/>
                <a:sym typeface="Arial"/>
              </a:rPr>
              <a:t>/</a:t>
            </a:r>
            <a:endParaRPr sz="2000" dirty="0"/>
          </a:p>
        </p:txBody>
      </p:sp>
      <p:pic>
        <p:nvPicPr>
          <p:cNvPr id="8" name="Google Shape;264;p85">
            <a:extLst>
              <a:ext uri="{FF2B5EF4-FFF2-40B4-BE49-F238E27FC236}">
                <a16:creationId xmlns:a16="http://schemas.microsoft.com/office/drawing/2014/main" id="{A81CFC48-2B58-2F4D-983B-9BDBC842D3D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cxnSp>
        <p:nvCxnSpPr>
          <p:cNvPr id="9" name="Google Shape;638;p158">
            <a:extLst>
              <a:ext uri="{FF2B5EF4-FFF2-40B4-BE49-F238E27FC236}">
                <a16:creationId xmlns:a16="http://schemas.microsoft.com/office/drawing/2014/main" id="{FC03210B-FC41-E14E-8C1D-E940E1938A78}"/>
              </a:ext>
            </a:extLst>
          </p:cNvPr>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Suicide Prevention</a:t>
            </a:r>
            <a:endParaRPr lang="en-US" sz="4800" dirty="0">
              <a:latin typeface="+mn-lt"/>
              <a:cs typeface="Arial" panose="020B0604020202020204" pitchFamily="34" charset="0"/>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8" name="Picture 7">
            <a:extLst>
              <a:ext uri="{FF2B5EF4-FFF2-40B4-BE49-F238E27FC236}">
                <a16:creationId xmlns:a16="http://schemas.microsoft.com/office/drawing/2014/main" id="{EDAC4CB0-19D1-F74D-B478-D024755DC5D2}"/>
              </a:ext>
            </a:extLst>
          </p:cNvPr>
          <p:cNvPicPr>
            <a:picLocks noChangeAspect="1"/>
          </p:cNvPicPr>
          <p:nvPr/>
        </p:nvPicPr>
        <p:blipFill>
          <a:blip r:embed="rId3"/>
          <a:stretch>
            <a:fillRect/>
          </a:stretch>
        </p:blipFill>
        <p:spPr>
          <a:xfrm>
            <a:off x="1541249" y="2470140"/>
            <a:ext cx="2599284" cy="2533312"/>
          </a:xfrm>
          <a:prstGeom prst="rect">
            <a:avLst/>
          </a:prstGeom>
        </p:spPr>
      </p:pic>
      <p:sp>
        <p:nvSpPr>
          <p:cNvPr id="9" name="Rectangle 8">
            <a:extLst>
              <a:ext uri="{FF2B5EF4-FFF2-40B4-BE49-F238E27FC236}">
                <a16:creationId xmlns:a16="http://schemas.microsoft.com/office/drawing/2014/main" id="{17B317DE-67AC-5247-BB5A-7F35395776A4}"/>
              </a:ext>
            </a:extLst>
          </p:cNvPr>
          <p:cNvSpPr/>
          <p:nvPr/>
        </p:nvSpPr>
        <p:spPr>
          <a:xfrm>
            <a:off x="4354524" y="2849563"/>
            <a:ext cx="6390854" cy="1754326"/>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Please use the link to fill out an evaluation. </a:t>
            </a:r>
          </a:p>
          <a:p>
            <a:r>
              <a:rPr lang="en-US" sz="3600" dirty="0">
                <a:latin typeface="Arial" panose="020B0604020202020204" pitchFamily="34" charset="0"/>
                <a:cs typeface="Arial" panose="020B0604020202020204" pitchFamily="34" charset="0"/>
              </a:rPr>
              <a:t>Thank you!</a:t>
            </a:r>
          </a:p>
        </p:txBody>
      </p:sp>
      <p:pic>
        <p:nvPicPr>
          <p:cNvPr id="10" name="Picture 9">
            <a:extLst>
              <a:ext uri="{FF2B5EF4-FFF2-40B4-BE49-F238E27FC236}">
                <a16:creationId xmlns:a16="http://schemas.microsoft.com/office/drawing/2014/main" id="{18EA9ADC-2184-1648-BD53-A0FBB33EFC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970005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61"/>
          <p:cNvSpPr txBox="1">
            <a:spLocks noGrp="1"/>
          </p:cNvSpPr>
          <p:nvPr>
            <p:ph type="title"/>
          </p:nvPr>
        </p:nvSpPr>
        <p:spPr>
          <a:xfrm>
            <a:off x="838200" y="365125"/>
            <a:ext cx="10899912" cy="1325563"/>
          </a:xfrm>
          <a:prstGeom prst="rect">
            <a:avLst/>
          </a:prstGeom>
          <a:noFill/>
          <a:ln>
            <a:noFill/>
          </a:ln>
        </p:spPr>
        <p:txBody>
          <a:bodyPr spcFirstLastPara="1" wrap="square" lIns="91425" tIns="45700" rIns="91425" bIns="45700" anchor="ctr" anchorCtr="0">
            <a:normAutofit fontScale="90000"/>
          </a:bodyPr>
          <a:lstStyle/>
          <a:p>
            <a:pPr algn="r">
              <a:buSzPts val="6000"/>
            </a:pPr>
            <a:r>
              <a:rPr lang="en-US" sz="6000" dirty="0"/>
              <a:t>Suicide Prevention</a:t>
            </a:r>
            <a:br>
              <a:rPr lang="en-US" sz="6000" dirty="0"/>
            </a:br>
            <a:endParaRPr dirty="0"/>
          </a:p>
        </p:txBody>
      </p:sp>
      <p:cxnSp>
        <p:nvCxnSpPr>
          <p:cNvPr id="670" name="Google Shape;670;p161"/>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671" name="Google Shape;671;p161"/>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www.osymigrant.org</a:t>
            </a:r>
            <a:endParaRPr sz="1800" b="0" i="0" u="none" strike="noStrike" cap="none">
              <a:solidFill>
                <a:srgbClr val="000000"/>
              </a:solidFill>
              <a:latin typeface="Calibri"/>
              <a:ea typeface="Calibri"/>
              <a:cs typeface="Calibri"/>
              <a:sym typeface="Calibri"/>
            </a:endParaRPr>
          </a:p>
        </p:txBody>
      </p:sp>
      <p:sp>
        <p:nvSpPr>
          <p:cNvPr id="672" name="Google Shape;672;p161"/>
          <p:cNvSpPr txBox="1"/>
          <p:nvPr/>
        </p:nvSpPr>
        <p:spPr>
          <a:xfrm>
            <a:off x="526773" y="2583892"/>
            <a:ext cx="5125882" cy="1210255"/>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000000"/>
              </a:buClr>
              <a:buSzPts val="2400"/>
              <a:buFont typeface="Arial"/>
              <a:buNone/>
            </a:pPr>
            <a:r>
              <a:rPr lang="en-US" sz="2800" b="0" i="0" u="none" strike="noStrike" cap="none">
                <a:solidFill>
                  <a:srgbClr val="A5A5A5"/>
                </a:solidFill>
                <a:latin typeface="Arial"/>
                <a:ea typeface="Arial"/>
                <a:cs typeface="Arial"/>
                <a:sym typeface="Arial"/>
              </a:rPr>
              <a:t>Presenter name</a:t>
            </a:r>
            <a:endParaRPr/>
          </a:p>
          <a:p>
            <a:pPr marL="0" marR="0" lvl="0" indent="0" algn="ctr" rtl="0">
              <a:lnSpc>
                <a:spcPct val="90000"/>
              </a:lnSpc>
              <a:spcBef>
                <a:spcPts val="0"/>
              </a:spcBef>
              <a:spcAft>
                <a:spcPts val="0"/>
              </a:spcAft>
              <a:buClr>
                <a:srgbClr val="000000"/>
              </a:buClr>
              <a:buSzPts val="2400"/>
              <a:buFont typeface="Arial"/>
              <a:buNone/>
            </a:pPr>
            <a:r>
              <a:rPr lang="en-US" sz="2800" b="0" i="0" u="none" strike="noStrike" cap="none">
                <a:solidFill>
                  <a:srgbClr val="A5A5A5"/>
                </a:solidFill>
                <a:latin typeface="Arial"/>
                <a:ea typeface="Arial"/>
                <a:cs typeface="Arial"/>
                <a:sym typeface="Arial"/>
              </a:rPr>
              <a:t>Email</a:t>
            </a:r>
            <a:endParaRPr/>
          </a:p>
          <a:p>
            <a:pPr marL="0" marR="0" lvl="0" indent="0" algn="ctr" rtl="0">
              <a:lnSpc>
                <a:spcPct val="90000"/>
              </a:lnSpc>
              <a:spcBef>
                <a:spcPts val="0"/>
              </a:spcBef>
              <a:spcAft>
                <a:spcPts val="0"/>
              </a:spcAft>
              <a:buClr>
                <a:srgbClr val="000000"/>
              </a:buClr>
              <a:buSzPts val="2400"/>
              <a:buFont typeface="Arial"/>
              <a:buNone/>
            </a:pPr>
            <a:r>
              <a:rPr lang="en-US" sz="2800" b="0" i="0" u="none" strike="noStrike" cap="none">
                <a:solidFill>
                  <a:srgbClr val="A5A5A5"/>
                </a:solidFill>
                <a:latin typeface="Arial"/>
                <a:ea typeface="Arial"/>
                <a:cs typeface="Arial"/>
                <a:sym typeface="Arial"/>
              </a:rPr>
              <a:t>Phone </a:t>
            </a:r>
            <a:endParaRPr sz="2800" b="0" i="0" u="none" strike="noStrike" cap="none">
              <a:solidFill>
                <a:srgbClr val="000000"/>
              </a:solidFill>
              <a:latin typeface="Calibri"/>
              <a:ea typeface="Calibri"/>
              <a:cs typeface="Calibri"/>
              <a:sym typeface="Calibri"/>
            </a:endParaRPr>
          </a:p>
        </p:txBody>
      </p:sp>
      <p:pic>
        <p:nvPicPr>
          <p:cNvPr id="673" name="Google Shape;673;p161" descr="Image result for breathing"/>
          <p:cNvPicPr preferRelativeResize="0"/>
          <p:nvPr/>
        </p:nvPicPr>
        <p:blipFill rotWithShape="1">
          <a:blip r:embed="rId3">
            <a:alphaModFix/>
          </a:blip>
          <a:srcRect/>
          <a:stretch/>
        </p:blipFill>
        <p:spPr>
          <a:xfrm>
            <a:off x="5652655" y="1838186"/>
            <a:ext cx="5851495" cy="3991113"/>
          </a:xfrm>
          <a:prstGeom prst="rect">
            <a:avLst/>
          </a:prstGeom>
          <a:noFill/>
          <a:ln>
            <a:noFill/>
          </a:ln>
        </p:spPr>
      </p:pic>
      <p:pic>
        <p:nvPicPr>
          <p:cNvPr id="674" name="Google Shape;674;p1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05"/>
          <p:cNvSpPr txBox="1">
            <a:spLocks noGrp="1"/>
          </p:cNvSpPr>
          <p:nvPr>
            <p:ph type="body" idx="1"/>
          </p:nvPr>
        </p:nvSpPr>
        <p:spPr>
          <a:xfrm>
            <a:off x="526773" y="2437607"/>
            <a:ext cx="11211339" cy="823912"/>
          </a:xfrm>
          <a:prstGeom prst="rect">
            <a:avLst/>
          </a:prstGeom>
          <a:noFill/>
          <a:ln>
            <a:noFill/>
          </a:ln>
        </p:spPr>
        <p:txBody>
          <a:bodyPr spcFirstLastPara="1" wrap="square" lIns="91425" tIns="45700" rIns="91425" bIns="45700" anchor="b" anchorCtr="0">
            <a:normAutofit/>
          </a:bodyPr>
          <a:lstStyle/>
          <a:p>
            <a:pPr marL="0" indent="0">
              <a:spcBef>
                <a:spcPts val="0"/>
              </a:spcBef>
            </a:pPr>
            <a:r>
              <a:rPr lang="en-US" sz="3200" dirty="0"/>
              <a:t>      Attempted Suicide      Died by Suicide</a:t>
            </a:r>
          </a:p>
        </p:txBody>
      </p:sp>
      <p:sp>
        <p:nvSpPr>
          <p:cNvPr id="298" name="Google Shape;298;p105"/>
          <p:cNvSpPr txBox="1">
            <a:spLocks noGrp="1"/>
          </p:cNvSpPr>
          <p:nvPr>
            <p:ph type="body" idx="2"/>
          </p:nvPr>
        </p:nvSpPr>
        <p:spPr>
          <a:xfrm>
            <a:off x="1281223" y="3269948"/>
            <a:ext cx="3437922" cy="26098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Crazy</a:t>
            </a:r>
            <a:endParaRPr dirty="0"/>
          </a:p>
          <a:p>
            <a:pPr marL="228600" lvl="0" indent="-228600" algn="l" rtl="0">
              <a:lnSpc>
                <a:spcPct val="90000"/>
              </a:lnSpc>
              <a:spcBef>
                <a:spcPts val="1000"/>
              </a:spcBef>
              <a:spcAft>
                <a:spcPts val="0"/>
              </a:spcAft>
              <a:buClr>
                <a:schemeClr val="dk1"/>
              </a:buClr>
              <a:buSzPts val="2800"/>
              <a:buChar char="•"/>
            </a:pPr>
            <a:r>
              <a:rPr lang="en-US" dirty="0"/>
              <a:t>Stupid</a:t>
            </a:r>
            <a:endParaRPr dirty="0"/>
          </a:p>
          <a:p>
            <a:pPr marL="228600" lvl="0" indent="-228600" algn="l" rtl="0">
              <a:lnSpc>
                <a:spcPct val="90000"/>
              </a:lnSpc>
              <a:spcBef>
                <a:spcPts val="1000"/>
              </a:spcBef>
              <a:spcAft>
                <a:spcPts val="0"/>
              </a:spcAft>
              <a:buClr>
                <a:schemeClr val="dk1"/>
              </a:buClr>
              <a:buSzPts val="2800"/>
              <a:buChar char="•"/>
            </a:pPr>
            <a:r>
              <a:rPr lang="en-US" dirty="0"/>
              <a:t>Attention seeking</a:t>
            </a:r>
            <a:endParaRPr dirty="0"/>
          </a:p>
          <a:p>
            <a:pPr marL="228600" lvl="0" indent="-228600" algn="l" rtl="0">
              <a:lnSpc>
                <a:spcPct val="90000"/>
              </a:lnSpc>
              <a:spcBef>
                <a:spcPts val="1000"/>
              </a:spcBef>
              <a:spcAft>
                <a:spcPts val="0"/>
              </a:spcAft>
              <a:buClr>
                <a:schemeClr val="dk1"/>
              </a:buClr>
              <a:buSzPts val="2800"/>
              <a:buChar char="•"/>
            </a:pPr>
            <a:r>
              <a:rPr lang="en-US" dirty="0"/>
              <a:t>Dumb</a:t>
            </a:r>
            <a:endParaRPr dirty="0"/>
          </a:p>
          <a:p>
            <a:pPr marL="228600" lvl="0" indent="-228600" algn="l" rtl="0">
              <a:lnSpc>
                <a:spcPct val="90000"/>
              </a:lnSpc>
              <a:spcBef>
                <a:spcPts val="1000"/>
              </a:spcBef>
              <a:spcAft>
                <a:spcPts val="0"/>
              </a:spcAft>
              <a:buClr>
                <a:schemeClr val="dk1"/>
              </a:buClr>
              <a:buSzPts val="2800"/>
              <a:buChar char="•"/>
            </a:pPr>
            <a:r>
              <a:rPr lang="en-US" dirty="0"/>
              <a:t>Wanting help</a:t>
            </a:r>
            <a:endParaRPr dirty="0"/>
          </a:p>
        </p:txBody>
      </p:sp>
      <p:sp>
        <p:nvSpPr>
          <p:cNvPr id="300" name="Google Shape;300;p105"/>
          <p:cNvSpPr txBox="1">
            <a:spLocks noGrp="1"/>
          </p:cNvSpPr>
          <p:nvPr>
            <p:ph type="body" idx="4"/>
          </p:nvPr>
        </p:nvSpPr>
        <p:spPr>
          <a:xfrm>
            <a:off x="4881263" y="3391927"/>
            <a:ext cx="5183188" cy="193311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ts val="2800"/>
              <a:buChar char="•"/>
            </a:pPr>
            <a:r>
              <a:rPr lang="en-US" dirty="0"/>
              <a:t>Gone</a:t>
            </a:r>
            <a:endParaRPr dirty="0"/>
          </a:p>
          <a:p>
            <a:pPr marL="228600" lvl="0" indent="-228600" algn="l" rtl="0">
              <a:lnSpc>
                <a:spcPct val="90000"/>
              </a:lnSpc>
              <a:spcBef>
                <a:spcPts val="1000"/>
              </a:spcBef>
              <a:spcAft>
                <a:spcPts val="0"/>
              </a:spcAft>
              <a:buClr>
                <a:schemeClr val="dk1"/>
              </a:buClr>
              <a:buSzPts val="2800"/>
              <a:buChar char="•"/>
            </a:pPr>
            <a:r>
              <a:rPr lang="en-US" dirty="0"/>
              <a:t>Dead</a:t>
            </a:r>
            <a:endParaRPr dirty="0"/>
          </a:p>
          <a:p>
            <a:pPr marL="228600" lvl="0" indent="-228600" algn="l" rtl="0">
              <a:lnSpc>
                <a:spcPct val="90000"/>
              </a:lnSpc>
              <a:spcBef>
                <a:spcPts val="1000"/>
              </a:spcBef>
              <a:spcAft>
                <a:spcPts val="0"/>
              </a:spcAft>
              <a:buClr>
                <a:schemeClr val="dk1"/>
              </a:buClr>
              <a:buSzPts val="2800"/>
              <a:buChar char="•"/>
            </a:pPr>
            <a:r>
              <a:rPr lang="en-US" dirty="0"/>
              <a:t>Selfish</a:t>
            </a:r>
            <a:endParaRPr dirty="0"/>
          </a:p>
          <a:p>
            <a:pPr marL="228600" lvl="0" indent="-228600" algn="l" rtl="0">
              <a:lnSpc>
                <a:spcPct val="90000"/>
              </a:lnSpc>
              <a:spcBef>
                <a:spcPts val="1000"/>
              </a:spcBef>
              <a:spcAft>
                <a:spcPts val="0"/>
              </a:spcAft>
              <a:buClr>
                <a:schemeClr val="dk1"/>
              </a:buClr>
              <a:buSzPts val="2800"/>
              <a:buChar char="•"/>
            </a:pPr>
            <a:r>
              <a:rPr lang="en-US" dirty="0"/>
              <a:t>Needed help, </a:t>
            </a:r>
          </a:p>
          <a:p>
            <a:pPr marL="0" lvl="0" indent="0" algn="l" rtl="0">
              <a:lnSpc>
                <a:spcPct val="90000"/>
              </a:lnSpc>
              <a:spcBef>
                <a:spcPts val="1000"/>
              </a:spcBef>
              <a:spcAft>
                <a:spcPts val="0"/>
              </a:spcAft>
              <a:buClr>
                <a:schemeClr val="dk1"/>
              </a:buClr>
              <a:buSzPts val="2800"/>
              <a:buNone/>
            </a:pPr>
            <a:r>
              <a:rPr lang="en-US" dirty="0"/>
              <a:t>but didn’t get it</a:t>
            </a:r>
            <a:endParaRPr dirty="0"/>
          </a:p>
        </p:txBody>
      </p:sp>
      <p:sp>
        <p:nvSpPr>
          <p:cNvPr id="303" name="Google Shape;303;p10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04" name="Google Shape;304;p10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05" name="Google Shape;305;p10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306" name="Google Shape;306;p105"/>
          <p:cNvSpPr txBox="1">
            <a:spLocks noGrp="1"/>
          </p:cNvSpPr>
          <p:nvPr>
            <p:ph type="title"/>
          </p:nvPr>
        </p:nvSpPr>
        <p:spPr>
          <a:xfrm>
            <a:off x="1183030" y="1460307"/>
            <a:ext cx="11211339"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u="sng" dirty="0"/>
              <a:t>Stigma Related to Suicide</a:t>
            </a:r>
            <a:endParaRPr u="sng" dirty="0"/>
          </a:p>
        </p:txBody>
      </p:sp>
      <p:pic>
        <p:nvPicPr>
          <p:cNvPr id="12" name="Google Shape;264;p85">
            <a:extLst>
              <a:ext uri="{FF2B5EF4-FFF2-40B4-BE49-F238E27FC236}">
                <a16:creationId xmlns:a16="http://schemas.microsoft.com/office/drawing/2014/main" id="{AEB4D190-3036-E243-B1CD-06CF101C1D6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pic>
        <p:nvPicPr>
          <p:cNvPr id="2" name="Picture 1">
            <a:extLst>
              <a:ext uri="{FF2B5EF4-FFF2-40B4-BE49-F238E27FC236}">
                <a16:creationId xmlns:a16="http://schemas.microsoft.com/office/drawing/2014/main" id="{D88595E9-EE9E-E244-9A8E-7970D766F8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2857" y="2354714"/>
            <a:ext cx="4146866" cy="3052675"/>
          </a:xfrm>
          <a:prstGeom prst="rect">
            <a:avLst/>
          </a:prstGeom>
          <a:effectLst>
            <a:outerShdw blurRad="50800" dist="38100" algn="l" rotWithShape="0">
              <a:prstClr val="black">
                <a:alpha val="40000"/>
              </a:prstClr>
            </a:outerShdw>
          </a:effectLst>
          <a:scene3d>
            <a:camera prst="perspectiveLeft"/>
            <a:lightRig rig="threePt" dir="t"/>
          </a:scene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05"/>
          <p:cNvSpPr txBox="1">
            <a:spLocks noGrp="1"/>
          </p:cNvSpPr>
          <p:nvPr>
            <p:ph type="body" idx="1"/>
          </p:nvPr>
        </p:nvSpPr>
        <p:spPr>
          <a:xfrm>
            <a:off x="526773" y="2437607"/>
            <a:ext cx="11211339" cy="823912"/>
          </a:xfrm>
          <a:prstGeom prst="rect">
            <a:avLst/>
          </a:prstGeom>
          <a:noFill/>
          <a:ln>
            <a:noFill/>
          </a:ln>
        </p:spPr>
        <p:txBody>
          <a:bodyPr spcFirstLastPara="1" wrap="square" lIns="91425" tIns="45700" rIns="91425" bIns="45700" anchor="b" anchorCtr="0">
            <a:normAutofit/>
          </a:bodyPr>
          <a:lstStyle/>
          <a:p>
            <a:pPr marL="0" indent="0">
              <a:spcBef>
                <a:spcPts val="0"/>
              </a:spcBef>
            </a:pPr>
            <a:r>
              <a:rPr lang="en-US" sz="3200" dirty="0"/>
              <a:t>Have cancer	 Die of cancer</a:t>
            </a:r>
          </a:p>
        </p:txBody>
      </p:sp>
      <p:sp>
        <p:nvSpPr>
          <p:cNvPr id="298" name="Google Shape;298;p105"/>
          <p:cNvSpPr txBox="1">
            <a:spLocks noGrp="1"/>
          </p:cNvSpPr>
          <p:nvPr>
            <p:ph type="body" idx="2"/>
          </p:nvPr>
        </p:nvSpPr>
        <p:spPr>
          <a:xfrm>
            <a:off x="838200" y="3359054"/>
            <a:ext cx="3437922" cy="2609851"/>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spcBef>
                <a:spcPts val="0"/>
              </a:spcBef>
              <a:buSzPts val="2800"/>
            </a:pPr>
            <a:r>
              <a:rPr lang="en-US" dirty="0"/>
              <a:t>Brave</a:t>
            </a:r>
          </a:p>
          <a:p>
            <a:pPr marL="228600" lvl="0" indent="-228600">
              <a:buSzPts val="2800"/>
            </a:pPr>
            <a:r>
              <a:rPr lang="en-US" dirty="0"/>
              <a:t>Strong</a:t>
            </a:r>
          </a:p>
          <a:p>
            <a:pPr marL="228600" lvl="0" indent="-228600">
              <a:buSzPts val="2800"/>
            </a:pPr>
            <a:r>
              <a:rPr lang="en-US" dirty="0"/>
              <a:t>Fighters</a:t>
            </a:r>
          </a:p>
          <a:p>
            <a:pPr marL="228600" lvl="0" indent="-228600">
              <a:buSzPts val="2800"/>
            </a:pPr>
            <a:r>
              <a:rPr lang="en-US" dirty="0"/>
              <a:t>Warriors</a:t>
            </a:r>
          </a:p>
          <a:p>
            <a:pPr marL="228600" lvl="0" indent="-228600">
              <a:buSzPts val="2800"/>
            </a:pPr>
            <a:r>
              <a:rPr lang="en-US" dirty="0"/>
              <a:t>Unfortunate</a:t>
            </a:r>
          </a:p>
          <a:p>
            <a:pPr marL="228600" lvl="0" indent="-228600">
              <a:buSzPts val="2800"/>
            </a:pPr>
            <a:r>
              <a:rPr lang="en-US" dirty="0"/>
              <a:t>Loved</a:t>
            </a:r>
          </a:p>
        </p:txBody>
      </p:sp>
      <p:sp>
        <p:nvSpPr>
          <p:cNvPr id="300" name="Google Shape;300;p105"/>
          <p:cNvSpPr txBox="1">
            <a:spLocks noGrp="1"/>
          </p:cNvSpPr>
          <p:nvPr>
            <p:ph type="body" idx="4"/>
          </p:nvPr>
        </p:nvSpPr>
        <p:spPr>
          <a:xfrm>
            <a:off x="3380800" y="3422089"/>
            <a:ext cx="5183188" cy="193311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spcBef>
                <a:spcPts val="0"/>
              </a:spcBef>
              <a:buSzPts val="2800"/>
            </a:pPr>
            <a:r>
              <a:rPr lang="en-US" dirty="0"/>
              <a:t>Missed</a:t>
            </a:r>
          </a:p>
          <a:p>
            <a:pPr marL="228600" lvl="0" indent="-228600">
              <a:buSzPts val="2800"/>
            </a:pPr>
            <a:r>
              <a:rPr lang="en-US" dirty="0"/>
              <a:t>Loved</a:t>
            </a:r>
          </a:p>
          <a:p>
            <a:pPr marL="228600" lvl="0" indent="-228600">
              <a:buSzPts val="2800"/>
            </a:pPr>
            <a:r>
              <a:rPr lang="en-US" dirty="0"/>
              <a:t>Fought until the end</a:t>
            </a:r>
          </a:p>
          <a:p>
            <a:pPr marL="228600" lvl="0" indent="-228600">
              <a:buSzPts val="2800"/>
            </a:pPr>
            <a:r>
              <a:rPr lang="en-US" dirty="0"/>
              <a:t>Strong</a:t>
            </a:r>
          </a:p>
          <a:p>
            <a:pPr marL="228600" lvl="0" indent="-228600">
              <a:buSzPts val="2800"/>
            </a:pPr>
            <a:r>
              <a:rPr lang="en-US" dirty="0"/>
              <a:t>Never forgotten</a:t>
            </a:r>
          </a:p>
        </p:txBody>
      </p:sp>
      <p:sp>
        <p:nvSpPr>
          <p:cNvPr id="303" name="Google Shape;303;p10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04" name="Google Shape;304;p10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05" name="Google Shape;305;p10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306" name="Google Shape;306;p105"/>
          <p:cNvSpPr txBox="1">
            <a:spLocks noGrp="1"/>
          </p:cNvSpPr>
          <p:nvPr>
            <p:ph type="title"/>
          </p:nvPr>
        </p:nvSpPr>
        <p:spPr>
          <a:xfrm>
            <a:off x="1183030" y="1534361"/>
            <a:ext cx="11211339"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u="sng" dirty="0"/>
              <a:t>A Look at Stigma</a:t>
            </a:r>
            <a:endParaRPr u="sng" dirty="0"/>
          </a:p>
        </p:txBody>
      </p:sp>
      <p:pic>
        <p:nvPicPr>
          <p:cNvPr id="12" name="Google Shape;264;p85">
            <a:extLst>
              <a:ext uri="{FF2B5EF4-FFF2-40B4-BE49-F238E27FC236}">
                <a16:creationId xmlns:a16="http://schemas.microsoft.com/office/drawing/2014/main" id="{AEB4D190-3036-E243-B1CD-06CF101C1D6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pic>
        <p:nvPicPr>
          <p:cNvPr id="11" name="Picture 10">
            <a:extLst>
              <a:ext uri="{FF2B5EF4-FFF2-40B4-BE49-F238E27FC236}">
                <a16:creationId xmlns:a16="http://schemas.microsoft.com/office/drawing/2014/main" id="{3B973AE4-608F-7E48-82A6-1563885AE42A}"/>
              </a:ext>
            </a:extLst>
          </p:cNvPr>
          <p:cNvPicPr>
            <a:picLocks noChangeAspect="1"/>
          </p:cNvPicPr>
          <p:nvPr/>
        </p:nvPicPr>
        <p:blipFill>
          <a:blip r:embed="rId4" cstate="screen">
            <a:extLst>
              <a:ext uri="{28A0092B-C50C-407E-A947-70E740481C1C}">
                <a14:useLocalDpi xmlns:a14="http://schemas.microsoft.com/office/drawing/2010/main"/>
              </a:ext>
            </a:extLst>
          </a:blip>
          <a:srcRect t="13193" b="13193"/>
          <a:stretch/>
        </p:blipFill>
        <p:spPr>
          <a:xfrm>
            <a:off x="6461853" y="1937793"/>
            <a:ext cx="4891947" cy="3601159"/>
          </a:xfrm>
          <a:prstGeom prst="rect">
            <a:avLst/>
          </a:prstGeom>
          <a:effectLst>
            <a:outerShdw blurRad="50800" dist="38100" algn="l"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2405005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 name="Picture 1">
            <a:extLst>
              <a:ext uri="{FF2B5EF4-FFF2-40B4-BE49-F238E27FC236}">
                <a16:creationId xmlns:a16="http://schemas.microsoft.com/office/drawing/2014/main" id="{C9A3B729-2912-5E49-B9C7-685A14DB845E}"/>
              </a:ext>
            </a:extLst>
          </p:cNvPr>
          <p:cNvPicPr>
            <a:picLocks noChangeAspect="1"/>
          </p:cNvPicPr>
          <p:nvPr/>
        </p:nvPicPr>
        <p:blipFill>
          <a:blip r:embed="rId3"/>
          <a:stretch>
            <a:fillRect/>
          </a:stretch>
        </p:blipFill>
        <p:spPr>
          <a:xfrm>
            <a:off x="290871" y="2085160"/>
            <a:ext cx="3175000" cy="3175000"/>
          </a:xfrm>
          <a:prstGeom prst="rect">
            <a:avLst/>
          </a:prstGeom>
        </p:spPr>
      </p:pic>
      <p:sp>
        <p:nvSpPr>
          <p:cNvPr id="327" name="Google Shape;327;p104"/>
          <p:cNvSpPr txBox="1">
            <a:spLocks noGrp="1"/>
          </p:cNvSpPr>
          <p:nvPr>
            <p:ph type="title"/>
          </p:nvPr>
        </p:nvSpPr>
        <p:spPr>
          <a:xfrm>
            <a:off x="658733" y="1422379"/>
            <a:ext cx="1100649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Activity – Touched by Suicide</a:t>
            </a:r>
            <a:endParaRPr u="sng" dirty="0"/>
          </a:p>
        </p:txBody>
      </p:sp>
      <p:sp>
        <p:nvSpPr>
          <p:cNvPr id="330" name="Google Shape;330;p104"/>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31" name="Google Shape;331;p104"/>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32" name="Google Shape;332;p104"/>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333" name="Google Shape;333;p104"/>
          <p:cNvSpPr txBox="1">
            <a:spLocks noGrp="1"/>
          </p:cNvSpPr>
          <p:nvPr>
            <p:ph type="body" idx="1"/>
          </p:nvPr>
        </p:nvSpPr>
        <p:spPr>
          <a:xfrm>
            <a:off x="801722" y="3005100"/>
            <a:ext cx="10936390" cy="283374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ct val="100000"/>
              <a:buNone/>
            </a:pPr>
            <a:r>
              <a:rPr lang="en-US" dirty="0"/>
              <a:t>Using your cell phone or tablet, please go to: </a:t>
            </a:r>
            <a:br>
              <a:rPr lang="en-US" dirty="0"/>
            </a:br>
            <a:br>
              <a:rPr lang="en-US" dirty="0"/>
            </a:br>
            <a:r>
              <a:rPr lang="en-US" b="1" dirty="0" err="1"/>
              <a:t>mentimeter.com</a:t>
            </a:r>
            <a:endParaRPr dirty="0"/>
          </a:p>
          <a:p>
            <a:pPr marL="228600" lvl="0" indent="-7747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US" dirty="0"/>
              <a:t>Question: </a:t>
            </a:r>
          </a:p>
          <a:p>
            <a:pPr marL="0" lvl="0" indent="0" algn="ctr" rtl="0">
              <a:lnSpc>
                <a:spcPct val="90000"/>
              </a:lnSpc>
              <a:spcBef>
                <a:spcPts val="1000"/>
              </a:spcBef>
              <a:spcAft>
                <a:spcPts val="0"/>
              </a:spcAft>
              <a:buClr>
                <a:schemeClr val="dk1"/>
              </a:buClr>
              <a:buSzPct val="100000"/>
              <a:buNone/>
            </a:pPr>
            <a:r>
              <a:rPr lang="en-US" b="1" dirty="0"/>
              <a:t>Do you know someone who has attempted or completed a suicide? </a:t>
            </a:r>
            <a:endParaRPr b="1" dirty="0"/>
          </a:p>
          <a:p>
            <a:pPr marL="228600" lvl="0" indent="-77470" algn="l" rtl="0">
              <a:lnSpc>
                <a:spcPct val="90000"/>
              </a:lnSpc>
              <a:spcBef>
                <a:spcPts val="1000"/>
              </a:spcBef>
              <a:spcAft>
                <a:spcPts val="0"/>
              </a:spcAft>
              <a:buClr>
                <a:schemeClr val="dk1"/>
              </a:buClr>
              <a:buSzPct val="100000"/>
              <a:buNone/>
            </a:pPr>
            <a:endParaRPr dirty="0"/>
          </a:p>
          <a:p>
            <a:pPr marL="228600" lvl="0" indent="-7747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US" dirty="0"/>
              <a:t>	</a:t>
            </a:r>
            <a:endParaRPr dirty="0"/>
          </a:p>
        </p:txBody>
      </p:sp>
      <p:pic>
        <p:nvPicPr>
          <p:cNvPr id="9" name="Google Shape;264;p85">
            <a:extLst>
              <a:ext uri="{FF2B5EF4-FFF2-40B4-BE49-F238E27FC236}">
                <a16:creationId xmlns:a16="http://schemas.microsoft.com/office/drawing/2014/main" id="{EE517DBB-99C7-2C4D-91CB-47A5E5A7A6E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01"/>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Impact of COVID-19</a:t>
            </a:r>
            <a:endParaRPr u="sng" dirty="0"/>
          </a:p>
        </p:txBody>
      </p:sp>
      <p:pic>
        <p:nvPicPr>
          <p:cNvPr id="340" name="Google Shape;340;p101"/>
          <p:cNvPicPr preferRelativeResize="0">
            <a:picLocks noGrp="1"/>
          </p:cNvPicPr>
          <p:nvPr>
            <p:ph type="body" idx="1"/>
          </p:nvPr>
        </p:nvPicPr>
        <p:blipFill rotWithShape="1">
          <a:blip r:embed="rId3">
            <a:alphaModFix/>
          </a:blip>
          <a:srcRect/>
          <a:stretch/>
        </p:blipFill>
        <p:spPr>
          <a:xfrm>
            <a:off x="1025106" y="2641579"/>
            <a:ext cx="6030167" cy="3410426"/>
          </a:xfrm>
          <a:prstGeom prst="rect">
            <a:avLst/>
          </a:prstGeom>
          <a:noFill/>
          <a:ln>
            <a:noFill/>
          </a:ln>
        </p:spPr>
      </p:pic>
      <p:sp>
        <p:nvSpPr>
          <p:cNvPr id="343" name="Google Shape;343;p101"/>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44" name="Google Shape;344;p101"/>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45" name="Google Shape;345;p101"/>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
        <p:nvSpPr>
          <p:cNvPr id="346" name="Google Shape;346;p101"/>
          <p:cNvSpPr txBox="1"/>
          <p:nvPr/>
        </p:nvSpPr>
        <p:spPr>
          <a:xfrm>
            <a:off x="7553606" y="2682876"/>
            <a:ext cx="3932258"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0000"/>
                </a:solidFill>
                <a:latin typeface="Calibri" panose="020F0502020204030204" pitchFamily="34" charset="0"/>
                <a:cs typeface="Calibri" panose="020F0502020204030204" pitchFamily="34" charset="0"/>
                <a:sym typeface="Arial"/>
              </a:rPr>
              <a:t>The emotional and psychological impacts of the pandemic can lead to feelings of hopelessness and thoughts about suicide.</a:t>
            </a:r>
            <a:endParaRPr dirty="0">
              <a:latin typeface="Calibri" panose="020F0502020204030204" pitchFamily="34" charset="0"/>
              <a:cs typeface="Calibri" panose="020F0502020204030204" pitchFamily="34" charset="0"/>
            </a:endParaRPr>
          </a:p>
        </p:txBody>
      </p:sp>
      <p:pic>
        <p:nvPicPr>
          <p:cNvPr id="10" name="Google Shape;264;p85">
            <a:extLst>
              <a:ext uri="{FF2B5EF4-FFF2-40B4-BE49-F238E27FC236}">
                <a16:creationId xmlns:a16="http://schemas.microsoft.com/office/drawing/2014/main" id="{B74481C9-E99C-874C-BE86-E55DE0AEA6C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10"/>
          <p:cNvSpPr txBox="1">
            <a:spLocks noGrp="1"/>
          </p:cNvSpPr>
          <p:nvPr>
            <p:ph type="title"/>
          </p:nvPr>
        </p:nvSpPr>
        <p:spPr>
          <a:xfrm>
            <a:off x="664265" y="1584325"/>
            <a:ext cx="11247782" cy="9678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dirty="0"/>
              <a:t>Looking at life through a straw…you only see one thing.</a:t>
            </a:r>
            <a:endParaRPr dirty="0"/>
          </a:p>
        </p:txBody>
      </p:sp>
      <p:pic>
        <p:nvPicPr>
          <p:cNvPr id="353" name="Google Shape;353;p110"/>
          <p:cNvPicPr preferRelativeResize="0">
            <a:picLocks noGrp="1"/>
          </p:cNvPicPr>
          <p:nvPr>
            <p:ph type="body" idx="1"/>
          </p:nvPr>
        </p:nvPicPr>
        <p:blipFill rotWithShape="1">
          <a:blip r:embed="rId3">
            <a:alphaModFix/>
          </a:blip>
          <a:srcRect/>
          <a:stretch/>
        </p:blipFill>
        <p:spPr>
          <a:xfrm>
            <a:off x="3334142" y="2682877"/>
            <a:ext cx="5252961" cy="3413124"/>
          </a:xfrm>
          <a:prstGeom prst="rect">
            <a:avLst/>
          </a:prstGeom>
          <a:noFill/>
          <a:ln>
            <a:noFill/>
          </a:ln>
        </p:spPr>
      </p:pic>
      <p:pic>
        <p:nvPicPr>
          <p:cNvPr id="355" name="Google Shape;355;p1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356" name="Google Shape;356;p110"/>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57" name="Google Shape;357;p110"/>
          <p:cNvCxnSpPr/>
          <p:nvPr/>
        </p:nvCxnSpPr>
        <p:spPr>
          <a:xfrm>
            <a:off x="658733" y="1466539"/>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58" name="Google Shape;358;p110"/>
          <p:cNvSpPr txBox="1"/>
          <p:nvPr/>
        </p:nvSpPr>
        <p:spPr>
          <a:xfrm>
            <a:off x="490330" y="6259374"/>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5"/>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Suicide in the United States (2018 data)</a:t>
            </a:r>
            <a:endParaRPr u="sng" dirty="0"/>
          </a:p>
        </p:txBody>
      </p:sp>
      <p:sp>
        <p:nvSpPr>
          <p:cNvPr id="365" name="Google Shape;365;p145"/>
          <p:cNvSpPr txBox="1">
            <a:spLocks noGrp="1"/>
          </p:cNvSpPr>
          <p:nvPr>
            <p:ph type="body" idx="1"/>
          </p:nvPr>
        </p:nvSpPr>
        <p:spPr>
          <a:xfrm>
            <a:off x="685833" y="2747942"/>
            <a:ext cx="11052279" cy="345606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sz="3600" dirty="0"/>
              <a:t>54% of Americans have been affected by suicide.</a:t>
            </a:r>
            <a:endParaRPr sz="3600" dirty="0"/>
          </a:p>
          <a:p>
            <a:pPr marL="228600" lvl="0" indent="-228600" algn="l" rtl="0">
              <a:lnSpc>
                <a:spcPct val="90000"/>
              </a:lnSpc>
              <a:spcBef>
                <a:spcPts val="1000"/>
              </a:spcBef>
              <a:spcAft>
                <a:spcPts val="0"/>
              </a:spcAft>
              <a:buClr>
                <a:schemeClr val="dk1"/>
              </a:buClr>
              <a:buSzPct val="100000"/>
              <a:buChar char="•"/>
            </a:pPr>
            <a:r>
              <a:rPr lang="en-US" sz="3600" dirty="0"/>
              <a:t>48,334 people died by suicide in 2018 – about 1 person every 12.8 minutes.</a:t>
            </a:r>
            <a:endParaRPr dirty="0"/>
          </a:p>
          <a:p>
            <a:pPr marL="228600" lvl="0" indent="-228600" algn="l" rtl="0">
              <a:lnSpc>
                <a:spcPct val="90000"/>
              </a:lnSpc>
              <a:spcBef>
                <a:spcPts val="1000"/>
              </a:spcBef>
              <a:spcAft>
                <a:spcPts val="0"/>
              </a:spcAft>
              <a:buClr>
                <a:schemeClr val="dk1"/>
              </a:buClr>
              <a:buSzPct val="100000"/>
              <a:buChar char="•"/>
            </a:pPr>
            <a:r>
              <a:rPr lang="en-US" sz="3600" dirty="0"/>
              <a:t>10</a:t>
            </a:r>
            <a:r>
              <a:rPr lang="en-US" sz="3600" baseline="30000" dirty="0"/>
              <a:t>th</a:t>
            </a:r>
            <a:r>
              <a:rPr lang="en-US" sz="3600" dirty="0"/>
              <a:t> leading cause of death across the lifespan </a:t>
            </a:r>
            <a:endParaRPr dirty="0"/>
          </a:p>
          <a:p>
            <a:pPr marL="685800" lvl="1" indent="-228600" algn="l" rtl="0">
              <a:lnSpc>
                <a:spcPct val="90000"/>
              </a:lnSpc>
              <a:spcBef>
                <a:spcPts val="500"/>
              </a:spcBef>
              <a:spcAft>
                <a:spcPts val="0"/>
              </a:spcAft>
              <a:buClr>
                <a:schemeClr val="dk1"/>
              </a:buClr>
              <a:buSzPct val="100000"/>
              <a:buChar char="•"/>
            </a:pPr>
            <a:r>
              <a:rPr lang="en-US" sz="3600" dirty="0"/>
              <a:t>2</a:t>
            </a:r>
            <a:r>
              <a:rPr lang="en-US" sz="3600" baseline="30000" dirty="0"/>
              <a:t>nd</a:t>
            </a:r>
            <a:r>
              <a:rPr lang="en-US" sz="3600" dirty="0"/>
              <a:t> leading cause of death for ages 10-34</a:t>
            </a:r>
            <a:endParaRPr sz="3600" dirty="0"/>
          </a:p>
          <a:p>
            <a:pPr marL="685800" lvl="1" indent="-228600" algn="l" rtl="0">
              <a:lnSpc>
                <a:spcPct val="90000"/>
              </a:lnSpc>
              <a:spcBef>
                <a:spcPts val="500"/>
              </a:spcBef>
              <a:spcAft>
                <a:spcPts val="0"/>
              </a:spcAft>
              <a:buClr>
                <a:schemeClr val="dk1"/>
              </a:buClr>
              <a:buSzPct val="100000"/>
              <a:buChar char="•"/>
            </a:pPr>
            <a:r>
              <a:rPr lang="en-US" sz="3600" dirty="0"/>
              <a:t>4</a:t>
            </a:r>
            <a:r>
              <a:rPr lang="en-US" sz="3600" baseline="30000" dirty="0"/>
              <a:t>th</a:t>
            </a:r>
            <a:r>
              <a:rPr lang="en-US" sz="3600" dirty="0"/>
              <a:t> leading cause of death for ages 35-54</a:t>
            </a:r>
            <a:endParaRPr sz="3600" dirty="0"/>
          </a:p>
          <a:p>
            <a:pPr marL="228600" lvl="0" indent="-228600" algn="l" rtl="0">
              <a:lnSpc>
                <a:spcPct val="90000"/>
              </a:lnSpc>
              <a:spcBef>
                <a:spcPts val="1000"/>
              </a:spcBef>
              <a:spcAft>
                <a:spcPts val="0"/>
              </a:spcAft>
              <a:buClr>
                <a:schemeClr val="dk1"/>
              </a:buClr>
              <a:buSzPct val="100000"/>
              <a:buChar char="•"/>
            </a:pPr>
            <a:r>
              <a:rPr lang="en-US" sz="4000" dirty="0"/>
              <a:t>10.3% of Americans have thought about suicide.</a:t>
            </a:r>
            <a:endParaRPr dirty="0"/>
          </a:p>
          <a:p>
            <a:pPr marL="685800" lvl="1" indent="-34290" algn="l" rtl="0">
              <a:lnSpc>
                <a:spcPct val="90000"/>
              </a:lnSpc>
              <a:spcBef>
                <a:spcPts val="500"/>
              </a:spcBef>
              <a:spcAft>
                <a:spcPts val="0"/>
              </a:spcAft>
              <a:buClr>
                <a:schemeClr val="dk1"/>
              </a:buClr>
              <a:buSzPct val="100000"/>
              <a:buNone/>
            </a:pPr>
            <a:endParaRPr sz="3600" dirty="0"/>
          </a:p>
          <a:p>
            <a:pPr marL="685800" lvl="1" indent="-34290" algn="l" rtl="0">
              <a:lnSpc>
                <a:spcPct val="90000"/>
              </a:lnSpc>
              <a:spcBef>
                <a:spcPts val="500"/>
              </a:spcBef>
              <a:spcAft>
                <a:spcPts val="0"/>
              </a:spcAft>
              <a:buClr>
                <a:schemeClr val="dk1"/>
              </a:buClr>
              <a:buSzPct val="100000"/>
              <a:buNone/>
            </a:pPr>
            <a:endParaRPr sz="3600" dirty="0"/>
          </a:p>
          <a:p>
            <a:pPr marL="685800" lvl="1" indent="-99059" algn="l" rtl="0">
              <a:lnSpc>
                <a:spcPct val="90000"/>
              </a:lnSpc>
              <a:spcBef>
                <a:spcPts val="500"/>
              </a:spcBef>
              <a:spcAft>
                <a:spcPts val="0"/>
              </a:spcAft>
              <a:buClr>
                <a:schemeClr val="dk1"/>
              </a:buClr>
              <a:buSzPct val="100000"/>
              <a:buNone/>
            </a:pPr>
            <a:endParaRPr dirty="0"/>
          </a:p>
        </p:txBody>
      </p:sp>
      <p:sp>
        <p:nvSpPr>
          <p:cNvPr id="368" name="Google Shape;368;p14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369" name="Google Shape;369;p145"/>
          <p:cNvCxnSpPr/>
          <p:nvPr/>
        </p:nvCxnSpPr>
        <p:spPr>
          <a:xfrm>
            <a:off x="526773" y="1524000"/>
            <a:ext cx="11211339" cy="0"/>
          </a:xfrm>
          <a:prstGeom prst="straightConnector1">
            <a:avLst/>
          </a:prstGeom>
          <a:noFill/>
          <a:ln w="57150" cap="flat" cmpd="sng">
            <a:solidFill>
              <a:srgbClr val="6B9BD1"/>
            </a:solidFill>
            <a:prstDash val="solid"/>
            <a:miter lim="800000"/>
            <a:headEnd type="none" w="sm" len="sm"/>
            <a:tailEnd type="none" w="sm" len="sm"/>
          </a:ln>
        </p:spPr>
      </p:cxnSp>
      <p:sp>
        <p:nvSpPr>
          <p:cNvPr id="370" name="Google Shape;370;p145"/>
          <p:cNvSpPr txBox="1"/>
          <p:nvPr/>
        </p:nvSpPr>
        <p:spPr>
          <a:xfrm>
            <a:off x="526773" y="6096000"/>
            <a:ext cx="11211339" cy="3810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www.osymigrant.org</a:t>
            </a:r>
            <a:endParaRPr sz="1400" b="0" i="0" u="none" strike="noStrike" cap="none">
              <a:solidFill>
                <a:schemeClr val="dk1"/>
              </a:solidFill>
              <a:latin typeface="Arial"/>
              <a:ea typeface="Arial"/>
              <a:cs typeface="Arial"/>
              <a:sym typeface="Arial"/>
            </a:endParaRPr>
          </a:p>
        </p:txBody>
      </p:sp>
      <p:pic>
        <p:nvPicPr>
          <p:cNvPr id="9" name="Google Shape;264;p85">
            <a:extLst>
              <a:ext uri="{FF2B5EF4-FFF2-40B4-BE49-F238E27FC236}">
                <a16:creationId xmlns:a16="http://schemas.microsoft.com/office/drawing/2014/main" id="{352EDAF3-9A96-9341-8C00-9681AF025AC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8099</Words>
  <Application>Microsoft Macintosh PowerPoint</Application>
  <PresentationFormat>Widescreen</PresentationFormat>
  <Paragraphs>620</Paragraphs>
  <Slides>39</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Calibri</vt:lpstr>
      <vt:lpstr>Arial</vt:lpstr>
      <vt:lpstr>Wingdings</vt:lpstr>
      <vt:lpstr>Catamaran</vt:lpstr>
      <vt:lpstr>Spartan</vt:lpstr>
      <vt:lpstr>Roboto</vt:lpstr>
      <vt:lpstr>1_Custom Design</vt:lpstr>
      <vt:lpstr>Office Theme</vt:lpstr>
      <vt:lpstr>Custom Design</vt:lpstr>
      <vt:lpstr>PowerPoint Presentation</vt:lpstr>
      <vt:lpstr>PowerPoint Presentation</vt:lpstr>
      <vt:lpstr>Myths vs. Facts: True or False?</vt:lpstr>
      <vt:lpstr>Stigma Related to Suicide</vt:lpstr>
      <vt:lpstr>A Look at Stigma</vt:lpstr>
      <vt:lpstr>Activity – Touched by Suicide</vt:lpstr>
      <vt:lpstr>Impact of COVID-19</vt:lpstr>
      <vt:lpstr>Looking at life through a straw…you only see one thing.</vt:lpstr>
      <vt:lpstr>Suicide in the United States (2018 data)</vt:lpstr>
      <vt:lpstr>PowerPoint Presentation</vt:lpstr>
      <vt:lpstr>Men as a High-Risk Group</vt:lpstr>
      <vt:lpstr>Women and Suicide</vt:lpstr>
      <vt:lpstr>PowerPoint Presentation</vt:lpstr>
      <vt:lpstr>PowerPoint Presentation</vt:lpstr>
      <vt:lpstr>PowerPoint Presentation</vt:lpstr>
      <vt:lpstr> Activity – What would you do?  </vt:lpstr>
      <vt:lpstr>PowerPoint Presentation</vt:lpstr>
      <vt:lpstr>The brain is sick; it is not thinking clearly.</vt:lpstr>
      <vt:lpstr>There is a Difference</vt:lpstr>
      <vt:lpstr>Small Group Activity – Scenarios</vt:lpstr>
      <vt:lpstr>Activity – Scenario 1 (Julia)</vt:lpstr>
      <vt:lpstr>Activity – Scenario 2 (Francis)</vt:lpstr>
      <vt:lpstr>Activity – Scenario 3 (Benjamin)</vt:lpstr>
      <vt:lpstr>Suicide: Risk Factors and Protective Factors</vt:lpstr>
      <vt:lpstr>PowerPoint Presentation</vt:lpstr>
      <vt:lpstr>Start by asking questions;  LISTEN to them like a true friend.</vt:lpstr>
      <vt:lpstr>PowerPoint Presentation</vt:lpstr>
      <vt:lpstr>Prevention</vt:lpstr>
      <vt:lpstr>PowerPoint Presentation</vt:lpstr>
      <vt:lpstr>PowerPoint Presentation</vt:lpstr>
      <vt:lpstr>PowerPoint Presentation</vt:lpstr>
      <vt:lpstr>Suicide Prevention and Self-Care</vt:lpstr>
      <vt:lpstr>Activity – Starting the Conversation</vt:lpstr>
      <vt:lpstr>Hashtags</vt:lpstr>
      <vt:lpstr>Activity – Video (Logic – 1-800-273-8255)</vt:lpstr>
      <vt:lpstr>If you’re thinking about suicide, call the National Suicide Prevention Lifeline:     1-800-273-TALK (8255)  or text CONNECT to 741741.  Spanish: 1-800-273-8255  Coming soon: text 988 </vt:lpstr>
      <vt:lpstr> </vt:lpstr>
      <vt:lpstr>Suicide Prevention</vt:lpstr>
      <vt:lpstr>Suicide Prevention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Wurtenberger</dc:creator>
  <cp:lastModifiedBy>Susanna Bartee</cp:lastModifiedBy>
  <cp:revision>12</cp:revision>
  <dcterms:created xsi:type="dcterms:W3CDTF">2019-03-24T15:58:10Z</dcterms:created>
  <dcterms:modified xsi:type="dcterms:W3CDTF">2022-03-07T17:14:01Z</dcterms:modified>
</cp:coreProperties>
</file>