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463" r:id="rId2"/>
    <p:sldId id="464" r:id="rId3"/>
    <p:sldId id="488" r:id="rId4"/>
    <p:sldId id="489" r:id="rId5"/>
    <p:sldId id="490" r:id="rId6"/>
    <p:sldId id="262" r:id="rId7"/>
    <p:sldId id="491" r:id="rId8"/>
    <p:sldId id="510" r:id="rId9"/>
    <p:sldId id="263" r:id="rId10"/>
    <p:sldId id="492" r:id="rId11"/>
    <p:sldId id="493" r:id="rId12"/>
    <p:sldId id="494" r:id="rId13"/>
    <p:sldId id="495" r:id="rId14"/>
    <p:sldId id="496" r:id="rId15"/>
    <p:sldId id="497" r:id="rId16"/>
    <p:sldId id="498" r:id="rId17"/>
    <p:sldId id="499" r:id="rId18"/>
    <p:sldId id="500" r:id="rId19"/>
    <p:sldId id="501" r:id="rId20"/>
    <p:sldId id="511" r:id="rId21"/>
    <p:sldId id="512" r:id="rId22"/>
    <p:sldId id="502" r:id="rId23"/>
    <p:sldId id="503" r:id="rId24"/>
    <p:sldId id="504" r:id="rId25"/>
    <p:sldId id="505" r:id="rId26"/>
    <p:sldId id="506" r:id="rId27"/>
    <p:sldId id="507" r:id="rId28"/>
    <p:sldId id="508" r:id="rId29"/>
    <p:sldId id="509" r:id="rId30"/>
    <p:sldId id="513" r:id="rId31"/>
    <p:sldId id="4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69957"/>
  </p:normalViewPr>
  <p:slideViewPr>
    <p:cSldViewPr snapToGrid="0" snapToObjects="1">
      <p:cViewPr varScale="1">
        <p:scale>
          <a:sx n="83" d="100"/>
          <a:sy n="83" d="100"/>
        </p:scale>
        <p:origin x="223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00D08-5CB6-204C-A251-9FDE98C02B86}" type="datetimeFigureOut">
              <a:rPr lang="en-US" smtClean="0"/>
              <a:t>5/13/21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9F4B7-7496-E14D-A840-3DD2EF3D9A66}" type="slidenum">
              <a:rPr lang="en-US" smtClean="0"/>
              <a:t>‹#›</a:t>
            </a:fld>
            <a:endParaRPr lang="en-US"/>
          </a:p>
        </p:txBody>
      </p:sp>
    </p:spTree>
    <p:extLst>
      <p:ext uri="{BB962C8B-B14F-4D97-AF65-F5344CB8AC3E}">
        <p14:creationId xmlns:p14="http://schemas.microsoft.com/office/powerpoint/2010/main" val="2954383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time_continue=40&amp;v=7keppA8XRas&amp;feature=emb_log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200" dirty="0">
                <a:latin typeface="Arial" panose="020B0604020202020204" pitchFamily="34" charset="0"/>
                <a:cs typeface="Arial" panose="020B0604020202020204" pitchFamily="34" charset="0"/>
              </a:rPr>
              <a:t>Migrant Education workers who work with trauma survivors in an open, engaged, and empathic way and who feel responsible or committed to helping them are likely to experience indirect trauma.  It’s sometimes very easy to be transformed by the work that we do… in both positive and sometimes negative ways.  </a:t>
            </a:r>
          </a:p>
          <a:p>
            <a:pPr marL="0" marR="0" lvl="0" indent="0" algn="l" rtl="0">
              <a:lnSpc>
                <a:spcPct val="100000"/>
              </a:lnSpc>
              <a:spcBef>
                <a:spcPts val="0"/>
              </a:spcBef>
              <a:spcAft>
                <a:spcPts val="0"/>
              </a:spcAft>
              <a:buClr>
                <a:schemeClr val="dk1"/>
              </a:buClr>
              <a:buSzPts val="1200"/>
              <a:buFont typeface="Calibri"/>
              <a:buNone/>
            </a:pPr>
            <a:r>
              <a:rPr lang="en-US" sz="1200" dirty="0">
                <a:latin typeface="Arial" panose="020B0604020202020204" pitchFamily="34" charset="0"/>
                <a:cs typeface="Arial" panose="020B0604020202020204" pitchFamily="34" charset="0"/>
              </a:rPr>
              <a:t>Self-care is a necessity, not a luxury, in our line of work.  According to research studies and anecdotal evidence as well, stress among helping professions is widespread – and perhaps increasing.  </a:t>
            </a:r>
          </a:p>
          <a:p>
            <a:pPr marL="0" marR="0" lvl="0" indent="0" algn="l" rtl="0">
              <a:lnSpc>
                <a:spcPct val="100000"/>
              </a:lnSpc>
              <a:spcBef>
                <a:spcPts val="0"/>
              </a:spcBef>
              <a:spcAft>
                <a:spcPts val="0"/>
              </a:spcAft>
              <a:buClr>
                <a:schemeClr val="dk1"/>
              </a:buClr>
              <a:buSzPts val="1200"/>
              <a:buFont typeface="Calibri"/>
              <a:buNone/>
            </a:pPr>
            <a:r>
              <a:rPr lang="en-US" sz="1200" dirty="0">
                <a:latin typeface="Arial" panose="020B0604020202020204" pitchFamily="34" charset="0"/>
                <a:cs typeface="Arial" panose="020B0604020202020204" pitchFamily="34" charset="0"/>
              </a:rPr>
              <a:t>These tips are intended to help you maintain your job and you desire to give of yourself, while realizing that you must take care of yourself to continue to do it well.</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a:t>
            </a:fld>
            <a:endParaRPr lang="en-US"/>
          </a:p>
        </p:txBody>
      </p:sp>
    </p:spTree>
    <p:extLst>
      <p:ext uri="{BB962C8B-B14F-4D97-AF65-F5344CB8AC3E}">
        <p14:creationId xmlns:p14="http://schemas.microsoft.com/office/powerpoint/2010/main" val="1710108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As with most health issues, both the severity and the impact of compassion fatigue can range from mild to severe.</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People on the continuum of compassion fatigue may withdraw from others, become hopeless, have nightmares, or have difficulty sleeping.  They may overeat, overuse alcohol, or turn to other self-destructive behaviors.  On the severe end of indirect trauma, people become at risk for being ineffective in their work, violating boundaries in helping relationships, withdrawing from friends, family and colleagues, or making bad judgements.  They may experience burnout – too many leave the field prematurely.  </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We want increased awareness among MEP staff to make sure that interventions come into play during the early or mild stages of compassion fatigue.  </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Attend to basic self-care: balance work, play, and rest.</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All of us already have coping skills – unique coping skills.  Use whatever it is that works best for you. What helps </a:t>
            </a:r>
            <a:r>
              <a:rPr lang="en-US" sz="1200" u="sng" dirty="0">
                <a:latin typeface="Arial" panose="020B0604020202020204" pitchFamily="34" charset="0"/>
                <a:cs typeface="Arial" panose="020B0604020202020204" pitchFamily="34" charset="0"/>
              </a:rPr>
              <a:t>you</a:t>
            </a:r>
            <a:r>
              <a:rPr lang="en-US" sz="1200" dirty="0">
                <a:latin typeface="Arial" panose="020B0604020202020204" pitchFamily="34" charset="0"/>
                <a:cs typeface="Arial" panose="020B0604020202020204" pitchFamily="34" charset="0"/>
              </a:rPr>
              <a:t> reconnect with whatever in life is meaningful to you? What gives </a:t>
            </a:r>
            <a:r>
              <a:rPr lang="en-US" sz="1200" u="sng" dirty="0">
                <a:latin typeface="Arial" panose="020B0604020202020204" pitchFamily="34" charset="0"/>
                <a:cs typeface="Arial" panose="020B0604020202020204" pitchFamily="34" charset="0"/>
              </a:rPr>
              <a:t>you</a:t>
            </a:r>
            <a:r>
              <a:rPr lang="en-US" sz="1200" dirty="0">
                <a:latin typeface="Arial" panose="020B0604020202020204" pitchFamily="34" charset="0"/>
                <a:cs typeface="Arial" panose="020B0604020202020204" pitchFamily="34" charset="0"/>
              </a:rPr>
              <a:t> purpose without draining every ounce of energy and hope?</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10</a:t>
            </a:fld>
            <a:endParaRPr lang="en-US"/>
          </a:p>
        </p:txBody>
      </p:sp>
    </p:spTree>
    <p:extLst>
      <p:ext uri="{BB962C8B-B14F-4D97-AF65-F5344CB8AC3E}">
        <p14:creationId xmlns:p14="http://schemas.microsoft.com/office/powerpoint/2010/main" val="411871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cs typeface="Arial" panose="020B0604020202020204" pitchFamily="34" charset="0"/>
              </a:rPr>
              <a:t>There are compassion fatigue signs that are specific to educators.</a:t>
            </a:r>
          </a:p>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cs typeface="Arial" panose="020B0604020202020204" pitchFamily="34" charset="0"/>
              </a:rPr>
              <a:t>According to the Compassion Fatigue Project, “Denial is one of the most detrimental symptoms of Compassion Fatigue and Life Stress. It can easily hinder your ability to assess the level of fatigue and stress in your life, as well as thwart your efforts to begin the healing process.”</a:t>
            </a:r>
          </a:p>
          <a:p>
            <a:pPr marL="0" lvl="0" indent="0" algn="l" rtl="0">
              <a:spcBef>
                <a:spcPts val="0"/>
              </a:spcBef>
              <a:spcAft>
                <a:spcPts val="0"/>
              </a:spcAft>
              <a:buClr>
                <a:schemeClr val="dk1"/>
              </a:buClr>
              <a:buSzPts val="1100"/>
              <a:buFont typeface="Arial"/>
              <a:buNone/>
            </a:pPr>
            <a:r>
              <a:rPr lang="en-US" sz="1200" dirty="0">
                <a:latin typeface="Arial" panose="020B0604020202020204" pitchFamily="34" charset="0"/>
                <a:cs typeface="Arial" panose="020B0604020202020204" pitchFamily="34" charset="0"/>
              </a:rPr>
              <a:t>We all need to review this list regularly with an open mind and determine if any of these signs are present in our lives and careers.</a:t>
            </a:r>
          </a:p>
          <a:p>
            <a:pPr marL="0" lvl="0" indent="0" algn="l" rtl="0">
              <a:spcBef>
                <a:spcPts val="0"/>
              </a:spcBef>
              <a:spcAft>
                <a:spcPts val="0"/>
              </a:spcAft>
              <a:buNone/>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11</a:t>
            </a:fld>
            <a:endParaRPr lang="en-US"/>
          </a:p>
        </p:txBody>
      </p:sp>
    </p:spTree>
    <p:extLst>
      <p:ext uri="{BB962C8B-B14F-4D97-AF65-F5344CB8AC3E}">
        <p14:creationId xmlns:p14="http://schemas.microsoft.com/office/powerpoint/2010/main" val="3314085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Here are some specific tips for educators.</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Trauma, including secondary trauma, can be isolating. While respecting confidentiality, get support from your team and talk to others in your organization.</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Compassion fatigue is not a sign of weakness or incompetence, it’s the cost of caring. Don’t judge yourself as weak or incompetent for having strong reactions to student’s trauma.</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If you have experienced trauma in your own life, working with a student with trauma could re-traumatize you and make you even more at risk for compassion fatigue.</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If you have compassion fatigue for more than two or three weeks, seek counseling from a professional who is knowledgeable about trauma.</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Guard against your work being the only activity that defines who you are. Keep perspective by also working with students who have not experienced trauma. Eat well, engage in exercise and fun activities. Take a break! Find time to self-reflect. It is natural and okay to cry, but equally important to regularly find things that make you laugh. </a:t>
            </a:r>
          </a:p>
          <a:p>
            <a:pPr marL="0" lvl="0" indent="0" algn="l" rtl="0">
              <a:spcBef>
                <a:spcPts val="0"/>
              </a:spcBef>
              <a:spcAft>
                <a:spcPts val="0"/>
              </a:spcAft>
              <a:buNone/>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12</a:t>
            </a:fld>
            <a:endParaRPr lang="en-US"/>
          </a:p>
        </p:txBody>
      </p:sp>
    </p:spTree>
    <p:extLst>
      <p:ext uri="{BB962C8B-B14F-4D97-AF65-F5344CB8AC3E}">
        <p14:creationId xmlns:p14="http://schemas.microsoft.com/office/powerpoint/2010/main" val="267756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We need to deal directly with the issue, acknowledging compassion fatigue, and doing what is necessary to avoid behaviors that are not helpful.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Ignoring the problem, complaining about our work stress, self-medicating, etc. only serve to increase our compassion fatigue and the risk of burnout.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13</a:t>
            </a:fld>
            <a:endParaRPr lang="en-US"/>
          </a:p>
        </p:txBody>
      </p:sp>
    </p:spTree>
    <p:extLst>
      <p:ext uri="{BB962C8B-B14F-4D97-AF65-F5344CB8AC3E}">
        <p14:creationId xmlns:p14="http://schemas.microsoft.com/office/powerpoint/2010/main" val="1223143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US" sz="1200" b="0" dirty="0">
                <a:solidFill>
                  <a:schemeClr val="dk1"/>
                </a:solidFill>
                <a:latin typeface="Arial" panose="020B0604020202020204" pitchFamily="34" charset="0"/>
                <a:ea typeface="Calibri"/>
                <a:cs typeface="Arial" panose="020B0604020202020204" pitchFamily="34" charset="0"/>
                <a:sym typeface="Calibri"/>
              </a:rPr>
              <a:t>It Is NOT:</a:t>
            </a: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Self-pity or self-indulgence</a:t>
            </a:r>
            <a:endParaRPr lang="en-US" sz="1200" b="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A sign of weakness or that you can’t accept things</a:t>
            </a:r>
            <a:endParaRPr lang="en-US" sz="1200" b="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Ignoring areas of improvement </a:t>
            </a:r>
            <a:endParaRPr lang="en-US" sz="1200" b="0"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200"/>
              <a:buFont typeface="Calibri"/>
              <a:buNone/>
            </a:pPr>
            <a:r>
              <a:rPr lang="en-US" sz="1200" b="0" dirty="0">
                <a:solidFill>
                  <a:schemeClr val="dk1"/>
                </a:solidFill>
                <a:latin typeface="Arial" panose="020B0604020202020204" pitchFamily="34" charset="0"/>
                <a:ea typeface="Calibri"/>
                <a:cs typeface="Arial" panose="020B0604020202020204" pitchFamily="34" charset="0"/>
                <a:sym typeface="Calibri"/>
              </a:rPr>
              <a:t>It IS:</a:t>
            </a: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Practicing kinder self-talk; less judgment (how would you react to a friend if they told you what they were going through)</a:t>
            </a:r>
            <a:endParaRPr lang="en-US" sz="1200" b="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Focusing on what brings us together vs. the things that divide us (understanding that we’re all trying to make things work and identifying what we can learn from situations)</a:t>
            </a:r>
            <a:endParaRPr lang="en-US" sz="1200" b="0" dirty="0">
              <a:latin typeface="Arial" panose="020B0604020202020204" pitchFamily="34" charset="0"/>
              <a:cs typeface="Arial" panose="020B0604020202020204" pitchFamily="34" charset="0"/>
            </a:endParaRPr>
          </a:p>
          <a:p>
            <a:pPr marL="171450" lvl="0" indent="-171450" algn="l" rtl="0">
              <a:spcBef>
                <a:spcPts val="0"/>
              </a:spcBef>
              <a:spcAft>
                <a:spcPts val="0"/>
              </a:spcAft>
              <a:buClr>
                <a:schemeClr val="dk1"/>
              </a:buClr>
              <a:buSzPts val="1200"/>
              <a:buFont typeface="Arial"/>
              <a:buChar char="•"/>
            </a:pPr>
            <a:r>
              <a:rPr lang="en-US" sz="1200" b="0" dirty="0">
                <a:solidFill>
                  <a:schemeClr val="dk1"/>
                </a:solidFill>
                <a:latin typeface="Arial" panose="020B0604020202020204" pitchFamily="34" charset="0"/>
                <a:ea typeface="Calibri"/>
                <a:cs typeface="Arial" panose="020B0604020202020204" pitchFamily="34" charset="0"/>
                <a:sym typeface="Calibri"/>
              </a:rPr>
              <a:t>Mindfulness and acceptance for ourselves and others (and we’re going to talk about this more in a few moments, about how can we can be vulnerable and know that this is a good thing?)</a:t>
            </a:r>
            <a:endParaRPr lang="en-US" sz="1200" b="0" dirty="0">
              <a:solidFill>
                <a:srgbClr val="000000"/>
              </a:solidFill>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14</a:t>
            </a:fld>
            <a:endParaRPr lang="en-US"/>
          </a:p>
        </p:txBody>
      </p:sp>
    </p:spTree>
    <p:extLst>
      <p:ext uri="{BB962C8B-B14F-4D97-AF65-F5344CB8AC3E}">
        <p14:creationId xmlns:p14="http://schemas.microsoft.com/office/powerpoint/2010/main" val="388281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What do we really need to maintain our physical and mental health?  Exercise, good nutrition, alone time, social time, time for creative endeavors, medical care, and support groups are just a few ideas to consider. We may have become so accustomed to dealing with the immediate needs of others that it might strangely feel wrong to give priorities to our own needs, but doing so is critical. It’s vital to understand that we have to take care of ourselves in order to effectively help others. </a:t>
            </a:r>
          </a:p>
          <a:p>
            <a:pPr marL="0" lvl="0" indent="0" algn="l" rtl="0">
              <a:spcBef>
                <a:spcPts val="0"/>
              </a:spcBef>
              <a:spcAft>
                <a:spcPts val="0"/>
              </a:spcAft>
              <a:buClr>
                <a:schemeClr val="dk1"/>
              </a:buClr>
              <a:buSzPts val="1400"/>
              <a:buFont typeface="Arial"/>
              <a:buNone/>
            </a:pPr>
            <a:r>
              <a:rPr lang="en-US" dirty="0">
                <a:latin typeface="Arial" panose="020B0604020202020204" pitchFamily="34" charset="0"/>
                <a:cs typeface="Arial" panose="020B0604020202020204" pitchFamily="34" charset="0"/>
              </a:rPr>
              <a:t>To avoid burnout, managing your self-care is a key responsibility to maintain your own happiness, your physical health, and your mental health.  t requires conscious planning and follow-through to include time in your day to attend to your own needs and make that time a priority.  Remember that if  we don’t do this, we eventually won’t be able to care for others. </a:t>
            </a:r>
          </a:p>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Develop strategies for work, home, and play… and keep yourself at the center of all personal goals. A strong peer network is absolutely critical as well. Surround yourself with people who understand your job (or are at least willing to listen) and the stresses that accompany it and are a positive “push in the right direction” for your self-care goals.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15</a:t>
            </a:fld>
            <a:endParaRPr lang="en-US"/>
          </a:p>
        </p:txBody>
      </p:sp>
    </p:spTree>
    <p:extLst>
      <p:ext uri="{BB962C8B-B14F-4D97-AF65-F5344CB8AC3E}">
        <p14:creationId xmlns:p14="http://schemas.microsoft.com/office/powerpoint/2010/main" val="284096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0" dirty="0">
                <a:latin typeface="Arial" panose="020B0604020202020204" pitchFamily="34" charset="0"/>
                <a:cs typeface="Arial" panose="020B0604020202020204" pitchFamily="34" charset="0"/>
              </a:rPr>
              <a:t>You cannot eradicate or prevent all suffering for your students. But you can show up each day, support your students, advocate for them, and love them.</a:t>
            </a:r>
          </a:p>
          <a:p>
            <a:pPr marL="0" lvl="0" indent="0" algn="l" rtl="0">
              <a:spcBef>
                <a:spcPts val="0"/>
              </a:spcBef>
              <a:spcAft>
                <a:spcPts val="0"/>
              </a:spcAft>
              <a:buNone/>
            </a:pPr>
            <a:r>
              <a:rPr lang="en-US" sz="1200" b="0" dirty="0">
                <a:latin typeface="Arial" panose="020B0604020202020204" pitchFamily="34" charset="0"/>
                <a:cs typeface="Arial" panose="020B0604020202020204" pitchFamily="34" charset="0"/>
              </a:rPr>
              <a:t>There are five evidence-informed practices to avoid compassion fatigue in educators and to help you when working with students: </a:t>
            </a:r>
          </a:p>
          <a:p>
            <a:pPr marL="171450" lvl="0" indent="-171450" algn="l" rtl="0">
              <a:spcBef>
                <a:spcPts val="0"/>
              </a:spcBef>
              <a:spcAft>
                <a:spcPts val="0"/>
              </a:spcAft>
              <a:buFont typeface="Arial" panose="020B0604020202020204" pitchFamily="34" charset="0"/>
              <a:buChar char="•"/>
            </a:pPr>
            <a:r>
              <a:rPr lang="en-US" sz="1200" b="0" dirty="0">
                <a:latin typeface="Arial" panose="020B0604020202020204" pitchFamily="34" charset="0"/>
                <a:cs typeface="Arial" panose="020B0604020202020204" pitchFamily="34" charset="0"/>
              </a:rPr>
              <a:t>self-preservation mindset</a:t>
            </a:r>
          </a:p>
          <a:p>
            <a:pPr marL="171450" lvl="0" indent="-171450" algn="l" rtl="0">
              <a:spcBef>
                <a:spcPts val="0"/>
              </a:spcBef>
              <a:spcAft>
                <a:spcPts val="0"/>
              </a:spcAft>
              <a:buFont typeface="Arial" panose="020B0604020202020204" pitchFamily="34" charset="0"/>
              <a:buChar char="•"/>
            </a:pPr>
            <a:r>
              <a:rPr lang="en-US" sz="1200" b="0" dirty="0">
                <a:latin typeface="Arial" panose="020B0604020202020204" pitchFamily="34" charset="0"/>
                <a:cs typeface="Arial" panose="020B0604020202020204" pitchFamily="34" charset="0"/>
              </a:rPr>
              <a:t>restorative justice</a:t>
            </a:r>
          </a:p>
          <a:p>
            <a:pPr marL="171450" lvl="0" indent="-171450" algn="l" rtl="0">
              <a:spcBef>
                <a:spcPts val="0"/>
              </a:spcBef>
              <a:spcAft>
                <a:spcPts val="0"/>
              </a:spcAft>
              <a:buFont typeface="Arial" panose="020B0604020202020204" pitchFamily="34" charset="0"/>
              <a:buChar char="•"/>
            </a:pPr>
            <a:r>
              <a:rPr lang="en-US" sz="1200" b="0" dirty="0">
                <a:latin typeface="Arial" panose="020B0604020202020204" pitchFamily="34" charset="0"/>
                <a:cs typeface="Arial" panose="020B0604020202020204" pitchFamily="34" charset="0"/>
              </a:rPr>
              <a:t>growth mindset</a:t>
            </a:r>
          </a:p>
          <a:p>
            <a:pPr marL="171450" lvl="0" indent="-171450" algn="l" rtl="0">
              <a:spcBef>
                <a:spcPts val="0"/>
              </a:spcBef>
              <a:spcAft>
                <a:spcPts val="0"/>
              </a:spcAft>
              <a:buFont typeface="Arial" panose="020B0604020202020204" pitchFamily="34" charset="0"/>
              <a:buChar char="•"/>
            </a:pPr>
            <a:r>
              <a:rPr lang="en-US" sz="1200" b="0" dirty="0">
                <a:latin typeface="Arial" panose="020B0604020202020204" pitchFamily="34" charset="0"/>
                <a:cs typeface="Arial" panose="020B0604020202020204" pitchFamily="34" charset="0"/>
              </a:rPr>
              <a:t>mindfulness</a:t>
            </a:r>
          </a:p>
          <a:p>
            <a:pPr marL="171450" lvl="0" indent="-171450" algn="l" rtl="0">
              <a:spcBef>
                <a:spcPts val="0"/>
              </a:spcBef>
              <a:spcAft>
                <a:spcPts val="0"/>
              </a:spcAft>
              <a:buFont typeface="Arial" panose="020B0604020202020204" pitchFamily="34" charset="0"/>
              <a:buChar char="•"/>
            </a:pPr>
            <a:r>
              <a:rPr lang="en-US" sz="1200" b="0" dirty="0">
                <a:latin typeface="Arial" panose="020B0604020202020204" pitchFamily="34" charset="0"/>
                <a:cs typeface="Arial" panose="020B0604020202020204" pitchFamily="34" charset="0"/>
              </a:rPr>
              <a:t>vicarious resilience </a:t>
            </a:r>
          </a:p>
          <a:p>
            <a:pPr lvl="0" algn="l" rtl="0">
              <a:spcBef>
                <a:spcPts val="360"/>
              </a:spcBef>
              <a:spcAft>
                <a:spcPts val="0"/>
              </a:spcAft>
              <a:buSzPct val="100000"/>
              <a:buFont typeface="Arial" panose="020B0604020202020204" pitchFamily="34" charset="0"/>
              <a:buChar char="•"/>
            </a:pPr>
            <a:r>
              <a:rPr lang="en-US" sz="1200" b="0" dirty="0">
                <a:latin typeface="Arial" panose="020B0604020202020204" pitchFamily="34" charset="0"/>
                <a:cs typeface="Arial" panose="020B0604020202020204" pitchFamily="34" charset="0"/>
              </a:rPr>
              <a:t>Self-Preservation Mindset - identify what you wish you </a:t>
            </a:r>
            <a:r>
              <a:rPr lang="en-US" sz="1200" b="0" i="1" dirty="0">
                <a:latin typeface="Arial" panose="020B0604020202020204" pitchFamily="34" charset="0"/>
                <a:cs typeface="Arial" panose="020B0604020202020204" pitchFamily="34" charset="0"/>
              </a:rPr>
              <a:t>could do</a:t>
            </a:r>
            <a:r>
              <a:rPr lang="en-US" sz="1200" b="0" dirty="0">
                <a:latin typeface="Arial" panose="020B0604020202020204" pitchFamily="34" charset="0"/>
                <a:cs typeface="Arial" panose="020B0604020202020204" pitchFamily="34" charset="0"/>
              </a:rPr>
              <a:t> versus what you can </a:t>
            </a:r>
            <a:r>
              <a:rPr lang="en-US" sz="1200" b="0" i="1" dirty="0">
                <a:latin typeface="Arial" panose="020B0604020202020204" pitchFamily="34" charset="0"/>
                <a:cs typeface="Arial" panose="020B0604020202020204" pitchFamily="34" charset="0"/>
              </a:rPr>
              <a:t>actually do</a:t>
            </a:r>
            <a:r>
              <a:rPr lang="en-US" sz="1200" b="0" dirty="0">
                <a:latin typeface="Arial" panose="020B0604020202020204" pitchFamily="34" charset="0"/>
                <a:cs typeface="Arial" panose="020B0604020202020204" pitchFamily="34" charset="0"/>
              </a:rPr>
              <a:t>. </a:t>
            </a:r>
          </a:p>
          <a:p>
            <a:pPr lvl="0" algn="l" rtl="0">
              <a:spcBef>
                <a:spcPts val="360"/>
              </a:spcBef>
              <a:spcAft>
                <a:spcPts val="0"/>
              </a:spcAft>
              <a:buSzPct val="100000"/>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lvl="0" algn="l" rtl="0">
              <a:spcBef>
                <a:spcPts val="0"/>
              </a:spcBef>
              <a:spcAft>
                <a:spcPts val="0"/>
              </a:spcAft>
              <a:buSzPct val="100000"/>
              <a:buFont typeface="Arial" panose="020B0604020202020204" pitchFamily="34" charset="0"/>
              <a:buChar char="•"/>
            </a:pPr>
            <a:r>
              <a:rPr lang="en-US" sz="1200" b="0" dirty="0">
                <a:latin typeface="Arial" panose="020B0604020202020204" pitchFamily="34" charset="0"/>
                <a:cs typeface="Arial" panose="020B0604020202020204" pitchFamily="34" charset="0"/>
              </a:rPr>
              <a:t>Restorative Justice - Building relationships, rather than punishing.</a:t>
            </a:r>
          </a:p>
          <a:p>
            <a:pPr lvl="0" algn="l" rtl="0">
              <a:spcBef>
                <a:spcPts val="0"/>
              </a:spcBef>
              <a:spcAft>
                <a:spcPts val="0"/>
              </a:spcAft>
              <a:buSzPct val="100000"/>
              <a:buFont typeface="Arial" panose="020B0604020202020204" pitchFamily="34" charset="0"/>
              <a:buChar char="•"/>
            </a:pPr>
            <a:endParaRPr lang="en-US" sz="1200" b="0" dirty="0">
              <a:latin typeface="Arial" panose="020B0604020202020204" pitchFamily="34" charset="0"/>
              <a:cs typeface="Arial" panose="020B0604020202020204" pitchFamily="34" charset="0"/>
            </a:endParaRPr>
          </a:p>
          <a:p>
            <a:pPr lvl="0" algn="l" rtl="0">
              <a:spcBef>
                <a:spcPts val="0"/>
              </a:spcBef>
              <a:spcAft>
                <a:spcPts val="0"/>
              </a:spcAft>
              <a:buSzPct val="100000"/>
              <a:buFont typeface="Arial" panose="020B0604020202020204" pitchFamily="34" charset="0"/>
              <a:buChar char="•"/>
            </a:pPr>
            <a:r>
              <a:rPr lang="en-US" sz="1200" b="0" dirty="0">
                <a:latin typeface="Arial" panose="020B0604020202020204" pitchFamily="34" charset="0"/>
                <a:cs typeface="Arial" panose="020B0604020202020204" pitchFamily="34" charset="0"/>
              </a:rPr>
              <a:t>Growth Mindset - belief that most basic abilities can be developed through dedication and hard work—brains and talent are just the starting point.</a:t>
            </a:r>
          </a:p>
          <a:p>
            <a:pPr marL="0" lvl="0" indent="0" algn="l" rtl="0">
              <a:spcBef>
                <a:spcPts val="0"/>
              </a:spcBef>
              <a:spcAft>
                <a:spcPts val="0"/>
              </a:spcAft>
              <a:buNone/>
            </a:pP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16</a:t>
            </a:fld>
            <a:endParaRPr lang="en-US"/>
          </a:p>
        </p:txBody>
      </p:sp>
    </p:spTree>
    <p:extLst>
      <p:ext uri="{BB962C8B-B14F-4D97-AF65-F5344CB8AC3E}">
        <p14:creationId xmlns:p14="http://schemas.microsoft.com/office/powerpoint/2010/main" val="307820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42900" algn="l" rtl="0">
              <a:spcBef>
                <a:spcPts val="360"/>
              </a:spcBef>
              <a:spcAft>
                <a:spcPts val="0"/>
              </a:spcAft>
              <a:buSzPct val="100000"/>
              <a:buChar char="•"/>
            </a:pPr>
            <a:r>
              <a:rPr lang="en-US" sz="1200" b="0" dirty="0">
                <a:latin typeface="Arial" panose="020B0604020202020204" pitchFamily="34" charset="0"/>
                <a:cs typeface="Arial" panose="020B0604020202020204" pitchFamily="34" charset="0"/>
              </a:rPr>
              <a:t>Mindfulness - Feeling more grounded in our bodies and in the present moment. Take a 30-second vacation!</a:t>
            </a:r>
          </a:p>
          <a:p>
            <a:pPr marL="457200" lvl="0" indent="-342900" algn="l" rtl="0">
              <a:spcBef>
                <a:spcPts val="360"/>
              </a:spcBef>
              <a:spcAft>
                <a:spcPts val="0"/>
              </a:spcAft>
              <a:buSzPct val="100000"/>
              <a:buChar char="•"/>
            </a:pPr>
            <a:endParaRPr lang="en-US" sz="1200" b="0" dirty="0">
              <a:latin typeface="Arial" panose="020B0604020202020204" pitchFamily="34" charset="0"/>
              <a:cs typeface="Arial" panose="020B0604020202020204" pitchFamily="34" charset="0"/>
            </a:endParaRPr>
          </a:p>
          <a:p>
            <a:pPr marL="457200" lvl="0" indent="-342900" algn="l" rtl="0">
              <a:spcBef>
                <a:spcPts val="0"/>
              </a:spcBef>
              <a:spcAft>
                <a:spcPts val="0"/>
              </a:spcAft>
              <a:buSzPct val="100000"/>
              <a:buChar char="•"/>
            </a:pPr>
            <a:r>
              <a:rPr lang="en-US" sz="1200" b="0" dirty="0">
                <a:latin typeface="Arial" panose="020B0604020202020204" pitchFamily="34" charset="0"/>
                <a:cs typeface="Arial" panose="020B0604020202020204" pitchFamily="34" charset="0"/>
              </a:rPr>
              <a:t>Vicarious Resilience - strengths-focused concept that does not ignore or supplant compassion fatigue or burnout, but instead offers a counterbalance.</a:t>
            </a:r>
          </a:p>
          <a:p>
            <a:pPr marL="0" lvl="0" indent="0" algn="l" rtl="0">
              <a:spcBef>
                <a:spcPts val="0"/>
              </a:spcBef>
              <a:spcAft>
                <a:spcPts val="0"/>
              </a:spcAft>
              <a:buNone/>
            </a:pPr>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17</a:t>
            </a:fld>
            <a:endParaRPr lang="en-US"/>
          </a:p>
        </p:txBody>
      </p:sp>
    </p:spTree>
    <p:extLst>
      <p:ext uri="{BB962C8B-B14F-4D97-AF65-F5344CB8AC3E}">
        <p14:creationId xmlns:p14="http://schemas.microsoft.com/office/powerpoint/2010/main" val="271400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PROQOL is a 30-question survey to assess the effect that trauma may be having in our professional lives. Your scores include compassion satisfaction, burnout, and secondary trauma. Do this activity if you have time. It may not be appropriate if presenting online. </a:t>
            </a:r>
          </a:p>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Familiarize with the PROQOL R-IV – a 30-question survey to self-assess the effect that vicarious trauma may be having on one’s professional life. Scores can vary depending on the circumstances at the time of taking the survey.</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Remind the participants that service providers have direct contact with the lives of people they help. Compassion for the migratory students and families they serve can have positive and negative effects. Participants should evaluate both the positive and negative aspects of their current work situation.</a:t>
            </a:r>
          </a:p>
          <a:p>
            <a:r>
              <a:rPr lang="en-US" sz="1200" kern="1200" dirty="0">
                <a:solidFill>
                  <a:schemeClr val="tx1"/>
                </a:solidFill>
                <a:effectLst/>
                <a:latin typeface="Arial" panose="020B0604020202020204" pitchFamily="34" charset="0"/>
                <a:ea typeface="+mn-ea"/>
                <a:cs typeface="Arial" panose="020B0604020202020204" pitchFamily="34" charset="0"/>
              </a:rPr>
              <a:t>2. Have participants complete the PROQOL Self-Assessment.</a:t>
            </a:r>
          </a:p>
          <a:p>
            <a:r>
              <a:rPr lang="en-US" sz="1200" kern="1200" dirty="0">
                <a:solidFill>
                  <a:schemeClr val="tx1"/>
                </a:solidFill>
                <a:effectLst/>
                <a:latin typeface="Arial" panose="020B0604020202020204" pitchFamily="34" charset="0"/>
                <a:ea typeface="+mn-ea"/>
                <a:cs typeface="Arial" panose="020B0604020202020204" pitchFamily="34" charset="0"/>
              </a:rPr>
              <a:t>3. Have participants score the results.</a:t>
            </a:r>
          </a:p>
          <a:p>
            <a:r>
              <a:rPr lang="en-US" sz="1200" kern="1200" dirty="0">
                <a:solidFill>
                  <a:schemeClr val="tx1"/>
                </a:solidFill>
                <a:effectLst/>
                <a:latin typeface="Arial" panose="020B0604020202020204" pitchFamily="34" charset="0"/>
                <a:ea typeface="+mn-ea"/>
                <a:cs typeface="Arial" panose="020B0604020202020204" pitchFamily="34" charset="0"/>
              </a:rPr>
              <a:t>4. Discuss how to analyze their results and implement a self-care plan based on their needs.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18</a:t>
            </a:fld>
            <a:endParaRPr lang="en-US"/>
          </a:p>
        </p:txBody>
      </p:sp>
    </p:spTree>
    <p:extLst>
      <p:ext uri="{BB962C8B-B14F-4D97-AF65-F5344CB8AC3E}">
        <p14:creationId xmlns:p14="http://schemas.microsoft.com/office/powerpoint/2010/main" val="48188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solidFill>
                  <a:srgbClr val="333333"/>
                </a:solidFill>
                <a:effectLst/>
                <a:latin typeface="Arial" panose="020B0604020202020204" pitchFamily="34" charset="0"/>
                <a:ea typeface="Arial" panose="020B0604020202020204" pitchFamily="34" charset="0"/>
                <a:cs typeface="Arial" panose="020B0604020202020204" pitchFamily="34" charset="0"/>
              </a:rPr>
              <a:t>The pocket card was created for service providers to carry as a reminder of how important it is to take care of yourself and those working with you.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333333"/>
                </a:solidFill>
                <a:effectLst/>
                <a:latin typeface="Arial" panose="020B0604020202020204" pitchFamily="34" charset="0"/>
                <a:ea typeface="Arial" panose="020B0604020202020204" pitchFamily="34" charset="0"/>
                <a:cs typeface="Arial" panose="020B0604020202020204" pitchFamily="34" charset="0"/>
              </a:rPr>
              <a:t>The strategies suggested are based on the experiences of other people working in crisis settings and on research from around the world.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333333"/>
                </a:solidFill>
                <a:effectLst/>
                <a:latin typeface="Arial" panose="020B0604020202020204" pitchFamily="34" charset="0"/>
                <a:ea typeface="Arial" panose="020B0604020202020204" pitchFamily="34" charset="0"/>
                <a:cs typeface="Arial" panose="020B0604020202020204" pitchFamily="34" charset="0"/>
              </a:rPr>
              <a:t>The goal is to help improve resilience and increase the positive aspects of helping and reduce the negative ones. In addition, it is designed to promote compassion satisfaction and reduce compassion fatigue, secondary trauma, and vicarious traumatization. </a:t>
            </a:r>
            <a:endParaRPr lang="en-US" sz="1200" dirty="0">
              <a:effectLst/>
              <a:latin typeface="Arial" panose="020B060402020202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333333"/>
                </a:solidFill>
                <a:effectLst/>
                <a:latin typeface="Arial" panose="020B0604020202020204" pitchFamily="34" charset="0"/>
                <a:ea typeface="Arial" panose="020B0604020202020204" pitchFamily="34" charset="0"/>
                <a:cs typeface="Arial" panose="020B0604020202020204" pitchFamily="34" charset="0"/>
              </a:rPr>
              <a:t>Please feel free to print as many copies as you like and to share this card with others. </a:t>
            </a:r>
          </a:p>
          <a:p>
            <a:pPr marL="342900" marR="0" lvl="0" indent="-342900">
              <a:lnSpc>
                <a:spcPct val="115000"/>
              </a:lnSpc>
              <a:spcBef>
                <a:spcPts val="0"/>
              </a:spcBef>
              <a:spcAft>
                <a:spcPts val="0"/>
              </a:spcAft>
              <a:buFont typeface="Symbol" panose="05050102010706020507" pitchFamily="18" charset="2"/>
              <a:buChar char=""/>
            </a:pPr>
            <a:endParaRPr lang="en-US" sz="1200" dirty="0">
              <a:solidFill>
                <a:srgbClr val="333333"/>
              </a:solidFill>
              <a:effectLst/>
              <a:latin typeface="Arial" panose="020B0604020202020204" pitchFamily="34" charset="0"/>
              <a:ea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To remind service providers of how important it is to take care of themselves</a:t>
            </a:r>
          </a:p>
          <a:p>
            <a:r>
              <a:rPr lang="en-US" sz="1200" kern="1200" dirty="0">
                <a:solidFill>
                  <a:schemeClr val="tx1"/>
                </a:solidFill>
                <a:effectLst/>
                <a:latin typeface="Arial" panose="020B0604020202020204" pitchFamily="34" charset="0"/>
                <a:ea typeface="+mn-ea"/>
                <a:cs typeface="Arial" panose="020B0604020202020204" pitchFamily="34" charset="0"/>
              </a:rPr>
              <a:t>and those working with them.</a:t>
            </a: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19</a:t>
            </a:fld>
            <a:endParaRPr lang="en-US"/>
          </a:p>
        </p:txBody>
      </p:sp>
    </p:spTree>
    <p:extLst>
      <p:ext uri="{BB962C8B-B14F-4D97-AF65-F5344CB8AC3E}">
        <p14:creationId xmlns:p14="http://schemas.microsoft.com/office/powerpoint/2010/main" val="393417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FontTx/>
              <a:buNone/>
            </a:pPr>
            <a:r>
              <a:rPr lang="en-US" sz="1200" dirty="0">
                <a:latin typeface="Arial" panose="020B0604020202020204" pitchFamily="34" charset="0"/>
                <a:cs typeface="Arial" panose="020B0604020202020204" pitchFamily="34" charset="0"/>
              </a:rPr>
              <a:t>The objectives for today’s session are: </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Learn about self-care and compassion fatigue, and how it applies to you</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Recognize and understand the signs of compassion fatigue</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Learn how to maintain a work/life balance</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Understand the stresses that helping professions face</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Discover the continuum of compassion fatigue</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Learn about self-care strategies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latin typeface="Arial" panose="020B0604020202020204" pitchFamily="34" charset="0"/>
                <a:cs typeface="Arial" panose="020B0604020202020204" pitchFamily="34" charset="0"/>
              </a:rPr>
              <a:t>Make a self-care plan</a:t>
            </a:r>
          </a:p>
          <a:p>
            <a:pPr marL="0" lvl="0" indent="0" algn="l" rtl="0">
              <a:lnSpc>
                <a:spcPct val="100000"/>
              </a:lnSpc>
              <a:spcBef>
                <a:spcPts val="0"/>
              </a:spcBef>
              <a:spcAft>
                <a:spcPts val="0"/>
              </a:spcAft>
              <a:buSzPts val="1400"/>
              <a:buNone/>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a:t>
            </a:fld>
            <a:endParaRPr lang="en-US"/>
          </a:p>
        </p:txBody>
      </p:sp>
    </p:spTree>
    <p:extLst>
      <p:ext uri="{BB962C8B-B14F-4D97-AF65-F5344CB8AC3E}">
        <p14:creationId xmlns:p14="http://schemas.microsoft.com/office/powerpoint/2010/main" val="338398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Objectives:</a:t>
            </a:r>
          </a:p>
          <a:p>
            <a:r>
              <a:rPr lang="en-US" sz="1200" kern="1200" dirty="0">
                <a:solidFill>
                  <a:schemeClr val="tx1"/>
                </a:solidFill>
                <a:effectLst/>
                <a:latin typeface="Arial" panose="020B0604020202020204" pitchFamily="34" charset="0"/>
                <a:ea typeface="+mn-ea"/>
                <a:cs typeface="Arial" panose="020B0604020202020204" pitchFamily="34" charset="0"/>
              </a:rPr>
              <a:t>• Highlight that the work of a service provider can be overwhelming.</a:t>
            </a:r>
          </a:p>
          <a:p>
            <a:r>
              <a:rPr lang="en-US" sz="1200" kern="1200" dirty="0">
                <a:solidFill>
                  <a:schemeClr val="tx1"/>
                </a:solidFill>
                <a:effectLst/>
                <a:latin typeface="Arial" panose="020B0604020202020204" pitchFamily="34" charset="0"/>
                <a:ea typeface="+mn-ea"/>
                <a:cs typeface="Arial" panose="020B0604020202020204" pitchFamily="34" charset="0"/>
              </a:rPr>
              <a:t>• Focus on the importance of resilience in order to continue the work with care, energy, and compassion.</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Print one Caring for Yourself checklist for each participant.</a:t>
            </a:r>
          </a:p>
          <a:p>
            <a:r>
              <a:rPr lang="en-US" sz="1200" kern="1200" dirty="0">
                <a:solidFill>
                  <a:schemeClr val="tx1"/>
                </a:solidFill>
                <a:effectLst/>
                <a:latin typeface="Arial" panose="020B0604020202020204" pitchFamily="34" charset="0"/>
                <a:ea typeface="+mn-ea"/>
                <a:cs typeface="Arial" panose="020B0604020202020204" pitchFamily="34" charset="0"/>
              </a:rPr>
              <a:t>2. Have participants review the checklist privately.</a:t>
            </a:r>
          </a:p>
          <a:p>
            <a:r>
              <a:rPr lang="en-US" sz="1200" kern="1200" dirty="0">
                <a:solidFill>
                  <a:schemeClr val="tx1"/>
                </a:solidFill>
                <a:effectLst/>
                <a:latin typeface="Arial" panose="020B0604020202020204" pitchFamily="34" charset="0"/>
                <a:ea typeface="+mn-ea"/>
                <a:cs typeface="Arial" panose="020B0604020202020204" pitchFamily="34" charset="0"/>
              </a:rPr>
              <a:t>3. Participants should check off the things they do well.</a:t>
            </a:r>
          </a:p>
          <a:p>
            <a:r>
              <a:rPr lang="en-US" sz="1200" kern="1200" dirty="0">
                <a:solidFill>
                  <a:schemeClr val="tx1"/>
                </a:solidFill>
                <a:effectLst/>
                <a:latin typeface="Arial" panose="020B0604020202020204" pitchFamily="34" charset="0"/>
                <a:ea typeface="+mn-ea"/>
                <a:cs typeface="Arial" panose="020B0604020202020204" pitchFamily="34" charset="0"/>
              </a:rPr>
              <a:t>4. Participants should develop a plan to incorporate the remaining items into their schedules.</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20</a:t>
            </a:fld>
            <a:endParaRPr lang="en-US"/>
          </a:p>
        </p:txBody>
      </p:sp>
    </p:spTree>
    <p:extLst>
      <p:ext uri="{BB962C8B-B14F-4D97-AF65-F5344CB8AC3E}">
        <p14:creationId xmlns:p14="http://schemas.microsoft.com/office/powerpoint/2010/main" val="2728460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Objectives:</a:t>
            </a:r>
          </a:p>
          <a:p>
            <a:r>
              <a:rPr lang="en-US" sz="1200" kern="1200" dirty="0">
                <a:solidFill>
                  <a:schemeClr val="tx1"/>
                </a:solidFill>
                <a:effectLst/>
                <a:latin typeface="Arial" panose="020B0604020202020204" pitchFamily="34" charset="0"/>
                <a:ea typeface="+mn-ea"/>
                <a:cs typeface="Arial" panose="020B0604020202020204" pitchFamily="34" charset="0"/>
              </a:rPr>
              <a:t>• Understand that resilient workers know how to switch their feelings off when they go on duty, and on again when they go off duty.</a:t>
            </a:r>
          </a:p>
          <a:p>
            <a:r>
              <a:rPr lang="en-US" sz="1200" kern="1200" dirty="0">
                <a:solidFill>
                  <a:schemeClr val="tx1"/>
                </a:solidFill>
                <a:effectLst/>
                <a:latin typeface="Arial" panose="020B0604020202020204" pitchFamily="34" charset="0"/>
                <a:ea typeface="+mn-ea"/>
                <a:cs typeface="Arial" panose="020B0604020202020204" pitchFamily="34" charset="0"/>
              </a:rPr>
              <a:t>• Define the idea of a coping strategy – it is not denial, but instead a way for individuals to get maximum protection while working (switched off) and maximum support while resting (switched on).</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Have participants practice the concept of switching on and off.</a:t>
            </a:r>
          </a:p>
          <a:p>
            <a:r>
              <a:rPr lang="en-US" sz="1200" kern="1200" dirty="0">
                <a:solidFill>
                  <a:schemeClr val="tx1"/>
                </a:solidFill>
                <a:effectLst/>
                <a:latin typeface="Arial" panose="020B0604020202020204" pitchFamily="34" charset="0"/>
                <a:ea typeface="+mn-ea"/>
                <a:cs typeface="Arial" panose="020B0604020202020204" pitchFamily="34" charset="0"/>
              </a:rPr>
              <a:t>2. Participants can find images that make them feel safe and protected and connected/cared for to help make the switch.</a:t>
            </a:r>
          </a:p>
          <a:p>
            <a:r>
              <a:rPr lang="en-US" sz="1200" kern="1200" dirty="0">
                <a:solidFill>
                  <a:schemeClr val="tx1"/>
                </a:solidFill>
                <a:effectLst/>
                <a:latin typeface="Arial" panose="020B0604020202020204" pitchFamily="34" charset="0"/>
                <a:ea typeface="+mn-ea"/>
                <a:cs typeface="Arial" panose="020B0604020202020204" pitchFamily="34" charset="0"/>
              </a:rPr>
              <a:t>3. Participants can determine rituals they can practice which will help them switch on and off as they begin and end the workday.</a:t>
            </a:r>
          </a:p>
          <a:p>
            <a:r>
              <a:rPr lang="en-US" sz="1200" kern="1200" dirty="0">
                <a:solidFill>
                  <a:schemeClr val="tx1"/>
                </a:solidFill>
                <a:effectLst/>
                <a:latin typeface="Arial" panose="020B0604020202020204" pitchFamily="34" charset="0"/>
                <a:ea typeface="+mn-ea"/>
                <a:cs typeface="Arial" panose="020B0604020202020204" pitchFamily="34" charset="0"/>
              </a:rPr>
              <a:t>4. Practice the art of deep breathing to assist in calming oneself before a difficult job.</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21</a:t>
            </a:fld>
            <a:endParaRPr lang="en-US"/>
          </a:p>
        </p:txBody>
      </p:sp>
    </p:spTree>
    <p:extLst>
      <p:ext uri="{BB962C8B-B14F-4D97-AF65-F5344CB8AC3E}">
        <p14:creationId xmlns:p14="http://schemas.microsoft.com/office/powerpoint/2010/main" val="84678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Develop strategies for caring for yourself and acknowledge your limits.</a:t>
            </a:r>
          </a:p>
          <a:p>
            <a:r>
              <a:rPr lang="en-US" sz="1200" kern="1200" dirty="0">
                <a:solidFill>
                  <a:schemeClr val="tx1"/>
                </a:solidFill>
                <a:effectLst/>
                <a:latin typeface="Arial" panose="020B0604020202020204" pitchFamily="34" charset="0"/>
                <a:ea typeface="+mn-ea"/>
                <a:cs typeface="Arial" panose="020B0604020202020204" pitchFamily="34" charset="0"/>
              </a:rPr>
              <a:t>• Identify ways to set limits, maintain self-care, and practice ways to recharge.</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Print one Self-Care Assessment Worksheet for each participant.</a:t>
            </a:r>
          </a:p>
          <a:p>
            <a:r>
              <a:rPr lang="en-US" sz="1200" kern="1200" dirty="0">
                <a:solidFill>
                  <a:schemeClr val="tx1"/>
                </a:solidFill>
                <a:effectLst/>
                <a:latin typeface="Arial" panose="020B0604020202020204" pitchFamily="34" charset="0"/>
                <a:ea typeface="+mn-ea"/>
                <a:cs typeface="Arial" panose="020B0604020202020204" pitchFamily="34" charset="0"/>
              </a:rPr>
              <a:t>2. Have participants take the assessment and consider their score before moving on to the Self-Care Plan Worksheet.</a:t>
            </a:r>
          </a:p>
          <a:p>
            <a:endParaRPr lang="en-US" dirty="0">
              <a:latin typeface="+mn-lt"/>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22</a:t>
            </a:fld>
            <a:endParaRPr lang="en-US"/>
          </a:p>
        </p:txBody>
      </p:sp>
    </p:spTree>
    <p:extLst>
      <p:ext uri="{BB962C8B-B14F-4D97-AF65-F5344CB8AC3E}">
        <p14:creationId xmlns:p14="http://schemas.microsoft.com/office/powerpoint/2010/main" val="1982061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Using the completed Self-Care Assessment, choose one to two items from each area to actively work to improve.</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 Print one Self-Care Plan Worksheet for each participant.</a:t>
            </a:r>
          </a:p>
          <a:p>
            <a:r>
              <a:rPr lang="en-US" sz="1200" kern="1200" dirty="0">
                <a:solidFill>
                  <a:schemeClr val="tx1"/>
                </a:solidFill>
                <a:effectLst/>
                <a:latin typeface="Arial" panose="020B0604020202020204" pitchFamily="34" charset="0"/>
                <a:ea typeface="+mn-ea"/>
                <a:cs typeface="Arial" panose="020B0604020202020204" pitchFamily="34" charset="0"/>
              </a:rPr>
              <a:t>• Participants should take time to consider the steps they should take to achieve better self-care.</a:t>
            </a:r>
          </a:p>
          <a:p>
            <a:endParaRPr lang="en-US" dirty="0">
              <a:latin typeface="+mn-lt"/>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23</a:t>
            </a:fld>
            <a:endParaRPr lang="en-US"/>
          </a:p>
        </p:txBody>
      </p:sp>
    </p:spTree>
    <p:extLst>
      <p:ext uri="{BB962C8B-B14F-4D97-AF65-F5344CB8AC3E}">
        <p14:creationId xmlns:p14="http://schemas.microsoft.com/office/powerpoint/2010/main" val="2184291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Now that you have heard about self-care strategies, think about what you can incorporate on your daily routines to help yourself before you help others. </a:t>
            </a:r>
          </a:p>
          <a:p>
            <a:pPr marL="0" lvl="0" indent="0" algn="l" rtl="0">
              <a:spcBef>
                <a:spcPts val="0"/>
              </a:spcBef>
              <a:spcAft>
                <a:spcPts val="0"/>
              </a:spcAft>
              <a:buNone/>
            </a:pPr>
            <a:r>
              <a:rPr lang="en-US" b="0" dirty="0"/>
              <a:t>Discussion slide: </a:t>
            </a:r>
          </a:p>
          <a:p>
            <a:pPr marL="0" lvl="0" indent="0" algn="l" rtl="0">
              <a:spcBef>
                <a:spcPts val="0"/>
              </a:spcBef>
              <a:spcAft>
                <a:spcPts val="0"/>
              </a:spcAft>
              <a:buNone/>
            </a:pPr>
            <a:r>
              <a:rPr lang="en-US" b="0" dirty="0"/>
              <a:t>Name one thing you’re going to do in the next week to ground</a:t>
            </a:r>
            <a:r>
              <a:rPr lang="en-US" b="0" baseline="0" dirty="0"/>
              <a:t> yourself?</a:t>
            </a:r>
            <a:endParaRPr lang="en-US" b="0" dirty="0"/>
          </a:p>
          <a:p>
            <a:endParaRPr lang="en-US" dirty="0"/>
          </a:p>
        </p:txBody>
      </p:sp>
      <p:sp>
        <p:nvSpPr>
          <p:cNvPr id="4" name="Slide Number Placeholder 3"/>
          <p:cNvSpPr>
            <a:spLocks noGrp="1"/>
          </p:cNvSpPr>
          <p:nvPr>
            <p:ph type="sldNum" sz="quarter" idx="5"/>
          </p:nvPr>
        </p:nvSpPr>
        <p:spPr/>
        <p:txBody>
          <a:bodyPr/>
          <a:lstStyle/>
          <a:p>
            <a:fld id="{A5D9F4B7-7496-E14D-A840-3DD2EF3D9A66}" type="slidenum">
              <a:rPr lang="en-US" smtClean="0"/>
              <a:t>24</a:t>
            </a:fld>
            <a:endParaRPr lang="en-US"/>
          </a:p>
        </p:txBody>
      </p:sp>
    </p:spTree>
    <p:extLst>
      <p:ext uri="{BB962C8B-B14F-4D97-AF65-F5344CB8AC3E}">
        <p14:creationId xmlns:p14="http://schemas.microsoft.com/office/powerpoint/2010/main" val="4009899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Objective:</a:t>
            </a:r>
          </a:p>
          <a:p>
            <a:r>
              <a:rPr lang="en-US" sz="1200" kern="1200" dirty="0">
                <a:solidFill>
                  <a:schemeClr val="tx1"/>
                </a:solidFill>
                <a:effectLst/>
                <a:latin typeface="Arial" panose="020B0604020202020204" pitchFamily="34" charset="0"/>
                <a:ea typeface="+mn-ea"/>
                <a:cs typeface="Arial" panose="020B0604020202020204" pitchFamily="34" charset="0"/>
              </a:rPr>
              <a:t>• Understand easy ways to practice self-care daily by making self-care a game.</a:t>
            </a:r>
          </a:p>
          <a:p>
            <a:r>
              <a:rPr lang="en-US" sz="1200" kern="1200" dirty="0">
                <a:solidFill>
                  <a:schemeClr val="tx1"/>
                </a:solidFill>
                <a:effectLst/>
                <a:latin typeface="Arial" panose="020B0604020202020204" pitchFamily="34" charset="0"/>
                <a:ea typeface="+mn-ea"/>
                <a:cs typeface="Arial" panose="020B0604020202020204" pitchFamily="34" charset="0"/>
              </a:rPr>
              <a:t>Steps:</a:t>
            </a:r>
          </a:p>
          <a:p>
            <a:r>
              <a:rPr lang="en-US" sz="1200" kern="1200" dirty="0">
                <a:solidFill>
                  <a:schemeClr val="tx1"/>
                </a:solidFill>
                <a:effectLst/>
                <a:latin typeface="Arial" panose="020B0604020202020204" pitchFamily="34" charset="0"/>
                <a:ea typeface="+mn-ea"/>
                <a:cs typeface="Arial" panose="020B0604020202020204" pitchFamily="34" charset="0"/>
              </a:rPr>
              <a:t>1. Print one Self-Care Bingo Card for each participant.</a:t>
            </a:r>
          </a:p>
          <a:p>
            <a:r>
              <a:rPr lang="en-US" sz="1200" kern="1200" dirty="0">
                <a:solidFill>
                  <a:schemeClr val="tx1"/>
                </a:solidFill>
                <a:effectLst/>
                <a:latin typeface="Arial" panose="020B0604020202020204" pitchFamily="34" charset="0"/>
                <a:ea typeface="+mn-ea"/>
                <a:cs typeface="Arial" panose="020B0604020202020204" pitchFamily="34" charset="0"/>
              </a:rPr>
              <a:t>2. Walk the participants through different ways to use the card:</a:t>
            </a:r>
          </a:p>
          <a:p>
            <a:r>
              <a:rPr lang="en-US" sz="1200" kern="1200" dirty="0">
                <a:solidFill>
                  <a:schemeClr val="tx1"/>
                </a:solidFill>
                <a:effectLst/>
                <a:latin typeface="Arial" panose="020B0604020202020204" pitchFamily="34" charset="0"/>
                <a:ea typeface="+mn-ea"/>
                <a:cs typeface="Arial" panose="020B0604020202020204" pitchFamily="34" charset="0"/>
              </a:rPr>
              <a:t>o Post a printed copy on their refrigerator door to look at daily.</a:t>
            </a:r>
          </a:p>
          <a:p>
            <a:r>
              <a:rPr lang="en-US" sz="1200" kern="1200" dirty="0">
                <a:solidFill>
                  <a:schemeClr val="tx1"/>
                </a:solidFill>
                <a:effectLst/>
                <a:latin typeface="Arial" panose="020B0604020202020204" pitchFamily="34" charset="0"/>
                <a:ea typeface="+mn-ea"/>
                <a:cs typeface="Arial" panose="020B0604020202020204" pitchFamily="34" charset="0"/>
              </a:rPr>
              <a:t>o Keep a digital copy on their desktop to remind them daily about self-care.</a:t>
            </a:r>
          </a:p>
          <a:p>
            <a:r>
              <a:rPr lang="en-US" sz="1200" kern="1200" dirty="0">
                <a:solidFill>
                  <a:schemeClr val="tx1"/>
                </a:solidFill>
                <a:effectLst/>
                <a:latin typeface="Arial" panose="020B0604020202020204" pitchFamily="34" charset="0"/>
                <a:ea typeface="+mn-ea"/>
                <a:cs typeface="Arial" panose="020B0604020202020204" pitchFamily="34" charset="0"/>
              </a:rPr>
              <a:t>o Share the card with a loved one to keep each other accountable.</a:t>
            </a:r>
          </a:p>
          <a:p>
            <a:endParaRPr lang="en-US" dirty="0"/>
          </a:p>
        </p:txBody>
      </p:sp>
      <p:sp>
        <p:nvSpPr>
          <p:cNvPr id="4" name="Slide Number Placeholder 3"/>
          <p:cNvSpPr>
            <a:spLocks noGrp="1"/>
          </p:cNvSpPr>
          <p:nvPr>
            <p:ph type="sldNum" sz="quarter" idx="5"/>
          </p:nvPr>
        </p:nvSpPr>
        <p:spPr/>
        <p:txBody>
          <a:bodyPr/>
          <a:lstStyle/>
          <a:p>
            <a:fld id="{A5D9F4B7-7496-E14D-A840-3DD2EF3D9A66}" type="slidenum">
              <a:rPr lang="en-US" smtClean="0"/>
              <a:t>25</a:t>
            </a:fld>
            <a:endParaRPr lang="en-US"/>
          </a:p>
        </p:txBody>
      </p:sp>
    </p:spTree>
    <p:extLst>
      <p:ext uri="{BB962C8B-B14F-4D97-AF65-F5344CB8AC3E}">
        <p14:creationId xmlns:p14="http://schemas.microsoft.com/office/powerpoint/2010/main" val="1483901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panose="020B0604020202020204" pitchFamily="34" charset="0"/>
                <a:cs typeface="Arial" panose="020B0604020202020204" pitchFamily="34" charset="0"/>
              </a:rPr>
              <a:t>Let’s go over the eight laws governing self-care. </a:t>
            </a:r>
          </a:p>
          <a:p>
            <a:endParaRPr lang="en-US" dirty="0"/>
          </a:p>
        </p:txBody>
      </p:sp>
      <p:sp>
        <p:nvSpPr>
          <p:cNvPr id="4" name="Slide Number Placeholder 3"/>
          <p:cNvSpPr>
            <a:spLocks noGrp="1"/>
          </p:cNvSpPr>
          <p:nvPr>
            <p:ph type="sldNum" sz="quarter" idx="5"/>
          </p:nvPr>
        </p:nvSpPr>
        <p:spPr/>
        <p:txBody>
          <a:bodyPr/>
          <a:lstStyle/>
          <a:p>
            <a:fld id="{A5D9F4B7-7496-E14D-A840-3DD2EF3D9A66}" type="slidenum">
              <a:rPr lang="en-US" smtClean="0"/>
              <a:t>26</a:t>
            </a:fld>
            <a:endParaRPr lang="en-US"/>
          </a:p>
        </p:txBody>
      </p:sp>
    </p:spTree>
    <p:extLst>
      <p:ext uri="{BB962C8B-B14F-4D97-AF65-F5344CB8AC3E}">
        <p14:creationId xmlns:p14="http://schemas.microsoft.com/office/powerpoint/2010/main" val="4043925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Let’s go over the 8 laws governing healthy change.</a:t>
            </a:r>
          </a:p>
        </p:txBody>
      </p:sp>
      <p:sp>
        <p:nvSpPr>
          <p:cNvPr id="4" name="Slide Number Placeholder 3"/>
          <p:cNvSpPr>
            <a:spLocks noGrp="1"/>
          </p:cNvSpPr>
          <p:nvPr>
            <p:ph type="sldNum" sz="quarter" idx="5"/>
          </p:nvPr>
        </p:nvSpPr>
        <p:spPr/>
        <p:txBody>
          <a:bodyPr/>
          <a:lstStyle/>
          <a:p>
            <a:fld id="{A5D9F4B7-7496-E14D-A840-3DD2EF3D9A66}" type="slidenum">
              <a:rPr lang="en-US" smtClean="0"/>
              <a:t>27</a:t>
            </a:fld>
            <a:endParaRPr lang="en-US"/>
          </a:p>
        </p:txBody>
      </p:sp>
    </p:spTree>
    <p:extLst>
      <p:ext uri="{BB962C8B-B14F-4D97-AF65-F5344CB8AC3E}">
        <p14:creationId xmlns:p14="http://schemas.microsoft.com/office/powerpoint/2010/main" val="324652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4585A"/>
                </a:solidFill>
                <a:effectLst/>
                <a:latin typeface="Arial" panose="020B0604020202020204" pitchFamily="34" charset="0"/>
                <a:cs typeface="Arial" panose="020B0604020202020204" pitchFamily="34" charset="0"/>
              </a:rPr>
              <a:t>The source of this definition and information is the Mayo Clinic. We urge you to look at the website for detailed information.</a:t>
            </a:r>
          </a:p>
          <a:p>
            <a:pPr algn="l"/>
            <a:r>
              <a:rPr lang="en-US" b="0" i="0" dirty="0">
                <a:solidFill>
                  <a:srgbClr val="54585A"/>
                </a:solidFill>
                <a:effectLst/>
                <a:latin typeface="Arial" panose="020B0604020202020204" pitchFamily="34" charset="0"/>
                <a:cs typeface="Arial" panose="020B0604020202020204" pitchFamily="34" charset="0"/>
              </a:rPr>
              <a:t>Job burnout symptoms can be determined by asking yourself:</a:t>
            </a:r>
            <a:endParaRPr lang="en-US" b="0" i="0" dirty="0">
              <a:solidFill>
                <a:srgbClr val="111111"/>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Have you become cynical or critical at work?</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Do you drag yourself to work and have trouble getting started?</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Have you become irritable or impatient with co-workers, customers or clients?</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Do you lack the energy to be consistently productive?</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Do you find it hard to concentrate?</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Do you lack satisfaction from your achievements?</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Do you feel disillusioned about your job?</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Are you using food, drugs or alcohol to feel better or to simply not feel?</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Have your sleep habits changed?</a:t>
            </a:r>
          </a:p>
          <a:p>
            <a:pPr algn="l"/>
            <a:r>
              <a:rPr lang="en-US" b="0" i="0" dirty="0">
                <a:solidFill>
                  <a:srgbClr val="111111"/>
                </a:solidFill>
                <a:effectLst/>
                <a:latin typeface="Arial" panose="020B0604020202020204" pitchFamily="34" charset="0"/>
                <a:cs typeface="Arial" panose="020B0604020202020204" pitchFamily="34" charset="0"/>
              </a:rPr>
              <a:t>If you answered yes to any of these questions, you might be experiencing job burnout. Consider talking to a doctor or a mental health provider because these symptoms can also be related to health conditions, such as depression.</a:t>
            </a:r>
            <a:endParaRPr lang="en-US" b="0" i="0" dirty="0">
              <a:solidFill>
                <a:srgbClr val="54585A"/>
              </a:solidFill>
              <a:effectLst/>
              <a:latin typeface="Arial" panose="020B0604020202020204" pitchFamily="34" charset="0"/>
              <a:cs typeface="Arial" panose="020B0604020202020204" pitchFamily="34" charset="0"/>
            </a:endParaRPr>
          </a:p>
          <a:p>
            <a:pPr algn="l"/>
            <a:r>
              <a:rPr lang="en-US" b="0" i="0" dirty="0">
                <a:solidFill>
                  <a:srgbClr val="54585A"/>
                </a:solidFill>
                <a:effectLst/>
                <a:latin typeface="Arial" panose="020B0604020202020204" pitchFamily="34" charset="0"/>
                <a:cs typeface="Arial" panose="020B0604020202020204" pitchFamily="34" charset="0"/>
              </a:rPr>
              <a:t>Take action:</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Evaluate your options, but don’t quit! The “don’t quit” advice is our own. Instead of quitting, discuss specific concerns with your supervisor. Maybe you can work together to change expectations or reach compromises or solutions. </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Seek support (friends / family, colleagues).</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Try a relaxing activity (yoga, mediation, tai chi) </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Get some exercise. </a:t>
            </a:r>
          </a:p>
          <a:p>
            <a:pPr algn="l">
              <a:buFont typeface="Arial" panose="020B0604020202020204" pitchFamily="34" charset="0"/>
              <a:buChar char="•"/>
            </a:pPr>
            <a:r>
              <a:rPr lang="en-US" b="0" i="0" dirty="0">
                <a:solidFill>
                  <a:srgbClr val="111111"/>
                </a:solidFill>
                <a:effectLst/>
                <a:latin typeface="Arial" panose="020B0604020202020204" pitchFamily="34" charset="0"/>
                <a:cs typeface="Arial" panose="020B0604020202020204" pitchFamily="34" charset="0"/>
              </a:rPr>
              <a:t>Get some sleep. Sleep restores well-being and helps protect your health.</a:t>
            </a:r>
          </a:p>
          <a:p>
            <a:pPr algn="l"/>
            <a:r>
              <a:rPr lang="en-US" b="0" i="0" dirty="0">
                <a:solidFill>
                  <a:srgbClr val="111111"/>
                </a:solidFill>
                <a:effectLst/>
                <a:latin typeface="Arial" panose="020B0604020202020204" pitchFamily="34" charset="0"/>
                <a:cs typeface="Arial" panose="020B0604020202020204" pitchFamily="34" charset="0"/>
              </a:rPr>
              <a:t>Keep an open mind as you consider the options. Do not let a demanding or unrewarding job undermine your health.</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28</a:t>
            </a:fld>
            <a:endParaRPr lang="en-US"/>
          </a:p>
        </p:txBody>
      </p:sp>
    </p:spTree>
    <p:extLst>
      <p:ext uri="{BB962C8B-B14F-4D97-AF65-F5344CB8AC3E}">
        <p14:creationId xmlns:p14="http://schemas.microsoft.com/office/powerpoint/2010/main" val="2286177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quote: “The expectation that we can be immersed in suffering and loss daily and not be touched by it is as unrealistic as expecting to be able to walk through water without getting wet.” Dr. Naomi </a:t>
            </a:r>
            <a:r>
              <a:rPr lang="en-US" dirty="0" err="1"/>
              <a:t>Remen</a:t>
            </a:r>
            <a:endParaRPr lang="en-US" dirty="0"/>
          </a:p>
          <a:p>
            <a:endParaRPr lang="en-US" dirty="0"/>
          </a:p>
        </p:txBody>
      </p:sp>
      <p:sp>
        <p:nvSpPr>
          <p:cNvPr id="4" name="Slide Number Placeholder 3"/>
          <p:cNvSpPr>
            <a:spLocks noGrp="1"/>
          </p:cNvSpPr>
          <p:nvPr>
            <p:ph type="sldNum" sz="quarter" idx="5"/>
          </p:nvPr>
        </p:nvSpPr>
        <p:spPr/>
        <p:txBody>
          <a:bodyPr/>
          <a:lstStyle/>
          <a:p>
            <a:fld id="{A5D9F4B7-7496-E14D-A840-3DD2EF3D9A66}" type="slidenum">
              <a:rPr lang="en-US" smtClean="0"/>
              <a:t>29</a:t>
            </a:fld>
            <a:endParaRPr lang="en-US"/>
          </a:p>
        </p:txBody>
      </p:sp>
    </p:spTree>
    <p:extLst>
      <p:ext uri="{BB962C8B-B14F-4D97-AF65-F5344CB8AC3E}">
        <p14:creationId xmlns:p14="http://schemas.microsoft.com/office/powerpoint/2010/main" val="158581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While self-care has been a main concept of practice to keep a healthy work/life balance among service providers, it continues to be the “missing” piece for many in the daily work as teachers, counselors, or advocates. </a:t>
            </a:r>
          </a:p>
          <a:p>
            <a:r>
              <a:rPr lang="en-US" sz="1200" kern="1200" dirty="0">
                <a:solidFill>
                  <a:schemeClr val="tx1"/>
                </a:solidFill>
                <a:effectLst/>
                <a:latin typeface="Arial" panose="020B0604020202020204" pitchFamily="34" charset="0"/>
                <a:ea typeface="+mn-ea"/>
                <a:cs typeface="Arial" panose="020B0604020202020204" pitchFamily="34" charset="0"/>
              </a:rPr>
              <a:t>Self-care is an important mechanism for service providers to increase positive affect by changing our thoughts, physical, intellectual, and social resources (</a:t>
            </a:r>
            <a:r>
              <a:rPr lang="en-US" sz="1200" kern="1200" dirty="0" err="1">
                <a:solidFill>
                  <a:schemeClr val="tx1"/>
                </a:solidFill>
                <a:effectLst/>
                <a:latin typeface="Arial" panose="020B0604020202020204" pitchFamily="34" charset="0"/>
                <a:ea typeface="+mn-ea"/>
                <a:cs typeface="Arial" panose="020B0604020202020204" pitchFamily="34" charset="0"/>
              </a:rPr>
              <a:t>Radey</a:t>
            </a:r>
            <a:r>
              <a:rPr lang="en-US" sz="1200" kern="1200" dirty="0">
                <a:solidFill>
                  <a:schemeClr val="tx1"/>
                </a:solidFill>
                <a:effectLst/>
                <a:latin typeface="Arial" panose="020B0604020202020204" pitchFamily="34" charset="0"/>
                <a:ea typeface="+mn-ea"/>
                <a:cs typeface="Arial" panose="020B0604020202020204" pitchFamily="34" charset="0"/>
              </a:rPr>
              <a:t> and Figley, 2007). </a:t>
            </a:r>
          </a:p>
          <a:p>
            <a:r>
              <a:rPr lang="en-US" sz="1200" kern="1200" dirty="0">
                <a:solidFill>
                  <a:schemeClr val="tx1"/>
                </a:solidFill>
                <a:effectLst/>
                <a:latin typeface="Arial" panose="020B0604020202020204" pitchFamily="34" charset="0"/>
                <a:ea typeface="+mn-ea"/>
                <a:cs typeface="Arial" panose="020B0604020202020204" pitchFamily="34" charset="0"/>
              </a:rPr>
              <a:t>The opposite would be negative affect or negativity commonly associated with feelings of irritability and expressing dislike and the narrowing of people’s views (Fredrickson, 2000). </a:t>
            </a:r>
          </a:p>
          <a:p>
            <a:r>
              <a:rPr lang="en-US" sz="1200" kern="1200" dirty="0">
                <a:solidFill>
                  <a:schemeClr val="tx1"/>
                </a:solidFill>
                <a:effectLst/>
                <a:latin typeface="Arial" panose="020B0604020202020204" pitchFamily="34" charset="0"/>
                <a:ea typeface="+mn-ea"/>
                <a:cs typeface="Arial" panose="020B0604020202020204" pitchFamily="34" charset="0"/>
              </a:rPr>
              <a:t>Equally Important is organizational self-care - the role that agencies play to facilitate self-care for service providers in terms of caseloads, supervision, and overall providing a friendly and supportive working environment; in contrast to individual self-care wherein we can engage in self-reflection, exercise, socializing with friends and family, and even seeking personal counseling (Hesse, 2002).</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pPr algn="l">
              <a:lnSpc>
                <a:spcPct val="100000"/>
              </a:lnSpc>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3</a:t>
            </a:fld>
            <a:endParaRPr lang="en-US"/>
          </a:p>
        </p:txBody>
      </p:sp>
    </p:spTree>
    <p:extLst>
      <p:ext uri="{BB962C8B-B14F-4D97-AF65-F5344CB8AC3E}">
        <p14:creationId xmlns:p14="http://schemas.microsoft.com/office/powerpoint/2010/main" val="1599308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appreciate your time and attention to this presentation about the importance of ACEs in the lives of migratory students. Your honest feedback is vital to our focus and efforts as iSOSY continues to move forward in the area of personal wellness and mental health. Please take just a moment to use the QR code on the screen to access a brief evaluation. Thank you.</a:t>
            </a:r>
            <a:r>
              <a:rPr lang="en-US" dirty="0">
                <a:effectLst/>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A0510DA-CDBB-1D46-8368-59ECDF1E9332}" type="slidenum">
              <a:rPr lang="en-US" smtClean="0"/>
              <a:t>30</a:t>
            </a:fld>
            <a:endParaRPr lang="en-US"/>
          </a:p>
        </p:txBody>
      </p:sp>
    </p:spTree>
    <p:extLst>
      <p:ext uri="{BB962C8B-B14F-4D97-AF65-F5344CB8AC3E}">
        <p14:creationId xmlns:p14="http://schemas.microsoft.com/office/powerpoint/2010/main" val="909798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Encourage your participants to participate in the brief evaluation.</a:t>
            </a:r>
          </a:p>
          <a:p>
            <a:endParaRPr lang="en-US" dirty="0"/>
          </a:p>
        </p:txBody>
      </p:sp>
      <p:sp>
        <p:nvSpPr>
          <p:cNvPr id="4" name="Slide Number Placeholder 3"/>
          <p:cNvSpPr>
            <a:spLocks noGrp="1"/>
          </p:cNvSpPr>
          <p:nvPr>
            <p:ph type="sldNum" sz="quarter" idx="5"/>
          </p:nvPr>
        </p:nvSpPr>
        <p:spPr/>
        <p:txBody>
          <a:bodyPr/>
          <a:lstStyle/>
          <a:p>
            <a:fld id="{CA0510DA-CDBB-1D46-8368-59ECDF1E9332}" type="slidenum">
              <a:rPr lang="en-US" smtClean="0"/>
              <a:t>31</a:t>
            </a:fld>
            <a:endParaRPr lang="en-US"/>
          </a:p>
        </p:txBody>
      </p:sp>
    </p:spTree>
    <p:extLst>
      <p:ext uri="{BB962C8B-B14F-4D97-AF65-F5344CB8AC3E}">
        <p14:creationId xmlns:p14="http://schemas.microsoft.com/office/powerpoint/2010/main" val="77061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Let’s talk about the difference between self-care, compassion satisfaction, and compassion fatigue.</a:t>
            </a:r>
          </a:p>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rPr>
              <a:t>Indirect trauma can be a cumulative response to working with many trauma survivors over time. The signs and symptoms of indirect trauma resemble those of direct trauma.  You may experience intrusive imagery, avoidance, anxiety, or disruptions in personal or professional relationships, managing boundaries, or regulating or checking your own emotions. </a:t>
            </a:r>
          </a:p>
          <a:p>
            <a:r>
              <a:rPr lang="en-US" sz="1200" dirty="0">
                <a:latin typeface="Arial" panose="020B0604020202020204" pitchFamily="34" charset="0"/>
                <a:cs typeface="Arial" panose="020B0604020202020204" pitchFamily="34" charset="0"/>
              </a:rPr>
              <a:t>You might be more likely to experience compassion fatigue or job burnout if:</a:t>
            </a:r>
          </a:p>
          <a:p>
            <a:pPr>
              <a:buFont typeface="Arial" panose="020B0604020202020204" pitchFamily="34" charset="0"/>
              <a:buChar char="•"/>
            </a:pPr>
            <a:r>
              <a:rPr lang="en-US" sz="1200" dirty="0">
                <a:latin typeface="Arial" panose="020B0604020202020204" pitchFamily="34" charset="0"/>
                <a:cs typeface="Arial" panose="020B0604020202020204" pitchFamily="34" charset="0"/>
              </a:rPr>
              <a:t>You identify so strongly with work that you lack balance between your work life and your personal life</a:t>
            </a:r>
          </a:p>
          <a:p>
            <a:pPr>
              <a:buFont typeface="Arial" panose="020B0604020202020204" pitchFamily="34" charset="0"/>
              <a:buChar char="•"/>
            </a:pPr>
            <a:r>
              <a:rPr lang="en-US" sz="1200" dirty="0">
                <a:latin typeface="Arial" panose="020B0604020202020204" pitchFamily="34" charset="0"/>
                <a:cs typeface="Arial" panose="020B0604020202020204" pitchFamily="34" charset="0"/>
              </a:rPr>
              <a:t>You have a high workload, including overtime work</a:t>
            </a:r>
          </a:p>
          <a:p>
            <a:pPr>
              <a:buFont typeface="Arial" panose="020B0604020202020204" pitchFamily="34" charset="0"/>
              <a:buChar char="•"/>
            </a:pPr>
            <a:r>
              <a:rPr lang="en-US" sz="1200" dirty="0">
                <a:latin typeface="Arial" panose="020B0604020202020204" pitchFamily="34" charset="0"/>
                <a:cs typeface="Arial" panose="020B0604020202020204" pitchFamily="34" charset="0"/>
              </a:rPr>
              <a:t>You try to be everything to everyone</a:t>
            </a:r>
          </a:p>
          <a:p>
            <a:pPr>
              <a:buFont typeface="Arial" panose="020B0604020202020204" pitchFamily="34" charset="0"/>
              <a:buChar char="•"/>
            </a:pPr>
            <a:r>
              <a:rPr lang="en-US" sz="1200" dirty="0">
                <a:latin typeface="Arial" panose="020B0604020202020204" pitchFamily="34" charset="0"/>
                <a:cs typeface="Arial" panose="020B0604020202020204" pitchFamily="34" charset="0"/>
              </a:rPr>
              <a:t>You work in a helping profession, such as health care</a:t>
            </a:r>
          </a:p>
          <a:p>
            <a:pPr>
              <a:buFont typeface="Arial" panose="020B0604020202020204" pitchFamily="34" charset="0"/>
              <a:buChar char="•"/>
            </a:pPr>
            <a:r>
              <a:rPr lang="en-US" sz="1200" dirty="0">
                <a:latin typeface="Arial" panose="020B0604020202020204" pitchFamily="34" charset="0"/>
                <a:cs typeface="Arial" panose="020B0604020202020204" pitchFamily="34" charset="0"/>
              </a:rPr>
              <a:t>You feel you have little or no control over your work</a:t>
            </a:r>
          </a:p>
          <a:p>
            <a:pPr marL="0" lvl="0" indent="0" algn="l" rtl="0">
              <a:spcBef>
                <a:spcPts val="0"/>
              </a:spcBef>
              <a:spcAft>
                <a:spcPts val="0"/>
              </a:spcAft>
              <a:buNone/>
            </a:pPr>
            <a:endParaRPr lang="en-US" sz="1200" b="1" dirty="0">
              <a:solidFill>
                <a:srgbClr val="FF0000"/>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4</a:t>
            </a:fld>
            <a:endParaRPr lang="en-US"/>
          </a:p>
        </p:txBody>
      </p:sp>
    </p:spTree>
    <p:extLst>
      <p:ext uri="{BB962C8B-B14F-4D97-AF65-F5344CB8AC3E}">
        <p14:creationId xmlns:p14="http://schemas.microsoft.com/office/powerpoint/2010/main" val="144140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It’s vital to understand that we must take care of ourselves in order to effectively help others. </a:t>
            </a:r>
          </a:p>
          <a:p>
            <a:pPr marL="0" marR="0" lvl="0" indent="0" algn="l" rtl="0">
              <a:lnSpc>
                <a:spcPct val="100000"/>
              </a:lnSpc>
              <a:spcBef>
                <a:spcPts val="0"/>
              </a:spcBef>
              <a:spcAft>
                <a:spcPts val="0"/>
              </a:spcAft>
              <a:buClr>
                <a:schemeClr val="dk1"/>
              </a:buClr>
              <a:buSzPts val="1200"/>
              <a:buFont typeface="Calibri"/>
              <a:buNone/>
            </a:pPr>
            <a:r>
              <a:rPr lang="en-US" dirty="0">
                <a:latin typeface="Arial" panose="020B0604020202020204" pitchFamily="34" charset="0"/>
                <a:cs typeface="Arial" panose="020B0604020202020204" pitchFamily="34" charset="0"/>
              </a:rPr>
              <a:t>As someone who works as a “first responder” to those exposed to trauma, you can easily experience secondary trauma, sometimes referred to as compassion fatigue. Think about it… you witness mental and emotional trauma on the job, often on a daily basis. Spending time with people who are distressed is bound to affect your own emotional state.  </a:t>
            </a:r>
          </a:p>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An easy analogy to consider is when taking a flight, the flight attendants always remind you to put on your oxygen mask first before assisting others. Why do they say that? What could possibly be wrong with helping others first?  After all, that’s what we do.</a:t>
            </a:r>
          </a:p>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In the case of the airplane, oxygen masks are deployed in situations where the oxygen level has dropped dangerously low.  Without oxygen masks, we could quickly lose consciousness.  If we don’t make putting on our mask our first priority, we will very likely not be able to help anyone else very well or for very long. </a:t>
            </a:r>
          </a:p>
          <a:p>
            <a:pPr marL="0" lvl="0" indent="0" algn="l" rtl="0">
              <a:spcBef>
                <a:spcPts val="0"/>
              </a:spcBef>
              <a:spcAft>
                <a:spcPts val="0"/>
              </a:spcAft>
              <a:buNone/>
            </a:pPr>
            <a:r>
              <a:rPr lang="en-US" dirty="0">
                <a:latin typeface="Arial" panose="020B0604020202020204" pitchFamily="34" charset="0"/>
                <a:cs typeface="Arial" panose="020B0604020202020204" pitchFamily="34" charset="0"/>
              </a:rPr>
              <a:t>The same theory holds true for our daily lives and daily work.  If we become overwhelmed or incapacitated, we’re no help to others. When helping comes at the expense of our own physical and mental health, the result is quite often burnout.  Some feelings that often accompany giving too much are exhaustion, frustration, and anger, along with possibly feeling ineffective, helpless, or hopeless.  </a:t>
            </a: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5</a:t>
            </a:fld>
            <a:endParaRPr lang="en-US"/>
          </a:p>
        </p:txBody>
      </p:sp>
    </p:spTree>
    <p:extLst>
      <p:ext uri="{BB962C8B-B14F-4D97-AF65-F5344CB8AC3E}">
        <p14:creationId xmlns:p14="http://schemas.microsoft.com/office/powerpoint/2010/main" val="79028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58f1a968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58f1a968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sng" dirty="0">
              <a:latin typeface="Arial" panose="020B0604020202020204" pitchFamily="34" charset="0"/>
              <a:cs typeface="Arial" panose="020B0604020202020204" pitchFamily="34" charset="0"/>
              <a:hlinkClick r:id="" action="ppaction://noactio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latin typeface="Arial" panose="020B0604020202020204" pitchFamily="34" charset="0"/>
                <a:cs typeface="Arial" panose="020B0604020202020204" pitchFamily="34" charset="0"/>
                <a:hlinkClick r:id="" action="ppaction://noaction"/>
              </a:rPr>
              <a:t>https://www.youtube.com/watch?v=v-4m35Gixno</a:t>
            </a:r>
            <a:r>
              <a:rPr lang="en-US" sz="12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panose="020B0604020202020204" pitchFamily="34" charset="0"/>
                <a:cs typeface="Arial" panose="020B0604020202020204" pitchFamily="34" charset="0"/>
              </a:rPr>
              <a:t>Let’s watch this video to further define compassion fatigue. </a:t>
            </a:r>
          </a:p>
          <a:p>
            <a:pPr marL="0" lvl="0" indent="0" algn="l" rtl="0">
              <a:spcBef>
                <a:spcPts val="0"/>
              </a:spcBef>
              <a:spcAft>
                <a:spcPts val="0"/>
              </a:spcAft>
              <a:buNone/>
            </a:pPr>
            <a:r>
              <a:rPr lang="en-US" sz="1200" b="1" baseline="0" dirty="0">
                <a:latin typeface="Arial" panose="020B0604020202020204" pitchFamily="34" charset="0"/>
                <a:cs typeface="Arial" panose="020B0604020202020204" pitchFamily="34" charset="0"/>
              </a:rPr>
              <a:t>NOTE: this vide is approximately 12 ½ minutes in length. </a:t>
            </a:r>
          </a:p>
          <a:p>
            <a:pPr marL="0" lvl="0" indent="0" algn="l" rtl="0">
              <a:spcBef>
                <a:spcPts val="0"/>
              </a:spcBef>
              <a:spcAft>
                <a:spcPts val="0"/>
              </a:spcAft>
              <a:buNone/>
            </a:pPr>
            <a:r>
              <a:rPr lang="en-US" sz="1200" dirty="0">
                <a:effectLst/>
                <a:latin typeface="Arial" panose="020B0604020202020204" pitchFamily="34" charset="0"/>
                <a:cs typeface="Arial" panose="020B0604020202020204" pitchFamily="34" charset="0"/>
              </a:rPr>
              <a:t>In this compelling talk, Juliette Watt introduces us to “Compassion Fatigue," a pervasive syndrome that affects people like us. Juliette herself has suffered from Compassion Fatigue first-hand and she is very passionate about sharing the insidious nature of this syndrome and the devastating effects it can have on your life. Compassion Fatigue can happen to any age group (from people in their twenties right up to their senior years). It is an important, critical topic that Juliette has pulled out of the shadows so that we can recognize the symptoms and develop a renewed resilience to teach ourselves how to continue to give compassion without sacrificing ourselves and our own personal health and wellness.</a:t>
            </a:r>
            <a:endParaRPr sz="1200" b="1" dirty="0">
              <a:latin typeface="Arial" panose="020B0604020202020204" pitchFamily="34" charset="0"/>
              <a:cs typeface="Arial" panose="020B0604020202020204" pitchFamily="34" charset="0"/>
            </a:endParaRPr>
          </a:p>
        </p:txBody>
      </p:sp>
      <p:sp>
        <p:nvSpPr>
          <p:cNvPr id="165" name="Google Shape;165;g858f1a968e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79014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cs typeface="Arial" panose="020B0604020202020204" pitchFamily="34" charset="0"/>
              </a:rPr>
              <a:t>As underscored in the video, we need to recognize and understand the signs of compassion fatigue.  They are very often the same common responses that people who have been traumatized by other events feel:</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Deep sadness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Irritability / Anger</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Self-blame</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Nervousness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Increased Anxiety</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Confusion</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Negative thoughts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Relationship problems</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latin typeface="Arial" panose="020B0604020202020204" pitchFamily="34" charset="0"/>
                <a:cs typeface="Arial" panose="020B0604020202020204" pitchFamily="34" charset="0"/>
              </a:rPr>
              <a:t>Problems sleeping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cs typeface="Arial" panose="020B0604020202020204" pitchFamily="34" charset="0"/>
              </a:rPr>
              <a:t>To avoid burnout, managing our self-care is a key responsibility to maintain our happiness, our physical health, and our mental health.  It requires conscious planning and follow-through to include time in our day to attend to our own needs and make that time a priority.  If we don’t do this, we eventually won’t be able to care for others.  </a:t>
            </a: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7</a:t>
            </a:fld>
            <a:endParaRPr lang="en-US"/>
          </a:p>
        </p:txBody>
      </p:sp>
    </p:spTree>
    <p:extLst>
      <p:ext uri="{BB962C8B-B14F-4D97-AF65-F5344CB8AC3E}">
        <p14:creationId xmlns:p14="http://schemas.microsoft.com/office/powerpoint/2010/main" val="37026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All helpers are vulnerable. In our line of work that means everyone is somewhat vulnerable to compassion fatigue.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Arial" panose="020B0604020202020204" pitchFamily="34" charset="0"/>
                <a:cs typeface="Arial" panose="020B0604020202020204" pitchFamily="34" charset="0"/>
              </a:rPr>
              <a:t>To avoid burnout, managing our self-care is a key responsibility to maintain our happiness, our physical health, and our mental health.  It requires conscious planning and follow-through to include time in our day to attend to our own needs and make that time a priority.</a:t>
            </a:r>
          </a:p>
          <a:p>
            <a:pPr marL="0" lvl="0" indent="0" algn="l" rtl="0">
              <a:spcBef>
                <a:spcPts val="0"/>
              </a:spcBef>
              <a:spcAft>
                <a:spcPts val="0"/>
              </a:spcAft>
              <a:buNone/>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5D9F4B7-7496-E14D-A840-3DD2EF3D9A66}" type="slidenum">
              <a:rPr lang="en-US" smtClean="0"/>
              <a:t>8</a:t>
            </a:fld>
            <a:endParaRPr lang="en-US"/>
          </a:p>
        </p:txBody>
      </p:sp>
    </p:spTree>
    <p:extLst>
      <p:ext uri="{BB962C8B-B14F-4D97-AF65-F5344CB8AC3E}">
        <p14:creationId xmlns:p14="http://schemas.microsoft.com/office/powerpoint/2010/main" val="193052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58f1a968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58f1a968e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latin typeface="Arial" panose="020B0604020202020204" pitchFamily="34" charset="0"/>
                <a:cs typeface="Arial" panose="020B0604020202020204" pitchFamily="34" charset="0"/>
                <a:hlinkClick r:id="rId3"/>
              </a:rPr>
              <a:t>Https://www.youtube.com/watch?time_continue=40&amp;v=7keppA8XRas&amp;feature=emb_logo</a:t>
            </a:r>
            <a:r>
              <a:rPr lang="en-US" sz="12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cs typeface="Arial" panose="020B0604020202020204" pitchFamily="34" charset="0"/>
              </a:rPr>
              <a:t>NOTE: this vide is approximately 17 minutes in length. </a:t>
            </a:r>
          </a:p>
          <a:p>
            <a:r>
              <a:rPr lang="en-US" sz="1200" dirty="0">
                <a:effectLst/>
                <a:latin typeface="Arial" panose="020B0604020202020204" pitchFamily="34" charset="0"/>
                <a:cs typeface="Arial" panose="020B0604020202020204" pitchFamily="34" charset="0"/>
              </a:rPr>
              <a:t>Caregivers are often so busy caring for others that they tend to neglect their own emotional, physical, and spiritual health. Studies confirm that caregivers play host to a high level of compassion fatigue. In this insightful talk, Patricia Smith suggests the path to wellness begins with awareness, and recommends simple self-care measures such as regular exercise, healthy eating habits, enjoyable social activities, journaling, and restful sleep. With support, insightful information, and authentic self-care, caregivers can begin to understand the complexity of the emotions they've been juggling and, most likely, suppressing. </a:t>
            </a:r>
          </a:p>
          <a:p>
            <a:r>
              <a:rPr lang="en-US" sz="1200" dirty="0">
                <a:effectLst/>
                <a:latin typeface="Arial" panose="020B0604020202020204" pitchFamily="34" charset="0"/>
                <a:cs typeface="Arial" panose="020B0604020202020204" pitchFamily="34" charset="0"/>
              </a:rPr>
              <a:t>Patricia is the founder of the Compassion Fatigue Awareness Project© (</a:t>
            </a:r>
            <a:r>
              <a:rPr lang="en-US" sz="1200" dirty="0" err="1">
                <a:effectLst/>
                <a:latin typeface="Arial" panose="020B0604020202020204" pitchFamily="34" charset="0"/>
                <a:cs typeface="Arial" panose="020B0604020202020204" pitchFamily="34" charset="0"/>
              </a:rPr>
              <a:t>www.compassionfatigue.org</a:t>
            </a:r>
            <a:r>
              <a:rPr lang="en-US" sz="1200" dirty="0">
                <a:effectLst/>
                <a:latin typeface="Arial" panose="020B0604020202020204" pitchFamily="34" charset="0"/>
                <a:cs typeface="Arial" panose="020B0604020202020204" pitchFamily="34" charset="0"/>
              </a:rPr>
              <a:t>), Patricia Smith writes, speaks, and facilities trainings nationwide in service of those who care for others. With a background in journalism, she has authored books and training materials including the award-winning “To Weep for a Stranger: Compassion Fatigue in Caregiving”. This talk was given at a TEDx event using the TED conference format but independently organized by a local community. </a:t>
            </a:r>
          </a:p>
          <a:p>
            <a:br>
              <a:rPr lang="en-US" sz="1200" b="0" i="0" dirty="0">
                <a:solidFill>
                  <a:srgbClr val="000000"/>
                </a:solidFill>
                <a:effectLst/>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dirty="0">
              <a:latin typeface="Arial" panose="020B0604020202020204" pitchFamily="34" charset="0"/>
              <a:cs typeface="Arial" panose="020B0604020202020204" pitchFamily="34" charset="0"/>
            </a:endParaRPr>
          </a:p>
        </p:txBody>
      </p:sp>
      <p:sp>
        <p:nvSpPr>
          <p:cNvPr id="173" name="Google Shape;173;g858f1a968e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2349796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875C-DF02-0545-8F21-65AE604B9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0B51D-0D14-034E-A6B3-14B671EAD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4D3BA-4ADD-8244-9ABE-0E9B3D0D765A}"/>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355801A3-1785-774F-A809-6677A5376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454E46-4C2C-1F40-877A-BD82AE7734B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59623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38288-497C-7C4B-928A-AFF07A7972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8836DE-12C8-D844-92F9-26B9707DE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9BA5-B82D-924B-89B3-33DFB70BAFC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ED80E00-28D1-FE4F-9E28-5F82BEC3DD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8A878-C71C-414D-BCD0-C5FB545505C9}"/>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68749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08844-07D7-4449-9FD3-52CBAB7B2E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5A432-84D0-5C44-B31D-7E7F0EC3A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285A5-819E-8549-8316-314656DB7C0B}"/>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A60E529D-711E-E14B-A35E-5E10BF1B91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DC21F-4285-E64B-8074-526B5C50F705}"/>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74890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008F9-FE2E-5C45-882C-ED7776E04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B77151-BA72-8142-BE22-CC4A4F07DB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F2672-DC82-9445-BD6D-C15E7BFB4CE6}"/>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7FFFBC89-57C6-0849-9E97-C7A03ADF1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01164-135C-9F48-ACBD-78A5B0C129F8}"/>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805460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70171-E6B1-7A41-BB98-1956CF915F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7EA9F5-D6E5-264C-BBF0-264FD91FC2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2F13DA-668E-F54B-BBDE-9EBEACA5D00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4BB4DB09-323D-AA4D-850A-411C8E6DE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83429-A8B3-E741-98C3-76A0667C679E}"/>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21651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6057-5435-9C41-90DC-5B03BC80CF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3C34E-B863-1446-BE23-DC94E61B85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F8F6EF-4605-F142-8545-19CDD32A5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D7D1D-CBDA-8546-AEF6-FE3C3A2A9795}"/>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957A10AB-BF2A-4043-9198-3DEE9E7BFB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5FB25E-CC10-B24E-A93D-55D49563CF2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61287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0A97E-95B1-E347-A9C9-68C7EE7AA5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47876-07B1-A349-88A5-548EB05A8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BA17DB-952F-7B42-BCDE-B33FC6C0B9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28ED76-9C12-AC40-9789-F7C4A8EA1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6C5D0B-C900-DD47-9F5E-ECE1237B28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A2367E-4878-8940-B489-9C70E9AE01C7}"/>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8" name="Footer Placeholder 7">
            <a:extLst>
              <a:ext uri="{FF2B5EF4-FFF2-40B4-BE49-F238E27FC236}">
                <a16:creationId xmlns:a16="http://schemas.microsoft.com/office/drawing/2014/main" id="{E0BC26EE-6A67-BD4B-8500-E00BE082DC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6FB8B0-8284-0543-8D0E-5674652D7E2B}"/>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439821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4E17-BFA6-DE4D-98CF-8785EFD0A2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6C753F-04C7-B045-8136-548E7AF80220}"/>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4" name="Footer Placeholder 3">
            <a:extLst>
              <a:ext uri="{FF2B5EF4-FFF2-40B4-BE49-F238E27FC236}">
                <a16:creationId xmlns:a16="http://schemas.microsoft.com/office/drawing/2014/main" id="{C0C26271-FBB3-FC4C-B173-954D108B4F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F395D-27A6-5A4B-B9B5-B2AE97B72A77}"/>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127245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18BB1-1B45-D944-94A2-A879E4C8FA69}"/>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3" name="Footer Placeholder 2">
            <a:extLst>
              <a:ext uri="{FF2B5EF4-FFF2-40B4-BE49-F238E27FC236}">
                <a16:creationId xmlns:a16="http://schemas.microsoft.com/office/drawing/2014/main" id="{DC07841B-D008-114F-BF1C-9E9F698D8A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7B3FD5-CCA6-C243-922C-7030A1D3E636}"/>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305816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9A759-F0DF-144B-AE96-7E1FB7969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74BE66-1ABD-7E49-860D-6B85F93F8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ACDA0D-4C9B-8446-97A3-3FF279FE2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CB453-ADBF-A744-8AA4-F15B60532BC1}"/>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36D7504A-3EA5-844C-AFD4-85C0844DB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73412-3711-1F40-89C1-47486A852C43}"/>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468528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68F4-63CE-6641-9936-38B625249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E35E68-2773-E04D-98B5-43490934EC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46F39F-1211-FC43-B485-7EBA8F8A5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39E23-92C4-044D-BE45-38D76E9CB133}"/>
              </a:ext>
            </a:extLst>
          </p:cNvPr>
          <p:cNvSpPr>
            <a:spLocks noGrp="1"/>
          </p:cNvSpPr>
          <p:nvPr>
            <p:ph type="dt" sz="half" idx="10"/>
          </p:nvPr>
        </p:nvSpPr>
        <p:spPr/>
        <p:txBody>
          <a:bodyPr/>
          <a:lstStyle/>
          <a:p>
            <a:fld id="{AB5861EF-C358-EC4C-B6EA-B2B889A8D098}" type="datetimeFigureOut">
              <a:rPr lang="en-US" smtClean="0"/>
              <a:t>5/13/21</a:t>
            </a:fld>
            <a:endParaRPr lang="en-US"/>
          </a:p>
        </p:txBody>
      </p:sp>
      <p:sp>
        <p:nvSpPr>
          <p:cNvPr id="6" name="Footer Placeholder 5">
            <a:extLst>
              <a:ext uri="{FF2B5EF4-FFF2-40B4-BE49-F238E27FC236}">
                <a16:creationId xmlns:a16="http://schemas.microsoft.com/office/drawing/2014/main" id="{B264625D-7B49-4949-B9E9-DFFD5E1A5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3E30C-2F09-C14A-897E-F2E9036C3C54}"/>
              </a:ext>
            </a:extLst>
          </p:cNvPr>
          <p:cNvSpPr>
            <a:spLocks noGrp="1"/>
          </p:cNvSpPr>
          <p:nvPr>
            <p:ph type="sldNum" sz="quarter" idx="12"/>
          </p:nvPr>
        </p:nvSpPr>
        <p:spPr/>
        <p:txBody>
          <a:bodyPr/>
          <a:lstStyle/>
          <a:p>
            <a:fld id="{374804BF-1081-CF42-9C93-49830AB180EC}" type="slidenum">
              <a:rPr lang="en-US" smtClean="0"/>
              <a:t>‹#›</a:t>
            </a:fld>
            <a:endParaRPr lang="en-US"/>
          </a:p>
        </p:txBody>
      </p:sp>
    </p:spTree>
    <p:extLst>
      <p:ext uri="{BB962C8B-B14F-4D97-AF65-F5344CB8AC3E}">
        <p14:creationId xmlns:p14="http://schemas.microsoft.com/office/powerpoint/2010/main" val="238005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E87C0-F8A9-3B40-B373-EA4AECA00B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427DA-BF5A-9F47-A98A-5FB3E6202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B9B15-8512-D944-A30E-A7A141D36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861EF-C358-EC4C-B6EA-B2B889A8D098}" type="datetimeFigureOut">
              <a:rPr lang="en-US" smtClean="0"/>
              <a:t>5/13/21</a:t>
            </a:fld>
            <a:endParaRPr lang="en-US"/>
          </a:p>
        </p:txBody>
      </p:sp>
      <p:sp>
        <p:nvSpPr>
          <p:cNvPr id="5" name="Footer Placeholder 4">
            <a:extLst>
              <a:ext uri="{FF2B5EF4-FFF2-40B4-BE49-F238E27FC236}">
                <a16:creationId xmlns:a16="http://schemas.microsoft.com/office/drawing/2014/main" id="{85972A2E-981F-734A-B8C6-9D64BA6571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4BC8B9-82CF-CB47-BB18-739854E28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4804BF-1081-CF42-9C93-49830AB180EC}" type="slidenum">
              <a:rPr lang="en-US" smtClean="0"/>
              <a:t>‹#›</a:t>
            </a:fld>
            <a:endParaRPr lang="en-US"/>
          </a:p>
        </p:txBody>
      </p:sp>
    </p:spTree>
    <p:extLst>
      <p:ext uri="{BB962C8B-B14F-4D97-AF65-F5344CB8AC3E}">
        <p14:creationId xmlns:p14="http://schemas.microsoft.com/office/powerpoint/2010/main" val="406265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www.healthycaregiving.com/pages/TheEightLaws.pdf" TargetMode="Externa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healthycaregiving.com/pages/TheEightLaws.pdf" TargetMode="Externa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www.mayoclinic.org/healthy-lifestyle/adult-health/in-depth/burnout/art-20046642"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v-4m35Gixno" TargetMode="External"/><Relationship Id="rId5" Type="http://schemas.openxmlformats.org/officeDocument/2006/relationships/image" Target="../media/image2.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7keppA8XRas" TargetMode="External"/><Relationship Id="rId5" Type="http://schemas.openxmlformats.org/officeDocument/2006/relationships/image" Target="../media/image2.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BAF19D-9FA8-C94A-9B71-D2FE63F00B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773" y="1894853"/>
            <a:ext cx="4891370" cy="3255818"/>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iSOSY Personal Wellness</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3583565" y="2469330"/>
            <a:ext cx="9148763" cy="2769989"/>
          </a:xfrm>
          <a:prstGeom prst="rect">
            <a:avLst/>
          </a:prstGeom>
        </p:spPr>
        <p:txBody>
          <a:bodyPr wrap="square">
            <a:spAutoFit/>
          </a:bodyPr>
          <a:lstStyle/>
          <a:p>
            <a:pPr algn="ctr"/>
            <a:r>
              <a:rPr lang="en-US" sz="4000" dirty="0">
                <a:solidFill>
                  <a:srgbClr val="000000"/>
                </a:solidFill>
                <a:latin typeface="Arial" panose="020B0604020202020204" pitchFamily="34" charset="0"/>
                <a:ea typeface="Times New Roman" panose="02020603050405020304" pitchFamily="18" charset="0"/>
              </a:rPr>
              <a:t>Self-Care Strategies</a:t>
            </a:r>
            <a:endParaRPr lang="en-US" sz="4000" dirty="0">
              <a:solidFill>
                <a:srgbClr val="000000"/>
              </a:solidFill>
              <a:latin typeface="Arial" panose="020B0604020202020204" pitchFamily="34" charset="0"/>
            </a:endParaRPr>
          </a:p>
          <a:p>
            <a:pPr algn="ctr"/>
            <a:r>
              <a:rPr lang="en-US" sz="4000" i="1" dirty="0">
                <a:solidFill>
                  <a:srgbClr val="000000"/>
                </a:solidFill>
                <a:latin typeface="Arial"/>
                <a:ea typeface="Arial"/>
                <a:cs typeface="Arial"/>
                <a:sym typeface="Arial"/>
              </a:rPr>
              <a:t>Put Yourself First </a:t>
            </a:r>
          </a:p>
          <a:p>
            <a:pPr algn="ctr"/>
            <a:r>
              <a:rPr lang="en-US" sz="4000" i="1" dirty="0">
                <a:solidFill>
                  <a:srgbClr val="000000"/>
                </a:solidFill>
                <a:latin typeface="Arial"/>
                <a:ea typeface="Arial"/>
                <a:cs typeface="Arial"/>
                <a:sym typeface="Arial"/>
              </a:rPr>
              <a:t>(It’s okay!)</a:t>
            </a:r>
            <a:endParaRPr lang="en-US" sz="4000" b="1" i="1" dirty="0">
              <a:solidFill>
                <a:srgbClr val="000000"/>
              </a:solidFill>
              <a:latin typeface="Arial"/>
              <a:ea typeface="Arial"/>
              <a:cs typeface="Arial"/>
              <a:sym typeface="Arial"/>
            </a:endParaRPr>
          </a:p>
          <a:p>
            <a:pPr algn="ctr"/>
            <a:endParaRPr lang="en-US" sz="5400" dirty="0"/>
          </a:p>
        </p:txBody>
      </p:sp>
      <p:pic>
        <p:nvPicPr>
          <p:cNvPr id="9" name="Picture 8">
            <a:extLst>
              <a:ext uri="{FF2B5EF4-FFF2-40B4-BE49-F238E27FC236}">
                <a16:creationId xmlns:a16="http://schemas.microsoft.com/office/drawing/2014/main" id="{164924A3-20D1-1540-B8E7-7507B0B98A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
        <p:nvSpPr>
          <p:cNvPr id="10" name="Google Shape;89;p1">
            <a:extLst>
              <a:ext uri="{FF2B5EF4-FFF2-40B4-BE49-F238E27FC236}">
                <a16:creationId xmlns:a16="http://schemas.microsoft.com/office/drawing/2014/main" id="{DF9474B6-1186-1D49-A14B-4F4BA29CD93F}"/>
              </a:ext>
            </a:extLst>
          </p:cNvPr>
          <p:cNvSpPr txBox="1">
            <a:spLocks/>
          </p:cNvSpPr>
          <p:nvPr/>
        </p:nvSpPr>
        <p:spPr>
          <a:xfrm>
            <a:off x="1865242" y="5198328"/>
            <a:ext cx="8534400" cy="741533"/>
          </a:xfrm>
          <a:prstGeom prst="rect">
            <a:avLst/>
          </a:prstGeom>
          <a:noFill/>
          <a:ln>
            <a:noFill/>
          </a:ln>
        </p:spPr>
        <p:txBody>
          <a:bodyPr spcFirstLastPara="1" vert="horz" wrap="square" lIns="91425" tIns="45700" rIns="91425" bIns="4570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title, organization</a:t>
            </a:r>
            <a:endParaRPr lang="en-US" dirty="0">
              <a:solidFill>
                <a:schemeClr val="bg1">
                  <a:lumMod val="65000"/>
                </a:schemeClr>
              </a:solidFill>
            </a:endParaRPr>
          </a:p>
          <a:p>
            <a:pPr>
              <a:spcBef>
                <a:spcPts val="480"/>
              </a:spcBef>
              <a:buClr>
                <a:schemeClr val="dk1"/>
              </a:buClr>
              <a:buSzPts val="2400"/>
            </a:pPr>
            <a:endParaRPr lang="en-US" dirty="0"/>
          </a:p>
        </p:txBody>
      </p:sp>
    </p:spTree>
    <p:extLst>
      <p:ext uri="{BB962C8B-B14F-4D97-AF65-F5344CB8AC3E}">
        <p14:creationId xmlns:p14="http://schemas.microsoft.com/office/powerpoint/2010/main" val="12846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1" y="1584325"/>
            <a:ext cx="11057625"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Continuum on Compassion Fatigue?</a:t>
            </a:r>
            <a:endParaRPr lang="en-US" sz="4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9" name="Google Shape;184;p7">
            <a:extLst>
              <a:ext uri="{FF2B5EF4-FFF2-40B4-BE49-F238E27FC236}">
                <a16:creationId xmlns:a16="http://schemas.microsoft.com/office/drawing/2014/main" id="{A3F1F6E2-734F-F142-AB86-5C9B28853F00}"/>
              </a:ext>
            </a:extLst>
          </p:cNvPr>
          <p:cNvPicPr preferRelativeResize="0">
            <a:picLocks/>
          </p:cNvPicPr>
          <p:nvPr/>
        </p:nvPicPr>
        <p:blipFill rotWithShape="1">
          <a:blip r:embed="rId4">
            <a:alphaModFix/>
          </a:blip>
          <a:srcRect/>
          <a:stretch/>
        </p:blipFill>
        <p:spPr>
          <a:xfrm>
            <a:off x="2178191" y="2318368"/>
            <a:ext cx="7754784" cy="3714750"/>
          </a:xfrm>
          <a:prstGeom prst="rect">
            <a:avLst/>
          </a:prstGeom>
          <a:noFill/>
          <a:ln>
            <a:noFill/>
          </a:ln>
        </p:spPr>
      </p:pic>
    </p:spTree>
    <p:extLst>
      <p:ext uri="{BB962C8B-B14F-4D97-AF65-F5344CB8AC3E}">
        <p14:creationId xmlns:p14="http://schemas.microsoft.com/office/powerpoint/2010/main" val="103460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u="sng" dirty="0">
                <a:solidFill>
                  <a:srgbClr val="000000"/>
                </a:solidFill>
                <a:latin typeface="Arial" panose="020B0604020202020204" pitchFamily="34" charset="0"/>
                <a:ea typeface="Times New Roman" panose="02020603050405020304" pitchFamily="18" charset="0"/>
              </a:rPr>
              <a:t>Compassion Fatigue Signs for Educators</a:t>
            </a:r>
            <a:endParaRPr lang="en-US" sz="4400" u="sng" dirty="0"/>
          </a:p>
        </p:txBody>
      </p:sp>
      <p:sp>
        <p:nvSpPr>
          <p:cNvPr id="8" name="Rectangle 7">
            <a:extLst>
              <a:ext uri="{FF2B5EF4-FFF2-40B4-BE49-F238E27FC236}">
                <a16:creationId xmlns:a16="http://schemas.microsoft.com/office/drawing/2014/main" id="{33BE8F56-3668-4D43-BB6C-1B714B245286}"/>
              </a:ext>
            </a:extLst>
          </p:cNvPr>
          <p:cNvSpPr/>
          <p:nvPr/>
        </p:nvSpPr>
        <p:spPr>
          <a:xfrm>
            <a:off x="648342" y="2287518"/>
            <a:ext cx="10595111" cy="3970318"/>
          </a:xfrm>
          <a:prstGeom prst="rect">
            <a:avLst/>
          </a:prstGeom>
        </p:spPr>
        <p:txBody>
          <a:bodyPr wrap="square">
            <a:spAutoFit/>
          </a:bodyPr>
          <a:lstStyle/>
          <a:p>
            <a:pPr marL="457200" lvl="0" indent="-342900">
              <a:spcBef>
                <a:spcPts val="360"/>
              </a:spcBef>
              <a:buSzPct val="100000"/>
              <a:buChar char="•"/>
            </a:pPr>
            <a:r>
              <a:rPr lang="en-US" sz="2800" dirty="0">
                <a:latin typeface="Arial" panose="020B0604020202020204" pitchFamily="34" charset="0"/>
                <a:cs typeface="Arial" panose="020B0604020202020204" pitchFamily="34" charset="0"/>
              </a:rPr>
              <a:t>Increased irritability or impatience with students</a:t>
            </a:r>
          </a:p>
          <a:p>
            <a:pPr marL="457200" lvl="0" indent="-342900">
              <a:buSzPct val="100000"/>
              <a:buChar char="•"/>
            </a:pPr>
            <a:r>
              <a:rPr lang="en-US" sz="2800" dirty="0">
                <a:latin typeface="Arial" panose="020B0604020202020204" pitchFamily="34" charset="0"/>
                <a:cs typeface="Arial" panose="020B0604020202020204" pitchFamily="34" charset="0"/>
              </a:rPr>
              <a:t>Difficulty planning classroom activities and lessons</a:t>
            </a:r>
          </a:p>
          <a:p>
            <a:pPr marL="457200" lvl="0" indent="-342900">
              <a:buSzPct val="100000"/>
              <a:buChar char="•"/>
            </a:pPr>
            <a:r>
              <a:rPr lang="en-US" sz="2800" dirty="0">
                <a:latin typeface="Arial" panose="020B0604020202020204" pitchFamily="34" charset="0"/>
                <a:cs typeface="Arial" panose="020B0604020202020204" pitchFamily="34" charset="0"/>
              </a:rPr>
              <a:t>Decreased concentration</a:t>
            </a:r>
          </a:p>
          <a:p>
            <a:pPr marL="457200" lvl="0" indent="-342900">
              <a:buSzPct val="100000"/>
              <a:buChar char="•"/>
            </a:pPr>
            <a:r>
              <a:rPr lang="en-US" sz="2800" dirty="0">
                <a:latin typeface="Arial" panose="020B0604020202020204" pitchFamily="34" charset="0"/>
                <a:cs typeface="Arial" panose="020B0604020202020204" pitchFamily="34" charset="0"/>
              </a:rPr>
              <a:t>Denying that traumatic stress impacts students or feeling numb and detached</a:t>
            </a:r>
          </a:p>
          <a:p>
            <a:pPr marL="457200" lvl="0" indent="-342900">
              <a:buSzPct val="100000"/>
              <a:buChar char="•"/>
            </a:pPr>
            <a:r>
              <a:rPr lang="en-US" sz="2800" dirty="0">
                <a:latin typeface="Arial" panose="020B0604020202020204" pitchFamily="34" charset="0"/>
                <a:cs typeface="Arial" panose="020B0604020202020204" pitchFamily="34" charset="0"/>
              </a:rPr>
              <a:t>Intense feelings and intrusive thoughts, that do not lessen over time, about a student’s trauma</a:t>
            </a:r>
          </a:p>
          <a:p>
            <a:pPr marL="457200" lvl="0" indent="-342900">
              <a:buSzPct val="100000"/>
              <a:buChar char="•"/>
            </a:pPr>
            <a:r>
              <a:rPr lang="en-US" sz="2800" dirty="0">
                <a:latin typeface="Arial" panose="020B0604020202020204" pitchFamily="34" charset="0"/>
                <a:cs typeface="Arial" panose="020B0604020202020204" pitchFamily="34" charset="0"/>
              </a:rPr>
              <a:t>Dreams about student trauma</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
        <p:nvSpPr>
          <p:cNvPr id="9" name="Google Shape;189;g773acce4b4_0_1">
            <a:extLst>
              <a:ext uri="{FF2B5EF4-FFF2-40B4-BE49-F238E27FC236}">
                <a16:creationId xmlns:a16="http://schemas.microsoft.com/office/drawing/2014/main" id="{2CE9F82E-C33E-3A45-979F-9B43EA8E6EFD}"/>
              </a:ext>
            </a:extLst>
          </p:cNvPr>
          <p:cNvSpPr txBox="1"/>
          <p:nvPr/>
        </p:nvSpPr>
        <p:spPr>
          <a:xfrm>
            <a:off x="1022250" y="5915006"/>
            <a:ext cx="10147500" cy="36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t>Source: National Traumatic Child Stress Network: Child Trauma Toolkit for Educators, Oct 2008</a:t>
            </a:r>
            <a:endParaRPr sz="1400" dirty="0"/>
          </a:p>
        </p:txBody>
      </p:sp>
    </p:spTree>
    <p:extLst>
      <p:ext uri="{BB962C8B-B14F-4D97-AF65-F5344CB8AC3E}">
        <p14:creationId xmlns:p14="http://schemas.microsoft.com/office/powerpoint/2010/main" val="1991529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Tips for Educators</a:t>
            </a:r>
            <a:endParaRPr lang="en-US" sz="4400" dirty="0"/>
          </a:p>
        </p:txBody>
      </p:sp>
      <p:sp>
        <p:nvSpPr>
          <p:cNvPr id="8" name="Rectangle 7">
            <a:extLst>
              <a:ext uri="{FF2B5EF4-FFF2-40B4-BE49-F238E27FC236}">
                <a16:creationId xmlns:a16="http://schemas.microsoft.com/office/drawing/2014/main" id="{33BE8F56-3668-4D43-BB6C-1B714B245286}"/>
              </a:ext>
            </a:extLst>
          </p:cNvPr>
          <p:cNvSpPr/>
          <p:nvPr/>
        </p:nvSpPr>
        <p:spPr>
          <a:xfrm>
            <a:off x="4610344" y="2282170"/>
            <a:ext cx="10595111" cy="4401205"/>
          </a:xfrm>
          <a:prstGeom prst="rect">
            <a:avLst/>
          </a:prstGeom>
        </p:spPr>
        <p:txBody>
          <a:bodyPr wrap="square">
            <a:spAutoFit/>
          </a:bodyPr>
          <a:lstStyle/>
          <a:p>
            <a:pPr marL="457200" lvl="0" indent="-342900">
              <a:spcBef>
                <a:spcPts val="360"/>
              </a:spcBef>
              <a:buSzPct val="100000"/>
              <a:buChar char="•"/>
            </a:pPr>
            <a:r>
              <a:rPr lang="en-US" sz="3500" dirty="0">
                <a:latin typeface="Arial" panose="020B0604020202020204" pitchFamily="34" charset="0"/>
                <a:cs typeface="Arial" panose="020B0604020202020204" pitchFamily="34" charset="0"/>
              </a:rPr>
              <a:t>Don’t go it alone!</a:t>
            </a:r>
          </a:p>
          <a:p>
            <a:pPr marL="457200" lvl="0" indent="-342900">
              <a:buSzPct val="100000"/>
              <a:buChar char="•"/>
            </a:pPr>
            <a:r>
              <a:rPr lang="en-US" sz="3500" dirty="0">
                <a:latin typeface="Arial" panose="020B0604020202020204" pitchFamily="34" charset="0"/>
                <a:cs typeface="Arial" panose="020B0604020202020204" pitchFamily="34" charset="0"/>
              </a:rPr>
              <a:t>Recognize compassion fatigue as </a:t>
            </a:r>
          </a:p>
          <a:p>
            <a:pPr marL="114300" lvl="0">
              <a:buSzPct val="100000"/>
            </a:pPr>
            <a:r>
              <a:rPr lang="en-US" sz="3500" dirty="0">
                <a:latin typeface="Arial" panose="020B0604020202020204" pitchFamily="34" charset="0"/>
                <a:cs typeface="Arial" panose="020B0604020202020204" pitchFamily="34" charset="0"/>
              </a:rPr>
              <a:t>an occupational hazard.</a:t>
            </a:r>
          </a:p>
          <a:p>
            <a:pPr marL="457200" lvl="0" indent="-342900">
              <a:buSzPct val="100000"/>
              <a:buChar char="•"/>
            </a:pPr>
            <a:r>
              <a:rPr lang="en-US" sz="3500" dirty="0">
                <a:latin typeface="Arial" panose="020B0604020202020204" pitchFamily="34" charset="0"/>
                <a:cs typeface="Arial" panose="020B0604020202020204" pitchFamily="34" charset="0"/>
              </a:rPr>
              <a:t>Seek help with your own traumas.</a:t>
            </a:r>
          </a:p>
          <a:p>
            <a:pPr marL="457200" lvl="0" indent="-342900">
              <a:buSzPct val="100000"/>
              <a:buChar char="•"/>
            </a:pPr>
            <a:r>
              <a:rPr lang="en-US" sz="3500" dirty="0">
                <a:latin typeface="Arial" panose="020B0604020202020204" pitchFamily="34" charset="0"/>
                <a:cs typeface="Arial" panose="020B0604020202020204" pitchFamily="34" charset="0"/>
              </a:rPr>
              <a:t>If you see signs, talk to a </a:t>
            </a:r>
          </a:p>
          <a:p>
            <a:pPr marL="114300" lvl="0">
              <a:buSzPct val="100000"/>
            </a:pPr>
            <a:r>
              <a:rPr lang="en-US" sz="3500" dirty="0">
                <a:latin typeface="Arial" panose="020B0604020202020204" pitchFamily="34" charset="0"/>
                <a:cs typeface="Arial" panose="020B0604020202020204" pitchFamily="34" charset="0"/>
              </a:rPr>
              <a:t>professional.</a:t>
            </a:r>
          </a:p>
          <a:p>
            <a:pPr marL="457200" lvl="0" indent="-342900">
              <a:buSzPct val="100000"/>
              <a:buChar char="•"/>
            </a:pPr>
            <a:r>
              <a:rPr lang="en-US" sz="3500" dirty="0">
                <a:latin typeface="Arial" panose="020B0604020202020204" pitchFamily="34" charset="0"/>
                <a:cs typeface="Arial" panose="020B0604020202020204" pitchFamily="34" charset="0"/>
              </a:rPr>
              <a:t>Attend to self-care.</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4" name="Picture 3">
            <a:extLst>
              <a:ext uri="{FF2B5EF4-FFF2-40B4-BE49-F238E27FC236}">
                <a16:creationId xmlns:a16="http://schemas.microsoft.com/office/drawing/2014/main" id="{1BB10738-29E3-3D49-BDF2-6879A0B147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771" y="2290662"/>
            <a:ext cx="3964648" cy="3171718"/>
          </a:xfrm>
          <a:prstGeom prst="rect">
            <a:avLst/>
          </a:prstGeom>
        </p:spPr>
      </p:pic>
    </p:spTree>
    <p:extLst>
      <p:ext uri="{BB962C8B-B14F-4D97-AF65-F5344CB8AC3E}">
        <p14:creationId xmlns:p14="http://schemas.microsoft.com/office/powerpoint/2010/main" val="95614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u="sng" dirty="0">
                <a:solidFill>
                  <a:srgbClr val="000000"/>
                </a:solidFill>
                <a:latin typeface="Arial" panose="020B0604020202020204" pitchFamily="34" charset="0"/>
                <a:ea typeface="Times New Roman" panose="02020603050405020304" pitchFamily="18" charset="0"/>
              </a:rPr>
              <a:t>Behaviors to Avoid</a:t>
            </a:r>
            <a:endParaRPr lang="en-US" sz="4400" u="sng" dirty="0"/>
          </a:p>
        </p:txBody>
      </p:sp>
      <p:sp>
        <p:nvSpPr>
          <p:cNvPr id="8" name="Rectangle 7">
            <a:extLst>
              <a:ext uri="{FF2B5EF4-FFF2-40B4-BE49-F238E27FC236}">
                <a16:creationId xmlns:a16="http://schemas.microsoft.com/office/drawing/2014/main" id="{33BE8F56-3668-4D43-BB6C-1B714B245286}"/>
              </a:ext>
            </a:extLst>
          </p:cNvPr>
          <p:cNvSpPr/>
          <p:nvPr/>
        </p:nvSpPr>
        <p:spPr>
          <a:xfrm>
            <a:off x="758028" y="2042055"/>
            <a:ext cx="10595111" cy="4508927"/>
          </a:xfrm>
          <a:prstGeom prst="rect">
            <a:avLst/>
          </a:prstGeom>
        </p:spPr>
        <p:txBody>
          <a:bodyPr wrap="square">
            <a:spAutoFit/>
          </a:bodyPr>
          <a:lstStyle/>
          <a:p>
            <a:pPr marL="342898" lvl="0" indent="-342898">
              <a:buClr>
                <a:schemeClr val="dk1"/>
              </a:buClr>
              <a:buSzPts val="3200"/>
              <a:buChar char="•"/>
            </a:pPr>
            <a:r>
              <a:rPr lang="en-US" sz="2800" dirty="0">
                <a:latin typeface="Arial" panose="020B0604020202020204" pitchFamily="34" charset="0"/>
                <a:cs typeface="Arial" panose="020B0604020202020204" pitchFamily="34" charset="0"/>
              </a:rPr>
              <a:t>Blaming others</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Ignoring the problem </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Constant complaining to coworkers, friends, and family</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Neglecting needs, interests, and desires</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Reducing leisure activities </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Self-medicating </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Making drastic and rash decisions</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“Toughing it out”</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1892133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Self-Compassion</a:t>
            </a:r>
            <a:endParaRPr lang="en-US" sz="4400" dirty="0"/>
          </a:p>
        </p:txBody>
      </p:sp>
      <p:sp>
        <p:nvSpPr>
          <p:cNvPr id="8" name="Rectangle 7">
            <a:extLst>
              <a:ext uri="{FF2B5EF4-FFF2-40B4-BE49-F238E27FC236}">
                <a16:creationId xmlns:a16="http://schemas.microsoft.com/office/drawing/2014/main" id="{33BE8F56-3668-4D43-BB6C-1B714B245286}"/>
              </a:ext>
            </a:extLst>
          </p:cNvPr>
          <p:cNvSpPr/>
          <p:nvPr/>
        </p:nvSpPr>
        <p:spPr>
          <a:xfrm>
            <a:off x="838200" y="2161319"/>
            <a:ext cx="3342524" cy="2303195"/>
          </a:xfrm>
          <a:prstGeom prst="rect">
            <a:avLst/>
          </a:prstGeom>
        </p:spPr>
        <p:txBody>
          <a:bodyPr wrap="square">
            <a:spAutoFit/>
          </a:bodyPr>
          <a:lstStyle/>
          <a:p>
            <a:pPr lvl="0">
              <a:buClr>
                <a:schemeClr val="dk1"/>
              </a:buClr>
              <a:buSzPts val="2900"/>
            </a:pPr>
            <a:r>
              <a:rPr lang="en-US" sz="2800" b="1" dirty="0">
                <a:solidFill>
                  <a:schemeClr val="dk1"/>
                </a:solidFill>
                <a:latin typeface="Arial" panose="020B0604020202020204" pitchFamily="34" charset="0"/>
                <a:ea typeface="Century Gothic"/>
                <a:cs typeface="Arial" panose="020B0604020202020204" pitchFamily="34" charset="0"/>
                <a:sym typeface="Century Gothic"/>
              </a:rPr>
              <a:t>What it is not:</a:t>
            </a:r>
            <a:endParaRPr lang="en-US" sz="2800" dirty="0">
              <a:solidFill>
                <a:schemeClr val="dk1"/>
              </a:solidFill>
              <a:latin typeface="Arial" panose="020B0604020202020204" pitchFamily="34" charset="0"/>
              <a:ea typeface="Arial"/>
              <a:cs typeface="Arial" panose="020B0604020202020204" pitchFamily="34" charset="0"/>
              <a:sym typeface="Arial"/>
            </a:endParaRPr>
          </a:p>
          <a:p>
            <a:pPr marL="457200" lvl="0" indent="-457200">
              <a:spcBef>
                <a:spcPts val="1900"/>
              </a:spcBef>
              <a:buClr>
                <a:srgbClr val="455673"/>
              </a:buClr>
              <a:buSzPts val="2900"/>
              <a:buFont typeface="Noto Sans Symbols"/>
              <a:buChar char="▪"/>
            </a:pPr>
            <a:r>
              <a:rPr lang="en-US" sz="2800" b="1" dirty="0">
                <a:latin typeface="Arial" panose="020B0604020202020204" pitchFamily="34" charset="0"/>
                <a:ea typeface="Century Gothic"/>
                <a:cs typeface="Arial" panose="020B0604020202020204" pitchFamily="34" charset="0"/>
                <a:sym typeface="Century Gothic"/>
              </a:rPr>
              <a:t>Self-pity</a:t>
            </a:r>
            <a:endParaRPr lang="en-US" sz="2800" dirty="0">
              <a:latin typeface="Arial" panose="020B0604020202020204" pitchFamily="34" charset="0"/>
              <a:ea typeface="Arial"/>
              <a:cs typeface="Arial" panose="020B0604020202020204" pitchFamily="34" charset="0"/>
              <a:sym typeface="Arial"/>
            </a:endParaRPr>
          </a:p>
          <a:p>
            <a:pPr marL="457200" lvl="0" indent="-457200">
              <a:spcBef>
                <a:spcPts val="1900"/>
              </a:spcBef>
              <a:buClr>
                <a:srgbClr val="455673"/>
              </a:buClr>
              <a:buSzPts val="2900"/>
              <a:buFont typeface="Noto Sans Symbols"/>
              <a:buChar char="▪"/>
            </a:pPr>
            <a:r>
              <a:rPr lang="en-US" sz="2800" b="1" dirty="0">
                <a:latin typeface="Arial" panose="020B0604020202020204" pitchFamily="34" charset="0"/>
                <a:ea typeface="Century Gothic"/>
                <a:cs typeface="Arial" panose="020B0604020202020204" pitchFamily="34" charset="0"/>
                <a:sym typeface="Century Gothic"/>
              </a:rPr>
              <a:t>Self-indulgence</a:t>
            </a:r>
            <a:endParaRPr lang="en-US" sz="2800" dirty="0">
              <a:latin typeface="Arial" panose="020B0604020202020204" pitchFamily="34" charset="0"/>
              <a:ea typeface="Arial"/>
              <a:cs typeface="Arial" panose="020B0604020202020204" pitchFamily="34" charset="0"/>
              <a:sym typeface="Arial"/>
            </a:endParaRP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9" name="Google Shape;194;p8">
            <a:extLst>
              <a:ext uri="{FF2B5EF4-FFF2-40B4-BE49-F238E27FC236}">
                <a16:creationId xmlns:a16="http://schemas.microsoft.com/office/drawing/2014/main" id="{9854C2BC-C200-8949-B545-25FF67B1F2B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964462" y="3723366"/>
            <a:ext cx="5300756" cy="2960009"/>
          </a:xfrm>
          <a:prstGeom prst="rect">
            <a:avLst/>
          </a:prstGeom>
          <a:noFill/>
          <a:ln>
            <a:noFill/>
          </a:ln>
        </p:spPr>
      </p:pic>
      <p:sp>
        <p:nvSpPr>
          <p:cNvPr id="13" name="Rectangle 12">
            <a:extLst>
              <a:ext uri="{FF2B5EF4-FFF2-40B4-BE49-F238E27FC236}">
                <a16:creationId xmlns:a16="http://schemas.microsoft.com/office/drawing/2014/main" id="{46DA6EFC-1408-7E41-B6AF-3A12670705F5}"/>
              </a:ext>
            </a:extLst>
          </p:cNvPr>
          <p:cNvSpPr/>
          <p:nvPr/>
        </p:nvSpPr>
        <p:spPr>
          <a:xfrm>
            <a:off x="7325502" y="2161319"/>
            <a:ext cx="4352324" cy="4270400"/>
          </a:xfrm>
          <a:prstGeom prst="rect">
            <a:avLst/>
          </a:prstGeom>
        </p:spPr>
        <p:txBody>
          <a:bodyPr wrap="square">
            <a:spAutoFit/>
          </a:bodyPr>
          <a:lstStyle/>
          <a:p>
            <a:pPr lvl="0">
              <a:buClr>
                <a:schemeClr val="dk1"/>
              </a:buClr>
              <a:buSzPts val="2900"/>
            </a:pPr>
            <a:r>
              <a:rPr lang="en-US" sz="2800" b="1" dirty="0">
                <a:latin typeface="Arial" panose="020B0604020202020204" pitchFamily="34" charset="0"/>
                <a:ea typeface="Century Gothic"/>
                <a:cs typeface="Arial" panose="020B0604020202020204" pitchFamily="34" charset="0"/>
                <a:sym typeface="Century Gothic"/>
              </a:rPr>
              <a:t>What it is:</a:t>
            </a:r>
            <a:endParaRPr lang="en-US" sz="2800" dirty="0">
              <a:latin typeface="Arial" panose="020B0604020202020204" pitchFamily="34" charset="0"/>
              <a:ea typeface="Arial"/>
              <a:cs typeface="Arial" panose="020B0604020202020204" pitchFamily="34" charset="0"/>
              <a:sym typeface="Arial"/>
            </a:endParaRPr>
          </a:p>
          <a:p>
            <a:pPr marL="457200" lvl="0" indent="-457200">
              <a:spcBef>
                <a:spcPts val="1900"/>
              </a:spcBef>
              <a:buClr>
                <a:srgbClr val="578793"/>
              </a:buClr>
              <a:buSzPts val="2900"/>
              <a:buFont typeface="Noto Sans Symbols"/>
              <a:buChar char="▪"/>
            </a:pPr>
            <a:r>
              <a:rPr lang="en-US" sz="2800" b="1" dirty="0">
                <a:latin typeface="Arial" panose="020B0604020202020204" pitchFamily="34" charset="0"/>
                <a:ea typeface="Century Gothic"/>
                <a:cs typeface="Arial" panose="020B0604020202020204" pitchFamily="34" charset="0"/>
                <a:sym typeface="Century Gothic"/>
              </a:rPr>
              <a:t>Self-kindness vs. self-judgment</a:t>
            </a:r>
            <a:endParaRPr lang="en-US" sz="2800" dirty="0">
              <a:latin typeface="Arial" panose="020B0604020202020204" pitchFamily="34" charset="0"/>
              <a:ea typeface="Arial"/>
              <a:cs typeface="Arial" panose="020B0604020202020204" pitchFamily="34" charset="0"/>
              <a:sym typeface="Arial"/>
            </a:endParaRPr>
          </a:p>
          <a:p>
            <a:pPr marL="457200" lvl="0" indent="-457200">
              <a:spcBef>
                <a:spcPts val="1900"/>
              </a:spcBef>
              <a:buClr>
                <a:srgbClr val="578793"/>
              </a:buClr>
              <a:buSzPts val="2900"/>
              <a:buFont typeface="Noto Sans Symbols"/>
              <a:buChar char="▪"/>
            </a:pPr>
            <a:r>
              <a:rPr lang="en-US" sz="2800" b="1" dirty="0">
                <a:latin typeface="Arial" panose="020B0604020202020204" pitchFamily="34" charset="0"/>
                <a:ea typeface="Century Gothic"/>
                <a:cs typeface="Arial" panose="020B0604020202020204" pitchFamily="34" charset="0"/>
                <a:sym typeface="Century Gothic"/>
              </a:rPr>
              <a:t>Common humanity vs. isolation</a:t>
            </a:r>
            <a:endParaRPr lang="en-US" sz="2800" dirty="0">
              <a:latin typeface="Arial" panose="020B0604020202020204" pitchFamily="34" charset="0"/>
              <a:ea typeface="Arial"/>
              <a:cs typeface="Arial" panose="020B0604020202020204" pitchFamily="34" charset="0"/>
              <a:sym typeface="Arial"/>
            </a:endParaRPr>
          </a:p>
          <a:p>
            <a:pPr marL="457200" lvl="0" indent="-457200">
              <a:spcBef>
                <a:spcPts val="1900"/>
              </a:spcBef>
              <a:buClr>
                <a:srgbClr val="578793"/>
              </a:buClr>
              <a:buSzPts val="2900"/>
              <a:buFont typeface="Noto Sans Symbols"/>
              <a:buChar char="▪"/>
            </a:pPr>
            <a:r>
              <a:rPr lang="en-US" sz="2800" b="1" dirty="0">
                <a:latin typeface="Arial" panose="020B0604020202020204" pitchFamily="34" charset="0"/>
                <a:ea typeface="Century Gothic"/>
                <a:cs typeface="Arial" panose="020B0604020202020204" pitchFamily="34" charset="0"/>
                <a:sym typeface="Century Gothic"/>
              </a:rPr>
              <a:t>Mindfulness vs. over-identification</a:t>
            </a:r>
            <a:endParaRPr lang="en-US" sz="2800" dirty="0">
              <a:latin typeface="Arial" panose="020B0604020202020204" pitchFamily="34" charset="0"/>
              <a:ea typeface="Arial"/>
              <a:cs typeface="Arial" panose="020B0604020202020204" pitchFamily="34" charset="0"/>
              <a:sym typeface="Arial"/>
            </a:endParaRPr>
          </a:p>
          <a:p>
            <a:pPr lvl="0">
              <a:buSzPts val="1400"/>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184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grpSp>
        <p:nvGrpSpPr>
          <p:cNvPr id="12" name="Google Shape;212;p10">
            <a:extLst>
              <a:ext uri="{FF2B5EF4-FFF2-40B4-BE49-F238E27FC236}">
                <a16:creationId xmlns:a16="http://schemas.microsoft.com/office/drawing/2014/main" id="{190937F4-8A48-FF42-92B9-5D9F1CD1F19B}"/>
              </a:ext>
            </a:extLst>
          </p:cNvPr>
          <p:cNvGrpSpPr/>
          <p:nvPr/>
        </p:nvGrpSpPr>
        <p:grpSpPr>
          <a:xfrm>
            <a:off x="935886" y="2053080"/>
            <a:ext cx="10393109" cy="3639943"/>
            <a:chOff x="289845" y="515863"/>
            <a:chExt cx="10393109" cy="3639943"/>
          </a:xfrm>
        </p:grpSpPr>
        <p:sp>
          <p:nvSpPr>
            <p:cNvPr id="14" name="Google Shape;213;p10">
              <a:extLst>
                <a:ext uri="{FF2B5EF4-FFF2-40B4-BE49-F238E27FC236}">
                  <a16:creationId xmlns:a16="http://schemas.microsoft.com/office/drawing/2014/main" id="{B1B0E60F-E0A6-8843-B1B7-9CD3C3DC2E71}"/>
                </a:ext>
              </a:extLst>
            </p:cNvPr>
            <p:cNvSpPr/>
            <p:nvPr/>
          </p:nvSpPr>
          <p:spPr>
            <a:xfrm>
              <a:off x="289845" y="596136"/>
              <a:ext cx="1375920" cy="1375920"/>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4;p10">
              <a:extLst>
                <a:ext uri="{FF2B5EF4-FFF2-40B4-BE49-F238E27FC236}">
                  <a16:creationId xmlns:a16="http://schemas.microsoft.com/office/drawing/2014/main" id="{AA76150B-4FF0-BB46-A0FD-FA0AEF88AEB2}"/>
                </a:ext>
              </a:extLst>
            </p:cNvPr>
            <p:cNvSpPr/>
            <p:nvPr/>
          </p:nvSpPr>
          <p:spPr>
            <a:xfrm>
              <a:off x="578788" y="885079"/>
              <a:ext cx="798033" cy="798033"/>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p10">
              <a:extLst>
                <a:ext uri="{FF2B5EF4-FFF2-40B4-BE49-F238E27FC236}">
                  <a16:creationId xmlns:a16="http://schemas.microsoft.com/office/drawing/2014/main" id="{1286AB22-AE15-0545-8B69-B85A8C15A387}"/>
                </a:ext>
              </a:extLst>
            </p:cNvPr>
            <p:cNvSpPr/>
            <p:nvPr/>
          </p:nvSpPr>
          <p:spPr>
            <a:xfrm>
              <a:off x="1960605" y="596136"/>
              <a:ext cx="3243239" cy="137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6;p10">
              <a:extLst>
                <a:ext uri="{FF2B5EF4-FFF2-40B4-BE49-F238E27FC236}">
                  <a16:creationId xmlns:a16="http://schemas.microsoft.com/office/drawing/2014/main" id="{4070DF8C-5D67-5F43-8EAC-02DD032A0D1D}"/>
                </a:ext>
              </a:extLst>
            </p:cNvPr>
            <p:cNvSpPr txBox="1"/>
            <p:nvPr/>
          </p:nvSpPr>
          <p:spPr>
            <a:xfrm>
              <a:off x="1954708" y="515863"/>
              <a:ext cx="3243239" cy="137592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dirty="0">
                  <a:solidFill>
                    <a:schemeClr val="dk1"/>
                  </a:solidFill>
                  <a:latin typeface="Arial"/>
                  <a:ea typeface="Arial"/>
                  <a:cs typeface="Arial"/>
                  <a:sym typeface="Arial"/>
                </a:rPr>
                <a:t>At work – Providing Professional Development on self-care/mindfulness</a:t>
              </a:r>
              <a:endParaRPr dirty="0"/>
            </a:p>
          </p:txBody>
        </p:sp>
        <p:sp>
          <p:nvSpPr>
            <p:cNvPr id="18" name="Google Shape;217;p10">
              <a:extLst>
                <a:ext uri="{FF2B5EF4-FFF2-40B4-BE49-F238E27FC236}">
                  <a16:creationId xmlns:a16="http://schemas.microsoft.com/office/drawing/2014/main" id="{1813BA74-E930-4E4B-B9AB-F9D172006963}"/>
                </a:ext>
              </a:extLst>
            </p:cNvPr>
            <p:cNvSpPr/>
            <p:nvPr/>
          </p:nvSpPr>
          <p:spPr>
            <a:xfrm>
              <a:off x="5768955" y="596136"/>
              <a:ext cx="1375920" cy="1375920"/>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8;p10">
              <a:extLst>
                <a:ext uri="{FF2B5EF4-FFF2-40B4-BE49-F238E27FC236}">
                  <a16:creationId xmlns:a16="http://schemas.microsoft.com/office/drawing/2014/main" id="{1B2DB416-0A24-C141-951F-A3D7A2673879}"/>
                </a:ext>
              </a:extLst>
            </p:cNvPr>
            <p:cNvSpPr/>
            <p:nvPr/>
          </p:nvSpPr>
          <p:spPr>
            <a:xfrm>
              <a:off x="6057898" y="885079"/>
              <a:ext cx="798033" cy="798033"/>
            </a:xfrm>
            <a:prstGeom prst="rect">
              <a:avLst/>
            </a:prstGeom>
            <a:blipFill rotWithShape="1">
              <a:blip r:embed="rId5"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9;p10">
              <a:extLst>
                <a:ext uri="{FF2B5EF4-FFF2-40B4-BE49-F238E27FC236}">
                  <a16:creationId xmlns:a16="http://schemas.microsoft.com/office/drawing/2014/main" id="{BDC914E9-C75F-B449-B342-1D75EDE6554C}"/>
                </a:ext>
              </a:extLst>
            </p:cNvPr>
            <p:cNvSpPr/>
            <p:nvPr/>
          </p:nvSpPr>
          <p:spPr>
            <a:xfrm>
              <a:off x="7439715" y="596136"/>
              <a:ext cx="3243239" cy="137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0;p10">
              <a:extLst>
                <a:ext uri="{FF2B5EF4-FFF2-40B4-BE49-F238E27FC236}">
                  <a16:creationId xmlns:a16="http://schemas.microsoft.com/office/drawing/2014/main" id="{B04EAF2C-14A6-2B45-93A7-0337A6C2124C}"/>
                </a:ext>
              </a:extLst>
            </p:cNvPr>
            <p:cNvSpPr txBox="1"/>
            <p:nvPr/>
          </p:nvSpPr>
          <p:spPr>
            <a:xfrm>
              <a:off x="7439715" y="596136"/>
              <a:ext cx="3243239" cy="137592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At home – Practice mindfulness strategies, do fun things, remember you are worthy of care too</a:t>
              </a:r>
              <a:endParaRPr/>
            </a:p>
          </p:txBody>
        </p:sp>
        <p:sp>
          <p:nvSpPr>
            <p:cNvPr id="22" name="Google Shape;221;p10">
              <a:extLst>
                <a:ext uri="{FF2B5EF4-FFF2-40B4-BE49-F238E27FC236}">
                  <a16:creationId xmlns:a16="http://schemas.microsoft.com/office/drawing/2014/main" id="{B7771DC5-D047-A644-9CAB-AD87467AFDB4}"/>
                </a:ext>
              </a:extLst>
            </p:cNvPr>
            <p:cNvSpPr/>
            <p:nvPr/>
          </p:nvSpPr>
          <p:spPr>
            <a:xfrm>
              <a:off x="289845" y="2779886"/>
              <a:ext cx="1375920" cy="1375920"/>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2;p10">
              <a:extLst>
                <a:ext uri="{FF2B5EF4-FFF2-40B4-BE49-F238E27FC236}">
                  <a16:creationId xmlns:a16="http://schemas.microsoft.com/office/drawing/2014/main" id="{ADB9B970-160C-6144-A80F-E8F8154BDE82}"/>
                </a:ext>
              </a:extLst>
            </p:cNvPr>
            <p:cNvSpPr/>
            <p:nvPr/>
          </p:nvSpPr>
          <p:spPr>
            <a:xfrm>
              <a:off x="578788" y="3068829"/>
              <a:ext cx="798033" cy="798033"/>
            </a:xfrm>
            <a:prstGeom prst="rect">
              <a:avLst/>
            </a:prstGeom>
            <a:blipFill rotWithShape="1">
              <a:blip r:embed="rId6"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3;p10">
              <a:extLst>
                <a:ext uri="{FF2B5EF4-FFF2-40B4-BE49-F238E27FC236}">
                  <a16:creationId xmlns:a16="http://schemas.microsoft.com/office/drawing/2014/main" id="{97B13CE0-2AE7-8242-8309-FB7EC6F6FE16}"/>
                </a:ext>
              </a:extLst>
            </p:cNvPr>
            <p:cNvSpPr/>
            <p:nvPr/>
          </p:nvSpPr>
          <p:spPr>
            <a:xfrm>
              <a:off x="1960605" y="2779886"/>
              <a:ext cx="3243239" cy="137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4;p10">
              <a:extLst>
                <a:ext uri="{FF2B5EF4-FFF2-40B4-BE49-F238E27FC236}">
                  <a16:creationId xmlns:a16="http://schemas.microsoft.com/office/drawing/2014/main" id="{17AB45D8-8DD0-2840-AD24-6E4FB3B2AAC3}"/>
                </a:ext>
              </a:extLst>
            </p:cNvPr>
            <p:cNvSpPr txBox="1"/>
            <p:nvPr/>
          </p:nvSpPr>
          <p:spPr>
            <a:xfrm>
              <a:off x="1960605" y="2779886"/>
              <a:ext cx="3243239" cy="137592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Self-preservation mindset – Identify what you wish to do versus what you can actually do and provide a safe environment</a:t>
              </a:r>
              <a:endParaRPr/>
            </a:p>
          </p:txBody>
        </p:sp>
        <p:sp>
          <p:nvSpPr>
            <p:cNvPr id="26" name="Google Shape;225;p10">
              <a:extLst>
                <a:ext uri="{FF2B5EF4-FFF2-40B4-BE49-F238E27FC236}">
                  <a16:creationId xmlns:a16="http://schemas.microsoft.com/office/drawing/2014/main" id="{7066F34F-FB07-B844-8C73-158BCFD49C6A}"/>
                </a:ext>
              </a:extLst>
            </p:cNvPr>
            <p:cNvSpPr/>
            <p:nvPr/>
          </p:nvSpPr>
          <p:spPr>
            <a:xfrm>
              <a:off x="5768955" y="2779886"/>
              <a:ext cx="1375920" cy="1375920"/>
            </a:xfrm>
            <a:prstGeom prst="ellipse">
              <a:avLst/>
            </a:prstGeom>
            <a:solidFill>
              <a:srgbClr val="CFD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6;p10">
              <a:extLst>
                <a:ext uri="{FF2B5EF4-FFF2-40B4-BE49-F238E27FC236}">
                  <a16:creationId xmlns:a16="http://schemas.microsoft.com/office/drawing/2014/main" id="{09F4B568-B0FD-7E4B-97CE-BB8FB82A3AC7}"/>
                </a:ext>
              </a:extLst>
            </p:cNvPr>
            <p:cNvSpPr/>
            <p:nvPr/>
          </p:nvSpPr>
          <p:spPr>
            <a:xfrm>
              <a:off x="6057898" y="3068829"/>
              <a:ext cx="798033" cy="798033"/>
            </a:xfrm>
            <a:prstGeom prst="rect">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7;p10">
              <a:extLst>
                <a:ext uri="{FF2B5EF4-FFF2-40B4-BE49-F238E27FC236}">
                  <a16:creationId xmlns:a16="http://schemas.microsoft.com/office/drawing/2014/main" id="{996A325F-3ACB-6545-8AF9-1FFA8A8E74BC}"/>
                </a:ext>
              </a:extLst>
            </p:cNvPr>
            <p:cNvSpPr/>
            <p:nvPr/>
          </p:nvSpPr>
          <p:spPr>
            <a:xfrm>
              <a:off x="7439715" y="2779886"/>
              <a:ext cx="3243239" cy="137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8;p10">
              <a:extLst>
                <a:ext uri="{FF2B5EF4-FFF2-40B4-BE49-F238E27FC236}">
                  <a16:creationId xmlns:a16="http://schemas.microsoft.com/office/drawing/2014/main" id="{0654AB6A-132A-8B4B-AAB5-63C8186235E1}"/>
                </a:ext>
              </a:extLst>
            </p:cNvPr>
            <p:cNvSpPr txBox="1"/>
            <p:nvPr/>
          </p:nvSpPr>
          <p:spPr>
            <a:xfrm>
              <a:off x="7439715" y="2779886"/>
              <a:ext cx="3243239" cy="137592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Strong peer network – Work culture</a:t>
              </a:r>
              <a:endParaRPr/>
            </a:p>
          </p:txBody>
        </p:sp>
      </p:grpSp>
    </p:spTree>
    <p:extLst>
      <p:ext uri="{BB962C8B-B14F-4D97-AF65-F5344CB8AC3E}">
        <p14:creationId xmlns:p14="http://schemas.microsoft.com/office/powerpoint/2010/main" val="55215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u="sng" dirty="0">
                <a:solidFill>
                  <a:srgbClr val="000000"/>
                </a:solidFill>
                <a:latin typeface="Arial" panose="020B0604020202020204" pitchFamily="34" charset="0"/>
                <a:ea typeface="Times New Roman" panose="02020603050405020304" pitchFamily="18" charset="0"/>
              </a:rPr>
              <a:t>Evidence-Informed Practices for Educators</a:t>
            </a:r>
            <a:endParaRPr lang="en-US" sz="4400" u="sng" dirty="0"/>
          </a:p>
        </p:txBody>
      </p:sp>
      <p:sp>
        <p:nvSpPr>
          <p:cNvPr id="8" name="Rectangle 7">
            <a:extLst>
              <a:ext uri="{FF2B5EF4-FFF2-40B4-BE49-F238E27FC236}">
                <a16:creationId xmlns:a16="http://schemas.microsoft.com/office/drawing/2014/main" id="{33BE8F56-3668-4D43-BB6C-1B714B245286}"/>
              </a:ext>
            </a:extLst>
          </p:cNvPr>
          <p:cNvSpPr/>
          <p:nvPr/>
        </p:nvSpPr>
        <p:spPr>
          <a:xfrm>
            <a:off x="838200" y="2290662"/>
            <a:ext cx="10595111" cy="4401205"/>
          </a:xfrm>
          <a:prstGeom prst="rect">
            <a:avLst/>
          </a:prstGeom>
        </p:spPr>
        <p:txBody>
          <a:bodyPr wrap="square">
            <a:spAutoFit/>
          </a:bodyPr>
          <a:lstStyle/>
          <a:p>
            <a:pPr lvl="0">
              <a:spcBef>
                <a:spcPts val="360"/>
              </a:spcBef>
              <a:buSzPct val="100000"/>
              <a:buFont typeface="Arial" panose="020B0604020202020204" pitchFamily="34" charset="0"/>
              <a:buChar char="•"/>
            </a:pPr>
            <a:r>
              <a:rPr lang="en-US" sz="3600" b="1" dirty="0">
                <a:latin typeface="Arial" panose="020B0604020202020204" pitchFamily="34" charset="0"/>
                <a:cs typeface="Arial" panose="020B0604020202020204" pitchFamily="34" charset="0"/>
              </a:rPr>
              <a:t>Self-Preservation Mindset </a:t>
            </a:r>
            <a:r>
              <a:rPr lang="en-US" sz="3600" dirty="0">
                <a:latin typeface="Arial" panose="020B0604020202020204" pitchFamily="34" charset="0"/>
                <a:cs typeface="Arial" panose="020B0604020202020204" pitchFamily="34" charset="0"/>
              </a:rPr>
              <a:t>- identify what you wish you </a:t>
            </a:r>
            <a:r>
              <a:rPr lang="en-US" sz="3600" i="1" dirty="0">
                <a:latin typeface="Arial" panose="020B0604020202020204" pitchFamily="34" charset="0"/>
                <a:cs typeface="Arial" panose="020B0604020202020204" pitchFamily="34" charset="0"/>
              </a:rPr>
              <a:t>could do</a:t>
            </a:r>
            <a:r>
              <a:rPr lang="en-US" sz="3600" dirty="0">
                <a:latin typeface="Arial" panose="020B0604020202020204" pitchFamily="34" charset="0"/>
                <a:cs typeface="Arial" panose="020B0604020202020204" pitchFamily="34" charset="0"/>
              </a:rPr>
              <a:t> versus what you can </a:t>
            </a:r>
            <a:r>
              <a:rPr lang="en-US" sz="3600" i="1" dirty="0">
                <a:latin typeface="Arial" panose="020B0604020202020204" pitchFamily="34" charset="0"/>
                <a:cs typeface="Arial" panose="020B0604020202020204" pitchFamily="34" charset="0"/>
              </a:rPr>
              <a:t>actually do</a:t>
            </a:r>
            <a:endParaRPr lang="en-US" sz="3600" dirty="0">
              <a:latin typeface="Arial" panose="020B0604020202020204" pitchFamily="34" charset="0"/>
              <a:cs typeface="Arial" panose="020B0604020202020204" pitchFamily="34" charset="0"/>
            </a:endParaRPr>
          </a:p>
          <a:p>
            <a:pPr lvl="0">
              <a:buSzPct val="100000"/>
              <a:buFont typeface="Arial" panose="020B0604020202020204" pitchFamily="34" charset="0"/>
              <a:buChar char="•"/>
            </a:pPr>
            <a:r>
              <a:rPr lang="en-US" sz="3600" b="1" dirty="0">
                <a:latin typeface="Arial" panose="020B0604020202020204" pitchFamily="34" charset="0"/>
                <a:cs typeface="Arial" panose="020B0604020202020204" pitchFamily="34" charset="0"/>
              </a:rPr>
              <a:t>Restorative Justice</a:t>
            </a:r>
            <a:r>
              <a:rPr lang="en-US" sz="3600" dirty="0">
                <a:latin typeface="Arial" panose="020B0604020202020204" pitchFamily="34" charset="0"/>
                <a:cs typeface="Arial" panose="020B0604020202020204" pitchFamily="34" charset="0"/>
              </a:rPr>
              <a:t> - building relationships, rather than punishing</a:t>
            </a:r>
          </a:p>
          <a:p>
            <a:pPr lvl="0">
              <a:buSzPct val="100000"/>
              <a:buFont typeface="Arial" panose="020B0604020202020204" pitchFamily="34" charset="0"/>
              <a:buChar char="•"/>
            </a:pPr>
            <a:r>
              <a:rPr lang="en-US" sz="3600" b="1" dirty="0">
                <a:latin typeface="Arial" panose="020B0604020202020204" pitchFamily="34" charset="0"/>
                <a:cs typeface="Arial" panose="020B0604020202020204" pitchFamily="34" charset="0"/>
              </a:rPr>
              <a:t>Growth Mindset </a:t>
            </a:r>
            <a:r>
              <a:rPr lang="en-US" sz="3600" dirty="0">
                <a:latin typeface="Arial" panose="020B0604020202020204" pitchFamily="34" charset="0"/>
                <a:cs typeface="Arial" panose="020B0604020202020204" pitchFamily="34" charset="0"/>
              </a:rPr>
              <a:t>- belief that most basic abilities can be developed through dedication and hard work—brains and talent are just the starting point</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26071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u="sng" dirty="0">
                <a:solidFill>
                  <a:srgbClr val="000000"/>
                </a:solidFill>
                <a:latin typeface="Arial" panose="020B0604020202020204" pitchFamily="34" charset="0"/>
                <a:ea typeface="Times New Roman" panose="02020603050405020304" pitchFamily="18" charset="0"/>
              </a:rPr>
              <a:t>Evidence-Informed Practices for Educators</a:t>
            </a:r>
            <a:endParaRPr lang="en-US" sz="4400" u="sng" dirty="0"/>
          </a:p>
        </p:txBody>
      </p:sp>
      <p:sp>
        <p:nvSpPr>
          <p:cNvPr id="8" name="Rectangle 7">
            <a:extLst>
              <a:ext uri="{FF2B5EF4-FFF2-40B4-BE49-F238E27FC236}">
                <a16:creationId xmlns:a16="http://schemas.microsoft.com/office/drawing/2014/main" id="{33BE8F56-3668-4D43-BB6C-1B714B245286}"/>
              </a:ext>
            </a:extLst>
          </p:cNvPr>
          <p:cNvSpPr/>
          <p:nvPr/>
        </p:nvSpPr>
        <p:spPr>
          <a:xfrm>
            <a:off x="834885" y="2372915"/>
            <a:ext cx="10595111" cy="4401205"/>
          </a:xfrm>
          <a:prstGeom prst="rect">
            <a:avLst/>
          </a:prstGeom>
        </p:spPr>
        <p:txBody>
          <a:bodyPr wrap="square">
            <a:spAutoFit/>
          </a:bodyPr>
          <a:lstStyle/>
          <a:p>
            <a:pPr marL="457200" lvl="0" indent="-342900">
              <a:spcBef>
                <a:spcPts val="360"/>
              </a:spcBef>
              <a:buSzPct val="100000"/>
              <a:buChar char="•"/>
            </a:pPr>
            <a:r>
              <a:rPr lang="en-US" sz="3600" b="1" dirty="0">
                <a:latin typeface="Arial" panose="020B0604020202020204" pitchFamily="34" charset="0"/>
                <a:cs typeface="Arial" panose="020B0604020202020204" pitchFamily="34" charset="0"/>
              </a:rPr>
              <a:t>Mindfulness</a:t>
            </a:r>
            <a:r>
              <a:rPr lang="en-US" sz="3600" dirty="0">
                <a:latin typeface="Arial" panose="020B0604020202020204" pitchFamily="34" charset="0"/>
                <a:cs typeface="Arial" panose="020B0604020202020204" pitchFamily="34" charset="0"/>
              </a:rPr>
              <a:t> - feeling more grounded in our bodies and in the present moment. Take a 30 second vacation! </a:t>
            </a:r>
          </a:p>
          <a:p>
            <a:pPr marL="457200" lvl="0" indent="-342900">
              <a:buSzPct val="100000"/>
              <a:buChar char="•"/>
            </a:pPr>
            <a:r>
              <a:rPr lang="en-US" sz="3600" b="1" dirty="0">
                <a:latin typeface="Arial" panose="020B0604020202020204" pitchFamily="34" charset="0"/>
                <a:cs typeface="Arial" panose="020B0604020202020204" pitchFamily="34" charset="0"/>
              </a:rPr>
              <a:t>Vicarious Resilience</a:t>
            </a:r>
            <a:r>
              <a:rPr lang="en-US" sz="3600" dirty="0">
                <a:latin typeface="Arial" panose="020B0604020202020204" pitchFamily="34" charset="0"/>
                <a:cs typeface="Arial" panose="020B0604020202020204" pitchFamily="34" charset="0"/>
              </a:rPr>
              <a:t> - strengths-focused concept that does not ignore or supplant compassion fatigue or burnout, but instead offers a counterbalance</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406079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167808" y="1817110"/>
            <a:ext cx="6125978" cy="3477875"/>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Professional</a:t>
            </a:r>
          </a:p>
          <a:p>
            <a:pPr algn="ctr"/>
            <a:r>
              <a:rPr lang="en-US" sz="4400" dirty="0">
                <a:solidFill>
                  <a:srgbClr val="000000"/>
                </a:solidFill>
                <a:latin typeface="Arial" panose="020B0604020202020204" pitchFamily="34" charset="0"/>
              </a:rPr>
              <a:t>Quality of</a:t>
            </a:r>
          </a:p>
          <a:p>
            <a:pPr algn="ctr"/>
            <a:r>
              <a:rPr lang="en-US" sz="4400" dirty="0">
                <a:solidFill>
                  <a:srgbClr val="000000"/>
                </a:solidFill>
                <a:latin typeface="Arial" panose="020B0604020202020204" pitchFamily="34" charset="0"/>
              </a:rPr>
              <a:t>Life Scale</a:t>
            </a:r>
          </a:p>
          <a:p>
            <a:pPr algn="ctr"/>
            <a:r>
              <a:rPr lang="en-US" sz="4400" dirty="0">
                <a:solidFill>
                  <a:srgbClr val="000000"/>
                </a:solidFill>
                <a:latin typeface="Arial" panose="020B0604020202020204" pitchFamily="34" charset="0"/>
              </a:rPr>
              <a:t>(PROQOL)</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9" name="Google Shape;263;g858f1a968e_0_16">
            <a:extLst>
              <a:ext uri="{FF2B5EF4-FFF2-40B4-BE49-F238E27FC236}">
                <a16:creationId xmlns:a16="http://schemas.microsoft.com/office/drawing/2014/main" id="{911D6258-0F72-C842-94D3-A34D5248D120}"/>
              </a:ext>
            </a:extLst>
          </p:cNvPr>
          <p:cNvPicPr preferRelativeResize="0"/>
          <p:nvPr/>
        </p:nvPicPr>
        <p:blipFill>
          <a:blip r:embed="rId4">
            <a:alphaModFix/>
          </a:blip>
          <a:stretch>
            <a:fillRect/>
          </a:stretch>
        </p:blipFill>
        <p:spPr>
          <a:xfrm>
            <a:off x="5336524" y="174625"/>
            <a:ext cx="5232253" cy="5990505"/>
          </a:xfrm>
          <a:prstGeom prst="rect">
            <a:avLst/>
          </a:prstGeom>
          <a:noFill/>
          <a:ln>
            <a:noFill/>
          </a:ln>
        </p:spPr>
      </p:pic>
    </p:spTree>
    <p:extLst>
      <p:ext uri="{BB962C8B-B14F-4D97-AF65-F5344CB8AC3E}">
        <p14:creationId xmlns:p14="http://schemas.microsoft.com/office/powerpoint/2010/main" val="3346415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71;g858f1a968e_0_23">
            <a:extLst>
              <a:ext uri="{FF2B5EF4-FFF2-40B4-BE49-F238E27FC236}">
                <a16:creationId xmlns:a16="http://schemas.microsoft.com/office/drawing/2014/main" id="{78650CE9-5A0B-A74A-AC35-15E4EAB6313A}"/>
              </a:ext>
            </a:extLst>
          </p:cNvPr>
          <p:cNvPicPr preferRelativeResize="0"/>
          <p:nvPr/>
        </p:nvPicPr>
        <p:blipFill>
          <a:blip r:embed="rId3">
            <a:alphaModFix/>
          </a:blip>
          <a:stretch>
            <a:fillRect/>
          </a:stretch>
        </p:blipFill>
        <p:spPr>
          <a:xfrm>
            <a:off x="4838241" y="195634"/>
            <a:ext cx="5521816" cy="5947839"/>
          </a:xfrm>
          <a:prstGeom prst="rect">
            <a:avLst/>
          </a:prstGeom>
          <a:noFill/>
          <a:ln>
            <a:noFill/>
          </a:ln>
        </p:spPr>
      </p:pic>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433568" y="1769169"/>
            <a:ext cx="6125978" cy="2800767"/>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The Helper</a:t>
            </a:r>
          </a:p>
          <a:p>
            <a:pPr algn="ctr"/>
            <a:r>
              <a:rPr lang="en-US" sz="4400" dirty="0">
                <a:solidFill>
                  <a:srgbClr val="000000"/>
                </a:solidFill>
                <a:latin typeface="Arial" panose="020B0604020202020204" pitchFamily="34" charset="0"/>
              </a:rPr>
              <a:t>Pocket</a:t>
            </a:r>
          </a:p>
          <a:p>
            <a:pPr algn="ctr"/>
            <a:r>
              <a:rPr lang="en-US" sz="4400" dirty="0">
                <a:solidFill>
                  <a:srgbClr val="000000"/>
                </a:solidFill>
                <a:latin typeface="Arial" panose="020B0604020202020204" pitchFamily="34" charset="0"/>
              </a:rPr>
              <a:t>Card</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227512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20;p1" descr="A close up of text on a white background&#10;&#10;Description automatically generated">
            <a:extLst>
              <a:ext uri="{FF2B5EF4-FFF2-40B4-BE49-F238E27FC236}">
                <a16:creationId xmlns:a16="http://schemas.microsoft.com/office/drawing/2014/main" id="{3CA39631-A2D5-C740-987E-CD7185B8AE4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8510" y="2275083"/>
            <a:ext cx="3993254" cy="4217792"/>
          </a:xfrm>
          <a:prstGeom prst="rect">
            <a:avLst/>
          </a:prstGeom>
          <a:noFill/>
          <a:ln>
            <a:noFill/>
          </a:ln>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989285" y="1521221"/>
            <a:ext cx="10595112"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Today you will learn:</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4951764" y="2410099"/>
            <a:ext cx="10595111" cy="4278094"/>
          </a:xfrm>
          <a:prstGeom prst="rect">
            <a:avLst/>
          </a:prstGeom>
        </p:spPr>
        <p:txBody>
          <a:bodyPr wrap="square">
            <a:spAutoFit/>
          </a:bodyPr>
          <a:lstStyle/>
          <a:p>
            <a:pPr marL="342900" lvl="0" indent="-342900">
              <a:buClr>
                <a:schemeClr val="dk1"/>
              </a:buClr>
              <a:buSzPct val="100000"/>
              <a:buFont typeface="Arial" panose="020B0604020202020204" pitchFamily="34" charset="0"/>
              <a:buChar char="•"/>
            </a:pPr>
            <a:r>
              <a:rPr lang="en-US" sz="2400" dirty="0"/>
              <a:t>About self-care and compassion fatigue, and how it </a:t>
            </a:r>
          </a:p>
          <a:p>
            <a:pPr lvl="0">
              <a:buClr>
                <a:schemeClr val="dk1"/>
              </a:buClr>
              <a:buSzPct val="100000"/>
            </a:pPr>
            <a:r>
              <a:rPr lang="en-US" sz="2400" dirty="0"/>
              <a:t>applies to you</a:t>
            </a:r>
          </a:p>
          <a:p>
            <a:pPr marL="342900" lvl="0" indent="-342900">
              <a:buClr>
                <a:schemeClr val="dk1"/>
              </a:buClr>
              <a:buSzPct val="100000"/>
              <a:buFont typeface="Arial" panose="020B0604020202020204" pitchFamily="34" charset="0"/>
              <a:buChar char="•"/>
            </a:pPr>
            <a:r>
              <a:rPr lang="en-US" sz="2400" dirty="0"/>
              <a:t>How to recognize and understand the signs of </a:t>
            </a:r>
          </a:p>
          <a:p>
            <a:pPr lvl="0">
              <a:buClr>
                <a:schemeClr val="dk1"/>
              </a:buClr>
              <a:buSzPct val="100000"/>
            </a:pPr>
            <a:r>
              <a:rPr lang="en-US" sz="2400" dirty="0"/>
              <a:t>compassion fatigue</a:t>
            </a:r>
          </a:p>
          <a:p>
            <a:pPr marL="342900" lvl="0" indent="-342900">
              <a:buClr>
                <a:schemeClr val="dk1"/>
              </a:buClr>
              <a:buSzPct val="100000"/>
              <a:buFont typeface="Arial" panose="020B0604020202020204" pitchFamily="34" charset="0"/>
              <a:buChar char="•"/>
            </a:pPr>
            <a:r>
              <a:rPr lang="en-US" sz="2400" dirty="0"/>
              <a:t>How to maintain a work/life balance</a:t>
            </a:r>
          </a:p>
          <a:p>
            <a:pPr marL="342900" lvl="0" indent="-342900">
              <a:buClr>
                <a:schemeClr val="dk1"/>
              </a:buClr>
              <a:buSzPct val="100000"/>
              <a:buFont typeface="Arial" panose="020B0604020202020204" pitchFamily="34" charset="0"/>
              <a:buChar char="•"/>
            </a:pPr>
            <a:r>
              <a:rPr lang="en-US" sz="2400" dirty="0"/>
              <a:t>To understand the stresses that helping </a:t>
            </a:r>
          </a:p>
          <a:p>
            <a:pPr lvl="0">
              <a:buClr>
                <a:schemeClr val="dk1"/>
              </a:buClr>
              <a:buSzPct val="100000"/>
            </a:pPr>
            <a:r>
              <a:rPr lang="en-US" sz="2400" dirty="0"/>
              <a:t>professions face</a:t>
            </a:r>
          </a:p>
          <a:p>
            <a:pPr marL="342900" lvl="0" indent="-342900">
              <a:buClr>
                <a:schemeClr val="dk1"/>
              </a:buClr>
              <a:buSzPct val="100000"/>
              <a:buFont typeface="Arial" panose="020B0604020202020204" pitchFamily="34" charset="0"/>
              <a:buChar char="•"/>
            </a:pPr>
            <a:r>
              <a:rPr lang="en-US" sz="2400" dirty="0"/>
              <a:t>To discover the continuum of compassion fatigue</a:t>
            </a:r>
          </a:p>
          <a:p>
            <a:pPr marL="342900" lvl="0" indent="-342900">
              <a:buClr>
                <a:schemeClr val="dk1"/>
              </a:buClr>
              <a:buSzPct val="100000"/>
              <a:buFont typeface="Arial" panose="020B0604020202020204" pitchFamily="34" charset="0"/>
              <a:buChar char="•"/>
            </a:pPr>
            <a:r>
              <a:rPr lang="en-US" sz="2400" dirty="0"/>
              <a:t>About self-care strategies</a:t>
            </a:r>
          </a:p>
          <a:p>
            <a:pPr marL="342900" lvl="0" indent="-342900">
              <a:buClr>
                <a:schemeClr val="dk1"/>
              </a:buClr>
              <a:buSzPct val="100000"/>
              <a:buFont typeface="Arial" panose="020B0604020202020204" pitchFamily="34" charset="0"/>
              <a:buChar char="•"/>
            </a:pPr>
            <a:r>
              <a:rPr lang="en-US" sz="2400" dirty="0"/>
              <a:t>To make a self-care plan</a:t>
            </a:r>
          </a:p>
          <a:p>
            <a:pPr lvl="0">
              <a:buSzPts val="1400"/>
            </a:pPr>
            <a:endParaRPr lang="en-US" sz="32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139319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906523" y="1351508"/>
            <a:ext cx="3874001" cy="4154984"/>
          </a:xfrm>
          <a:prstGeom prst="rect">
            <a:avLst/>
          </a:prstGeom>
        </p:spPr>
        <p:txBody>
          <a:bodyPr wrap="square">
            <a:spAutoFit/>
          </a:bodyPr>
          <a:lstStyle/>
          <a:p>
            <a:pPr algn="ctr"/>
            <a:endParaRPr lang="en-US" sz="4400" dirty="0">
              <a:solidFill>
                <a:srgbClr val="000000"/>
              </a:solidFill>
              <a:latin typeface="Arial" panose="020B0604020202020204" pitchFamily="34" charset="0"/>
              <a:ea typeface="Times New Roman" panose="02020603050405020304" pitchFamily="18" charset="0"/>
            </a:endParaRPr>
          </a:p>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Caring for Yourself in the Face of Difficult Work</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4" name="Picture 3">
            <a:extLst>
              <a:ext uri="{FF2B5EF4-FFF2-40B4-BE49-F238E27FC236}">
                <a16:creationId xmlns:a16="http://schemas.microsoft.com/office/drawing/2014/main" id="{D80F82B5-1BE4-854D-A60B-BA020DC45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0629" y="1747188"/>
            <a:ext cx="5803914" cy="4498686"/>
          </a:xfrm>
          <a:prstGeom prst="rect">
            <a:avLst/>
          </a:prstGeom>
        </p:spPr>
      </p:pic>
      <p:cxnSp>
        <p:nvCxnSpPr>
          <p:cNvPr id="9" name="Straight Connector 8">
            <a:extLst>
              <a:ext uri="{FF2B5EF4-FFF2-40B4-BE49-F238E27FC236}">
                <a16:creationId xmlns:a16="http://schemas.microsoft.com/office/drawing/2014/main" id="{FF54155B-81BF-7F42-B334-8DF608F41220}"/>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6768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1172639" y="2028616"/>
            <a:ext cx="3874001" cy="2800767"/>
          </a:xfrm>
          <a:prstGeom prst="rect">
            <a:avLst/>
          </a:prstGeom>
        </p:spPr>
        <p:txBody>
          <a:bodyPr wrap="square">
            <a:spAutoFit/>
          </a:bodyPr>
          <a:lstStyle/>
          <a:p>
            <a:pPr algn="ctr"/>
            <a:endParaRPr lang="en-US" sz="4400" dirty="0">
              <a:solidFill>
                <a:srgbClr val="000000"/>
              </a:solidFill>
              <a:latin typeface="Arial" panose="020B0604020202020204" pitchFamily="34" charset="0"/>
              <a:ea typeface="Times New Roman" panose="02020603050405020304" pitchFamily="18" charset="0"/>
            </a:endParaRPr>
          </a:p>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Switching </a:t>
            </a:r>
          </a:p>
          <a:p>
            <a:pPr algn="ctr"/>
            <a:r>
              <a:rPr lang="en-US" sz="4400" dirty="0">
                <a:solidFill>
                  <a:srgbClr val="000000"/>
                </a:solidFill>
                <a:latin typeface="Arial" panose="020B0604020202020204" pitchFamily="34" charset="0"/>
              </a:rPr>
              <a:t>On and Off</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cxnSp>
        <p:nvCxnSpPr>
          <p:cNvPr id="9" name="Straight Connector 8">
            <a:extLst>
              <a:ext uri="{FF2B5EF4-FFF2-40B4-BE49-F238E27FC236}">
                <a16:creationId xmlns:a16="http://schemas.microsoft.com/office/drawing/2014/main" id="{FF54155B-81BF-7F42-B334-8DF608F41220}"/>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5" name="Picture 4">
            <a:extLst>
              <a:ext uri="{FF2B5EF4-FFF2-40B4-BE49-F238E27FC236}">
                <a16:creationId xmlns:a16="http://schemas.microsoft.com/office/drawing/2014/main" id="{7E785931-D558-304A-B3C6-021FDA4DE9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1373" y="1705698"/>
            <a:ext cx="4429990" cy="4429990"/>
          </a:xfrm>
          <a:prstGeom prst="rect">
            <a:avLst/>
          </a:prstGeom>
        </p:spPr>
      </p:pic>
    </p:spTree>
    <p:extLst>
      <p:ext uri="{BB962C8B-B14F-4D97-AF65-F5344CB8AC3E}">
        <p14:creationId xmlns:p14="http://schemas.microsoft.com/office/powerpoint/2010/main" val="201719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0" y="1806627"/>
            <a:ext cx="6125978" cy="2800767"/>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Self-Care</a:t>
            </a:r>
          </a:p>
          <a:p>
            <a:pPr algn="ctr"/>
            <a:r>
              <a:rPr lang="en-US" sz="4400" dirty="0">
                <a:solidFill>
                  <a:srgbClr val="000000"/>
                </a:solidFill>
                <a:latin typeface="Arial" panose="020B0604020202020204" pitchFamily="34" charset="0"/>
              </a:rPr>
              <a:t>Assessment</a:t>
            </a:r>
          </a:p>
          <a:p>
            <a:pPr algn="ctr"/>
            <a:r>
              <a:rPr lang="en-US" sz="4400" dirty="0">
                <a:solidFill>
                  <a:srgbClr val="000000"/>
                </a:solidFill>
                <a:latin typeface="Arial" panose="020B0604020202020204" pitchFamily="34" charset="0"/>
              </a:rPr>
              <a:t>Worksheet</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9" name="Google Shape;279;g858f1a968e_0_30">
            <a:extLst>
              <a:ext uri="{FF2B5EF4-FFF2-40B4-BE49-F238E27FC236}">
                <a16:creationId xmlns:a16="http://schemas.microsoft.com/office/drawing/2014/main" id="{03319464-FB84-644C-915E-B26D12978C01}"/>
              </a:ext>
            </a:extLst>
          </p:cNvPr>
          <p:cNvPicPr preferRelativeResize="0"/>
          <p:nvPr/>
        </p:nvPicPr>
        <p:blipFill>
          <a:blip r:embed="rId4">
            <a:alphaModFix/>
          </a:blip>
          <a:stretch>
            <a:fillRect/>
          </a:stretch>
        </p:blipFill>
        <p:spPr>
          <a:xfrm>
            <a:off x="5412135" y="174625"/>
            <a:ext cx="4800130" cy="6064773"/>
          </a:xfrm>
          <a:prstGeom prst="rect">
            <a:avLst/>
          </a:prstGeom>
          <a:noFill/>
          <a:ln>
            <a:noFill/>
          </a:ln>
        </p:spPr>
      </p:pic>
    </p:spTree>
    <p:extLst>
      <p:ext uri="{BB962C8B-B14F-4D97-AF65-F5344CB8AC3E}">
        <p14:creationId xmlns:p14="http://schemas.microsoft.com/office/powerpoint/2010/main" val="491640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188653" y="2028616"/>
            <a:ext cx="6125978" cy="2800767"/>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Self-Care</a:t>
            </a:r>
          </a:p>
          <a:p>
            <a:pPr algn="ctr"/>
            <a:r>
              <a:rPr lang="en-US" sz="4400" dirty="0">
                <a:solidFill>
                  <a:srgbClr val="000000"/>
                </a:solidFill>
                <a:latin typeface="Arial" panose="020B0604020202020204" pitchFamily="34" charset="0"/>
              </a:rPr>
              <a:t>Plan</a:t>
            </a:r>
          </a:p>
          <a:p>
            <a:pPr algn="ctr"/>
            <a:r>
              <a:rPr lang="en-US" sz="4400" dirty="0">
                <a:solidFill>
                  <a:srgbClr val="000000"/>
                </a:solidFill>
                <a:latin typeface="Arial" panose="020B0604020202020204" pitchFamily="34" charset="0"/>
              </a:rPr>
              <a:t>Worksheet</a:t>
            </a:r>
            <a:endParaRPr lang="en-US" sz="4400" dirty="0"/>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8" name="Google Shape;287;g858f1a968e_0_37">
            <a:extLst>
              <a:ext uri="{FF2B5EF4-FFF2-40B4-BE49-F238E27FC236}">
                <a16:creationId xmlns:a16="http://schemas.microsoft.com/office/drawing/2014/main" id="{BD9D357C-4A39-5840-859C-9C0633C4F50C}"/>
              </a:ext>
            </a:extLst>
          </p:cNvPr>
          <p:cNvPicPr preferRelativeResize="0"/>
          <p:nvPr/>
        </p:nvPicPr>
        <p:blipFill>
          <a:blip r:embed="rId4">
            <a:alphaModFix/>
          </a:blip>
          <a:stretch>
            <a:fillRect/>
          </a:stretch>
        </p:blipFill>
        <p:spPr>
          <a:xfrm>
            <a:off x="5792765" y="497396"/>
            <a:ext cx="5081932" cy="5804979"/>
          </a:xfrm>
          <a:prstGeom prst="rect">
            <a:avLst/>
          </a:prstGeom>
          <a:noFill/>
          <a:ln>
            <a:noFill/>
          </a:ln>
        </p:spPr>
      </p:pic>
    </p:spTree>
    <p:extLst>
      <p:ext uri="{BB962C8B-B14F-4D97-AF65-F5344CB8AC3E}">
        <p14:creationId xmlns:p14="http://schemas.microsoft.com/office/powerpoint/2010/main" val="28601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490330"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3" y="1633167"/>
            <a:ext cx="11211339"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What Are Your Self-Care Habits?</a:t>
            </a:r>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cxnSp>
        <p:nvCxnSpPr>
          <p:cNvPr id="9" name="Straight Connector 8">
            <a:extLst>
              <a:ext uri="{FF2B5EF4-FFF2-40B4-BE49-F238E27FC236}">
                <a16:creationId xmlns:a16="http://schemas.microsoft.com/office/drawing/2014/main" id="{502FD3C7-DF54-4847-8AB0-7304C7C4647A}"/>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1" name="Google Shape;255;p9">
            <a:extLst>
              <a:ext uri="{FF2B5EF4-FFF2-40B4-BE49-F238E27FC236}">
                <a16:creationId xmlns:a16="http://schemas.microsoft.com/office/drawing/2014/main" id="{40109633-6B18-2F40-828F-E0E0393709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27337" y="2402608"/>
            <a:ext cx="7810210" cy="3895279"/>
          </a:xfrm>
          <a:prstGeom prst="rect">
            <a:avLst/>
          </a:prstGeom>
          <a:noFill/>
          <a:ln>
            <a:noFill/>
          </a:ln>
        </p:spPr>
      </p:pic>
    </p:spTree>
    <p:extLst>
      <p:ext uri="{BB962C8B-B14F-4D97-AF65-F5344CB8AC3E}">
        <p14:creationId xmlns:p14="http://schemas.microsoft.com/office/powerpoint/2010/main" val="3799665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3" name="Rectangle 2">
            <a:extLst>
              <a:ext uri="{FF2B5EF4-FFF2-40B4-BE49-F238E27FC236}">
                <a16:creationId xmlns:a16="http://schemas.microsoft.com/office/drawing/2014/main" id="{7C4718FC-AA20-9D4E-9C6F-76558BC56B2F}"/>
              </a:ext>
            </a:extLst>
          </p:cNvPr>
          <p:cNvSpPr/>
          <p:nvPr/>
        </p:nvSpPr>
        <p:spPr>
          <a:xfrm>
            <a:off x="723531" y="2849563"/>
            <a:ext cx="2612353" cy="2123658"/>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Activity:</a:t>
            </a:r>
          </a:p>
          <a:p>
            <a:pPr algn="ctr"/>
            <a:r>
              <a:rPr lang="en-US" sz="4400" dirty="0">
                <a:solidFill>
                  <a:srgbClr val="000000"/>
                </a:solidFill>
                <a:latin typeface="Arial" panose="020B0604020202020204" pitchFamily="34" charset="0"/>
                <a:ea typeface="Times New Roman" panose="02020603050405020304" pitchFamily="18" charset="0"/>
              </a:rPr>
              <a:t>Self-Care Bingo!</a:t>
            </a:r>
          </a:p>
        </p:txBody>
      </p: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cxnSp>
        <p:nvCxnSpPr>
          <p:cNvPr id="9" name="Straight Connector 8">
            <a:extLst>
              <a:ext uri="{FF2B5EF4-FFF2-40B4-BE49-F238E27FC236}">
                <a16:creationId xmlns:a16="http://schemas.microsoft.com/office/drawing/2014/main" id="{502FD3C7-DF54-4847-8AB0-7304C7C4647A}"/>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F35E32F1-F2EC-244E-92E1-37846BD1FE7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50499" y="1555700"/>
            <a:ext cx="5360770" cy="5099759"/>
          </a:xfrm>
          <a:prstGeom prst="rect">
            <a:avLst/>
          </a:prstGeom>
        </p:spPr>
      </p:pic>
    </p:spTree>
    <p:extLst>
      <p:ext uri="{BB962C8B-B14F-4D97-AF65-F5344CB8AC3E}">
        <p14:creationId xmlns:p14="http://schemas.microsoft.com/office/powerpoint/2010/main" val="352381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4214A-935F-5E48-BAFC-0E1BDB0D1946}"/>
              </a:ext>
            </a:extLst>
          </p:cNvPr>
          <p:cNvPicPr>
            <a:picLocks noChangeAspect="1"/>
          </p:cNvPicPr>
          <p:nvPr/>
        </p:nvPicPr>
        <p:blipFill>
          <a:blip r:embed="rId3"/>
          <a:stretch>
            <a:fillRect/>
          </a:stretch>
        </p:blipFill>
        <p:spPr>
          <a:xfrm>
            <a:off x="8467364" y="4380739"/>
            <a:ext cx="1807851" cy="1807851"/>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758688" y="1458411"/>
            <a:ext cx="10595112" cy="707886"/>
          </a:xfrm>
          <a:prstGeom prst="rect">
            <a:avLst/>
          </a:prstGeom>
        </p:spPr>
        <p:txBody>
          <a:bodyPr wrap="square">
            <a:spAutoFit/>
          </a:bodyPr>
          <a:lstStyle/>
          <a:p>
            <a:pPr algn="ctr"/>
            <a:r>
              <a:rPr lang="en-US" sz="4000" u="sng" dirty="0">
                <a:solidFill>
                  <a:srgbClr val="000000"/>
                </a:solidFill>
                <a:latin typeface="Arial" panose="020B0604020202020204" pitchFamily="34" charset="0"/>
                <a:ea typeface="Times New Roman" panose="02020603050405020304" pitchFamily="18" charset="0"/>
              </a:rPr>
              <a:t>The Eight Laws Governing Self-Care</a:t>
            </a:r>
            <a:endParaRPr lang="en-US" sz="4000" u="sng"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2" y="1499225"/>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
        <p:nvSpPr>
          <p:cNvPr id="9" name="Google Shape;234;p11">
            <a:extLst>
              <a:ext uri="{FF2B5EF4-FFF2-40B4-BE49-F238E27FC236}">
                <a16:creationId xmlns:a16="http://schemas.microsoft.com/office/drawing/2014/main" id="{39F37A65-3DB6-FE49-9712-F4C8361749F8}"/>
              </a:ext>
            </a:extLst>
          </p:cNvPr>
          <p:cNvSpPr txBox="1">
            <a:spLocks/>
          </p:cNvSpPr>
          <p:nvPr/>
        </p:nvSpPr>
        <p:spPr>
          <a:xfrm>
            <a:off x="1040220" y="2250688"/>
            <a:ext cx="5244343" cy="478076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700"/>
              <a:buFont typeface="Arial" panose="020B0604020202020204" pitchFamily="34" charset="0"/>
              <a:buNone/>
            </a:pPr>
            <a:r>
              <a:rPr lang="en-US" sz="2000" dirty="0"/>
              <a:t>#</a:t>
            </a:r>
            <a:r>
              <a:rPr lang="en-US" sz="2200" dirty="0"/>
              <a:t>1 By validating ourselves, we promote acceptance.</a:t>
            </a:r>
          </a:p>
          <a:p>
            <a:pPr marL="0" indent="0">
              <a:spcBef>
                <a:spcPts val="340"/>
              </a:spcBef>
              <a:buClr>
                <a:schemeClr val="dk1"/>
              </a:buClr>
              <a:buSzPts val="1700"/>
              <a:buFont typeface="Arial" panose="020B0604020202020204" pitchFamily="34" charset="0"/>
              <a:buNone/>
            </a:pPr>
            <a:r>
              <a:rPr lang="en-US" sz="2200" dirty="0"/>
              <a:t>#2 By validating others, we elevate ourselves.</a:t>
            </a:r>
          </a:p>
          <a:p>
            <a:pPr marL="0" indent="0">
              <a:spcBef>
                <a:spcPts val="340"/>
              </a:spcBef>
              <a:buClr>
                <a:schemeClr val="dk1"/>
              </a:buClr>
              <a:buSzPts val="1700"/>
              <a:buFont typeface="Arial" panose="020B0604020202020204" pitchFamily="34" charset="0"/>
              <a:buNone/>
            </a:pPr>
            <a:r>
              <a:rPr lang="en-US" sz="2200" dirty="0"/>
              <a:t>#3 By meeting our own mental, physical, and emotional needs, we give care from a place of abundance, not scarcity.</a:t>
            </a:r>
          </a:p>
          <a:p>
            <a:pPr marL="0" indent="0">
              <a:spcBef>
                <a:spcPts val="340"/>
              </a:spcBef>
              <a:buClr>
                <a:schemeClr val="dk1"/>
              </a:buClr>
              <a:buSzPts val="1700"/>
              <a:buFont typeface="Arial" panose="020B0604020202020204" pitchFamily="34" charset="0"/>
              <a:buNone/>
            </a:pPr>
            <a:r>
              <a:rPr lang="en-US" sz="2200" dirty="0"/>
              <a:t>#4 By practicing self-goodwill, we manifest it throughout our lives.</a:t>
            </a:r>
          </a:p>
          <a:p>
            <a:pPr marL="0" indent="0">
              <a:spcBef>
                <a:spcPts val="340"/>
              </a:spcBef>
              <a:buClr>
                <a:schemeClr val="dk1"/>
              </a:buClr>
              <a:buSzPts val="1700"/>
              <a:buNone/>
            </a:pPr>
            <a:r>
              <a:rPr lang="en-US" sz="2200" dirty="0"/>
              <a:t>#5 By honoring past traumas and hurts, we allow ourselves freedom from the pain that controls us.</a:t>
            </a:r>
          </a:p>
          <a:p>
            <a:pPr marL="0" indent="0">
              <a:spcBef>
                <a:spcPts val="340"/>
              </a:spcBef>
              <a:buClr>
                <a:schemeClr val="dk1"/>
              </a:buClr>
              <a:buSzPts val="1700"/>
              <a:buFont typeface="Arial" panose="020B0604020202020204" pitchFamily="34" charset="0"/>
              <a:buNone/>
            </a:pPr>
            <a:endParaRPr lang="en-US" sz="1700" dirty="0"/>
          </a:p>
        </p:txBody>
      </p:sp>
      <p:sp>
        <p:nvSpPr>
          <p:cNvPr id="14" name="TextBox 13">
            <a:extLst>
              <a:ext uri="{FF2B5EF4-FFF2-40B4-BE49-F238E27FC236}">
                <a16:creationId xmlns:a16="http://schemas.microsoft.com/office/drawing/2014/main" id="{447EEB4B-02E9-074A-942E-C8D14F083AAF}"/>
              </a:ext>
            </a:extLst>
          </p:cNvPr>
          <p:cNvSpPr txBox="1"/>
          <p:nvPr/>
        </p:nvSpPr>
        <p:spPr>
          <a:xfrm rot="10800000" flipV="1">
            <a:off x="6328193" y="2250688"/>
            <a:ext cx="5244343" cy="2539157"/>
          </a:xfrm>
          <a:prstGeom prst="rect">
            <a:avLst/>
          </a:prstGeom>
          <a:noFill/>
        </p:spPr>
        <p:txBody>
          <a:bodyPr wrap="square" rtlCol="0">
            <a:spAutoFit/>
          </a:bodyPr>
          <a:lstStyle/>
          <a:p>
            <a:pPr marL="0" lvl="0" indent="0" algn="l" rtl="0">
              <a:spcBef>
                <a:spcPts val="340"/>
              </a:spcBef>
              <a:spcAft>
                <a:spcPts val="0"/>
              </a:spcAft>
              <a:buClr>
                <a:schemeClr val="dk1"/>
              </a:buClr>
              <a:buSzPts val="1700"/>
              <a:buNone/>
            </a:pPr>
            <a:r>
              <a:rPr lang="en-US" sz="2200" dirty="0"/>
              <a:t>#6 By “doing the work,” we reclaim the personal power that is rightfully ours.</a:t>
            </a:r>
          </a:p>
          <a:p>
            <a:pPr marL="0" lvl="0" indent="0" algn="l" rtl="0">
              <a:spcBef>
                <a:spcPts val="340"/>
              </a:spcBef>
              <a:spcAft>
                <a:spcPts val="0"/>
              </a:spcAft>
              <a:buClr>
                <a:schemeClr val="dk1"/>
              </a:buClr>
              <a:buSzPts val="1700"/>
              <a:buNone/>
            </a:pPr>
            <a:r>
              <a:rPr lang="en-US" sz="2200" dirty="0"/>
              <a:t>#7 By naming and taking ownership of the core issues that limit our growth, we create authenticity. </a:t>
            </a:r>
          </a:p>
          <a:p>
            <a:pPr marL="0" lvl="0" indent="0" algn="l" rtl="0">
              <a:spcBef>
                <a:spcPts val="340"/>
              </a:spcBef>
              <a:spcAft>
                <a:spcPts val="0"/>
              </a:spcAft>
              <a:buClr>
                <a:schemeClr val="dk1"/>
              </a:buClr>
              <a:buSzPts val="1700"/>
              <a:buNone/>
            </a:pPr>
            <a:r>
              <a:rPr lang="en-US" sz="2200" dirty="0"/>
              <a:t>#8 By managing our self-care, we welcome happiness into our lives.</a:t>
            </a:r>
          </a:p>
        </p:txBody>
      </p:sp>
      <p:sp>
        <p:nvSpPr>
          <p:cNvPr id="15" name="Google Shape;237;p11">
            <a:extLst>
              <a:ext uri="{FF2B5EF4-FFF2-40B4-BE49-F238E27FC236}">
                <a16:creationId xmlns:a16="http://schemas.microsoft.com/office/drawing/2014/main" id="{8ACE15F2-3CF4-B642-8D68-9264F88BE11A}"/>
              </a:ext>
            </a:extLst>
          </p:cNvPr>
          <p:cNvSpPr/>
          <p:nvPr/>
        </p:nvSpPr>
        <p:spPr>
          <a:xfrm>
            <a:off x="4053305" y="5946760"/>
            <a:ext cx="389945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dirty="0">
                <a:solidFill>
                  <a:schemeClr val="dk1"/>
                </a:solidFill>
                <a:latin typeface="Arial"/>
                <a:ea typeface="Arial"/>
                <a:cs typeface="Arial"/>
                <a:sym typeface="Arial"/>
                <a:hlinkClick r:id="rId5"/>
              </a:rPr>
              <a:t>http://www.healthycaregiving.com/pages/TheEightLaws.pdf</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9073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758688" y="1458411"/>
            <a:ext cx="10595112" cy="707886"/>
          </a:xfrm>
          <a:prstGeom prst="rect">
            <a:avLst/>
          </a:prstGeom>
        </p:spPr>
        <p:txBody>
          <a:bodyPr wrap="square">
            <a:spAutoFit/>
          </a:bodyPr>
          <a:lstStyle/>
          <a:p>
            <a:pPr algn="ctr"/>
            <a:r>
              <a:rPr lang="en-US" sz="4000" u="sng" dirty="0">
                <a:solidFill>
                  <a:srgbClr val="000000"/>
                </a:solidFill>
                <a:latin typeface="Arial" panose="020B0604020202020204" pitchFamily="34" charset="0"/>
                <a:ea typeface="Times New Roman" panose="02020603050405020304" pitchFamily="18" charset="0"/>
              </a:rPr>
              <a:t>The Eight Laws Governing Healthy Change</a:t>
            </a:r>
            <a:endParaRPr lang="en-US" sz="4000" u="sng"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2" y="1499225"/>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
        <p:nvSpPr>
          <p:cNvPr id="13" name="Google Shape;234;p11">
            <a:extLst>
              <a:ext uri="{FF2B5EF4-FFF2-40B4-BE49-F238E27FC236}">
                <a16:creationId xmlns:a16="http://schemas.microsoft.com/office/drawing/2014/main" id="{12A6EA4D-B7CA-8A44-A6F4-1C1B368512F2}"/>
              </a:ext>
            </a:extLst>
          </p:cNvPr>
          <p:cNvSpPr txBox="1">
            <a:spLocks/>
          </p:cNvSpPr>
          <p:nvPr/>
        </p:nvSpPr>
        <p:spPr>
          <a:xfrm>
            <a:off x="6188969" y="2207111"/>
            <a:ext cx="5244343" cy="478076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700"/>
              <a:buFont typeface="Arial" panose="020B0604020202020204" pitchFamily="34" charset="0"/>
              <a:buNone/>
            </a:pPr>
            <a:r>
              <a:rPr lang="en-US" sz="2000" dirty="0"/>
              <a:t>#</a:t>
            </a:r>
            <a:r>
              <a:rPr lang="en-US" sz="2200" dirty="0"/>
              <a:t>5 Recognize when you need help. Ask for it.</a:t>
            </a:r>
          </a:p>
          <a:p>
            <a:pPr marL="0" indent="0">
              <a:spcBef>
                <a:spcPts val="340"/>
              </a:spcBef>
              <a:buClr>
                <a:schemeClr val="dk1"/>
              </a:buClr>
              <a:buSzPts val="1700"/>
              <a:buFont typeface="Arial" panose="020B0604020202020204" pitchFamily="34" charset="0"/>
              <a:buNone/>
            </a:pPr>
            <a:endParaRPr lang="en-US" sz="2200" dirty="0"/>
          </a:p>
          <a:p>
            <a:pPr marL="0" indent="0">
              <a:spcBef>
                <a:spcPts val="340"/>
              </a:spcBef>
              <a:buClr>
                <a:schemeClr val="dk1"/>
              </a:buClr>
              <a:buSzPts val="1700"/>
              <a:buFont typeface="Arial" panose="020B0604020202020204" pitchFamily="34" charset="0"/>
              <a:buNone/>
            </a:pPr>
            <a:r>
              <a:rPr lang="en-US" sz="2200" dirty="0"/>
              <a:t>#6 Give yourself credit when credit is due.</a:t>
            </a:r>
          </a:p>
          <a:p>
            <a:pPr marL="0" indent="0">
              <a:spcBef>
                <a:spcPts val="340"/>
              </a:spcBef>
              <a:buClr>
                <a:schemeClr val="dk1"/>
              </a:buClr>
              <a:buSzPts val="1700"/>
              <a:buFont typeface="Arial" panose="020B0604020202020204" pitchFamily="34" charset="0"/>
              <a:buNone/>
            </a:pPr>
            <a:endParaRPr lang="en-US" sz="2200" dirty="0"/>
          </a:p>
          <a:p>
            <a:pPr marL="0" indent="0">
              <a:spcBef>
                <a:spcPts val="340"/>
              </a:spcBef>
              <a:buClr>
                <a:schemeClr val="dk1"/>
              </a:buClr>
              <a:buSzPts val="1700"/>
              <a:buFont typeface="Arial" panose="020B0604020202020204" pitchFamily="34" charset="0"/>
              <a:buNone/>
            </a:pPr>
            <a:r>
              <a:rPr lang="en-US" sz="2200" dirty="0"/>
              <a:t>#7 Give others credit when credit is due.</a:t>
            </a:r>
          </a:p>
          <a:p>
            <a:pPr marL="0" indent="0">
              <a:spcBef>
                <a:spcPts val="340"/>
              </a:spcBef>
              <a:buClr>
                <a:schemeClr val="dk1"/>
              </a:buClr>
              <a:buSzPts val="1700"/>
              <a:buFont typeface="Arial" panose="020B0604020202020204" pitchFamily="34" charset="0"/>
              <a:buNone/>
            </a:pPr>
            <a:endParaRPr lang="en-US" sz="2200" dirty="0"/>
          </a:p>
          <a:p>
            <a:pPr marL="0" indent="0">
              <a:spcBef>
                <a:spcPts val="340"/>
              </a:spcBef>
              <a:buClr>
                <a:schemeClr val="dk1"/>
              </a:buClr>
              <a:buSzPts val="1700"/>
              <a:buFont typeface="Arial" panose="020B0604020202020204" pitchFamily="34" charset="0"/>
              <a:buNone/>
            </a:pPr>
            <a:r>
              <a:rPr lang="en-US" sz="2200" dirty="0"/>
              <a:t>#8 Breathe deeply as often as possible.</a:t>
            </a:r>
            <a:endParaRPr lang="en-US" sz="1700" dirty="0"/>
          </a:p>
        </p:txBody>
      </p:sp>
      <p:pic>
        <p:nvPicPr>
          <p:cNvPr id="4" name="Picture 3">
            <a:extLst>
              <a:ext uri="{FF2B5EF4-FFF2-40B4-BE49-F238E27FC236}">
                <a16:creationId xmlns:a16="http://schemas.microsoft.com/office/drawing/2014/main" id="{B61602AF-AEAE-B340-BC42-A6FC5653C3A6}"/>
              </a:ext>
            </a:extLst>
          </p:cNvPr>
          <p:cNvPicPr>
            <a:picLocks noChangeAspect="1"/>
          </p:cNvPicPr>
          <p:nvPr/>
        </p:nvPicPr>
        <p:blipFill>
          <a:blip r:embed="rId4"/>
          <a:stretch>
            <a:fillRect/>
          </a:stretch>
        </p:blipFill>
        <p:spPr>
          <a:xfrm>
            <a:off x="7911184" y="4597494"/>
            <a:ext cx="1422400" cy="1422400"/>
          </a:xfrm>
          <a:prstGeom prst="rect">
            <a:avLst/>
          </a:prstGeom>
        </p:spPr>
      </p:pic>
      <p:sp>
        <p:nvSpPr>
          <p:cNvPr id="12" name="Google Shape;243;p12">
            <a:extLst>
              <a:ext uri="{FF2B5EF4-FFF2-40B4-BE49-F238E27FC236}">
                <a16:creationId xmlns:a16="http://schemas.microsoft.com/office/drawing/2014/main" id="{7A0934F3-7994-5544-8AA0-5EB0BB3B492B}"/>
              </a:ext>
            </a:extLst>
          </p:cNvPr>
          <p:cNvSpPr txBox="1">
            <a:spLocks/>
          </p:cNvSpPr>
          <p:nvPr/>
        </p:nvSpPr>
        <p:spPr>
          <a:xfrm>
            <a:off x="797121" y="2207111"/>
            <a:ext cx="5259123" cy="394762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700"/>
              <a:buFont typeface="Arial" panose="020B0604020202020204" pitchFamily="34" charset="0"/>
              <a:buNone/>
            </a:pPr>
            <a:r>
              <a:rPr lang="en-US" sz="2400" dirty="0"/>
              <a:t>#1 Take frequent breaks from what you are doing.</a:t>
            </a:r>
          </a:p>
          <a:p>
            <a:pPr marL="0" indent="0">
              <a:spcBef>
                <a:spcPts val="340"/>
              </a:spcBef>
              <a:buClr>
                <a:schemeClr val="dk1"/>
              </a:buClr>
              <a:buSzPts val="1700"/>
              <a:buFont typeface="Arial" panose="020B0604020202020204" pitchFamily="34" charset="0"/>
              <a:buNone/>
            </a:pPr>
            <a:endParaRPr lang="en-US" sz="2400" dirty="0"/>
          </a:p>
          <a:p>
            <a:pPr marL="0" indent="0">
              <a:spcBef>
                <a:spcPts val="340"/>
              </a:spcBef>
              <a:buClr>
                <a:schemeClr val="dk1"/>
              </a:buClr>
              <a:buSzPts val="1700"/>
              <a:buFont typeface="Arial" panose="020B0604020202020204" pitchFamily="34" charset="0"/>
              <a:buNone/>
            </a:pPr>
            <a:r>
              <a:rPr lang="en-US" sz="2400" dirty="0"/>
              <a:t>#2 Learn the word “no”.  Use it whenever necessary.</a:t>
            </a:r>
          </a:p>
          <a:p>
            <a:pPr marL="0" indent="0">
              <a:spcBef>
                <a:spcPts val="340"/>
              </a:spcBef>
              <a:buClr>
                <a:schemeClr val="dk1"/>
              </a:buClr>
              <a:buSzPts val="1700"/>
              <a:buFont typeface="Arial" panose="020B0604020202020204" pitchFamily="34" charset="0"/>
              <a:buNone/>
            </a:pPr>
            <a:endParaRPr lang="en-US" sz="2400" dirty="0"/>
          </a:p>
          <a:p>
            <a:pPr marL="0" indent="0">
              <a:spcBef>
                <a:spcPts val="340"/>
              </a:spcBef>
              <a:buClr>
                <a:schemeClr val="dk1"/>
              </a:buClr>
              <a:buSzPts val="1700"/>
              <a:buFont typeface="Arial" panose="020B0604020202020204" pitchFamily="34" charset="0"/>
              <a:buNone/>
            </a:pPr>
            <a:r>
              <a:rPr lang="en-US" sz="2400" dirty="0"/>
              <a:t>#3 Share the load with others.</a:t>
            </a:r>
          </a:p>
          <a:p>
            <a:pPr marL="0" indent="0">
              <a:spcBef>
                <a:spcPts val="340"/>
              </a:spcBef>
              <a:buClr>
                <a:schemeClr val="dk1"/>
              </a:buClr>
              <a:buSzPts val="1700"/>
              <a:buFont typeface="Arial" panose="020B0604020202020204" pitchFamily="34" charset="0"/>
              <a:buNone/>
            </a:pPr>
            <a:endParaRPr lang="en-US" sz="2400" dirty="0"/>
          </a:p>
          <a:p>
            <a:pPr marL="0" indent="0">
              <a:spcBef>
                <a:spcPts val="340"/>
              </a:spcBef>
              <a:buSzPts val="1700"/>
              <a:buFont typeface="Arial" panose="020B0604020202020204" pitchFamily="34" charset="0"/>
              <a:buNone/>
            </a:pPr>
            <a:r>
              <a:rPr lang="en-US" sz="2400" dirty="0"/>
              <a:t>#4 There is humor in every situation. Find it and laugh.</a:t>
            </a:r>
          </a:p>
        </p:txBody>
      </p:sp>
      <p:sp>
        <p:nvSpPr>
          <p:cNvPr id="14" name="Google Shape;237;p11">
            <a:extLst>
              <a:ext uri="{FF2B5EF4-FFF2-40B4-BE49-F238E27FC236}">
                <a16:creationId xmlns:a16="http://schemas.microsoft.com/office/drawing/2014/main" id="{76E87AB7-364B-9643-8B05-158888B67F85}"/>
              </a:ext>
            </a:extLst>
          </p:cNvPr>
          <p:cNvSpPr/>
          <p:nvPr/>
        </p:nvSpPr>
        <p:spPr>
          <a:xfrm>
            <a:off x="3879007" y="5941281"/>
            <a:ext cx="389945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u="sng" dirty="0">
                <a:solidFill>
                  <a:schemeClr val="dk1"/>
                </a:solidFill>
                <a:latin typeface="Arial"/>
                <a:ea typeface="Arial"/>
                <a:cs typeface="Arial"/>
                <a:sym typeface="Arial"/>
                <a:hlinkClick r:id="rId5"/>
              </a:rPr>
              <a:t>http://www.healthycaregiving.com/pages/TheEightLaws.pdf</a:t>
            </a:r>
            <a:endParaRPr sz="110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679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758688" y="1458411"/>
            <a:ext cx="10595112" cy="707886"/>
          </a:xfrm>
          <a:prstGeom prst="rect">
            <a:avLst/>
          </a:prstGeom>
        </p:spPr>
        <p:txBody>
          <a:bodyPr wrap="square">
            <a:spAutoFit/>
          </a:bodyPr>
          <a:lstStyle/>
          <a:p>
            <a:pPr algn="ctr"/>
            <a:r>
              <a:rPr lang="en-US" sz="4000" u="sng" dirty="0">
                <a:solidFill>
                  <a:srgbClr val="000000"/>
                </a:solidFill>
                <a:latin typeface="Arial" panose="020B0604020202020204" pitchFamily="34" charset="0"/>
                <a:ea typeface="Times New Roman" panose="02020603050405020304" pitchFamily="18" charset="0"/>
              </a:rPr>
              <a:t>Job Burnout</a:t>
            </a:r>
            <a:endParaRPr lang="en-US" sz="4000" u="sng"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2" y="1499225"/>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14" name="Google Shape;292;p14">
            <a:extLst>
              <a:ext uri="{FF2B5EF4-FFF2-40B4-BE49-F238E27FC236}">
                <a16:creationId xmlns:a16="http://schemas.microsoft.com/office/drawing/2014/main" id="{6AECA667-C68F-B24D-9EC0-2B4B843AB39E}"/>
              </a:ext>
            </a:extLst>
          </p:cNvPr>
          <p:cNvPicPr preferRelativeResize="0"/>
          <p:nvPr/>
        </p:nvPicPr>
        <p:blipFill rotWithShape="1">
          <a:blip r:embed="rId4">
            <a:alphaModFix/>
          </a:blip>
          <a:srcRect/>
          <a:stretch/>
        </p:blipFill>
        <p:spPr>
          <a:xfrm>
            <a:off x="5969000" y="2276599"/>
            <a:ext cx="5384800" cy="3405885"/>
          </a:xfrm>
          <a:prstGeom prst="rect">
            <a:avLst/>
          </a:prstGeom>
          <a:solidFill>
            <a:srgbClr val="FFFFFF"/>
          </a:solidFill>
          <a:ln>
            <a:noFill/>
          </a:ln>
        </p:spPr>
      </p:pic>
      <p:sp>
        <p:nvSpPr>
          <p:cNvPr id="16" name="Rectangle 15">
            <a:extLst>
              <a:ext uri="{FF2B5EF4-FFF2-40B4-BE49-F238E27FC236}">
                <a16:creationId xmlns:a16="http://schemas.microsoft.com/office/drawing/2014/main" id="{F2476E5D-F0FF-1F45-8B07-4F64112C160D}"/>
              </a:ext>
            </a:extLst>
          </p:cNvPr>
          <p:cNvSpPr/>
          <p:nvPr/>
        </p:nvSpPr>
        <p:spPr>
          <a:xfrm>
            <a:off x="758688" y="2425271"/>
            <a:ext cx="5082176" cy="3108543"/>
          </a:xfrm>
          <a:prstGeom prst="rect">
            <a:avLst/>
          </a:prstGeom>
        </p:spPr>
        <p:txBody>
          <a:bodyPr wrap="square">
            <a:spAutoFit/>
          </a:bodyPr>
          <a:lstStyle/>
          <a:p>
            <a:pPr algn="r"/>
            <a:r>
              <a:rPr lang="en-US" sz="2800" dirty="0">
                <a:latin typeface="Arial" panose="020B0604020202020204" pitchFamily="34" charset="0"/>
                <a:cs typeface="Arial" panose="020B0604020202020204" pitchFamily="34" charset="0"/>
              </a:rPr>
              <a:t>Job burnout is a special type of work-related stress – a state of physical or emotional exhaustion that also involves a sense of reduced accomplishment and loss of personal identity.</a:t>
            </a:r>
          </a:p>
        </p:txBody>
      </p:sp>
      <p:sp>
        <p:nvSpPr>
          <p:cNvPr id="5" name="Rectangle 4">
            <a:extLst>
              <a:ext uri="{FF2B5EF4-FFF2-40B4-BE49-F238E27FC236}">
                <a16:creationId xmlns:a16="http://schemas.microsoft.com/office/drawing/2014/main" id="{60052741-4EDD-B941-A13A-F24A2AC91AE0}"/>
              </a:ext>
            </a:extLst>
          </p:cNvPr>
          <p:cNvSpPr/>
          <p:nvPr/>
        </p:nvSpPr>
        <p:spPr>
          <a:xfrm>
            <a:off x="3008244" y="5909534"/>
            <a:ext cx="6096000" cy="276999"/>
          </a:xfrm>
          <a:prstGeom prst="rect">
            <a:avLst/>
          </a:prstGeom>
        </p:spPr>
        <p:txBody>
          <a:bodyPr>
            <a:spAutoFit/>
          </a:bodyPr>
          <a:lstStyle/>
          <a:p>
            <a:r>
              <a:rPr lang="en-US" sz="1200" dirty="0">
                <a:hlinkClick r:id="rId5"/>
              </a:rPr>
              <a:t>https://www.mayoclinic.org/healthy-lifestyle/adult-health/in-depth/burnout/art-20046642</a:t>
            </a:r>
            <a:endParaRPr lang="en-US" sz="1200" dirty="0"/>
          </a:p>
        </p:txBody>
      </p:sp>
    </p:spTree>
    <p:extLst>
      <p:ext uri="{BB962C8B-B14F-4D97-AF65-F5344CB8AC3E}">
        <p14:creationId xmlns:p14="http://schemas.microsoft.com/office/powerpoint/2010/main" val="2329852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2" y="1499225"/>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4" name="Picture 3">
            <a:extLst>
              <a:ext uri="{FF2B5EF4-FFF2-40B4-BE49-F238E27FC236}">
                <a16:creationId xmlns:a16="http://schemas.microsoft.com/office/drawing/2014/main" id="{700C9553-A1B6-C341-8C19-6FC7F0AEF80D}"/>
              </a:ext>
            </a:extLst>
          </p:cNvPr>
          <p:cNvPicPr>
            <a:picLocks noChangeAspect="1"/>
          </p:cNvPicPr>
          <p:nvPr/>
        </p:nvPicPr>
        <p:blipFill>
          <a:blip r:embed="rId4"/>
          <a:stretch>
            <a:fillRect/>
          </a:stretch>
        </p:blipFill>
        <p:spPr>
          <a:xfrm>
            <a:off x="3124501" y="1647904"/>
            <a:ext cx="5942997" cy="4423935"/>
          </a:xfrm>
          <a:prstGeom prst="rect">
            <a:avLst/>
          </a:prstGeom>
        </p:spPr>
      </p:pic>
    </p:spTree>
    <p:extLst>
      <p:ext uri="{BB962C8B-B14F-4D97-AF65-F5344CB8AC3E}">
        <p14:creationId xmlns:p14="http://schemas.microsoft.com/office/powerpoint/2010/main" val="377590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989285" y="1521221"/>
            <a:ext cx="10595112"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What is Self-Care?</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798444" y="2495462"/>
            <a:ext cx="10595111" cy="3681777"/>
          </a:xfrm>
          <a:prstGeom prst="rect">
            <a:avLst/>
          </a:prstGeom>
        </p:spPr>
        <p:txBody>
          <a:bodyPr wrap="square">
            <a:spAutoFit/>
          </a:bodyPr>
          <a:lstStyle/>
          <a:p>
            <a:pPr indent="-457200">
              <a:lnSpc>
                <a:spcPct val="115000"/>
              </a:lnSpc>
              <a:spcBef>
                <a:spcPts val="0"/>
              </a:spcBef>
              <a:buSzPct val="100000"/>
              <a:buFont typeface="Arial" panose="020B0604020202020204" pitchFamily="34" charset="0"/>
              <a:buChar char="•"/>
            </a:pPr>
            <a:r>
              <a:rPr lang="en-US" sz="2500" dirty="0">
                <a:latin typeface="Arial" panose="020B0604020202020204" pitchFamily="34" charset="0"/>
                <a:ea typeface="Arial" panose="020B0604020202020204" pitchFamily="34" charset="0"/>
              </a:rPr>
              <a:t>Self-care is the practice of taking action to preserve or improve one’s own health and taking an active role in protecting your own well-being and happiness when facing stressful or difficult situations. </a:t>
            </a:r>
          </a:p>
          <a:p>
            <a:pPr indent="-457200">
              <a:lnSpc>
                <a:spcPct val="115000"/>
              </a:lnSpc>
              <a:spcBef>
                <a:spcPts val="0"/>
              </a:spcBef>
              <a:buSzPct val="100000"/>
              <a:buFont typeface="Arial" panose="020B0604020202020204" pitchFamily="34" charset="0"/>
              <a:buChar char="•"/>
            </a:pPr>
            <a:r>
              <a:rPr lang="en-US" sz="2500" dirty="0">
                <a:latin typeface="Arial" panose="020B0604020202020204" pitchFamily="34" charset="0"/>
                <a:ea typeface="Arial" panose="020B0604020202020204" pitchFamily="34" charset="0"/>
              </a:rPr>
              <a:t>It is defined as a balanced spectrum of feelings and attitudes associated with positivity, feeling grateful and upbeat, and being able to express appreciation and liking.  </a:t>
            </a:r>
          </a:p>
          <a:p>
            <a:pPr indent="-457200">
              <a:lnSpc>
                <a:spcPct val="115000"/>
              </a:lnSpc>
              <a:spcBef>
                <a:spcPts val="0"/>
              </a:spcBef>
              <a:buSzPct val="100000"/>
              <a:buFont typeface="Arial" panose="020B0604020202020204" pitchFamily="34" charset="0"/>
              <a:buChar char="•"/>
            </a:pPr>
            <a:r>
              <a:rPr lang="en-US" sz="2500" dirty="0">
                <a:latin typeface="Arial" panose="020B0604020202020204" pitchFamily="34" charset="0"/>
                <a:ea typeface="Arial" panose="020B0604020202020204" pitchFamily="34" charset="0"/>
              </a:rPr>
              <a:t>Organizational self-care is equally important.</a:t>
            </a:r>
          </a:p>
          <a:p>
            <a:pPr lvl="0">
              <a:buSzPts val="1400"/>
            </a:pPr>
            <a:endParaRPr lang="en-US" sz="32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279743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endParaRPr lang="en-US" sz="6000" dirty="0">
              <a:latin typeface="+mn-lt"/>
              <a:cs typeface="Arial" panose="020B0604020202020204" pitchFamily="34" charset="0"/>
            </a:endParaRP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pic>
        <p:nvPicPr>
          <p:cNvPr id="8" name="Picture 7">
            <a:extLst>
              <a:ext uri="{FF2B5EF4-FFF2-40B4-BE49-F238E27FC236}">
                <a16:creationId xmlns:a16="http://schemas.microsoft.com/office/drawing/2014/main" id="{EDAC4CB0-19D1-F74D-B478-D024755DC5D2}"/>
              </a:ext>
            </a:extLst>
          </p:cNvPr>
          <p:cNvPicPr>
            <a:picLocks noChangeAspect="1"/>
          </p:cNvPicPr>
          <p:nvPr/>
        </p:nvPicPr>
        <p:blipFill>
          <a:blip r:embed="rId3"/>
          <a:srcRect/>
          <a:stretch/>
        </p:blipFill>
        <p:spPr>
          <a:xfrm>
            <a:off x="1480908" y="2253529"/>
            <a:ext cx="2633160" cy="2633160"/>
          </a:xfrm>
          <a:prstGeom prst="rect">
            <a:avLst/>
          </a:prstGeom>
        </p:spPr>
      </p:pic>
      <p:sp>
        <p:nvSpPr>
          <p:cNvPr id="9" name="Rectangle 8">
            <a:extLst>
              <a:ext uri="{FF2B5EF4-FFF2-40B4-BE49-F238E27FC236}">
                <a16:creationId xmlns:a16="http://schemas.microsoft.com/office/drawing/2014/main" id="{17B317DE-67AC-5247-BB5A-7F35395776A4}"/>
              </a:ext>
            </a:extLst>
          </p:cNvPr>
          <p:cNvSpPr/>
          <p:nvPr/>
        </p:nvSpPr>
        <p:spPr>
          <a:xfrm>
            <a:off x="4354524" y="2849563"/>
            <a:ext cx="6390854" cy="120032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Please use the link to fill out an evaluation. Thank you!</a:t>
            </a:r>
          </a:p>
        </p:txBody>
      </p:sp>
      <p:pic>
        <p:nvPicPr>
          <p:cNvPr id="10" name="Picture 9">
            <a:extLst>
              <a:ext uri="{FF2B5EF4-FFF2-40B4-BE49-F238E27FC236}">
                <a16:creationId xmlns:a16="http://schemas.microsoft.com/office/drawing/2014/main" id="{18EA9ADC-2184-1648-BD53-A0FBB33EFC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1970005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cs typeface="Arial" panose="020B0604020202020204" pitchFamily="34" charset="0"/>
              </a:rPr>
              <a:t> Self-Care</a:t>
            </a:r>
          </a:p>
        </p:txBody>
      </p:sp>
      <p:cxnSp>
        <p:nvCxnSpPr>
          <p:cNvPr id="5" name="Straight Connector 4">
            <a:extLst>
              <a:ext uri="{FF2B5EF4-FFF2-40B4-BE49-F238E27FC236}">
                <a16:creationId xmlns:a16="http://schemas.microsoft.com/office/drawing/2014/main" id="{16346B43-B65B-E147-9455-42590B55BE46}"/>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7" name="TextBox 6">
            <a:extLst>
              <a:ext uri="{FF2B5EF4-FFF2-40B4-BE49-F238E27FC236}">
                <a16:creationId xmlns:a16="http://schemas.microsoft.com/office/drawing/2014/main" id="{0413D305-0AF7-4941-9B44-3D28FD0B1870}"/>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10" name="Google Shape;89;p1">
            <a:extLst>
              <a:ext uri="{FF2B5EF4-FFF2-40B4-BE49-F238E27FC236}">
                <a16:creationId xmlns:a16="http://schemas.microsoft.com/office/drawing/2014/main" id="{0587AEF1-5A07-D34A-AC75-D67E311CFDA9}"/>
              </a:ext>
            </a:extLst>
          </p:cNvPr>
          <p:cNvSpPr txBox="1">
            <a:spLocks/>
          </p:cNvSpPr>
          <p:nvPr/>
        </p:nvSpPr>
        <p:spPr>
          <a:xfrm>
            <a:off x="526773" y="2801375"/>
            <a:ext cx="5408150" cy="1210255"/>
          </a:xfrm>
          <a:prstGeom prst="rect">
            <a:avLst/>
          </a:prstGeom>
          <a:noFill/>
          <a:ln>
            <a:noFill/>
          </a:ln>
        </p:spPr>
        <p:txBody>
          <a:bodyPr spcFirstLastPara="1" vert="horz" wrap="square" lIns="91425" tIns="45700" rIns="91425" bIns="45700" numCol="1" rtlCol="0" anchor="t" anchorCtr="0" compatLnSpc="1">
            <a:prstTxWarp prst="textNoShape">
              <a:avLst/>
            </a:prstTxWarp>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2400"/>
              <a:buNone/>
            </a:pPr>
            <a:r>
              <a:rPr lang="en-US" dirty="0">
                <a:solidFill>
                  <a:schemeClr val="bg1">
                    <a:lumMod val="65000"/>
                  </a:schemeClr>
                </a:solidFill>
                <a:latin typeface="Arial"/>
                <a:ea typeface="Arial"/>
                <a:cs typeface="Arial"/>
                <a:sym typeface="Arial"/>
              </a:rPr>
              <a:t>Presenter name</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Email</a:t>
            </a:r>
          </a:p>
          <a:p>
            <a:pPr marL="0" indent="0" algn="ctr">
              <a:spcBef>
                <a:spcPts val="0"/>
              </a:spcBef>
              <a:buClr>
                <a:schemeClr val="dk1"/>
              </a:buClr>
              <a:buSzPts val="2400"/>
              <a:buNone/>
            </a:pPr>
            <a:r>
              <a:rPr lang="en-US" dirty="0">
                <a:solidFill>
                  <a:schemeClr val="bg1">
                    <a:lumMod val="65000"/>
                  </a:schemeClr>
                </a:solidFill>
                <a:latin typeface="Arial"/>
                <a:cs typeface="Arial"/>
                <a:sym typeface="Arial"/>
              </a:rPr>
              <a:t>Phone </a:t>
            </a:r>
            <a:endParaRPr lang="en-US" dirty="0"/>
          </a:p>
        </p:txBody>
      </p:sp>
      <p:pic>
        <p:nvPicPr>
          <p:cNvPr id="11" name="Google Shape;404;p21" descr="Image result for breathing">
            <a:extLst>
              <a:ext uri="{FF2B5EF4-FFF2-40B4-BE49-F238E27FC236}">
                <a16:creationId xmlns:a16="http://schemas.microsoft.com/office/drawing/2014/main" id="{CC329A9D-7725-7544-9388-0FD3C931DF4E}"/>
              </a:ext>
            </a:extLst>
          </p:cNvPr>
          <p:cNvPicPr preferRelativeResize="0">
            <a:picLocks/>
          </p:cNvPicPr>
          <p:nvPr/>
        </p:nvPicPr>
        <p:blipFill rotWithShape="1">
          <a:blip r:embed="rId3">
            <a:alphaModFix/>
          </a:blip>
          <a:srcRect/>
          <a:stretch/>
        </p:blipFill>
        <p:spPr>
          <a:xfrm>
            <a:off x="5663045" y="1838187"/>
            <a:ext cx="5841105" cy="3637322"/>
          </a:xfrm>
          <a:prstGeom prst="rect">
            <a:avLst/>
          </a:prstGeom>
          <a:noFill/>
          <a:ln>
            <a:noFill/>
          </a:ln>
        </p:spPr>
      </p:pic>
      <p:pic>
        <p:nvPicPr>
          <p:cNvPr id="9" name="Picture 8">
            <a:extLst>
              <a:ext uri="{FF2B5EF4-FFF2-40B4-BE49-F238E27FC236}">
                <a16:creationId xmlns:a16="http://schemas.microsoft.com/office/drawing/2014/main" id="{C1F0A81B-33BE-A74A-AF07-3516B77056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372753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990600" y="1436826"/>
            <a:ext cx="10595112" cy="923330"/>
          </a:xfrm>
          <a:prstGeom prst="rect">
            <a:avLst/>
          </a:prstGeom>
        </p:spPr>
        <p:txBody>
          <a:bodyPr wrap="square">
            <a:spAutoFit/>
          </a:bodyPr>
          <a:lstStyle/>
          <a:p>
            <a:pPr algn="ctr"/>
            <a:r>
              <a:rPr lang="en-US" sz="4800" dirty="0">
                <a:solidFill>
                  <a:srgbClr val="000000"/>
                </a:solidFill>
                <a:latin typeface="Arial" panose="020B0604020202020204" pitchFamily="34" charset="0"/>
                <a:ea typeface="Times New Roman" panose="02020603050405020304" pitchFamily="18" charset="0"/>
              </a:rPr>
              <a:t>Vocabulary</a:t>
            </a:r>
            <a:r>
              <a:rPr lang="en-US" sz="5400" dirty="0">
                <a:solidFill>
                  <a:srgbClr val="000000"/>
                </a:solidFill>
                <a:latin typeface="Arial" panose="020B0604020202020204" pitchFamily="34" charset="0"/>
                <a:ea typeface="Times New Roman" panose="02020603050405020304" pitchFamily="18" charset="0"/>
              </a:rPr>
              <a:t> </a:t>
            </a:r>
            <a:endParaRPr lang="en-US" sz="5400" dirty="0"/>
          </a:p>
        </p:txBody>
      </p:sp>
      <p:sp>
        <p:nvSpPr>
          <p:cNvPr id="8" name="Rectangle 7">
            <a:extLst>
              <a:ext uri="{FF2B5EF4-FFF2-40B4-BE49-F238E27FC236}">
                <a16:creationId xmlns:a16="http://schemas.microsoft.com/office/drawing/2014/main" id="{33BE8F56-3668-4D43-BB6C-1B714B245286}"/>
              </a:ext>
            </a:extLst>
          </p:cNvPr>
          <p:cNvSpPr/>
          <p:nvPr/>
        </p:nvSpPr>
        <p:spPr>
          <a:xfrm>
            <a:off x="798444" y="2170311"/>
            <a:ext cx="10595111" cy="4386329"/>
          </a:xfrm>
          <a:prstGeom prst="rect">
            <a:avLst/>
          </a:prstGeom>
        </p:spPr>
        <p:txBody>
          <a:bodyPr wrap="square">
            <a:spAutoFit/>
          </a:bodyPr>
          <a:lstStyle/>
          <a:p>
            <a:pPr marL="342898" lvl="0" indent="-342898">
              <a:lnSpc>
                <a:spcPct val="80000"/>
              </a:lnSpc>
              <a:buClr>
                <a:schemeClr val="dk1"/>
              </a:buClr>
              <a:buSzPts val="2960"/>
              <a:buChar char="•"/>
            </a:pPr>
            <a:r>
              <a:rPr lang="en-US" sz="2400" b="1" dirty="0"/>
              <a:t>Work-Related Traumatic Stress</a:t>
            </a:r>
          </a:p>
          <a:p>
            <a:pPr marL="742947" lvl="1" indent="-285748">
              <a:lnSpc>
                <a:spcPct val="80000"/>
              </a:lnSpc>
              <a:spcBef>
                <a:spcPts val="518"/>
              </a:spcBef>
              <a:buClr>
                <a:schemeClr val="dk1"/>
              </a:buClr>
              <a:buSzPts val="2590"/>
              <a:buChar char="–"/>
            </a:pPr>
            <a:r>
              <a:rPr lang="en-US" sz="2400" dirty="0"/>
              <a:t>Primary traumatic stress; direct target of event</a:t>
            </a:r>
          </a:p>
          <a:p>
            <a:pPr marL="742947" lvl="1" indent="-285748">
              <a:lnSpc>
                <a:spcPct val="80000"/>
              </a:lnSpc>
              <a:spcBef>
                <a:spcPts val="518"/>
              </a:spcBef>
              <a:buClr>
                <a:schemeClr val="dk1"/>
              </a:buClr>
              <a:buSzPts val="2590"/>
              <a:buChar char="–"/>
            </a:pPr>
            <a:r>
              <a:rPr lang="en-US" sz="2400" dirty="0"/>
              <a:t>Secondary traumatic exposure to event due to a relationship with the primary person</a:t>
            </a:r>
          </a:p>
          <a:p>
            <a:pPr marL="342898" lvl="0" indent="-342898">
              <a:lnSpc>
                <a:spcPct val="80000"/>
              </a:lnSpc>
              <a:spcBef>
                <a:spcPts val="592"/>
              </a:spcBef>
              <a:buClr>
                <a:schemeClr val="dk1"/>
              </a:buClr>
              <a:buSzPts val="2960"/>
              <a:buChar char="•"/>
            </a:pPr>
            <a:r>
              <a:rPr lang="en-US" sz="2400" b="1" dirty="0"/>
              <a:t>Compassion Satisfaction</a:t>
            </a:r>
          </a:p>
          <a:p>
            <a:pPr marL="742947" lvl="1" indent="-285748">
              <a:lnSpc>
                <a:spcPct val="80000"/>
              </a:lnSpc>
              <a:spcBef>
                <a:spcPts val="518"/>
              </a:spcBef>
              <a:buClr>
                <a:schemeClr val="dk1"/>
              </a:buClr>
              <a:buSzPts val="2590"/>
              <a:buChar char="–"/>
            </a:pPr>
            <a:r>
              <a:rPr lang="en-US" sz="2400" dirty="0"/>
              <a:t>Positive feelings of working with others; development of personal strengths as a result</a:t>
            </a:r>
          </a:p>
          <a:p>
            <a:pPr marL="342898" lvl="0" indent="-342898">
              <a:lnSpc>
                <a:spcPct val="80000"/>
              </a:lnSpc>
              <a:spcBef>
                <a:spcPts val="592"/>
              </a:spcBef>
              <a:buClr>
                <a:schemeClr val="dk1"/>
              </a:buClr>
              <a:buSzPts val="2960"/>
              <a:buChar char="•"/>
            </a:pPr>
            <a:r>
              <a:rPr lang="en-US" sz="2400" b="1" dirty="0"/>
              <a:t>Compassion Fatigue</a:t>
            </a:r>
          </a:p>
          <a:p>
            <a:pPr marL="742947" lvl="1" indent="-285748">
              <a:lnSpc>
                <a:spcPct val="80000"/>
              </a:lnSpc>
              <a:spcBef>
                <a:spcPts val="518"/>
              </a:spcBef>
              <a:buClr>
                <a:schemeClr val="dk1"/>
              </a:buClr>
              <a:buSzPts val="2590"/>
              <a:buChar char="–"/>
            </a:pPr>
            <a:r>
              <a:rPr lang="en-US" sz="2400" dirty="0"/>
              <a:t>The weariness that can come from caring (Johnson, 1997)</a:t>
            </a:r>
          </a:p>
          <a:p>
            <a:pPr marL="342898" lvl="0" indent="-342898">
              <a:lnSpc>
                <a:spcPct val="80000"/>
              </a:lnSpc>
              <a:spcBef>
                <a:spcPts val="592"/>
              </a:spcBef>
              <a:buClr>
                <a:schemeClr val="dk1"/>
              </a:buClr>
              <a:buSzPts val="2960"/>
              <a:buChar char="•"/>
            </a:pPr>
            <a:r>
              <a:rPr lang="en-US" sz="2400" b="1" dirty="0"/>
              <a:t>Burnout</a:t>
            </a:r>
          </a:p>
          <a:p>
            <a:pPr marL="742947" lvl="1" indent="-285748">
              <a:lnSpc>
                <a:spcPct val="80000"/>
              </a:lnSpc>
              <a:spcBef>
                <a:spcPts val="518"/>
              </a:spcBef>
              <a:buClr>
                <a:schemeClr val="dk1"/>
              </a:buClr>
              <a:buSzPts val="2590"/>
              <a:buChar char="–"/>
            </a:pPr>
            <a:r>
              <a:rPr lang="en-US" sz="2400" dirty="0"/>
              <a:t>Physical and emotional exhaustion</a:t>
            </a:r>
          </a:p>
          <a:p>
            <a:pPr lvl="0">
              <a:buSzPts val="1400"/>
            </a:pPr>
            <a:endParaRPr lang="en-US" sz="32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58733" y="217626"/>
            <a:ext cx="1048595" cy="1219200"/>
          </a:xfrm>
          <a:prstGeom prst="rect">
            <a:avLst/>
          </a:prstGeom>
          <a:ln>
            <a:noFill/>
          </a:ln>
        </p:spPr>
      </p:pic>
    </p:spTree>
    <p:extLst>
      <p:ext uri="{BB962C8B-B14F-4D97-AF65-F5344CB8AC3E}">
        <p14:creationId xmlns:p14="http://schemas.microsoft.com/office/powerpoint/2010/main" val="2666535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22815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989285" y="1521221"/>
            <a:ext cx="10595112" cy="923330"/>
          </a:xfrm>
          <a:prstGeom prst="rect">
            <a:avLst/>
          </a:prstGeom>
        </p:spPr>
        <p:txBody>
          <a:bodyPr wrap="square">
            <a:spAutoFit/>
          </a:bodyPr>
          <a:lstStyle/>
          <a:p>
            <a:pPr algn="ctr"/>
            <a:r>
              <a:rPr lang="en-US" sz="5400" dirty="0">
                <a:solidFill>
                  <a:srgbClr val="000000"/>
                </a:solidFill>
                <a:latin typeface="Arial" panose="020B0604020202020204" pitchFamily="34" charset="0"/>
                <a:ea typeface="Times New Roman" panose="02020603050405020304" pitchFamily="18" charset="0"/>
              </a:rPr>
              <a:t>Compassion Fatigue</a:t>
            </a:r>
            <a:endParaRPr lang="en-US" sz="5400" dirty="0"/>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pic>
        <p:nvPicPr>
          <p:cNvPr id="4" name="Picture 3">
            <a:extLst>
              <a:ext uri="{FF2B5EF4-FFF2-40B4-BE49-F238E27FC236}">
                <a16:creationId xmlns:a16="http://schemas.microsoft.com/office/drawing/2014/main" id="{E54BA8FE-FC4C-1C48-9B72-660FB0FE62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7413" y="2387948"/>
            <a:ext cx="4857173" cy="3840202"/>
          </a:xfrm>
          <a:prstGeom prst="rect">
            <a:avLst/>
          </a:prstGeom>
        </p:spPr>
      </p:pic>
    </p:spTree>
    <p:extLst>
      <p:ext uri="{BB962C8B-B14F-4D97-AF65-F5344CB8AC3E}">
        <p14:creationId xmlns:p14="http://schemas.microsoft.com/office/powerpoint/2010/main" val="3051608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858f1a968e_0_2"/>
          <p:cNvSpPr txBox="1">
            <a:spLocks noGrp="1"/>
          </p:cNvSpPr>
          <p:nvPr>
            <p:ph type="title"/>
          </p:nvPr>
        </p:nvSpPr>
        <p:spPr>
          <a:xfrm>
            <a:off x="290945" y="2776870"/>
            <a:ext cx="3294071" cy="1143000"/>
          </a:xfrm>
          <a:prstGeom prst="rect">
            <a:avLst/>
          </a:prstGeom>
        </p:spPr>
        <p:txBody>
          <a:bodyPr spcFirstLastPara="1" wrap="square" lIns="91425" tIns="45700" rIns="91425" bIns="45700" anchor="ctr" anchorCtr="0">
            <a:noAutofit/>
          </a:bodyPr>
          <a:lstStyle/>
          <a:p>
            <a:pPr algn="r"/>
            <a:r>
              <a:rPr lang="en-US" dirty="0">
                <a:latin typeface="Arial" panose="020B0604020202020204" pitchFamily="34" charset="0"/>
                <a:cs typeface="Arial" panose="020B0604020202020204" pitchFamily="34" charset="0"/>
              </a:rPr>
              <a:t>         Compassion Fatigue: What is it and do you have it?</a:t>
            </a:r>
            <a:endParaRPr dirty="0">
              <a:latin typeface="Arial" panose="020B0604020202020204" pitchFamily="34" charset="0"/>
              <a:cs typeface="Arial" panose="020B0604020202020204" pitchFamily="34" charset="0"/>
            </a:endParaRPr>
          </a:p>
        </p:txBody>
      </p:sp>
      <p:sp>
        <p:nvSpPr>
          <p:cNvPr id="168" name="Google Shape;168;g858f1a968e_0_2"/>
          <p:cNvSpPr txBox="1">
            <a:spLocks noGrp="1"/>
          </p:cNvSpPr>
          <p:nvPr>
            <p:ph type="body" idx="1"/>
          </p:nvPr>
        </p:nvSpPr>
        <p:spPr>
          <a:xfrm>
            <a:off x="609600" y="1600202"/>
            <a:ext cx="10972800" cy="475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169" name="Google Shape;169;g858f1a968e_0_2"/>
          <p:cNvSpPr txBox="1">
            <a:spLocks noGrp="1"/>
          </p:cNvSpPr>
          <p:nvPr>
            <p:ph type="sldNum" idx="12"/>
          </p:nvPr>
        </p:nvSpPr>
        <p:spPr>
          <a:xfrm>
            <a:off x="8737600" y="6356352"/>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2" name="v-4m35Gixno"/>
          <p:cNvPicPr>
            <a:picLocks noRot="1" noChangeAspect="1"/>
          </p:cNvPicPr>
          <p:nvPr>
            <a:videoFile r:link="rId1"/>
          </p:nvPr>
        </p:nvPicPr>
        <p:blipFill>
          <a:blip r:embed="rId4"/>
          <a:stretch>
            <a:fillRect/>
          </a:stretch>
        </p:blipFill>
        <p:spPr>
          <a:xfrm>
            <a:off x="3740728" y="1554903"/>
            <a:ext cx="7841672" cy="4933084"/>
          </a:xfrm>
          <a:prstGeom prst="rect">
            <a:avLst/>
          </a:prstGeom>
        </p:spPr>
      </p:pic>
      <p:sp>
        <p:nvSpPr>
          <p:cNvPr id="6" name="Google Shape;120;p1"/>
          <p:cNvSpPr txBox="1">
            <a:spLocks noGrp="1"/>
          </p:cNvSpPr>
          <p:nvPr>
            <p:ph type="ftr" idx="11"/>
          </p:nvPr>
        </p:nvSpPr>
        <p:spPr>
          <a:xfrm>
            <a:off x="609600" y="6356350"/>
            <a:ext cx="10972800" cy="369332"/>
          </a:xfrm>
          <a:prstGeom prst="rect">
            <a:avLst/>
          </a:prstGeom>
          <a:solidFill>
            <a:srgbClr val="89CC40"/>
          </a:solidFill>
          <a:ln w="25400" cap="flat" cmpd="sng">
            <a:solidFill>
              <a:schemeClr val="accent3"/>
            </a:solidFill>
            <a:prstDash val="solid"/>
            <a:round/>
            <a:headEnd type="none" w="sm" len="sm"/>
            <a:tailEnd type="none" w="sm" len="sm"/>
          </a:ln>
        </p:spPr>
        <p:txBody>
          <a:bodyPr spcFirstLastPara="1" wrap="square" lIns="91425" tIns="45700" rIns="91425" bIns="45700" anchor="t" anchorCtr="0">
            <a:spAutoFit/>
          </a:bodyPr>
          <a:lstStyle/>
          <a:p>
            <a:pPr marL="0" lvl="0" indent="0" algn="ctr" rtl="0">
              <a:lnSpc>
                <a:spcPct val="100000"/>
              </a:lnSpc>
              <a:spcBef>
                <a:spcPts val="0"/>
              </a:spcBef>
              <a:spcAft>
                <a:spcPts val="0"/>
              </a:spcAft>
              <a:buSzPts val="1400"/>
              <a:buNone/>
            </a:pPr>
            <a:r>
              <a:rPr lang="en-US">
                <a:solidFill>
                  <a:srgbClr val="000000"/>
                </a:solidFill>
                <a:latin typeface="Arial"/>
                <a:ea typeface="Arial"/>
                <a:cs typeface="Arial"/>
                <a:sym typeface="Arial"/>
              </a:rPr>
              <a:t>www.osymigrant.org</a:t>
            </a:r>
            <a:endParaRPr/>
          </a:p>
        </p:txBody>
      </p:sp>
      <p:pic>
        <p:nvPicPr>
          <p:cNvPr id="7" name="Picture 6">
            <a:extLst>
              <a:ext uri="{FF2B5EF4-FFF2-40B4-BE49-F238E27FC236}">
                <a16:creationId xmlns:a16="http://schemas.microsoft.com/office/drawing/2014/main" id="{F345B562-6D09-3C44-9360-4EC0CE3A344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48342" y="302021"/>
            <a:ext cx="1048595" cy="1219200"/>
          </a:xfrm>
          <a:prstGeom prst="rect">
            <a:avLst/>
          </a:prstGeom>
          <a:ln>
            <a:noFill/>
          </a:ln>
        </p:spPr>
      </p:pic>
      <p:cxnSp>
        <p:nvCxnSpPr>
          <p:cNvPr id="8" name="Straight Connector 7">
            <a:extLst>
              <a:ext uri="{FF2B5EF4-FFF2-40B4-BE49-F238E27FC236}">
                <a16:creationId xmlns:a16="http://schemas.microsoft.com/office/drawing/2014/main" id="{D4F24D86-094E-B347-856B-B05941CD95D8}"/>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9" name="Title 1">
            <a:extLst>
              <a:ext uri="{FF2B5EF4-FFF2-40B4-BE49-F238E27FC236}">
                <a16:creationId xmlns:a16="http://schemas.microsoft.com/office/drawing/2014/main" id="{81F2E0C9-560D-754A-B2D8-D697AB0A2E8C}"/>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a:latin typeface="+mn-lt"/>
              </a:rPr>
              <a:t>Self-Care</a:t>
            </a:r>
            <a:endParaRPr lang="en-US" sz="6000" dirty="0">
              <a:latin typeface="+mn-lt"/>
            </a:endParaRPr>
          </a:p>
        </p:txBody>
      </p:sp>
    </p:spTree>
    <p:extLst>
      <p:ext uri="{BB962C8B-B14F-4D97-AF65-F5344CB8AC3E}">
        <p14:creationId xmlns:p14="http://schemas.microsoft.com/office/powerpoint/2010/main" val="410650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24309-EF8F-F94A-89A7-8F4830A8D3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648" y="3355413"/>
            <a:ext cx="3782009" cy="2901639"/>
          </a:xfrm>
          <a:prstGeom prst="rect">
            <a:avLst/>
          </a:prstGeom>
        </p:spPr>
      </p:pic>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Signs of Compassion Fatigue</a:t>
            </a:r>
            <a:endParaRPr lang="en-US" sz="4400" dirty="0"/>
          </a:p>
        </p:txBody>
      </p:sp>
      <p:sp>
        <p:nvSpPr>
          <p:cNvPr id="8" name="Rectangle 7">
            <a:extLst>
              <a:ext uri="{FF2B5EF4-FFF2-40B4-BE49-F238E27FC236}">
                <a16:creationId xmlns:a16="http://schemas.microsoft.com/office/drawing/2014/main" id="{33BE8F56-3668-4D43-BB6C-1B714B245286}"/>
              </a:ext>
            </a:extLst>
          </p:cNvPr>
          <p:cNvSpPr/>
          <p:nvPr/>
        </p:nvSpPr>
        <p:spPr>
          <a:xfrm>
            <a:off x="636013" y="2301280"/>
            <a:ext cx="10595111" cy="4001095"/>
          </a:xfrm>
          <a:prstGeom prst="rect">
            <a:avLst/>
          </a:prstGeom>
        </p:spPr>
        <p:txBody>
          <a:bodyPr wrap="square">
            <a:spAutoFit/>
          </a:bodyPr>
          <a:lstStyle/>
          <a:p>
            <a:pPr marL="342898" lvl="0" indent="-342898">
              <a:buClr>
                <a:schemeClr val="dk1"/>
              </a:buClr>
              <a:buSzPts val="3200"/>
              <a:buChar char="•"/>
            </a:pPr>
            <a:r>
              <a:rPr lang="en-US" sz="2800" dirty="0">
                <a:latin typeface="Arial" panose="020B0604020202020204" pitchFamily="34" charset="0"/>
                <a:cs typeface="Arial" panose="020B0604020202020204" pitchFamily="34" charset="0"/>
              </a:rPr>
              <a:t>Exhaustion</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Reduced ability to feel sympathy or empathy</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Anger or irritability</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Increased use of drugs and alcohol</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Dread of working with certain clients</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Diminished sense of enjoyment of career</a:t>
            </a:r>
          </a:p>
          <a:p>
            <a:pPr marL="342898" lvl="0" indent="-342898">
              <a:spcBef>
                <a:spcPts val="640"/>
              </a:spcBef>
              <a:buClr>
                <a:schemeClr val="dk1"/>
              </a:buClr>
              <a:buSzPts val="3200"/>
              <a:buChar char="•"/>
            </a:pPr>
            <a:r>
              <a:rPr lang="en-US" sz="2800" dirty="0">
                <a:latin typeface="Arial" panose="020B0604020202020204" pitchFamily="34" charset="0"/>
                <a:cs typeface="Arial" panose="020B0604020202020204" pitchFamily="34" charset="0"/>
              </a:rPr>
              <a:t>Disruption to world view</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2267346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626D0-D706-184A-8E65-B0370AD634B2}"/>
              </a:ext>
            </a:extLst>
          </p:cNvPr>
          <p:cNvSpPr>
            <a:spLocks noGrp="1"/>
          </p:cNvSpPr>
          <p:nvPr>
            <p:ph type="title"/>
          </p:nvPr>
        </p:nvSpPr>
        <p:spPr>
          <a:xfrm>
            <a:off x="838200" y="365125"/>
            <a:ext cx="10899912" cy="1325563"/>
          </a:xfrm>
        </p:spPr>
        <p:txBody>
          <a:bodyPr>
            <a:normAutofit/>
          </a:bodyPr>
          <a:lstStyle/>
          <a:p>
            <a:pPr algn="r"/>
            <a:r>
              <a:rPr lang="en-US" sz="6000" dirty="0">
                <a:latin typeface="+mn-lt"/>
              </a:rPr>
              <a:t>Self-Care</a:t>
            </a:r>
          </a:p>
        </p:txBody>
      </p:sp>
      <p:sp>
        <p:nvSpPr>
          <p:cNvPr id="7" name="TextBox 6">
            <a:extLst>
              <a:ext uri="{FF2B5EF4-FFF2-40B4-BE49-F238E27FC236}">
                <a16:creationId xmlns:a16="http://schemas.microsoft.com/office/drawing/2014/main" id="{0413D305-0AF7-4941-9B44-3D28FD0B1870}"/>
              </a:ext>
            </a:extLst>
          </p:cNvPr>
          <p:cNvSpPr txBox="1"/>
          <p:nvPr/>
        </p:nvSpPr>
        <p:spPr>
          <a:xfrm>
            <a:off x="526772" y="6302375"/>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sp>
        <p:nvSpPr>
          <p:cNvPr id="3" name="Rectangle 2">
            <a:extLst>
              <a:ext uri="{FF2B5EF4-FFF2-40B4-BE49-F238E27FC236}">
                <a16:creationId xmlns:a16="http://schemas.microsoft.com/office/drawing/2014/main" id="{7C4718FC-AA20-9D4E-9C6F-76558BC56B2F}"/>
              </a:ext>
            </a:extLst>
          </p:cNvPr>
          <p:cNvSpPr/>
          <p:nvPr/>
        </p:nvSpPr>
        <p:spPr>
          <a:xfrm>
            <a:off x="526772" y="1521221"/>
            <a:ext cx="11057625" cy="769441"/>
          </a:xfrm>
          <a:prstGeom prst="rect">
            <a:avLst/>
          </a:prstGeom>
        </p:spPr>
        <p:txBody>
          <a:bodyPr wrap="square">
            <a:spAutoFit/>
          </a:bodyPr>
          <a:lstStyle/>
          <a:p>
            <a:pPr algn="ctr"/>
            <a:r>
              <a:rPr lang="en-US" sz="4400" dirty="0">
                <a:solidFill>
                  <a:srgbClr val="000000"/>
                </a:solidFill>
                <a:latin typeface="Arial" panose="020B0604020202020204" pitchFamily="34" charset="0"/>
                <a:ea typeface="Times New Roman" panose="02020603050405020304" pitchFamily="18" charset="0"/>
              </a:rPr>
              <a:t>Who is Vulnerable to Compassion Fatigue?</a:t>
            </a:r>
            <a:endParaRPr lang="en-US" sz="4400" dirty="0"/>
          </a:p>
        </p:txBody>
      </p:sp>
      <p:sp>
        <p:nvSpPr>
          <p:cNvPr id="8" name="Rectangle 7">
            <a:extLst>
              <a:ext uri="{FF2B5EF4-FFF2-40B4-BE49-F238E27FC236}">
                <a16:creationId xmlns:a16="http://schemas.microsoft.com/office/drawing/2014/main" id="{33BE8F56-3668-4D43-BB6C-1B714B245286}"/>
              </a:ext>
            </a:extLst>
          </p:cNvPr>
          <p:cNvSpPr/>
          <p:nvPr/>
        </p:nvSpPr>
        <p:spPr>
          <a:xfrm>
            <a:off x="648342" y="2264435"/>
            <a:ext cx="10595111" cy="4593565"/>
          </a:xfrm>
          <a:prstGeom prst="rect">
            <a:avLst/>
          </a:prstGeom>
        </p:spPr>
        <p:txBody>
          <a:bodyPr wrap="square">
            <a:spAutoFit/>
          </a:bodyPr>
          <a:lstStyle/>
          <a:p>
            <a:pPr marL="342898" lvl="0" indent="-342898">
              <a:buClr>
                <a:schemeClr val="dk1"/>
              </a:buClr>
              <a:buSzPts val="2400"/>
              <a:buChar char="•"/>
            </a:pPr>
            <a:r>
              <a:rPr lang="en-US" sz="2800" dirty="0">
                <a:latin typeface="Arial" panose="020B0604020202020204" pitchFamily="34" charset="0"/>
                <a:cs typeface="Arial" panose="020B0604020202020204" pitchFamily="34" charset="0"/>
              </a:rPr>
              <a:t>Helpers who: </a:t>
            </a:r>
          </a:p>
          <a:p>
            <a:pPr marL="914400" lvl="1" indent="-457200">
              <a:spcBef>
                <a:spcPts val="0"/>
              </a:spcBef>
              <a:buSzPts val="2400"/>
              <a:buFont typeface="Wingdings" pitchFamily="2" charset="2"/>
              <a:buChar char="Ø"/>
            </a:pPr>
            <a:r>
              <a:rPr lang="en-US" sz="2800" dirty="0">
                <a:latin typeface="Arial" panose="020B0604020202020204" pitchFamily="34" charset="0"/>
                <a:cs typeface="Arial" panose="020B0604020202020204" pitchFamily="34" charset="0"/>
              </a:rPr>
              <a:t>Are empathetic</a:t>
            </a:r>
          </a:p>
          <a:p>
            <a:pPr marL="914400" lvl="1" indent="-457200">
              <a:spcBef>
                <a:spcPts val="480"/>
              </a:spcBef>
              <a:buSzPts val="2400"/>
              <a:buFont typeface="Wingdings" pitchFamily="2" charset="2"/>
              <a:buChar char="Ø"/>
            </a:pPr>
            <a:r>
              <a:rPr lang="en-US" sz="2800" dirty="0">
                <a:latin typeface="Arial" panose="020B0604020202020204" pitchFamily="34" charset="0"/>
                <a:cs typeface="Arial" panose="020B0604020202020204" pitchFamily="34" charset="0"/>
              </a:rPr>
              <a:t>Have experienced some painful or traumatic event(s) in their own lives which are unresolved and, in turn, activated by similar reports of pain/trauma in others</a:t>
            </a:r>
          </a:p>
          <a:p>
            <a:pPr marL="914400" lvl="1" indent="-457200">
              <a:spcBef>
                <a:spcPts val="480"/>
              </a:spcBef>
              <a:buSzPts val="2400"/>
              <a:buFont typeface="Wingdings" pitchFamily="2" charset="2"/>
              <a:buChar char="Ø"/>
            </a:pPr>
            <a:r>
              <a:rPr lang="en-US" sz="2800" dirty="0">
                <a:latin typeface="Arial" panose="020B0604020202020204" pitchFamily="34" charset="0"/>
                <a:cs typeface="Arial" panose="020B0604020202020204" pitchFamily="34" charset="0"/>
              </a:rPr>
              <a:t>Work directly with the painful/traumatic experiences of children</a:t>
            </a:r>
          </a:p>
          <a:p>
            <a:pPr marL="914400" lvl="1" indent="-457200">
              <a:spcBef>
                <a:spcPts val="480"/>
              </a:spcBef>
              <a:buSzPts val="2400"/>
              <a:buFont typeface="Wingdings" pitchFamily="2" charset="2"/>
              <a:buChar char="Ø"/>
            </a:pPr>
            <a:r>
              <a:rPr lang="en-US" sz="2800" dirty="0">
                <a:latin typeface="Arial" panose="020B0604020202020204" pitchFamily="34" charset="0"/>
                <a:cs typeface="Arial" panose="020B0604020202020204" pitchFamily="34" charset="0"/>
              </a:rPr>
              <a:t>Take care of others and often neglect or are unaware of their own feelings and needs</a:t>
            </a:r>
          </a:p>
          <a:p>
            <a:pPr lvl="0">
              <a:buSzPts val="1400"/>
            </a:pPr>
            <a:endParaRPr lang="en-US" sz="2800"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3A538FB2-1179-2A4B-83E7-9EE72686F092}"/>
              </a:ext>
            </a:extLst>
          </p:cNvPr>
          <p:cNvCxnSpPr>
            <a:cxnSpLocks/>
          </p:cNvCxnSpPr>
          <p:nvPr/>
        </p:nvCxnSpPr>
        <p:spPr>
          <a:xfrm>
            <a:off x="526773" y="1524000"/>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pic>
        <p:nvPicPr>
          <p:cNvPr id="10" name="Picture 9">
            <a:extLst>
              <a:ext uri="{FF2B5EF4-FFF2-40B4-BE49-F238E27FC236}">
                <a16:creationId xmlns:a16="http://schemas.microsoft.com/office/drawing/2014/main" id="{47C8898E-1BD8-EB4C-BD31-92A94EAFDC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8342" y="195634"/>
            <a:ext cx="1048595" cy="1219200"/>
          </a:xfrm>
          <a:prstGeom prst="rect">
            <a:avLst/>
          </a:prstGeom>
          <a:ln>
            <a:noFill/>
          </a:ln>
        </p:spPr>
      </p:pic>
    </p:spTree>
    <p:extLst>
      <p:ext uri="{BB962C8B-B14F-4D97-AF65-F5344CB8AC3E}">
        <p14:creationId xmlns:p14="http://schemas.microsoft.com/office/powerpoint/2010/main" val="109678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858f1a968e_0_9"/>
          <p:cNvSpPr txBox="1">
            <a:spLocks noGrp="1"/>
          </p:cNvSpPr>
          <p:nvPr>
            <p:ph type="title"/>
          </p:nvPr>
        </p:nvSpPr>
        <p:spPr>
          <a:xfrm>
            <a:off x="656510" y="2857500"/>
            <a:ext cx="3292036" cy="1143000"/>
          </a:xfrm>
          <a:prstGeom prst="rect">
            <a:avLst/>
          </a:prstGeom>
        </p:spPr>
        <p:txBody>
          <a:bodyPr spcFirstLastPara="1" wrap="square" lIns="91425" tIns="45700" rIns="91425" bIns="45700" anchor="ctr" anchorCtr="0">
            <a:noAutofit/>
          </a:bodyPr>
          <a:lstStyle/>
          <a:p>
            <a:pPr algn="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How to Manage Compassion Fatigue in Caregiving </a:t>
            </a:r>
            <a:br>
              <a:rPr lang="en-US" dirty="0">
                <a:latin typeface="Arial" panose="020B0604020202020204" pitchFamily="34" charset="0"/>
                <a:cs typeface="Arial" panose="020B0604020202020204" pitchFamily="34" charset="0"/>
              </a:rPr>
            </a:br>
            <a:endParaRPr dirty="0">
              <a:latin typeface="Arial" panose="020B0604020202020204" pitchFamily="34" charset="0"/>
              <a:cs typeface="Arial" panose="020B0604020202020204" pitchFamily="34" charset="0"/>
            </a:endParaRPr>
          </a:p>
        </p:txBody>
      </p:sp>
      <p:sp>
        <p:nvSpPr>
          <p:cNvPr id="177" name="Google Shape;177;g858f1a968e_0_9"/>
          <p:cNvSpPr txBox="1">
            <a:spLocks noGrp="1"/>
          </p:cNvSpPr>
          <p:nvPr>
            <p:ph type="sldNum" idx="12"/>
          </p:nvPr>
        </p:nvSpPr>
        <p:spPr>
          <a:xfrm>
            <a:off x="8737600" y="6356352"/>
            <a:ext cx="28449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2" name="7keppA8XRas"/>
          <p:cNvPicPr>
            <a:picLocks noRot="1" noChangeAspect="1"/>
          </p:cNvPicPr>
          <p:nvPr>
            <a:videoFile r:link="rId1"/>
          </p:nvPr>
        </p:nvPicPr>
        <p:blipFill>
          <a:blip r:embed="rId4"/>
          <a:stretch>
            <a:fillRect/>
          </a:stretch>
        </p:blipFill>
        <p:spPr>
          <a:xfrm>
            <a:off x="4177153" y="1381993"/>
            <a:ext cx="7566439" cy="4337709"/>
          </a:xfrm>
          <a:prstGeom prst="rect">
            <a:avLst/>
          </a:prstGeom>
        </p:spPr>
      </p:pic>
      <p:sp>
        <p:nvSpPr>
          <p:cNvPr id="8" name="TextBox 7">
            <a:extLst>
              <a:ext uri="{FF2B5EF4-FFF2-40B4-BE49-F238E27FC236}">
                <a16:creationId xmlns:a16="http://schemas.microsoft.com/office/drawing/2014/main" id="{B12F272E-029E-384B-85F3-99DE6EC25E85}"/>
              </a:ext>
            </a:extLst>
          </p:cNvPr>
          <p:cNvSpPr txBox="1"/>
          <p:nvPr/>
        </p:nvSpPr>
        <p:spPr>
          <a:xfrm>
            <a:off x="526773" y="6096000"/>
            <a:ext cx="11211339" cy="381000"/>
          </a:xfrm>
          <a:prstGeom prst="rect">
            <a:avLst/>
          </a:prstGeom>
          <a:solidFill>
            <a:srgbClr val="89CC40"/>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solidFill>
                  <a:schemeClr val="tx1"/>
                </a:solidFill>
              </a:rPr>
              <a:t>www.osymigrant.org</a:t>
            </a:r>
            <a:endParaRPr lang="en-US" dirty="0">
              <a:solidFill>
                <a:schemeClr val="tx1"/>
              </a:solidFill>
            </a:endParaRPr>
          </a:p>
        </p:txBody>
      </p:sp>
      <p:cxnSp>
        <p:nvCxnSpPr>
          <p:cNvPr id="9" name="Straight Connector 8">
            <a:extLst>
              <a:ext uri="{FF2B5EF4-FFF2-40B4-BE49-F238E27FC236}">
                <a16:creationId xmlns:a16="http://schemas.microsoft.com/office/drawing/2014/main" id="{69F62C46-858A-6149-ABF7-65594214EB14}"/>
              </a:ext>
            </a:extLst>
          </p:cNvPr>
          <p:cNvCxnSpPr>
            <a:cxnSpLocks/>
          </p:cNvCxnSpPr>
          <p:nvPr/>
        </p:nvCxnSpPr>
        <p:spPr>
          <a:xfrm>
            <a:off x="526773" y="1381993"/>
            <a:ext cx="11211339" cy="0"/>
          </a:xfrm>
          <a:prstGeom prst="line">
            <a:avLst/>
          </a:prstGeom>
          <a:ln w="57150">
            <a:solidFill>
              <a:srgbClr val="6B9BD1"/>
            </a:solidFill>
          </a:ln>
        </p:spPr>
        <p:style>
          <a:lnRef idx="1">
            <a:schemeClr val="accent3"/>
          </a:lnRef>
          <a:fillRef idx="0">
            <a:schemeClr val="accent3"/>
          </a:fillRef>
          <a:effectRef idx="0">
            <a:schemeClr val="accent3"/>
          </a:effectRef>
          <a:fontRef idx="minor">
            <a:schemeClr val="tx1"/>
          </a:fontRef>
        </p:style>
      </p:cxnSp>
      <p:sp>
        <p:nvSpPr>
          <p:cNvPr id="10" name="Title 1">
            <a:extLst>
              <a:ext uri="{FF2B5EF4-FFF2-40B4-BE49-F238E27FC236}">
                <a16:creationId xmlns:a16="http://schemas.microsoft.com/office/drawing/2014/main" id="{A129A869-16EE-0344-9980-E7B6573C6498}"/>
              </a:ext>
            </a:extLst>
          </p:cNvPr>
          <p:cNvSpPr txBox="1">
            <a:spLocks/>
          </p:cNvSpPr>
          <p:nvPr/>
        </p:nvSpPr>
        <p:spPr>
          <a:xfrm>
            <a:off x="838200" y="365125"/>
            <a:ext cx="108999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000">
                <a:latin typeface="+mn-lt"/>
              </a:rPr>
              <a:t>Self-Care</a:t>
            </a:r>
            <a:endParaRPr lang="en-US" sz="6000" dirty="0">
              <a:latin typeface="+mn-lt"/>
            </a:endParaRPr>
          </a:p>
        </p:txBody>
      </p:sp>
      <p:pic>
        <p:nvPicPr>
          <p:cNvPr id="11" name="Picture 10">
            <a:extLst>
              <a:ext uri="{FF2B5EF4-FFF2-40B4-BE49-F238E27FC236}">
                <a16:creationId xmlns:a16="http://schemas.microsoft.com/office/drawing/2014/main" id="{2ED3486D-77AC-0B4F-AB54-472F95E7E32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2720" y="45244"/>
            <a:ext cx="1048595" cy="1219200"/>
          </a:xfrm>
          <a:prstGeom prst="rect">
            <a:avLst/>
          </a:prstGeom>
          <a:ln>
            <a:noFill/>
          </a:ln>
        </p:spPr>
      </p:pic>
    </p:spTree>
    <p:extLst>
      <p:ext uri="{BB962C8B-B14F-4D97-AF65-F5344CB8AC3E}">
        <p14:creationId xmlns:p14="http://schemas.microsoft.com/office/powerpoint/2010/main" val="294097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4832</Words>
  <Application>Microsoft Macintosh PowerPoint</Application>
  <PresentationFormat>Widescreen</PresentationFormat>
  <Paragraphs>416</Paragraphs>
  <Slides>31</Slides>
  <Notes>31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Noto Sans Symbols</vt:lpstr>
      <vt:lpstr>Symbol</vt:lpstr>
      <vt:lpstr>Wingdings</vt:lpstr>
      <vt:lpstr>Office Theme</vt:lpstr>
      <vt:lpstr>iSOSY Personal Wellness</vt:lpstr>
      <vt:lpstr>Self-Care</vt:lpstr>
      <vt:lpstr>Self-Care</vt:lpstr>
      <vt:lpstr>Self-Care</vt:lpstr>
      <vt:lpstr>Self-Care</vt:lpstr>
      <vt:lpstr>         Compassion Fatigue: What is it and do you have it?</vt:lpstr>
      <vt:lpstr>Self-Care</vt:lpstr>
      <vt:lpstr>Self-Care</vt:lpstr>
      <vt:lpstr> How to Manage Compassion Fatigue in Caregiving  </vt:lpstr>
      <vt:lpstr>Self-Care</vt:lpstr>
      <vt:lpstr>Self-Care</vt:lpstr>
      <vt:lpstr>Self-Care</vt:lpstr>
      <vt:lpstr>Self-Care</vt:lpstr>
      <vt:lpstr>Self-Care</vt:lpstr>
      <vt:lpstr>Self-Care</vt:lpstr>
      <vt:lpstr>Self-Care</vt:lpstr>
      <vt:lpstr>Self-Care</vt:lpstr>
      <vt:lpstr>PowerPoint Presentation</vt:lpstr>
      <vt:lpstr>PowerPoint Presentation</vt:lpstr>
      <vt:lpstr>Self-Care</vt:lpstr>
      <vt:lpstr>Self-Care</vt:lpstr>
      <vt:lpstr>PowerPoint Presentation</vt:lpstr>
      <vt:lpstr>PowerPoint Presentation</vt:lpstr>
      <vt:lpstr>Self-Care</vt:lpstr>
      <vt:lpstr>Self-Care</vt:lpstr>
      <vt:lpstr>Self-Care</vt:lpstr>
      <vt:lpstr>Self-Care</vt:lpstr>
      <vt:lpstr>Self-Care</vt:lpstr>
      <vt:lpstr>Self-Care</vt:lpstr>
      <vt:lpstr>Self-Care</vt:lpstr>
      <vt:lpstr> Self-Care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Audio in GoToMeeting</dc:title>
  <dc:creator>Susanna Bartee</dc:creator>
  <cp:lastModifiedBy>Susanna Bartee</cp:lastModifiedBy>
  <cp:revision>62</cp:revision>
  <dcterms:created xsi:type="dcterms:W3CDTF">2020-04-01T20:23:33Z</dcterms:created>
  <dcterms:modified xsi:type="dcterms:W3CDTF">2021-05-13T16:03:31Z</dcterms:modified>
</cp:coreProperties>
</file>