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6858000" cx="9144000"/>
  <p:notesSz cx="6858000" cy="9144000"/>
  <p:embeddedFontLst>
    <p:embeddedFont>
      <p:font typeface="Century Gothic"/>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64" roundtripDataSignature="AMtx7mhWt0yf6iwfgp8MKFmOmtkpjRt+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5.xml"/><Relationship Id="rId64" Type="http://customschemas.google.com/relationships/presentationmetadata" Target="metadata"/><Relationship Id="rId63" Type="http://schemas.openxmlformats.org/officeDocument/2006/relationships/font" Target="fonts/CenturyGothic-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enturyGothic-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0" name="Google Shape;17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8" name="Google Shape;17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9" name="Google Shape;18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8" name="Google Shape;19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7" name="Google Shape;20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6" name="Google Shape;21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5" name="Google Shape;22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4" name="Google Shape;23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3" name="Google Shape;24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Purpose- responsibilites</a:t>
            </a:r>
            <a:endParaRPr/>
          </a:p>
          <a:p>
            <a:pPr indent="0" lvl="0" marL="0" rtl="0" algn="l">
              <a:spcBef>
                <a:spcPts val="360"/>
              </a:spcBef>
              <a:spcAft>
                <a:spcPts val="0"/>
              </a:spcAft>
              <a:buNone/>
            </a:pPr>
            <a:r>
              <a:rPr lang="en-US"/>
              <a:t>Who to send? </a:t>
            </a:r>
            <a:endParaRPr/>
          </a:p>
          <a:p>
            <a:pPr indent="0" lvl="0" marL="0" rtl="0" algn="l">
              <a:spcBef>
                <a:spcPts val="360"/>
              </a:spcBef>
              <a:spcAft>
                <a:spcPts val="0"/>
              </a:spcAft>
              <a:buNone/>
            </a:pPr>
            <a:r>
              <a:rPr lang="en-US"/>
              <a:t>Mentoring Pilot- World Education  </a:t>
            </a:r>
            <a:endParaRPr sz="1100"/>
          </a:p>
          <a:p>
            <a:pPr indent="0" lvl="0" marL="0" rtl="0" algn="l">
              <a:spcBef>
                <a:spcPts val="360"/>
              </a:spcBef>
              <a:spcAft>
                <a:spcPts val="0"/>
              </a:spcAft>
              <a:buNone/>
            </a:pPr>
            <a:r>
              <a:rPr lang="en-US"/>
              <a:t>Tracie will ask MA, TN, VT, GA, and CA</a:t>
            </a:r>
            <a:endParaRPr sz="1100"/>
          </a:p>
          <a:p>
            <a:pPr indent="0" lvl="0" marL="0" rtl="0" algn="l">
              <a:spcBef>
                <a:spcPts val="360"/>
              </a:spcBef>
              <a:spcAft>
                <a:spcPts val="0"/>
              </a:spcAft>
              <a:buNone/>
            </a:pPr>
            <a:r>
              <a:rPr lang="en-US"/>
              <a:t> </a:t>
            </a:r>
            <a:endParaRPr sz="1100"/>
          </a:p>
          <a:p>
            <a:pPr indent="0" lvl="0" marL="0" rtl="0" algn="l">
              <a:spcBef>
                <a:spcPts val="360"/>
              </a:spcBef>
              <a:spcAft>
                <a:spcPts val="0"/>
              </a:spcAft>
              <a:buNone/>
            </a:pPr>
            <a:r>
              <a:rPr lang="en-US"/>
              <a:t>Mental Health-- KS</a:t>
            </a:r>
            <a:endParaRPr sz="1100"/>
          </a:p>
          <a:p>
            <a:pPr indent="0" lvl="0" marL="0" rtl="0" algn="l">
              <a:spcBef>
                <a:spcPts val="360"/>
              </a:spcBef>
              <a:spcAft>
                <a:spcPts val="0"/>
              </a:spcAft>
              <a:buNone/>
            </a:pPr>
            <a:r>
              <a:rPr lang="en-US"/>
              <a:t> </a:t>
            </a:r>
            <a:endParaRPr sz="1100"/>
          </a:p>
          <a:p>
            <a:pPr indent="0" lvl="0" marL="0" rtl="0" algn="l">
              <a:spcBef>
                <a:spcPts val="360"/>
              </a:spcBef>
              <a:spcAft>
                <a:spcPts val="0"/>
              </a:spcAft>
              <a:buNone/>
            </a:pPr>
            <a:r>
              <a:rPr lang="en-US"/>
              <a:t>Goal Setting – TOT Work Group – Sonja Williams (lead)—Ernesto?</a:t>
            </a:r>
            <a:endParaRPr sz="1100"/>
          </a:p>
          <a:p>
            <a:pPr indent="0" lvl="0" marL="0" rtl="0" algn="l">
              <a:spcBef>
                <a:spcPts val="360"/>
              </a:spcBef>
              <a:spcAft>
                <a:spcPts val="0"/>
              </a:spcAft>
              <a:buNone/>
            </a:pPr>
            <a:r>
              <a:rPr lang="en-US"/>
              <a:t>PD- Develop training to certified and non-certified staff – Jessica Castaneda (Lead)</a:t>
            </a:r>
            <a:endParaRPr sz="1100"/>
          </a:p>
          <a:p>
            <a:pPr indent="0" lvl="0" marL="0" rtl="0" algn="l">
              <a:spcBef>
                <a:spcPts val="360"/>
              </a:spcBef>
              <a:spcAft>
                <a:spcPts val="0"/>
              </a:spcAft>
              <a:buNone/>
            </a:pPr>
            <a:r>
              <a:rPr lang="en-US"/>
              <a:t>ID&amp;R – in collaboration with IRRC—Jennifer Almeda (lead)</a:t>
            </a:r>
            <a:endParaRPr sz="1100"/>
          </a:p>
          <a:p>
            <a:pPr indent="0" lvl="0" marL="0" rtl="0" algn="l">
              <a:spcBef>
                <a:spcPts val="360"/>
              </a:spcBef>
              <a:spcAft>
                <a:spcPts val="0"/>
              </a:spcAft>
              <a:buNone/>
            </a:pPr>
            <a:r>
              <a:rPr lang="en-US"/>
              <a:t>Develop web-accessible lessons- Material Development—Bob Lynch and Brenda Pessin-- leads</a:t>
            </a:r>
            <a:endParaRPr sz="1100"/>
          </a:p>
          <a:p>
            <a:pPr indent="0" lvl="1" marL="457200" rtl="0" algn="l">
              <a:spcBef>
                <a:spcPts val="360"/>
              </a:spcBef>
              <a:spcAft>
                <a:spcPts val="0"/>
              </a:spcAft>
              <a:buNone/>
            </a:pPr>
            <a:r>
              <a:rPr lang="en-US"/>
              <a:t>With support and guidance from World Ed – Andy Nash</a:t>
            </a:r>
            <a:endParaRPr sz="1100"/>
          </a:p>
          <a:p>
            <a:pPr indent="0" lvl="0" marL="0" rtl="0" algn="l">
              <a:spcBef>
                <a:spcPts val="360"/>
              </a:spcBef>
              <a:spcAft>
                <a:spcPts val="0"/>
              </a:spcAft>
              <a:buNone/>
            </a:pPr>
            <a:r>
              <a:rPr lang="en-US"/>
              <a:t>OSY Learning Plan—Emily Hoffman</a:t>
            </a:r>
            <a:endParaRPr sz="1100"/>
          </a:p>
          <a:p>
            <a:pPr indent="0" lvl="1" marL="457200" rtl="0" algn="l">
              <a:spcBef>
                <a:spcPts val="360"/>
              </a:spcBef>
              <a:spcAft>
                <a:spcPts val="0"/>
              </a:spcAft>
              <a:buNone/>
            </a:pPr>
            <a:r>
              <a:rPr lang="en-US"/>
              <a:t>With Steve Quonn</a:t>
            </a:r>
            <a:endParaRPr sz="1100"/>
          </a:p>
          <a:p>
            <a:pPr indent="0" lvl="0" marL="0" rtl="0" algn="l">
              <a:spcBef>
                <a:spcPts val="360"/>
              </a:spcBef>
              <a:spcAft>
                <a:spcPts val="0"/>
              </a:spcAft>
              <a:buNone/>
            </a:pPr>
            <a:r>
              <a:rPr lang="en-US"/>
              <a:t> </a:t>
            </a:r>
            <a:endParaRPr sz="1100"/>
          </a:p>
          <a:p>
            <a:pPr indent="0" lvl="0" marL="0" rtl="0" algn="l">
              <a:spcBef>
                <a:spcPts val="360"/>
              </a:spcBef>
              <a:spcAft>
                <a:spcPts val="0"/>
              </a:spcAft>
              <a:buNone/>
            </a:pPr>
            <a:r>
              <a:rPr lang="en-US"/>
              <a:t> </a:t>
            </a:r>
            <a:endParaRPr sz="1100"/>
          </a:p>
          <a:p>
            <a:pPr indent="0" lvl="0" marL="0" rtl="0" algn="l">
              <a:spcBef>
                <a:spcPts val="360"/>
              </a:spcBef>
              <a:spcAft>
                <a:spcPts val="0"/>
              </a:spcAft>
              <a:buNone/>
            </a:pPr>
            <a:r>
              <a:t/>
            </a:r>
            <a:endParaRPr/>
          </a:p>
        </p:txBody>
      </p:sp>
      <p:sp>
        <p:nvSpPr>
          <p:cNvPr id="244" name="Google Shape;24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5" name="Google Shape;25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96" name="Google Shape;96;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4" name="Google Shape;26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3" name="Google Shape;27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2" name="Google Shape;28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1" name="Google Shape;29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0" name="Google Shape;30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9" name="Google Shape;30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8" name="Google Shape;31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7" name="Google Shape;32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6" name="Google Shape;33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4" name="Google Shape;34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7" name="Google Shape;10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8" name="Google Shape;10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 name="Google Shape;35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3" name="Google Shape;36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3" name="Google Shape;373;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2" name="Google Shape;38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2" name="Google Shape;39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1" name="Google Shape;40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0" name="Google Shape;41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9" name="Google Shape;41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9" name="Google Shape;42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9" name="Google Shape;43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9" name="Google Shape;11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9" name="Google Shape;449;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8" name="Google Shape;458;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7" name="Google Shape;467;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7" name="Google Shape;477;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7" name="Google Shape;487;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7" name="Google Shape;497;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7" name="Google Shape;50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17" name="Google Shape;51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7" name="Google Shape;52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7" name="Google Shape;53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8" name="Google Shape;12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7" name="Google Shape;547;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7" name="Google Shape;557;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7" name="Google Shape;567;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78" name="Google Shape;578;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88" name="Google Shape;588;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6" name="Google Shape;13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5" name="Google Shape;14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4" name="Google Shape;15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1" name="Google Shape;16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5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6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6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 name="Shape 21"/>
        <p:cNvGrpSpPr/>
        <p:nvPr/>
      </p:nvGrpSpPr>
      <p:grpSpPr>
        <a:xfrm>
          <a:off x="0" y="0"/>
          <a:ext cx="0" cy="0"/>
          <a:chOff x="0" y="0"/>
          <a:chExt cx="0" cy="0"/>
        </a:xfrm>
      </p:grpSpPr>
      <p:sp>
        <p:nvSpPr>
          <p:cNvPr id="22" name="Google Shape;22;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5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4" name="Google Shape;24;p5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5" name="Google Shape;25;p5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6" name="Google Shape;26;p5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7" name="Google Shape;27;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 name="Google Shape;32;p5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 name="Google Shape;33;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 name="Google Shape;38;p6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6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6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 name="Google Shape;45;p6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6" name="Google Shape;46;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 name="Google Shape;51;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6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6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6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6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5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www.osymigrant.org/Newsite/educat/indexnewsite.html" TargetMode="External"/><Relationship Id="rId4" Type="http://schemas.openxmlformats.org/officeDocument/2006/relationships/image" Target="../media/image34.png"/><Relationship Id="rId5"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osymigrant.org/Preparing%20for%20College/Preparing%20for%20College%20-%20Slide%20Audio.pptx" TargetMode="External"/><Relationship Id="rId4" Type="http://schemas.openxmlformats.org/officeDocument/2006/relationships/hyperlink" Target="http://www.osymigrant.org/Preparing%20for%20College/PfC%20Mentor%20Manual.pdf" TargetMode="External"/><Relationship Id="rId5" Type="http://schemas.openxmlformats.org/officeDocument/2006/relationships/hyperlink" Target="http://www.osymigrant.org/Preparing%20for%20College/Preparing%20for%20College%20(1).pdf" TargetMode="External"/><Relationship Id="rId6" Type="http://schemas.openxmlformats.org/officeDocument/2006/relationships/hyperlink" Target="http://www.osymigrant.org/passwordprotected.html" TargetMode="External"/><Relationship Id="rId7" Type="http://schemas.openxmlformats.org/officeDocument/2006/relationships/image" Target="../media/image2.jpg"/><Relationship Id="rId8"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jpg"/><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jpg"/><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jpg"/><Relationship Id="rId4" Type="http://schemas.openxmlformats.org/officeDocument/2006/relationships/image" Target="../media/image1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jpg"/><Relationship Id="rId4" Type="http://schemas.openxmlformats.org/officeDocument/2006/relationships/hyperlink" Target="http://www.firstinthefamily.org/highschool/index.html" TargetMode="External"/><Relationship Id="rId5"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jpg"/><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jpg"/><Relationship Id="rId4"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jpg"/><Relationship Id="rId4" Type="http://schemas.openxmlformats.org/officeDocument/2006/relationships/image" Target="../media/image21.png"/><Relationship Id="rId5" Type="http://schemas.openxmlformats.org/officeDocument/2006/relationships/hyperlink" Target="https://www.careeronestop.org/" TargetMode="External"/><Relationship Id="rId6" Type="http://schemas.openxmlformats.org/officeDocument/2006/relationships/hyperlink" Target="http://www.mymajors.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jpg"/><Relationship Id="rId4" Type="http://schemas.openxmlformats.org/officeDocument/2006/relationships/image" Target="../media/image21.png"/><Relationship Id="rId5" Type="http://schemas.openxmlformats.org/officeDocument/2006/relationships/hyperlink" Target="https://www.careeronestop.org/" TargetMode="External"/><Relationship Id="rId6" Type="http://schemas.openxmlformats.org/officeDocument/2006/relationships/hyperlink" Target="http://www.mymajors.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jpg"/><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jpg"/><Relationship Id="rId4" Type="http://schemas.openxmlformats.org/officeDocument/2006/relationships/hyperlink" Target="https://www.collegegreenlight.com/" TargetMode="External"/><Relationship Id="rId5" Type="http://schemas.openxmlformats.org/officeDocument/2006/relationships/hyperlink" Target="about:blank" TargetMode="External"/><Relationship Id="rId6" Type="http://schemas.openxmlformats.org/officeDocument/2006/relationships/image" Target="../media/image3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jp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jpg"/><Relationship Id="rId4" Type="http://schemas.openxmlformats.org/officeDocument/2006/relationships/image" Target="../media/image2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jpg"/><Relationship Id="rId4" Type="http://schemas.openxmlformats.org/officeDocument/2006/relationships/hyperlink" Target="https://bigfuture.collegeboard.org/" TargetMode="External"/><Relationship Id="rId5" Type="http://schemas.openxmlformats.org/officeDocument/2006/relationships/image" Target="../media/image3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jp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jp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jp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jpg"/><Relationship Id="rId4" Type="http://schemas.openxmlformats.org/officeDocument/2006/relationships/image" Target="../media/image31.png"/><Relationship Id="rId5"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jpg"/><Relationship Id="rId4" Type="http://schemas.openxmlformats.org/officeDocument/2006/relationships/hyperlink" Target="mailto:Brenda_pessin@msn.com" TargetMode="External"/><Relationship Id="rId5" Type="http://schemas.openxmlformats.org/officeDocument/2006/relationships/hyperlink" Target="mailto:tkalic@embarqmail.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723900" y="195897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State Steering Team Meeting</a:t>
            </a:r>
            <a:endParaRPr/>
          </a:p>
        </p:txBody>
      </p:sp>
      <p:sp>
        <p:nvSpPr>
          <p:cNvPr id="89" name="Google Shape;89;p1"/>
          <p:cNvSpPr txBox="1"/>
          <p:nvPr>
            <p:ph idx="1" type="subTitle"/>
          </p:nvPr>
        </p:nvSpPr>
        <p:spPr>
          <a:xfrm>
            <a:off x="2247900" y="3429000"/>
            <a:ext cx="47244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rPr lang="en-US"/>
              <a:t>October 16, 2019</a:t>
            </a:r>
            <a:endParaRPr/>
          </a:p>
          <a:p>
            <a:pPr indent="0" lvl="0" marL="0" rtl="0" algn="ctr">
              <a:spcBef>
                <a:spcPts val="640"/>
              </a:spcBef>
              <a:spcAft>
                <a:spcPts val="0"/>
              </a:spcAft>
              <a:buClr>
                <a:srgbClr val="888888"/>
              </a:buClr>
              <a:buSzPts val="3200"/>
              <a:buNone/>
            </a:pPr>
            <a:r>
              <a:rPr lang="en-US"/>
              <a:t>Clearwater, FL</a:t>
            </a:r>
            <a:endParaRPr/>
          </a:p>
        </p:txBody>
      </p:sp>
      <p:cxnSp>
        <p:nvCxnSpPr>
          <p:cNvPr id="90" name="Google Shape;90;p1"/>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91" name="Google Shape;91;p1"/>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92" name="Google Shape;92;p1"/>
          <p:cNvPicPr preferRelativeResize="0"/>
          <p:nvPr/>
        </p:nvPicPr>
        <p:blipFill rotWithShape="1">
          <a:blip r:embed="rId3">
            <a:alphaModFix/>
          </a:blip>
          <a:srcRect b="0" l="0" r="0" t="0"/>
          <a:stretch/>
        </p:blipFill>
        <p:spPr>
          <a:xfrm>
            <a:off x="457200" y="47924"/>
            <a:ext cx="1095022" cy="1257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TITLE</a:t>
            </a:r>
            <a:endParaRPr/>
          </a:p>
        </p:txBody>
      </p:sp>
      <p:pic>
        <p:nvPicPr>
          <p:cNvPr id="173" name="Google Shape;173;p10"/>
          <p:cNvPicPr preferRelativeResize="0"/>
          <p:nvPr/>
        </p:nvPicPr>
        <p:blipFill rotWithShape="1">
          <a:blip r:embed="rId3">
            <a:alphaModFix/>
          </a:blip>
          <a:srcRect b="0" l="0" r="0" t="0"/>
          <a:stretch/>
        </p:blipFill>
        <p:spPr>
          <a:xfrm>
            <a:off x="611188" y="304800"/>
            <a:ext cx="760412" cy="750787"/>
          </a:xfrm>
          <a:prstGeom prst="rect">
            <a:avLst/>
          </a:prstGeom>
          <a:noFill/>
          <a:ln>
            <a:noFill/>
          </a:ln>
        </p:spPr>
      </p:pic>
      <p:sp>
        <p:nvSpPr>
          <p:cNvPr id="174" name="Google Shape;174;p10"/>
          <p:cNvSpPr/>
          <p:nvPr/>
        </p:nvSpPr>
        <p:spPr>
          <a:xfrm>
            <a:off x="1524000" y="357051"/>
            <a:ext cx="7162800"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4400" u="none" cap="none" strike="noStrike">
                <a:solidFill>
                  <a:schemeClr val="dk1"/>
                </a:solidFill>
                <a:latin typeface="Calibri"/>
                <a:ea typeface="Calibri"/>
                <a:cs typeface="Calibri"/>
                <a:sym typeface="Calibri"/>
              </a:rPr>
              <a:t>GOSOSY Website User Survey</a:t>
            </a:r>
            <a:endParaRPr/>
          </a:p>
        </p:txBody>
      </p:sp>
      <p:pic>
        <p:nvPicPr>
          <p:cNvPr id="175" name="Google Shape;175;p10"/>
          <p:cNvPicPr preferRelativeResize="0"/>
          <p:nvPr/>
        </p:nvPicPr>
        <p:blipFill rotWithShape="1">
          <a:blip r:embed="rId4">
            <a:alphaModFix/>
          </a:blip>
          <a:srcRect b="0" l="0" r="0" t="0"/>
          <a:stretch/>
        </p:blipFill>
        <p:spPr>
          <a:xfrm>
            <a:off x="457200" y="1079499"/>
            <a:ext cx="8229600" cy="53189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181" name="Google Shape;181;p11"/>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182" name="Google Shape;182;p11"/>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pic>
        <p:nvPicPr>
          <p:cNvPr id="183" name="Google Shape;183;p11"/>
          <p:cNvPicPr preferRelativeResize="0"/>
          <p:nvPr/>
        </p:nvPicPr>
        <p:blipFill rotWithShape="1">
          <a:blip r:embed="rId4">
            <a:alphaModFix/>
          </a:blip>
          <a:srcRect b="0" l="0" r="0" t="0"/>
          <a:stretch/>
        </p:blipFill>
        <p:spPr>
          <a:xfrm>
            <a:off x="4545471" y="1752600"/>
            <a:ext cx="4139708" cy="1076627"/>
          </a:xfrm>
          <a:prstGeom prst="rect">
            <a:avLst/>
          </a:prstGeom>
          <a:noFill/>
          <a:ln>
            <a:noFill/>
          </a:ln>
        </p:spPr>
      </p:pic>
      <p:sp>
        <p:nvSpPr>
          <p:cNvPr id="184" name="Google Shape;184;p11"/>
          <p:cNvSpPr txBox="1"/>
          <p:nvPr/>
        </p:nvSpPr>
        <p:spPr>
          <a:xfrm>
            <a:off x="-4864" y="2669587"/>
            <a:ext cx="6858000" cy="107662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400" u="none" cap="none" strike="noStrike">
                <a:solidFill>
                  <a:schemeClr val="dk1"/>
                </a:solidFill>
                <a:latin typeface="Calibri"/>
                <a:ea typeface="Calibri"/>
                <a:cs typeface="Calibri"/>
                <a:sym typeface="Calibri"/>
              </a:rPr>
              <a:t>Google Analytics</a:t>
            </a:r>
            <a:endParaRPr/>
          </a:p>
        </p:txBody>
      </p:sp>
      <p:pic>
        <p:nvPicPr>
          <p:cNvPr id="185" name="Google Shape;185;p11"/>
          <p:cNvPicPr preferRelativeResize="0"/>
          <p:nvPr/>
        </p:nvPicPr>
        <p:blipFill rotWithShape="1">
          <a:blip r:embed="rId5">
            <a:alphaModFix/>
          </a:blip>
          <a:srcRect b="0" l="0" r="0" t="0"/>
          <a:stretch/>
        </p:blipFill>
        <p:spPr>
          <a:xfrm>
            <a:off x="457200" y="4645819"/>
            <a:ext cx="2743200" cy="1221581"/>
          </a:xfrm>
          <a:prstGeom prst="rect">
            <a:avLst/>
          </a:prstGeom>
          <a:noFill/>
          <a:ln>
            <a:noFill/>
          </a:ln>
        </p:spPr>
      </p:pic>
      <p:sp>
        <p:nvSpPr>
          <p:cNvPr id="186" name="Google Shape;186;p11"/>
          <p:cNvSpPr txBox="1"/>
          <p:nvPr/>
        </p:nvSpPr>
        <p:spPr>
          <a:xfrm>
            <a:off x="685801" y="3886200"/>
            <a:ext cx="7999378"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GOSOSY Site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txBox="1"/>
          <p:nvPr>
            <p:ph type="title"/>
          </p:nvPr>
        </p:nvSpPr>
        <p:spPr>
          <a:xfrm>
            <a:off x="457200" y="274638"/>
            <a:ext cx="8229600" cy="1020762"/>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latin typeface="Calibri"/>
                <a:ea typeface="Calibri"/>
                <a:cs typeface="Calibri"/>
                <a:sym typeface="Calibri"/>
              </a:rPr>
              <a:t>GOSOSY Website Update</a:t>
            </a:r>
            <a:endParaRPr/>
          </a:p>
        </p:txBody>
      </p:sp>
      <p:pic>
        <p:nvPicPr>
          <p:cNvPr descr="A picture containing person, grass, woman, player&#10;&#10;Description automatically generated" id="192" name="Google Shape;192;p12">
            <a:hlinkClick r:id="rId3"/>
          </p:cNvPr>
          <p:cNvPicPr preferRelativeResize="0"/>
          <p:nvPr>
            <p:ph idx="1" type="body"/>
          </p:nvPr>
        </p:nvPicPr>
        <p:blipFill rotWithShape="1">
          <a:blip r:embed="rId4">
            <a:alphaModFix/>
          </a:blip>
          <a:srcRect b="0" l="0" r="0" t="0"/>
          <a:stretch/>
        </p:blipFill>
        <p:spPr>
          <a:xfrm>
            <a:off x="457200" y="1670301"/>
            <a:ext cx="8305800" cy="4279397"/>
          </a:xfrm>
          <a:prstGeom prst="rect">
            <a:avLst/>
          </a:prstGeom>
          <a:noFill/>
          <a:ln>
            <a:noFill/>
          </a:ln>
        </p:spPr>
      </p:pic>
      <p:cxnSp>
        <p:nvCxnSpPr>
          <p:cNvPr id="193" name="Google Shape;193;p12"/>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194" name="Google Shape;194;p12"/>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195" name="Google Shape;195;p12"/>
          <p:cNvPicPr preferRelativeResize="0"/>
          <p:nvPr/>
        </p:nvPicPr>
        <p:blipFill rotWithShape="1">
          <a:blip r:embed="rId5">
            <a:alphaModFix/>
          </a:blip>
          <a:srcRect b="0" l="0" r="0" t="0"/>
          <a:stretch/>
        </p:blipFill>
        <p:spPr>
          <a:xfrm>
            <a:off x="611188" y="304800"/>
            <a:ext cx="1003300" cy="99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3"/>
          <p:cNvSpPr txBox="1"/>
          <p:nvPr>
            <p:ph type="title"/>
          </p:nvPr>
        </p:nvSpPr>
        <p:spPr>
          <a:xfrm>
            <a:off x="457200" y="274638"/>
            <a:ext cx="8229600" cy="1020762"/>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latin typeface="Calibri"/>
                <a:ea typeface="Calibri"/>
                <a:cs typeface="Calibri"/>
                <a:sym typeface="Calibri"/>
              </a:rPr>
              <a:t>GOSOSY Website Update</a:t>
            </a:r>
            <a:endParaRPr/>
          </a:p>
        </p:txBody>
      </p:sp>
      <p:pic>
        <p:nvPicPr>
          <p:cNvPr id="201" name="Google Shape;201;p13"/>
          <p:cNvPicPr preferRelativeResize="0"/>
          <p:nvPr>
            <p:ph idx="1" type="body"/>
          </p:nvPr>
        </p:nvPicPr>
        <p:blipFill rotWithShape="1">
          <a:blip r:embed="rId3">
            <a:alphaModFix/>
          </a:blip>
          <a:srcRect b="0" l="0" r="0" t="0"/>
          <a:stretch/>
        </p:blipFill>
        <p:spPr>
          <a:xfrm>
            <a:off x="457200" y="1798892"/>
            <a:ext cx="8305800" cy="4022214"/>
          </a:xfrm>
          <a:prstGeom prst="rect">
            <a:avLst/>
          </a:prstGeom>
          <a:noFill/>
          <a:ln>
            <a:noFill/>
          </a:ln>
        </p:spPr>
      </p:pic>
      <p:cxnSp>
        <p:nvCxnSpPr>
          <p:cNvPr id="202" name="Google Shape;202;p13"/>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203" name="Google Shape;203;p13"/>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204" name="Google Shape;204;p13"/>
          <p:cNvPicPr preferRelativeResize="0"/>
          <p:nvPr/>
        </p:nvPicPr>
        <p:blipFill rotWithShape="1">
          <a:blip r:embed="rId4">
            <a:alphaModFix/>
          </a:blip>
          <a:srcRect b="0" l="0" r="0" t="0"/>
          <a:stretch/>
        </p:blipFill>
        <p:spPr>
          <a:xfrm>
            <a:off x="611188" y="304800"/>
            <a:ext cx="1003300" cy="990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4"/>
          <p:cNvSpPr txBox="1"/>
          <p:nvPr>
            <p:ph type="title"/>
          </p:nvPr>
        </p:nvSpPr>
        <p:spPr>
          <a:xfrm>
            <a:off x="457200" y="274638"/>
            <a:ext cx="8229600" cy="1020762"/>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latin typeface="Calibri"/>
                <a:ea typeface="Calibri"/>
                <a:cs typeface="Calibri"/>
                <a:sym typeface="Calibri"/>
              </a:rPr>
              <a:t>GOSOSY Website Update</a:t>
            </a:r>
            <a:endParaRPr/>
          </a:p>
        </p:txBody>
      </p:sp>
      <p:pic>
        <p:nvPicPr>
          <p:cNvPr id="210" name="Google Shape;210;p14"/>
          <p:cNvPicPr preferRelativeResize="0"/>
          <p:nvPr>
            <p:ph idx="1" type="body"/>
          </p:nvPr>
        </p:nvPicPr>
        <p:blipFill rotWithShape="1">
          <a:blip r:embed="rId3">
            <a:alphaModFix/>
          </a:blip>
          <a:srcRect b="0" l="0" r="0" t="0"/>
          <a:stretch/>
        </p:blipFill>
        <p:spPr>
          <a:xfrm>
            <a:off x="1293347" y="1629104"/>
            <a:ext cx="6557305" cy="4373610"/>
          </a:xfrm>
          <a:prstGeom prst="rect">
            <a:avLst/>
          </a:prstGeom>
          <a:noFill/>
          <a:ln>
            <a:noFill/>
          </a:ln>
        </p:spPr>
      </p:pic>
      <p:cxnSp>
        <p:nvCxnSpPr>
          <p:cNvPr id="211" name="Google Shape;211;p14"/>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212" name="Google Shape;212;p14"/>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213" name="Google Shape;213;p14"/>
          <p:cNvPicPr preferRelativeResize="0"/>
          <p:nvPr/>
        </p:nvPicPr>
        <p:blipFill rotWithShape="1">
          <a:blip r:embed="rId4">
            <a:alphaModFix/>
          </a:blip>
          <a:srcRect b="0" l="0" r="0" t="0"/>
          <a:stretch/>
        </p:blipFill>
        <p:spPr>
          <a:xfrm>
            <a:off x="611188" y="304800"/>
            <a:ext cx="1003300" cy="990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5"/>
          <p:cNvSpPr txBox="1"/>
          <p:nvPr>
            <p:ph type="title"/>
          </p:nvPr>
        </p:nvSpPr>
        <p:spPr>
          <a:xfrm>
            <a:off x="457200" y="274638"/>
            <a:ext cx="8229600" cy="1020762"/>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latin typeface="Calibri"/>
                <a:ea typeface="Calibri"/>
                <a:cs typeface="Calibri"/>
                <a:sym typeface="Calibri"/>
              </a:rPr>
              <a:t>GOSOSY Website Update</a:t>
            </a:r>
            <a:endParaRPr/>
          </a:p>
        </p:txBody>
      </p:sp>
      <p:pic>
        <p:nvPicPr>
          <p:cNvPr id="219" name="Google Shape;219;p15"/>
          <p:cNvPicPr preferRelativeResize="0"/>
          <p:nvPr>
            <p:ph idx="1" type="body"/>
          </p:nvPr>
        </p:nvPicPr>
        <p:blipFill rotWithShape="1">
          <a:blip r:embed="rId3">
            <a:alphaModFix/>
          </a:blip>
          <a:srcRect b="0" l="0" r="0" t="0"/>
          <a:stretch/>
        </p:blipFill>
        <p:spPr>
          <a:xfrm>
            <a:off x="1435815" y="1629104"/>
            <a:ext cx="6272368" cy="4373610"/>
          </a:xfrm>
          <a:prstGeom prst="rect">
            <a:avLst/>
          </a:prstGeom>
          <a:noFill/>
          <a:ln>
            <a:noFill/>
          </a:ln>
        </p:spPr>
      </p:pic>
      <p:cxnSp>
        <p:nvCxnSpPr>
          <p:cNvPr id="220" name="Google Shape;220;p15"/>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221" name="Google Shape;221;p15"/>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222" name="Google Shape;222;p15"/>
          <p:cNvPicPr preferRelativeResize="0"/>
          <p:nvPr/>
        </p:nvPicPr>
        <p:blipFill rotWithShape="1">
          <a:blip r:embed="rId4">
            <a:alphaModFix/>
          </a:blip>
          <a:srcRect b="0" l="0" r="0" t="0"/>
          <a:stretch/>
        </p:blipFill>
        <p:spPr>
          <a:xfrm>
            <a:off x="611188" y="304800"/>
            <a:ext cx="1003300" cy="990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6"/>
          <p:cNvSpPr txBox="1"/>
          <p:nvPr>
            <p:ph type="title"/>
          </p:nvPr>
        </p:nvSpPr>
        <p:spPr>
          <a:xfrm>
            <a:off x="457200" y="274638"/>
            <a:ext cx="8229600" cy="1020762"/>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latin typeface="Calibri"/>
                <a:ea typeface="Calibri"/>
                <a:cs typeface="Calibri"/>
                <a:sym typeface="Calibri"/>
              </a:rPr>
              <a:t>GOSOSY Website Update</a:t>
            </a:r>
            <a:endParaRPr/>
          </a:p>
        </p:txBody>
      </p:sp>
      <p:pic>
        <p:nvPicPr>
          <p:cNvPr id="228" name="Google Shape;228;p16"/>
          <p:cNvPicPr preferRelativeResize="0"/>
          <p:nvPr>
            <p:ph idx="1" type="body"/>
          </p:nvPr>
        </p:nvPicPr>
        <p:blipFill rotWithShape="1">
          <a:blip r:embed="rId3">
            <a:alphaModFix/>
          </a:blip>
          <a:srcRect b="0" l="0" r="0" t="0"/>
          <a:stretch/>
        </p:blipFill>
        <p:spPr>
          <a:xfrm>
            <a:off x="1230725" y="1698757"/>
            <a:ext cx="6758750" cy="4418264"/>
          </a:xfrm>
          <a:prstGeom prst="rect">
            <a:avLst/>
          </a:prstGeom>
          <a:noFill/>
          <a:ln>
            <a:noFill/>
          </a:ln>
        </p:spPr>
      </p:pic>
      <p:cxnSp>
        <p:nvCxnSpPr>
          <p:cNvPr id="229" name="Google Shape;229;p16"/>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230" name="Google Shape;230;p16"/>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231" name="Google Shape;231;p16"/>
          <p:cNvPicPr preferRelativeResize="0"/>
          <p:nvPr/>
        </p:nvPicPr>
        <p:blipFill rotWithShape="1">
          <a:blip r:embed="rId4">
            <a:alphaModFix/>
          </a:blip>
          <a:srcRect b="0" l="0" r="0" t="0"/>
          <a:stretch/>
        </p:blipFill>
        <p:spPr>
          <a:xfrm>
            <a:off x="611188" y="304800"/>
            <a:ext cx="1003300" cy="990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7"/>
          <p:cNvSpPr txBox="1"/>
          <p:nvPr>
            <p:ph type="title"/>
          </p:nvPr>
        </p:nvSpPr>
        <p:spPr>
          <a:xfrm>
            <a:off x="457200" y="274638"/>
            <a:ext cx="8229600" cy="1020762"/>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latin typeface="Calibri"/>
                <a:ea typeface="Calibri"/>
                <a:cs typeface="Calibri"/>
                <a:sym typeface="Calibri"/>
              </a:rPr>
              <a:t>GOSOSY Website Update</a:t>
            </a:r>
            <a:endParaRPr/>
          </a:p>
        </p:txBody>
      </p:sp>
      <p:pic>
        <p:nvPicPr>
          <p:cNvPr id="237" name="Google Shape;237;p17"/>
          <p:cNvPicPr preferRelativeResize="0"/>
          <p:nvPr>
            <p:ph idx="1" type="body"/>
          </p:nvPr>
        </p:nvPicPr>
        <p:blipFill rotWithShape="1">
          <a:blip r:embed="rId3">
            <a:alphaModFix/>
          </a:blip>
          <a:srcRect b="0" l="0" r="0" t="0"/>
          <a:stretch/>
        </p:blipFill>
        <p:spPr>
          <a:xfrm>
            <a:off x="920162" y="1650143"/>
            <a:ext cx="7303675" cy="4157969"/>
          </a:xfrm>
          <a:prstGeom prst="rect">
            <a:avLst/>
          </a:prstGeom>
          <a:noFill/>
          <a:ln>
            <a:noFill/>
          </a:ln>
        </p:spPr>
      </p:pic>
      <p:cxnSp>
        <p:nvCxnSpPr>
          <p:cNvPr id="238" name="Google Shape;238;p17"/>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239" name="Google Shape;239;p17"/>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240" name="Google Shape;240;p17"/>
          <p:cNvPicPr preferRelativeResize="0"/>
          <p:nvPr/>
        </p:nvPicPr>
        <p:blipFill rotWithShape="1">
          <a:blip r:embed="rId4">
            <a:alphaModFix/>
          </a:blip>
          <a:srcRect b="0" l="0" r="0" t="0"/>
          <a:stretch/>
        </p:blipFill>
        <p:spPr>
          <a:xfrm>
            <a:off x="611188" y="304800"/>
            <a:ext cx="1003300" cy="990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8"/>
          <p:cNvSpPr txBox="1"/>
          <p:nvPr>
            <p:ph type="title"/>
          </p:nvPr>
        </p:nvSpPr>
        <p:spPr>
          <a:xfrm>
            <a:off x="457200" y="274638"/>
            <a:ext cx="8305800" cy="1143000"/>
          </a:xfrm>
          <a:prstGeom prst="rect">
            <a:avLst/>
          </a:prstGeom>
          <a:solidFill>
            <a:srgbClr val="EAF1DD"/>
          </a:solid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Technical Support Team</a:t>
            </a:r>
            <a:endParaRPr/>
          </a:p>
        </p:txBody>
      </p:sp>
      <p:sp>
        <p:nvSpPr>
          <p:cNvPr id="247" name="Google Shape;247;p18"/>
          <p:cNvSpPr txBox="1"/>
          <p:nvPr>
            <p:ph idx="1" type="body"/>
          </p:nvPr>
        </p:nvSpPr>
        <p:spPr>
          <a:xfrm>
            <a:off x="457200" y="1676406"/>
            <a:ext cx="4038600" cy="444975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Expectations</a:t>
            </a:r>
            <a:endParaRPr/>
          </a:p>
          <a:p>
            <a:pPr indent="-342900" lvl="0" marL="342900" rtl="0" algn="l">
              <a:spcBef>
                <a:spcPts val="480"/>
              </a:spcBef>
              <a:spcAft>
                <a:spcPts val="0"/>
              </a:spcAft>
              <a:buClr>
                <a:schemeClr val="dk1"/>
              </a:buClr>
              <a:buSzPts val="2400"/>
              <a:buFont typeface="Arial"/>
              <a:buChar char="•"/>
            </a:pPr>
            <a:r>
              <a:rPr lang="en-US" sz="2400"/>
              <a:t>Membership</a:t>
            </a:r>
            <a:endParaRPr/>
          </a:p>
          <a:p>
            <a:pPr indent="-342900" lvl="0" marL="342900" rtl="0" algn="l">
              <a:spcBef>
                <a:spcPts val="480"/>
              </a:spcBef>
              <a:spcAft>
                <a:spcPts val="0"/>
              </a:spcAft>
              <a:buClr>
                <a:schemeClr val="dk1"/>
              </a:buClr>
              <a:buSzPts val="2400"/>
              <a:buFont typeface="Arial"/>
              <a:buChar char="•"/>
            </a:pPr>
            <a:r>
              <a:rPr lang="en-US" sz="2400"/>
              <a:t>State Director expectations</a:t>
            </a:r>
            <a:endParaRPr/>
          </a:p>
          <a:p>
            <a:pPr indent="-342900" lvl="0" marL="342900" rtl="0" algn="l">
              <a:spcBef>
                <a:spcPts val="480"/>
              </a:spcBef>
              <a:spcAft>
                <a:spcPts val="0"/>
              </a:spcAft>
              <a:buClr>
                <a:schemeClr val="dk1"/>
              </a:buClr>
              <a:buSzPts val="2400"/>
              <a:buFont typeface="Arial"/>
              <a:buChar char="•"/>
            </a:pPr>
            <a:r>
              <a:rPr lang="en-US" sz="2400"/>
              <a:t>Requirements</a:t>
            </a:r>
            <a:endParaRPr/>
          </a:p>
          <a:p>
            <a:pPr indent="-285750" lvl="1" marL="742950" rtl="0" algn="l">
              <a:spcBef>
                <a:spcPts val="360"/>
              </a:spcBef>
              <a:spcAft>
                <a:spcPts val="0"/>
              </a:spcAft>
              <a:buClr>
                <a:schemeClr val="dk1"/>
              </a:buClr>
              <a:buSzPts val="1800"/>
              <a:buFont typeface="Arial"/>
              <a:buChar char="–"/>
            </a:pPr>
            <a:r>
              <a:rPr lang="en-US" sz="1800"/>
              <a:t>2-3 meetings per year</a:t>
            </a:r>
            <a:endParaRPr/>
          </a:p>
          <a:p>
            <a:pPr indent="-285750" lvl="1" marL="742950" rtl="0" algn="l">
              <a:spcBef>
                <a:spcPts val="360"/>
              </a:spcBef>
              <a:spcAft>
                <a:spcPts val="0"/>
              </a:spcAft>
              <a:buClr>
                <a:schemeClr val="dk1"/>
              </a:buClr>
              <a:buSzPts val="1800"/>
              <a:buFont typeface="Arial"/>
              <a:buChar char="–"/>
            </a:pPr>
            <a:r>
              <a:rPr lang="en-US" sz="1800"/>
              <a:t>Conference calls</a:t>
            </a:r>
            <a:endParaRPr/>
          </a:p>
          <a:p>
            <a:pPr indent="-285750" lvl="1" marL="742950" rtl="0" algn="l">
              <a:spcBef>
                <a:spcPts val="360"/>
              </a:spcBef>
              <a:spcAft>
                <a:spcPts val="0"/>
              </a:spcAft>
              <a:buClr>
                <a:schemeClr val="dk1"/>
              </a:buClr>
              <a:buSzPts val="1800"/>
              <a:buFont typeface="Arial"/>
              <a:buChar char="–"/>
            </a:pPr>
            <a:r>
              <a:rPr lang="en-US" sz="1800"/>
              <a:t>Work assignments</a:t>
            </a:r>
            <a:endParaRPr/>
          </a:p>
          <a:p>
            <a:pPr indent="-285750" lvl="1" marL="742950" rtl="0" algn="l">
              <a:spcBef>
                <a:spcPts val="360"/>
              </a:spcBef>
              <a:spcAft>
                <a:spcPts val="0"/>
              </a:spcAft>
              <a:buClr>
                <a:schemeClr val="dk1"/>
              </a:buClr>
              <a:buSzPts val="1800"/>
              <a:buFont typeface="Arial"/>
              <a:buChar char="–"/>
            </a:pPr>
            <a:r>
              <a:rPr lang="en-US" sz="1800"/>
              <a:t>Team Lead meeting </a:t>
            </a:r>
            <a:endParaRPr/>
          </a:p>
          <a:p>
            <a:pPr indent="-285750" lvl="1" marL="742950" rtl="0" algn="l">
              <a:spcBef>
                <a:spcPts val="360"/>
              </a:spcBef>
              <a:spcAft>
                <a:spcPts val="0"/>
              </a:spcAft>
              <a:buClr>
                <a:schemeClr val="dk1"/>
              </a:buClr>
              <a:buSzPts val="1800"/>
              <a:buFont typeface="Arial"/>
              <a:buChar char="–"/>
            </a:pPr>
            <a:r>
              <a:rPr lang="en-US" sz="1800"/>
              <a:t>Collaboration and coordination across groups</a:t>
            </a:r>
            <a:endParaRPr/>
          </a:p>
        </p:txBody>
      </p:sp>
      <p:sp>
        <p:nvSpPr>
          <p:cNvPr id="248" name="Google Shape;248;p18"/>
          <p:cNvSpPr txBox="1"/>
          <p:nvPr>
            <p:ph idx="2" type="body"/>
          </p:nvPr>
        </p:nvSpPr>
        <p:spPr>
          <a:xfrm>
            <a:off x="4648200" y="1676406"/>
            <a:ext cx="4038600" cy="518159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t>Work Norms</a:t>
            </a:r>
            <a:endParaRPr/>
          </a:p>
          <a:p>
            <a:pPr indent="-514350" lvl="0" marL="514350" rtl="0" algn="l">
              <a:spcBef>
                <a:spcPts val="360"/>
              </a:spcBef>
              <a:spcAft>
                <a:spcPts val="0"/>
              </a:spcAft>
              <a:buClr>
                <a:schemeClr val="dk1"/>
              </a:buClr>
              <a:buSzPts val="1800"/>
              <a:buFont typeface="Arial"/>
              <a:buAutoNum type="arabicPeriod"/>
            </a:pPr>
            <a:r>
              <a:rPr lang="en-US" sz="1800"/>
              <a:t>Be fully committed to the work and demonstrate this commitment by meeting agreed upon deadlines, participating/attending meetings and calls until outcomes/goals are fully met.</a:t>
            </a:r>
            <a:endParaRPr/>
          </a:p>
          <a:p>
            <a:pPr indent="-514350" lvl="0" marL="514350" rtl="0" algn="l">
              <a:spcBef>
                <a:spcPts val="360"/>
              </a:spcBef>
              <a:spcAft>
                <a:spcPts val="0"/>
              </a:spcAft>
              <a:buClr>
                <a:schemeClr val="dk1"/>
              </a:buClr>
              <a:buSzPts val="1800"/>
              <a:buFont typeface="Arial"/>
              <a:buAutoNum type="arabicPeriod"/>
            </a:pPr>
            <a:r>
              <a:rPr lang="en-US" sz="1800"/>
              <a:t>Leave each meeting with tangible products/achievements synthesizing our meeting outcomes.</a:t>
            </a:r>
            <a:endParaRPr/>
          </a:p>
          <a:p>
            <a:pPr indent="-514350" lvl="0" marL="514350" rtl="0" algn="l">
              <a:spcBef>
                <a:spcPts val="360"/>
              </a:spcBef>
              <a:spcAft>
                <a:spcPts val="0"/>
              </a:spcAft>
              <a:buClr>
                <a:schemeClr val="dk1"/>
              </a:buClr>
              <a:buSzPts val="1800"/>
              <a:buFont typeface="Arial"/>
              <a:buAutoNum type="arabicPeriod"/>
            </a:pPr>
            <a:r>
              <a:rPr lang="en-US" sz="1800"/>
              <a:t>Use included reflection time to promote spontaneous, creative discussion.</a:t>
            </a:r>
            <a:endParaRPr/>
          </a:p>
          <a:p>
            <a:pPr indent="-165100" lvl="0" marL="342900" rtl="0" algn="l">
              <a:spcBef>
                <a:spcPts val="560"/>
              </a:spcBef>
              <a:spcAft>
                <a:spcPts val="0"/>
              </a:spcAft>
              <a:buClr>
                <a:schemeClr val="dk1"/>
              </a:buClr>
              <a:buSzPts val="2800"/>
              <a:buFont typeface="Arial"/>
              <a:buNone/>
            </a:pPr>
            <a:r>
              <a:t/>
            </a:r>
            <a:endParaRPr/>
          </a:p>
          <a:p>
            <a:pPr indent="0" lvl="0" marL="0" rtl="0" algn="l">
              <a:spcBef>
                <a:spcPts val="480"/>
              </a:spcBef>
              <a:spcAft>
                <a:spcPts val="0"/>
              </a:spcAft>
              <a:buClr>
                <a:schemeClr val="dk1"/>
              </a:buClr>
              <a:buSzPts val="2400"/>
              <a:buFont typeface="Arial"/>
              <a:buNone/>
            </a:pPr>
            <a:r>
              <a:t/>
            </a:r>
            <a:endParaRPr sz="2400"/>
          </a:p>
        </p:txBody>
      </p:sp>
      <p:cxnSp>
        <p:nvCxnSpPr>
          <p:cNvPr id="249" name="Google Shape;249;p18"/>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sp>
        <p:nvSpPr>
          <p:cNvPr id="250" name="Google Shape;250;p18"/>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251" name="Google Shape;251;p18"/>
          <p:cNvPicPr preferRelativeResize="0"/>
          <p:nvPr/>
        </p:nvPicPr>
        <p:blipFill rotWithShape="1">
          <a:blip r:embed="rId3">
            <a:alphaModFix/>
          </a:blip>
          <a:srcRect b="0" l="0" r="0" t="0"/>
          <a:stretch/>
        </p:blipFill>
        <p:spPr>
          <a:xfrm>
            <a:off x="534988" y="381000"/>
            <a:ext cx="925512" cy="914400"/>
          </a:xfrm>
          <a:prstGeom prst="rect">
            <a:avLst/>
          </a:prstGeom>
          <a:noFill/>
          <a:ln>
            <a:noFill/>
          </a:ln>
        </p:spPr>
      </p:pic>
      <p:cxnSp>
        <p:nvCxnSpPr>
          <p:cNvPr id="252" name="Google Shape;252;p18"/>
          <p:cNvCxnSpPr/>
          <p:nvPr/>
        </p:nvCxnSpPr>
        <p:spPr>
          <a:xfrm>
            <a:off x="4572000" y="1524000"/>
            <a:ext cx="0" cy="4495800"/>
          </a:xfrm>
          <a:prstGeom prst="straightConnector1">
            <a:avLst/>
          </a:prstGeom>
          <a:noFill/>
          <a:ln cap="flat" cmpd="sng" w="19050">
            <a:solidFill>
              <a:srgbClr val="97B853"/>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9"/>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TST Work Groups </a:t>
            </a:r>
            <a:endParaRPr/>
          </a:p>
        </p:txBody>
      </p:sp>
      <p:sp>
        <p:nvSpPr>
          <p:cNvPr id="258" name="Google Shape;258;p19"/>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342900" lvl="1" marL="800100" rtl="0" algn="l">
              <a:lnSpc>
                <a:spcPct val="115000"/>
              </a:lnSpc>
              <a:spcBef>
                <a:spcPts val="0"/>
              </a:spcBef>
              <a:spcAft>
                <a:spcPts val="0"/>
              </a:spcAft>
              <a:buClr>
                <a:schemeClr val="dk1"/>
              </a:buClr>
              <a:buSzPts val="3200"/>
              <a:buFont typeface="Calibri"/>
              <a:buAutoNum type="arabicPeriod"/>
            </a:pPr>
            <a:r>
              <a:rPr lang="en-US" sz="3200">
                <a:latin typeface="Calibri"/>
                <a:ea typeface="Calibri"/>
                <a:cs typeface="Calibri"/>
                <a:sym typeface="Calibri"/>
              </a:rPr>
              <a:t>OSY Engagement and Relationship Building</a:t>
            </a:r>
            <a:endParaRPr sz="3200">
              <a:latin typeface="Century Gothic"/>
              <a:ea typeface="Century Gothic"/>
              <a:cs typeface="Century Gothic"/>
              <a:sym typeface="Century Gothic"/>
            </a:endParaRPr>
          </a:p>
          <a:p>
            <a:pPr indent="-342900" lvl="1" marL="800100" rtl="0" algn="l">
              <a:lnSpc>
                <a:spcPct val="115000"/>
              </a:lnSpc>
              <a:spcBef>
                <a:spcPts val="0"/>
              </a:spcBef>
              <a:spcAft>
                <a:spcPts val="0"/>
              </a:spcAft>
              <a:buClr>
                <a:schemeClr val="dk1"/>
              </a:buClr>
              <a:buSzPts val="3200"/>
              <a:buFont typeface="Calibri"/>
              <a:buAutoNum type="arabicPeriod"/>
            </a:pPr>
            <a:r>
              <a:rPr lang="en-US" sz="3200">
                <a:latin typeface="Calibri"/>
                <a:ea typeface="Calibri"/>
                <a:cs typeface="Calibri"/>
                <a:sym typeface="Calibri"/>
              </a:rPr>
              <a:t>Curriculum and Material Development</a:t>
            </a:r>
            <a:endParaRPr sz="3200">
              <a:latin typeface="Century Gothic"/>
              <a:ea typeface="Century Gothic"/>
              <a:cs typeface="Century Gothic"/>
              <a:sym typeface="Century Gothic"/>
            </a:endParaRPr>
          </a:p>
          <a:p>
            <a:pPr indent="-342900" lvl="1" marL="800100" rtl="0" algn="l">
              <a:lnSpc>
                <a:spcPct val="115000"/>
              </a:lnSpc>
              <a:spcBef>
                <a:spcPts val="0"/>
              </a:spcBef>
              <a:spcAft>
                <a:spcPts val="0"/>
              </a:spcAft>
              <a:buClr>
                <a:schemeClr val="dk1"/>
              </a:buClr>
              <a:buSzPts val="3200"/>
              <a:buFont typeface="Calibri"/>
              <a:buAutoNum type="arabicPeriod"/>
            </a:pPr>
            <a:r>
              <a:rPr lang="en-US" sz="3200">
                <a:latin typeface="Calibri"/>
                <a:ea typeface="Calibri"/>
                <a:cs typeface="Calibri"/>
                <a:sym typeface="Calibri"/>
              </a:rPr>
              <a:t>Goal Setting and OSY Learning Plans</a:t>
            </a:r>
            <a:endParaRPr sz="3200">
              <a:latin typeface="Century Gothic"/>
              <a:ea typeface="Century Gothic"/>
              <a:cs typeface="Century Gothic"/>
              <a:sym typeface="Century Gothic"/>
            </a:endParaRPr>
          </a:p>
          <a:p>
            <a:pPr indent="-342900" lvl="1" marL="800100" rtl="0" algn="l">
              <a:lnSpc>
                <a:spcPct val="115000"/>
              </a:lnSpc>
              <a:spcBef>
                <a:spcPts val="0"/>
              </a:spcBef>
              <a:spcAft>
                <a:spcPts val="0"/>
              </a:spcAft>
              <a:buClr>
                <a:schemeClr val="dk1"/>
              </a:buClr>
              <a:buSzPts val="3200"/>
              <a:buFont typeface="Calibri"/>
              <a:buAutoNum type="arabicPeriod"/>
            </a:pPr>
            <a:r>
              <a:rPr lang="en-US" sz="3200">
                <a:latin typeface="Calibri"/>
                <a:ea typeface="Calibri"/>
                <a:cs typeface="Calibri"/>
                <a:sym typeface="Calibri"/>
              </a:rPr>
              <a:t>Professional Development</a:t>
            </a:r>
            <a:endParaRPr sz="3200">
              <a:latin typeface="Century Gothic"/>
              <a:ea typeface="Century Gothic"/>
              <a:cs typeface="Century Gothic"/>
              <a:sym typeface="Century Gothic"/>
            </a:endParaRPr>
          </a:p>
          <a:p>
            <a:pPr indent="-342900" lvl="1" marL="800100" rtl="0" algn="l">
              <a:lnSpc>
                <a:spcPct val="115000"/>
              </a:lnSpc>
              <a:spcBef>
                <a:spcPts val="0"/>
              </a:spcBef>
              <a:spcAft>
                <a:spcPts val="0"/>
              </a:spcAft>
              <a:buClr>
                <a:schemeClr val="dk1"/>
              </a:buClr>
              <a:buSzPts val="3200"/>
              <a:buFont typeface="Calibri"/>
              <a:buAutoNum type="arabicPeriod"/>
            </a:pPr>
            <a:r>
              <a:rPr lang="en-US" sz="3200">
                <a:latin typeface="Calibri"/>
                <a:ea typeface="Calibri"/>
                <a:cs typeface="Calibri"/>
                <a:sym typeface="Calibri"/>
              </a:rPr>
              <a:t>Interstate Collaboration</a:t>
            </a:r>
            <a:endParaRPr sz="3200">
              <a:latin typeface="Century Gothic"/>
              <a:ea typeface="Century Gothic"/>
              <a:cs typeface="Century Gothic"/>
              <a:sym typeface="Century Gothic"/>
            </a:endParaRPr>
          </a:p>
          <a:p>
            <a:pPr indent="-342900" lvl="1" marL="800100" rtl="0" algn="l">
              <a:lnSpc>
                <a:spcPct val="115000"/>
              </a:lnSpc>
              <a:spcBef>
                <a:spcPts val="0"/>
              </a:spcBef>
              <a:spcAft>
                <a:spcPts val="0"/>
              </a:spcAft>
              <a:buClr>
                <a:schemeClr val="dk1"/>
              </a:buClr>
              <a:buSzPts val="3200"/>
              <a:buFont typeface="Calibri"/>
              <a:buAutoNum type="arabicPeriod"/>
            </a:pPr>
            <a:r>
              <a:rPr lang="en-US" sz="3200">
                <a:latin typeface="Calibri"/>
                <a:ea typeface="Calibri"/>
                <a:cs typeface="Calibri"/>
                <a:sym typeface="Calibri"/>
              </a:rPr>
              <a:t>Mental Health/Trauma</a:t>
            </a:r>
            <a:endParaRPr sz="3200">
              <a:latin typeface="Century Gothic"/>
              <a:ea typeface="Century Gothic"/>
              <a:cs typeface="Century Gothic"/>
              <a:sym typeface="Century Gothic"/>
            </a:endParaRPr>
          </a:p>
          <a:p>
            <a:pPr indent="-139700" lvl="0" marL="342900" rtl="0" algn="l">
              <a:spcBef>
                <a:spcPts val="640"/>
              </a:spcBef>
              <a:spcAft>
                <a:spcPts val="0"/>
              </a:spcAft>
              <a:buClr>
                <a:schemeClr val="dk1"/>
              </a:buClr>
              <a:buSzPts val="3200"/>
              <a:buNone/>
            </a:pPr>
            <a:r>
              <a:t/>
            </a:r>
            <a:endParaRPr/>
          </a:p>
        </p:txBody>
      </p:sp>
      <p:sp>
        <p:nvSpPr>
          <p:cNvPr id="259" name="Google Shape;259;p19"/>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260" name="Google Shape;260;p19"/>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261" name="Google Shape;261;p19"/>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Member States</a:t>
            </a:r>
            <a:endParaRPr/>
          </a:p>
        </p:txBody>
      </p:sp>
      <p:sp>
        <p:nvSpPr>
          <p:cNvPr id="99" name="Google Shape;99;p2"/>
          <p:cNvSpPr txBox="1"/>
          <p:nvPr>
            <p:ph idx="2" type="body"/>
          </p:nvPr>
        </p:nvSpPr>
        <p:spPr>
          <a:xfrm>
            <a:off x="1295400" y="1646238"/>
            <a:ext cx="3201988" cy="43735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a:t>Alabama</a:t>
            </a:r>
            <a:endParaRPr/>
          </a:p>
          <a:p>
            <a:pPr indent="-342900" lvl="0" marL="342900" rtl="0" algn="l">
              <a:spcBef>
                <a:spcPts val="480"/>
              </a:spcBef>
              <a:spcAft>
                <a:spcPts val="0"/>
              </a:spcAft>
              <a:buClr>
                <a:schemeClr val="dk1"/>
              </a:buClr>
              <a:buSzPts val="2400"/>
              <a:buChar char="•"/>
            </a:pPr>
            <a:r>
              <a:rPr lang="en-US"/>
              <a:t>Georgia</a:t>
            </a:r>
            <a:endParaRPr/>
          </a:p>
          <a:p>
            <a:pPr indent="-342900" lvl="0" marL="342900" rtl="0" algn="l">
              <a:spcBef>
                <a:spcPts val="480"/>
              </a:spcBef>
              <a:spcAft>
                <a:spcPts val="0"/>
              </a:spcAft>
              <a:buClr>
                <a:schemeClr val="dk1"/>
              </a:buClr>
              <a:buSzPts val="2400"/>
              <a:buChar char="•"/>
            </a:pPr>
            <a:r>
              <a:rPr lang="en-US"/>
              <a:t>Illinois</a:t>
            </a:r>
            <a:endParaRPr/>
          </a:p>
          <a:p>
            <a:pPr indent="-342900" lvl="0" marL="342900" rtl="0" algn="l">
              <a:spcBef>
                <a:spcPts val="480"/>
              </a:spcBef>
              <a:spcAft>
                <a:spcPts val="0"/>
              </a:spcAft>
              <a:buClr>
                <a:schemeClr val="dk1"/>
              </a:buClr>
              <a:buSzPts val="2400"/>
              <a:buChar char="•"/>
            </a:pPr>
            <a:r>
              <a:rPr lang="en-US"/>
              <a:t>Iowa</a:t>
            </a:r>
            <a:endParaRPr/>
          </a:p>
          <a:p>
            <a:pPr indent="-342900" lvl="0" marL="342900" rtl="0" algn="l">
              <a:spcBef>
                <a:spcPts val="480"/>
              </a:spcBef>
              <a:spcAft>
                <a:spcPts val="0"/>
              </a:spcAft>
              <a:buClr>
                <a:schemeClr val="dk1"/>
              </a:buClr>
              <a:buSzPts val="2400"/>
              <a:buChar char="•"/>
            </a:pPr>
            <a:r>
              <a:rPr lang="en-US"/>
              <a:t>Kansas</a:t>
            </a:r>
            <a:endParaRPr/>
          </a:p>
          <a:p>
            <a:pPr indent="-342900" lvl="0" marL="342900" rtl="0" algn="l">
              <a:spcBef>
                <a:spcPts val="480"/>
              </a:spcBef>
              <a:spcAft>
                <a:spcPts val="0"/>
              </a:spcAft>
              <a:buClr>
                <a:schemeClr val="dk1"/>
              </a:buClr>
              <a:buSzPts val="2400"/>
              <a:buChar char="•"/>
            </a:pPr>
            <a:r>
              <a:rPr lang="en-US"/>
              <a:t>Kentucky</a:t>
            </a:r>
            <a:endParaRPr/>
          </a:p>
          <a:p>
            <a:pPr indent="-342900" lvl="0" marL="342900" rtl="0" algn="l">
              <a:spcBef>
                <a:spcPts val="480"/>
              </a:spcBef>
              <a:spcAft>
                <a:spcPts val="0"/>
              </a:spcAft>
              <a:buClr>
                <a:schemeClr val="dk1"/>
              </a:buClr>
              <a:buSzPts val="2400"/>
              <a:buChar char="•"/>
            </a:pPr>
            <a:r>
              <a:rPr lang="en-US"/>
              <a:t>Massachusetts</a:t>
            </a:r>
            <a:endParaRPr/>
          </a:p>
          <a:p>
            <a:pPr indent="-342900" lvl="0" marL="342900" rtl="0" algn="l">
              <a:spcBef>
                <a:spcPts val="480"/>
              </a:spcBef>
              <a:spcAft>
                <a:spcPts val="0"/>
              </a:spcAft>
              <a:buClr>
                <a:schemeClr val="dk1"/>
              </a:buClr>
              <a:buSzPts val="2400"/>
              <a:buChar char="•"/>
            </a:pPr>
            <a:r>
              <a:rPr lang="en-US"/>
              <a:t>Mississippi</a:t>
            </a:r>
            <a:endParaRPr/>
          </a:p>
        </p:txBody>
      </p:sp>
      <p:sp>
        <p:nvSpPr>
          <p:cNvPr id="100" name="Google Shape;100;p2"/>
          <p:cNvSpPr txBox="1"/>
          <p:nvPr>
            <p:ph idx="4" type="body"/>
          </p:nvPr>
        </p:nvSpPr>
        <p:spPr>
          <a:xfrm>
            <a:off x="5483225" y="1608138"/>
            <a:ext cx="3201988" cy="44497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a:t>Nebraska</a:t>
            </a:r>
            <a:endParaRPr/>
          </a:p>
          <a:p>
            <a:pPr indent="-342900" lvl="0" marL="342900" rtl="0" algn="l">
              <a:spcBef>
                <a:spcPts val="480"/>
              </a:spcBef>
              <a:spcAft>
                <a:spcPts val="0"/>
              </a:spcAft>
              <a:buClr>
                <a:schemeClr val="dk1"/>
              </a:buClr>
              <a:buSzPts val="2400"/>
              <a:buChar char="•"/>
            </a:pPr>
            <a:r>
              <a:rPr lang="en-US"/>
              <a:t>New Hampshire</a:t>
            </a:r>
            <a:endParaRPr/>
          </a:p>
          <a:p>
            <a:pPr indent="-342900" lvl="0" marL="342900" rtl="0" algn="l">
              <a:spcBef>
                <a:spcPts val="480"/>
              </a:spcBef>
              <a:spcAft>
                <a:spcPts val="0"/>
              </a:spcAft>
              <a:buClr>
                <a:schemeClr val="dk1"/>
              </a:buClr>
              <a:buSzPts val="2400"/>
              <a:buChar char="•"/>
            </a:pPr>
            <a:r>
              <a:rPr lang="en-US"/>
              <a:t>New Jersey</a:t>
            </a:r>
            <a:endParaRPr/>
          </a:p>
          <a:p>
            <a:pPr indent="-342900" lvl="0" marL="342900" rtl="0" algn="l">
              <a:spcBef>
                <a:spcPts val="480"/>
              </a:spcBef>
              <a:spcAft>
                <a:spcPts val="0"/>
              </a:spcAft>
              <a:buClr>
                <a:schemeClr val="dk1"/>
              </a:buClr>
              <a:buSzPts val="2400"/>
              <a:buChar char="•"/>
            </a:pPr>
            <a:r>
              <a:rPr lang="en-US"/>
              <a:t>New York</a:t>
            </a:r>
            <a:endParaRPr/>
          </a:p>
          <a:p>
            <a:pPr indent="-342900" lvl="0" marL="342900" rtl="0" algn="l">
              <a:spcBef>
                <a:spcPts val="480"/>
              </a:spcBef>
              <a:spcAft>
                <a:spcPts val="0"/>
              </a:spcAft>
              <a:buClr>
                <a:schemeClr val="dk1"/>
              </a:buClr>
              <a:buSzPts val="2400"/>
              <a:buChar char="•"/>
            </a:pPr>
            <a:r>
              <a:rPr lang="en-US"/>
              <a:t>North Carolina</a:t>
            </a:r>
            <a:endParaRPr/>
          </a:p>
          <a:p>
            <a:pPr indent="-342900" lvl="0" marL="342900" rtl="0" algn="l">
              <a:spcBef>
                <a:spcPts val="480"/>
              </a:spcBef>
              <a:spcAft>
                <a:spcPts val="0"/>
              </a:spcAft>
              <a:buClr>
                <a:schemeClr val="dk1"/>
              </a:buClr>
              <a:buSzPts val="2400"/>
              <a:buChar char="•"/>
            </a:pPr>
            <a:r>
              <a:rPr lang="en-US"/>
              <a:t>Pennsylvania</a:t>
            </a:r>
            <a:endParaRPr/>
          </a:p>
          <a:p>
            <a:pPr indent="-342900" lvl="0" marL="342900" rtl="0" algn="l">
              <a:spcBef>
                <a:spcPts val="480"/>
              </a:spcBef>
              <a:spcAft>
                <a:spcPts val="0"/>
              </a:spcAft>
              <a:buClr>
                <a:schemeClr val="dk1"/>
              </a:buClr>
              <a:buSzPts val="2400"/>
              <a:buChar char="•"/>
            </a:pPr>
            <a:r>
              <a:rPr lang="en-US"/>
              <a:t>South Carolina</a:t>
            </a:r>
            <a:endParaRPr/>
          </a:p>
          <a:p>
            <a:pPr indent="-342900" lvl="0" marL="342900" rtl="0" algn="l">
              <a:spcBef>
                <a:spcPts val="480"/>
              </a:spcBef>
              <a:spcAft>
                <a:spcPts val="0"/>
              </a:spcAft>
              <a:buClr>
                <a:schemeClr val="dk1"/>
              </a:buClr>
              <a:buSzPts val="2400"/>
              <a:buChar char="•"/>
            </a:pPr>
            <a:r>
              <a:rPr lang="en-US"/>
              <a:t>Tennessee</a:t>
            </a:r>
            <a:endParaRPr/>
          </a:p>
          <a:p>
            <a:pPr indent="-342900" lvl="0" marL="342900" rtl="0" algn="l">
              <a:spcBef>
                <a:spcPts val="480"/>
              </a:spcBef>
              <a:spcAft>
                <a:spcPts val="0"/>
              </a:spcAft>
              <a:buClr>
                <a:schemeClr val="dk1"/>
              </a:buClr>
              <a:buSzPts val="2400"/>
              <a:buChar char="•"/>
            </a:pPr>
            <a:r>
              <a:rPr lang="en-US"/>
              <a:t>Vermont</a:t>
            </a:r>
            <a:endParaRPr/>
          </a:p>
          <a:p>
            <a:pPr indent="-190500" lvl="0" marL="342900" rtl="0" algn="l">
              <a:spcBef>
                <a:spcPts val="480"/>
              </a:spcBef>
              <a:spcAft>
                <a:spcPts val="0"/>
              </a:spcAft>
              <a:buClr>
                <a:schemeClr val="dk1"/>
              </a:buClr>
              <a:buSzPts val="2400"/>
              <a:buNone/>
            </a:pPr>
            <a:r>
              <a:t/>
            </a:r>
            <a:endParaRPr/>
          </a:p>
        </p:txBody>
      </p:sp>
      <p:cxnSp>
        <p:nvCxnSpPr>
          <p:cNvPr id="101" name="Google Shape;101;p2"/>
          <p:cNvCxnSpPr/>
          <p:nvPr/>
        </p:nvCxnSpPr>
        <p:spPr>
          <a:xfrm>
            <a:off x="457200" y="1447800"/>
            <a:ext cx="8229600" cy="0"/>
          </a:xfrm>
          <a:prstGeom prst="straightConnector1">
            <a:avLst/>
          </a:prstGeom>
          <a:noFill/>
          <a:ln cap="flat" cmpd="sng" w="57150">
            <a:solidFill>
              <a:srgbClr val="97B853"/>
            </a:solidFill>
            <a:prstDash val="solid"/>
            <a:round/>
            <a:headEnd len="sm" w="sm" type="none"/>
            <a:tailEnd len="sm" w="sm" type="none"/>
          </a:ln>
        </p:spPr>
      </p:cxnSp>
      <p:cxnSp>
        <p:nvCxnSpPr>
          <p:cNvPr id="102" name="Google Shape;102;p2"/>
          <p:cNvCxnSpPr/>
          <p:nvPr/>
        </p:nvCxnSpPr>
        <p:spPr>
          <a:xfrm>
            <a:off x="4572000" y="1524000"/>
            <a:ext cx="0" cy="4495800"/>
          </a:xfrm>
          <a:prstGeom prst="straightConnector1">
            <a:avLst/>
          </a:prstGeom>
          <a:noFill/>
          <a:ln cap="flat" cmpd="sng" w="19050">
            <a:solidFill>
              <a:srgbClr val="97B853"/>
            </a:solidFill>
            <a:prstDash val="solid"/>
            <a:round/>
            <a:headEnd len="sm" w="sm" type="none"/>
            <a:tailEnd len="sm" w="sm" type="none"/>
          </a:ln>
        </p:spPr>
      </p:cxnSp>
      <p:sp>
        <p:nvSpPr>
          <p:cNvPr id="103" name="Google Shape;103;p2"/>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104" name="Google Shape;104;p2"/>
          <p:cNvPicPr preferRelativeResize="0"/>
          <p:nvPr/>
        </p:nvPicPr>
        <p:blipFill rotWithShape="1">
          <a:blip r:embed="rId3">
            <a:alphaModFix/>
          </a:blip>
          <a:srcRect b="0" l="0" r="0" t="0"/>
          <a:stretch/>
        </p:blipFill>
        <p:spPr>
          <a:xfrm>
            <a:off x="609600" y="388938"/>
            <a:ext cx="925513"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0"/>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	OSY Engagement and Relationship Building </a:t>
            </a:r>
            <a:endParaRPr/>
          </a:p>
        </p:txBody>
      </p:sp>
      <p:sp>
        <p:nvSpPr>
          <p:cNvPr id="267" name="Google Shape;267;p20"/>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i="1" lang="en-US"/>
              <a:t>Emily Hoffman (team lead), Rachel Beech, </a:t>
            </a:r>
            <a:endParaRPr/>
          </a:p>
          <a:p>
            <a:pPr indent="0" lvl="0" marL="0" rtl="0" algn="l">
              <a:spcBef>
                <a:spcPts val="640"/>
              </a:spcBef>
              <a:spcAft>
                <a:spcPts val="0"/>
              </a:spcAft>
              <a:buClr>
                <a:schemeClr val="dk1"/>
              </a:buClr>
              <a:buSzPts val="3200"/>
              <a:buNone/>
            </a:pPr>
            <a:r>
              <a:rPr i="1" lang="en-US"/>
              <a:t>Joyce Bishop</a:t>
            </a:r>
            <a:endParaRPr/>
          </a:p>
          <a:p>
            <a:pPr indent="0" lvl="0" marL="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rPr lang="en-US"/>
              <a:t>FII 2.2c</a:t>
            </a:r>
            <a:endParaRPr/>
          </a:p>
          <a:p>
            <a:pPr indent="-342900" lvl="0" marL="342900" rtl="0" algn="l">
              <a:spcBef>
                <a:spcPts val="640"/>
              </a:spcBef>
              <a:spcAft>
                <a:spcPts val="0"/>
              </a:spcAft>
              <a:buClr>
                <a:schemeClr val="dk1"/>
              </a:buClr>
              <a:buSzPts val="3200"/>
              <a:buChar char="•"/>
            </a:pPr>
            <a:r>
              <a:rPr lang="en-US"/>
              <a:t>Develop and finalize materials </a:t>
            </a:r>
            <a:endParaRPr/>
          </a:p>
          <a:p>
            <a:pPr indent="-342900" lvl="0" marL="342900" rtl="0" algn="l">
              <a:spcBef>
                <a:spcPts val="640"/>
              </a:spcBef>
              <a:spcAft>
                <a:spcPts val="0"/>
              </a:spcAft>
              <a:buClr>
                <a:schemeClr val="dk1"/>
              </a:buClr>
              <a:buSzPts val="3200"/>
              <a:buChar char="•"/>
            </a:pPr>
            <a:r>
              <a:rPr lang="en-US"/>
              <a:t>Provide training on updated OSY engagement/mentoring toolkit</a:t>
            </a:r>
            <a:endParaRPr/>
          </a:p>
          <a:p>
            <a:pPr indent="0" lvl="0" marL="0" rtl="0" algn="l">
              <a:spcBef>
                <a:spcPts val="640"/>
              </a:spcBef>
              <a:spcAft>
                <a:spcPts val="0"/>
              </a:spcAft>
              <a:buClr>
                <a:schemeClr val="dk1"/>
              </a:buClr>
              <a:buSzPts val="3200"/>
              <a:buNone/>
            </a:pPr>
            <a:r>
              <a:rPr lang="en-US"/>
              <a:t> </a:t>
            </a:r>
            <a:endParaRPr/>
          </a:p>
          <a:p>
            <a:pPr indent="0" lvl="0" marL="0" rtl="0" algn="l">
              <a:spcBef>
                <a:spcPts val="640"/>
              </a:spcBef>
              <a:spcAft>
                <a:spcPts val="0"/>
              </a:spcAft>
              <a:buClr>
                <a:schemeClr val="dk1"/>
              </a:buClr>
              <a:buSzPts val="3200"/>
              <a:buNone/>
            </a:pPr>
            <a:r>
              <a:t/>
            </a:r>
            <a:endParaRPr/>
          </a:p>
        </p:txBody>
      </p:sp>
      <p:sp>
        <p:nvSpPr>
          <p:cNvPr id="268" name="Google Shape;268;p20"/>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269" name="Google Shape;269;p20"/>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270" name="Google Shape;270;p20"/>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1"/>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Curriculum and Material Development</a:t>
            </a:r>
            <a:endParaRPr/>
          </a:p>
        </p:txBody>
      </p:sp>
      <p:sp>
        <p:nvSpPr>
          <p:cNvPr id="276" name="Google Shape;276;p21"/>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i="1" lang="en-US"/>
              <a:t>Brenda Pessin (team lead), Peggy Haveard, Rachel Wright-Junio, Jessica Castañeda</a:t>
            </a:r>
            <a:r>
              <a:rPr lang="en-US"/>
              <a:t> </a:t>
            </a:r>
            <a:endParaRPr/>
          </a:p>
          <a:p>
            <a:pPr indent="-342900" lvl="0" marL="342900" rtl="0" algn="l">
              <a:spcBef>
                <a:spcPts val="480"/>
              </a:spcBef>
              <a:spcAft>
                <a:spcPts val="0"/>
              </a:spcAft>
              <a:buClr>
                <a:schemeClr val="dk1"/>
              </a:buClr>
              <a:buSzPts val="2400"/>
              <a:buChar char="•"/>
            </a:pPr>
            <a:r>
              <a:rPr lang="en-US" sz="2400"/>
              <a:t>1.1f/3.1c/3.1d (in collaboration with GSLP WG)/ Website Redesign</a:t>
            </a:r>
            <a:r>
              <a:rPr i="1" lang="en-US" sz="2400"/>
              <a:t> </a:t>
            </a:r>
            <a:endParaRPr sz="2400"/>
          </a:p>
          <a:p>
            <a:pPr indent="-342900" lvl="0" marL="342900" rtl="0" algn="l">
              <a:spcBef>
                <a:spcPts val="480"/>
              </a:spcBef>
              <a:spcAft>
                <a:spcPts val="0"/>
              </a:spcAft>
              <a:buClr>
                <a:schemeClr val="dk1"/>
              </a:buClr>
              <a:buSzPts val="2400"/>
              <a:buChar char="•"/>
            </a:pPr>
            <a:r>
              <a:rPr lang="en-US" sz="2400"/>
              <a:t>Student Website/Website redesign</a:t>
            </a:r>
            <a:endParaRPr/>
          </a:p>
          <a:p>
            <a:pPr indent="-342900" lvl="0" marL="342900" rtl="0" algn="l">
              <a:spcBef>
                <a:spcPts val="480"/>
              </a:spcBef>
              <a:spcAft>
                <a:spcPts val="0"/>
              </a:spcAft>
              <a:buClr>
                <a:schemeClr val="dk1"/>
              </a:buClr>
              <a:buSzPts val="2400"/>
              <a:buChar char="•"/>
            </a:pPr>
            <a:r>
              <a:rPr lang="en-US" sz="2400"/>
              <a:t>English for Daily Life revisions</a:t>
            </a:r>
            <a:endParaRPr/>
          </a:p>
          <a:p>
            <a:pPr indent="-342900" lvl="0" marL="342900" rtl="0" algn="l">
              <a:spcBef>
                <a:spcPts val="480"/>
              </a:spcBef>
              <a:spcAft>
                <a:spcPts val="0"/>
              </a:spcAft>
              <a:buClr>
                <a:schemeClr val="dk1"/>
              </a:buClr>
              <a:buSzPts val="2400"/>
              <a:buChar char="•"/>
            </a:pPr>
            <a:r>
              <a:rPr b="1" lang="en-US" sz="2400"/>
              <a:t>1.1f </a:t>
            </a:r>
            <a:r>
              <a:rPr lang="en-US" sz="2400"/>
              <a:t>Create a list of strategies from the literature with promising evidence for preventing dropouts </a:t>
            </a:r>
            <a:endParaRPr/>
          </a:p>
          <a:p>
            <a:pPr indent="-342900" lvl="0" marL="342900" rtl="0" algn="l">
              <a:spcBef>
                <a:spcPts val="480"/>
              </a:spcBef>
              <a:spcAft>
                <a:spcPts val="0"/>
              </a:spcAft>
              <a:buClr>
                <a:schemeClr val="dk1"/>
              </a:buClr>
              <a:buSzPts val="2400"/>
              <a:buChar char="•"/>
            </a:pPr>
            <a:r>
              <a:rPr b="1" lang="en-US" sz="2400"/>
              <a:t>3.1d </a:t>
            </a:r>
            <a:r>
              <a:rPr lang="en-US" sz="2400"/>
              <a:t>Disseminate tools for portability of GOSOSY materials for highly mobile students </a:t>
            </a:r>
            <a:endParaRPr/>
          </a:p>
          <a:p>
            <a:pPr indent="0" lvl="0" marL="0" rtl="0" algn="l">
              <a:spcBef>
                <a:spcPts val="640"/>
              </a:spcBef>
              <a:spcAft>
                <a:spcPts val="0"/>
              </a:spcAft>
              <a:buClr>
                <a:schemeClr val="dk1"/>
              </a:buClr>
              <a:buSzPts val="3200"/>
              <a:buNone/>
            </a:pPr>
            <a:r>
              <a:t/>
            </a:r>
            <a:endParaRPr/>
          </a:p>
        </p:txBody>
      </p:sp>
      <p:sp>
        <p:nvSpPr>
          <p:cNvPr id="277" name="Google Shape;277;p21"/>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278" name="Google Shape;278;p21"/>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279" name="Google Shape;279;p21"/>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2"/>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Professional Development </a:t>
            </a:r>
            <a:endParaRPr/>
          </a:p>
        </p:txBody>
      </p:sp>
      <p:sp>
        <p:nvSpPr>
          <p:cNvPr id="285" name="Google Shape;285;p22"/>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i="1" lang="en-US"/>
              <a:t>Sabrina Pineda (team lead), Odillia Cofta, April Dameron, Veronica Hill</a:t>
            </a:r>
            <a:endParaRPr/>
          </a:p>
          <a:p>
            <a:pPr indent="-342900" lvl="0" marL="342900" rtl="0" algn="l">
              <a:spcBef>
                <a:spcPts val="560"/>
              </a:spcBef>
              <a:spcAft>
                <a:spcPts val="0"/>
              </a:spcAft>
              <a:buClr>
                <a:schemeClr val="dk1"/>
              </a:buClr>
              <a:buSzPts val="2800"/>
              <a:buChar char="•"/>
            </a:pPr>
            <a:r>
              <a:rPr b="1" lang="en-US" sz="2800"/>
              <a:t>2.1b </a:t>
            </a:r>
            <a:r>
              <a:rPr lang="en-US" sz="2800"/>
              <a:t>Provide training and technical assistance on designing services for OSY through the TST and its Workgroups using implementation scenarios </a:t>
            </a:r>
            <a:endParaRPr/>
          </a:p>
          <a:p>
            <a:pPr indent="-342900" lvl="0" marL="342900" rtl="0" algn="l">
              <a:spcBef>
                <a:spcPts val="560"/>
              </a:spcBef>
              <a:spcAft>
                <a:spcPts val="0"/>
              </a:spcAft>
              <a:buClr>
                <a:schemeClr val="dk1"/>
              </a:buClr>
              <a:buSzPts val="2800"/>
              <a:buChar char="•"/>
            </a:pPr>
            <a:r>
              <a:rPr b="1" lang="en-US" sz="2800"/>
              <a:t>2.1c </a:t>
            </a:r>
            <a:r>
              <a:rPr lang="en-US" sz="2800"/>
              <a:t>Create materials for certified and non-certified staff regarding one of the following 1) An Introduction to OSY and 2) Addressing the Needs of OSY with Limited Formal Schooling</a:t>
            </a:r>
            <a:endParaRPr/>
          </a:p>
          <a:p>
            <a:pPr indent="0" lvl="0" marL="0" rtl="0" algn="l">
              <a:spcBef>
                <a:spcPts val="640"/>
              </a:spcBef>
              <a:spcAft>
                <a:spcPts val="0"/>
              </a:spcAft>
              <a:buClr>
                <a:schemeClr val="dk1"/>
              </a:buClr>
              <a:buSzPts val="3200"/>
              <a:buNone/>
            </a:pPr>
            <a:r>
              <a:t/>
            </a:r>
            <a:endParaRPr/>
          </a:p>
        </p:txBody>
      </p:sp>
      <p:sp>
        <p:nvSpPr>
          <p:cNvPr id="286" name="Google Shape;286;p22"/>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287" name="Google Shape;287;p22"/>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288" name="Google Shape;288;p22"/>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3"/>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Interstate Collaboration</a:t>
            </a:r>
            <a:endParaRPr/>
          </a:p>
        </p:txBody>
      </p:sp>
      <p:sp>
        <p:nvSpPr>
          <p:cNvPr id="294" name="Google Shape;294;p23"/>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i="1" lang="en-US"/>
              <a:t>Travis Williamson (team lead), Barbie Patch, Deke Showman</a:t>
            </a:r>
            <a:endParaRPr/>
          </a:p>
          <a:p>
            <a:pPr indent="-342900" lvl="0" marL="342900" rtl="0" algn="l">
              <a:spcBef>
                <a:spcPts val="560"/>
              </a:spcBef>
              <a:spcAft>
                <a:spcPts val="0"/>
              </a:spcAft>
              <a:buClr>
                <a:schemeClr val="dk1"/>
              </a:buClr>
              <a:buSzPts val="2800"/>
              <a:buChar char="•"/>
            </a:pPr>
            <a:r>
              <a:rPr lang="en-US" sz="2800"/>
              <a:t>CIG Collaboration  </a:t>
            </a:r>
            <a:endParaRPr/>
          </a:p>
          <a:p>
            <a:pPr indent="-342900" lvl="0" marL="342900" rtl="0" algn="l">
              <a:spcBef>
                <a:spcPts val="560"/>
              </a:spcBef>
              <a:spcAft>
                <a:spcPts val="0"/>
              </a:spcAft>
              <a:buClr>
                <a:schemeClr val="dk1"/>
              </a:buClr>
              <a:buSzPts val="2800"/>
              <a:buChar char="•"/>
            </a:pPr>
            <a:r>
              <a:rPr b="1" lang="en-US" sz="2800"/>
              <a:t>1.1e </a:t>
            </a:r>
            <a:r>
              <a:rPr lang="en-US" sz="2800"/>
              <a:t>Develop a list of common barriers for recruiting and providing services for OSY and possible solutions </a:t>
            </a:r>
            <a:endParaRPr/>
          </a:p>
          <a:p>
            <a:pPr indent="-342900" lvl="0" marL="342900" rtl="0" algn="l">
              <a:spcBef>
                <a:spcPts val="560"/>
              </a:spcBef>
              <a:spcAft>
                <a:spcPts val="0"/>
              </a:spcAft>
              <a:buClr>
                <a:schemeClr val="dk1"/>
              </a:buClr>
              <a:buSzPts val="2800"/>
              <a:buChar char="•"/>
            </a:pPr>
            <a:r>
              <a:rPr b="1" lang="en-US" sz="2800"/>
              <a:t>2.2a </a:t>
            </a:r>
            <a:r>
              <a:rPr lang="en-US" sz="2800"/>
              <a:t>Provide training at TST and training of trainers regarding networking for effective interstate collaboration and interagency collaboration (e.g. HEP, other CIGs) </a:t>
            </a:r>
            <a:endParaRPr/>
          </a:p>
          <a:p>
            <a:pPr indent="-342900" lvl="0" marL="342900" rtl="0" algn="l">
              <a:spcBef>
                <a:spcPts val="560"/>
              </a:spcBef>
              <a:spcAft>
                <a:spcPts val="0"/>
              </a:spcAft>
              <a:buClr>
                <a:schemeClr val="dk1"/>
              </a:buClr>
              <a:buSzPts val="2800"/>
              <a:buChar char="•"/>
            </a:pPr>
            <a:r>
              <a:rPr b="1" lang="en-US" sz="2800"/>
              <a:t>2.2b </a:t>
            </a:r>
            <a:r>
              <a:rPr lang="en-US" sz="2800"/>
              <a:t>Document and report collaboration results</a:t>
            </a:r>
            <a:endParaRPr/>
          </a:p>
          <a:p>
            <a:pPr indent="0" lvl="0" marL="0" rtl="0" algn="l">
              <a:spcBef>
                <a:spcPts val="640"/>
              </a:spcBef>
              <a:spcAft>
                <a:spcPts val="0"/>
              </a:spcAft>
              <a:buClr>
                <a:schemeClr val="dk1"/>
              </a:buClr>
              <a:buSzPts val="3200"/>
              <a:buNone/>
            </a:pPr>
            <a:r>
              <a:t/>
            </a:r>
            <a:endParaRPr/>
          </a:p>
        </p:txBody>
      </p:sp>
      <p:sp>
        <p:nvSpPr>
          <p:cNvPr id="295" name="Google Shape;295;p23"/>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296" name="Google Shape;296;p23"/>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297" name="Google Shape;297;p23"/>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4"/>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	Goal Setting and Student Learning Plans</a:t>
            </a:r>
            <a:endParaRPr/>
          </a:p>
        </p:txBody>
      </p:sp>
      <p:sp>
        <p:nvSpPr>
          <p:cNvPr id="303" name="Google Shape;303;p24"/>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i="1" lang="en-US"/>
              <a:t>Sarah Braun Hamilton (team lead), Monika Lorinczova, Justyn Settles, Emily Williams</a:t>
            </a:r>
            <a:endParaRPr/>
          </a:p>
          <a:p>
            <a:pPr indent="-342900" lvl="0" marL="342900" rtl="0" algn="l">
              <a:spcBef>
                <a:spcPts val="400"/>
              </a:spcBef>
              <a:spcAft>
                <a:spcPts val="0"/>
              </a:spcAft>
              <a:buClr>
                <a:schemeClr val="dk1"/>
              </a:buClr>
              <a:buSzPts val="2000"/>
              <a:buChar char="•"/>
            </a:pPr>
            <a:r>
              <a:rPr b="1" lang="en-US" sz="2000"/>
              <a:t>1.2a </a:t>
            </a:r>
            <a:r>
              <a:rPr lang="en-US" sz="2000"/>
              <a:t>Create scenarios for best practices in use of the updated OSY Learning Plan templates </a:t>
            </a:r>
            <a:endParaRPr/>
          </a:p>
          <a:p>
            <a:pPr indent="-342900" lvl="0" marL="342900" rtl="0" algn="l">
              <a:spcBef>
                <a:spcPts val="400"/>
              </a:spcBef>
              <a:spcAft>
                <a:spcPts val="0"/>
              </a:spcAft>
              <a:buClr>
                <a:schemeClr val="dk1"/>
              </a:buClr>
              <a:buSzPts val="2000"/>
              <a:buChar char="•"/>
            </a:pPr>
            <a:r>
              <a:rPr b="1" lang="en-US" sz="2000"/>
              <a:t>1.3a </a:t>
            </a:r>
            <a:r>
              <a:rPr lang="en-US" sz="2000"/>
              <a:t>Create scenarios for best practices in the use of updated Goal Setting Workshop (GSW) materials </a:t>
            </a:r>
            <a:endParaRPr/>
          </a:p>
          <a:p>
            <a:pPr indent="-342900" lvl="0" marL="342900" rtl="0" algn="l">
              <a:spcBef>
                <a:spcPts val="400"/>
              </a:spcBef>
              <a:spcAft>
                <a:spcPts val="0"/>
              </a:spcAft>
              <a:buClr>
                <a:schemeClr val="dk1"/>
              </a:buClr>
              <a:buSzPts val="2000"/>
              <a:buChar char="•"/>
            </a:pPr>
            <a:r>
              <a:rPr b="1" lang="en-US" sz="2000"/>
              <a:t>1.3c </a:t>
            </a:r>
            <a:r>
              <a:rPr lang="en-US" sz="2000"/>
              <a:t>Train GSW facilitators based on scenarios </a:t>
            </a:r>
            <a:endParaRPr/>
          </a:p>
          <a:p>
            <a:pPr indent="-342900" lvl="0" marL="342900" rtl="0" algn="l">
              <a:spcBef>
                <a:spcPts val="400"/>
              </a:spcBef>
              <a:spcAft>
                <a:spcPts val="0"/>
              </a:spcAft>
              <a:buClr>
                <a:schemeClr val="dk1"/>
              </a:buClr>
              <a:buSzPts val="2000"/>
              <a:buChar char="•"/>
            </a:pPr>
            <a:r>
              <a:rPr b="1" lang="en-US" sz="2000"/>
              <a:t>1.3d </a:t>
            </a:r>
            <a:r>
              <a:rPr lang="en-US" sz="2000"/>
              <a:t>Conduct GSWs and assess using </a:t>
            </a:r>
            <a:r>
              <a:rPr b="1" lang="en-US" sz="2000"/>
              <a:t>project-based activity and rubric (design project-based activity and rubric)</a:t>
            </a:r>
            <a:endParaRPr sz="2000"/>
          </a:p>
          <a:p>
            <a:pPr indent="-342900" lvl="0" marL="342900" rtl="0" algn="l">
              <a:spcBef>
                <a:spcPts val="400"/>
              </a:spcBef>
              <a:spcAft>
                <a:spcPts val="0"/>
              </a:spcAft>
              <a:buClr>
                <a:schemeClr val="dk1"/>
              </a:buClr>
              <a:buSzPts val="2000"/>
              <a:buChar char="•"/>
            </a:pPr>
            <a:r>
              <a:rPr b="1" lang="en-US" sz="2000"/>
              <a:t>3.1d </a:t>
            </a:r>
            <a:r>
              <a:rPr lang="en-US" sz="2000"/>
              <a:t>Disseminate tools for portability of GOSOSY materials for highly mobile students </a:t>
            </a:r>
            <a:endParaRPr/>
          </a:p>
          <a:p>
            <a:pPr indent="0" lvl="0" marL="0" rtl="0" algn="l">
              <a:spcBef>
                <a:spcPts val="640"/>
              </a:spcBef>
              <a:spcAft>
                <a:spcPts val="0"/>
              </a:spcAft>
              <a:buClr>
                <a:schemeClr val="dk1"/>
              </a:buClr>
              <a:buSzPts val="3200"/>
              <a:buNone/>
            </a:pPr>
            <a:r>
              <a:t/>
            </a:r>
            <a:endParaRPr/>
          </a:p>
        </p:txBody>
      </p:sp>
      <p:sp>
        <p:nvSpPr>
          <p:cNvPr id="304" name="Google Shape;304;p24"/>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05" name="Google Shape;305;p24"/>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306" name="Google Shape;306;p24"/>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5"/>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Mental Health/Trauma</a:t>
            </a:r>
            <a:endParaRPr/>
          </a:p>
        </p:txBody>
      </p:sp>
      <p:sp>
        <p:nvSpPr>
          <p:cNvPr id="312" name="Google Shape;312;p25"/>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i="1" lang="en-US"/>
              <a:t>Lora Thomas (team lead), Lysandra Alexander, Susanna Bartee, Susana Des Neves, Maria Dominguez, John Farrell</a:t>
            </a:r>
            <a:endParaRPr/>
          </a:p>
          <a:p>
            <a:pPr indent="-342900" lvl="0" marL="342900" rtl="0" algn="l">
              <a:spcBef>
                <a:spcPts val="400"/>
              </a:spcBef>
              <a:spcAft>
                <a:spcPts val="0"/>
              </a:spcAft>
              <a:buClr>
                <a:schemeClr val="dk1"/>
              </a:buClr>
              <a:buSzPts val="2000"/>
              <a:buChar char="•"/>
            </a:pPr>
            <a:r>
              <a:rPr b="1" lang="en-US" sz="2000"/>
              <a:t>1.1c </a:t>
            </a:r>
            <a:r>
              <a:rPr lang="en-US" sz="2000"/>
              <a:t>Incorporate strategies and best practices from the literature review into mental health lessons for OSY </a:t>
            </a:r>
            <a:endParaRPr/>
          </a:p>
          <a:p>
            <a:pPr indent="-342900" lvl="0" marL="342900" rtl="0" algn="l">
              <a:spcBef>
                <a:spcPts val="400"/>
              </a:spcBef>
              <a:spcAft>
                <a:spcPts val="0"/>
              </a:spcAft>
              <a:buClr>
                <a:schemeClr val="dk1"/>
              </a:buClr>
              <a:buSzPts val="2000"/>
              <a:buChar char="•"/>
            </a:pPr>
            <a:r>
              <a:rPr b="1" lang="en-US" sz="2000"/>
              <a:t>1.1d </a:t>
            </a:r>
            <a:r>
              <a:rPr lang="en-US" sz="2000"/>
              <a:t>Develop materials that describe how trauma impact academic performance and strategies for educators </a:t>
            </a:r>
            <a:endParaRPr/>
          </a:p>
          <a:p>
            <a:pPr indent="-342900" lvl="0" marL="342900" rtl="0" algn="l">
              <a:spcBef>
                <a:spcPts val="400"/>
              </a:spcBef>
              <a:spcAft>
                <a:spcPts val="0"/>
              </a:spcAft>
              <a:buClr>
                <a:schemeClr val="dk1"/>
              </a:buClr>
              <a:buSzPts val="2000"/>
              <a:buChar char="•"/>
            </a:pPr>
            <a:r>
              <a:rPr b="1" lang="en-US" sz="2000"/>
              <a:t>2.2d </a:t>
            </a:r>
            <a:r>
              <a:rPr lang="en-US" sz="2000"/>
              <a:t>Prepare training materials to go along with OSY mental health lessons based on staff needs assessment results </a:t>
            </a:r>
            <a:endParaRPr/>
          </a:p>
          <a:p>
            <a:pPr indent="-342900" lvl="0" marL="342900" rtl="0" algn="l">
              <a:spcBef>
                <a:spcPts val="400"/>
              </a:spcBef>
              <a:spcAft>
                <a:spcPts val="0"/>
              </a:spcAft>
              <a:buClr>
                <a:schemeClr val="dk1"/>
              </a:buClr>
              <a:buSzPts val="2000"/>
              <a:buChar char="•"/>
            </a:pPr>
            <a:r>
              <a:rPr b="1" lang="en-US" sz="2000"/>
              <a:t>3.1b </a:t>
            </a:r>
            <a:r>
              <a:rPr lang="en-US" sz="2000"/>
              <a:t>Disseminate materials that describe how trauma impacts academic performance and strategies for educators </a:t>
            </a:r>
            <a:endParaRPr/>
          </a:p>
          <a:p>
            <a:pPr indent="-139700" lvl="0" marL="34290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t/>
            </a:r>
            <a:endParaRPr/>
          </a:p>
        </p:txBody>
      </p:sp>
      <p:sp>
        <p:nvSpPr>
          <p:cNvPr id="313" name="Google Shape;313;p25"/>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14" name="Google Shape;314;p25"/>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315" name="Google Shape;315;p25"/>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6"/>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Additional Work - </a:t>
            </a:r>
            <a:br>
              <a:rPr lang="en-US"/>
            </a:br>
            <a:r>
              <a:rPr lang="en-US"/>
              <a:t>Professional Development</a:t>
            </a:r>
            <a:endParaRPr/>
          </a:p>
        </p:txBody>
      </p:sp>
      <p:sp>
        <p:nvSpPr>
          <p:cNvPr id="321" name="Google Shape;321;p26"/>
          <p:cNvSpPr txBox="1"/>
          <p:nvPr>
            <p:ph idx="1" type="body"/>
          </p:nvPr>
        </p:nvSpPr>
        <p:spPr>
          <a:xfrm>
            <a:off x="457200" y="1752600"/>
            <a:ext cx="8229600" cy="4373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800"/>
              <a:buNone/>
            </a:pPr>
            <a:r>
              <a:rPr b="1" lang="en-US" sz="2800"/>
              <a:t>Multiple Work Groups:</a:t>
            </a:r>
            <a:endParaRPr sz="2800"/>
          </a:p>
          <a:p>
            <a:pPr indent="-342900" lvl="0" marL="342900" rtl="0" algn="l">
              <a:spcBef>
                <a:spcPts val="560"/>
              </a:spcBef>
              <a:spcAft>
                <a:spcPts val="0"/>
              </a:spcAft>
              <a:buClr>
                <a:schemeClr val="dk1"/>
              </a:buClr>
              <a:buSzPts val="2800"/>
              <a:buChar char="•"/>
            </a:pPr>
            <a:r>
              <a:rPr b="1" lang="en-US" sz="2800"/>
              <a:t>3.2a </a:t>
            </a:r>
            <a:r>
              <a:rPr lang="en-US" sz="2800"/>
              <a:t>Conduct a training of trainers regarding implementation of updated and newly created GOSOSY materials and strategies including scenarios for implementation, addressing the impact of trauma on OSY, and portability solutions for highly mobile students </a:t>
            </a:r>
            <a:endParaRPr/>
          </a:p>
          <a:p>
            <a:pPr indent="-342900" lvl="0" marL="342900" rtl="0" algn="l">
              <a:spcBef>
                <a:spcPts val="560"/>
              </a:spcBef>
              <a:spcAft>
                <a:spcPts val="0"/>
              </a:spcAft>
              <a:buClr>
                <a:schemeClr val="dk1"/>
              </a:buClr>
              <a:buSzPts val="2800"/>
              <a:buChar char="•"/>
            </a:pPr>
            <a:r>
              <a:rPr b="1" lang="en-US" sz="2800"/>
              <a:t>3.2b </a:t>
            </a:r>
            <a:r>
              <a:rPr lang="en-US" sz="2800"/>
              <a:t>Create a GOSOSY Training of Trainers rubric for participants at the training of trainers </a:t>
            </a:r>
            <a:endParaRPr/>
          </a:p>
          <a:p>
            <a:pPr indent="0" lvl="0" marL="0" rtl="0" algn="l">
              <a:spcBef>
                <a:spcPts val="640"/>
              </a:spcBef>
              <a:spcAft>
                <a:spcPts val="0"/>
              </a:spcAft>
              <a:buClr>
                <a:schemeClr val="dk1"/>
              </a:buClr>
              <a:buSzPts val="3200"/>
              <a:buNone/>
            </a:pPr>
            <a:r>
              <a:t/>
            </a:r>
            <a:endParaRPr/>
          </a:p>
        </p:txBody>
      </p:sp>
      <p:sp>
        <p:nvSpPr>
          <p:cNvPr id="322" name="Google Shape;322;p26"/>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23" name="Google Shape;323;p26"/>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324" name="Google Shape;324;p26"/>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7"/>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endParaRPr/>
          </a:p>
        </p:txBody>
      </p:sp>
      <p:sp>
        <p:nvSpPr>
          <p:cNvPr id="330" name="Google Shape;330;p27"/>
          <p:cNvSpPr txBox="1"/>
          <p:nvPr>
            <p:ph idx="1" type="body"/>
          </p:nvPr>
        </p:nvSpPr>
        <p:spPr>
          <a:xfrm>
            <a:off x="457200" y="1676400"/>
            <a:ext cx="82296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a:t>Prepared by the National PASS Center</a:t>
            </a:r>
            <a:endParaRPr/>
          </a:p>
          <a:p>
            <a:pPr indent="0" lvl="0" marL="0" rtl="0" algn="l">
              <a:spcBef>
                <a:spcPts val="640"/>
              </a:spcBef>
              <a:spcAft>
                <a:spcPts val="0"/>
              </a:spcAft>
              <a:buClr>
                <a:schemeClr val="dk1"/>
              </a:buClr>
              <a:buSzPts val="3200"/>
              <a:buNone/>
            </a:pPr>
            <a:r>
              <a:rPr lang="en-US"/>
              <a:t>In Collaboration with the Illinois Migrant Education Resource Project</a:t>
            </a:r>
            <a:endParaRPr/>
          </a:p>
          <a:p>
            <a:pPr indent="0" lvl="0" marL="0" rtl="0" algn="l">
              <a:spcBef>
                <a:spcPts val="640"/>
              </a:spcBef>
              <a:spcAft>
                <a:spcPts val="0"/>
              </a:spcAft>
              <a:buClr>
                <a:schemeClr val="dk1"/>
              </a:buClr>
              <a:buSzPts val="3200"/>
              <a:buNone/>
            </a:pPr>
            <a:r>
              <a:rPr lang="en-US"/>
              <a:t>Geneseo Migrant Center    </a:t>
            </a:r>
            <a:endParaRPr/>
          </a:p>
          <a:p>
            <a:pPr indent="0" lvl="0" marL="0" rtl="0" algn="l">
              <a:spcBef>
                <a:spcPts val="640"/>
              </a:spcBef>
              <a:spcAft>
                <a:spcPts val="0"/>
              </a:spcAft>
              <a:buClr>
                <a:schemeClr val="dk1"/>
              </a:buClr>
              <a:buSzPts val="3200"/>
              <a:buNone/>
            </a:pPr>
            <a:r>
              <a:rPr lang="en-US"/>
              <a:t>Leichester, NY</a:t>
            </a:r>
            <a:endParaRPr/>
          </a:p>
          <a:p>
            <a:pPr indent="0" lvl="0" marL="0" rtl="0" algn="ctr">
              <a:spcBef>
                <a:spcPts val="640"/>
              </a:spcBef>
              <a:spcAft>
                <a:spcPts val="0"/>
              </a:spcAft>
              <a:buClr>
                <a:schemeClr val="dk1"/>
              </a:buClr>
              <a:buSzPts val="3200"/>
              <a:buNone/>
            </a:pPr>
            <a:r>
              <a:t/>
            </a:r>
            <a:endParaRPr/>
          </a:p>
          <a:p>
            <a:pPr indent="0" lvl="0" marL="0" rtl="0" algn="ctr">
              <a:spcBef>
                <a:spcPts val="560"/>
              </a:spcBef>
              <a:spcAft>
                <a:spcPts val="0"/>
              </a:spcAft>
              <a:buClr>
                <a:schemeClr val="dk1"/>
              </a:buClr>
              <a:buSzPts val="2800"/>
              <a:buNone/>
            </a:pPr>
            <a:r>
              <a:rPr lang="en-US" sz="2800"/>
              <a:t>(May be used independently or as an option to replace Unit 5 of the PASS Language Arts III and IV courses)</a:t>
            </a:r>
            <a:endParaRPr/>
          </a:p>
          <a:p>
            <a:pPr indent="0" lvl="0" marL="0" rtl="0" algn="l">
              <a:spcBef>
                <a:spcPts val="640"/>
              </a:spcBef>
              <a:spcAft>
                <a:spcPts val="0"/>
              </a:spcAft>
              <a:buClr>
                <a:schemeClr val="dk1"/>
              </a:buClr>
              <a:buSzPts val="3200"/>
              <a:buNone/>
            </a:pPr>
            <a:r>
              <a:t/>
            </a:r>
            <a:endParaRPr/>
          </a:p>
        </p:txBody>
      </p:sp>
      <p:sp>
        <p:nvSpPr>
          <p:cNvPr id="331" name="Google Shape;331;p27"/>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32" name="Google Shape;332;p27"/>
          <p:cNvCxnSpPr/>
          <p:nvPr/>
        </p:nvCxnSpPr>
        <p:spPr>
          <a:xfrm>
            <a:off x="457200" y="1420951"/>
            <a:ext cx="8305800" cy="0"/>
          </a:xfrm>
          <a:prstGeom prst="straightConnector1">
            <a:avLst/>
          </a:prstGeom>
          <a:noFill/>
          <a:ln cap="flat" cmpd="sng" w="57150">
            <a:solidFill>
              <a:srgbClr val="97B853"/>
            </a:solidFill>
            <a:prstDash val="solid"/>
            <a:round/>
            <a:headEnd len="sm" w="sm" type="none"/>
            <a:tailEnd len="sm" w="sm" type="none"/>
          </a:ln>
        </p:spPr>
      </p:cxnSp>
      <p:pic>
        <p:nvPicPr>
          <p:cNvPr id="333" name="Google Shape;333;p27"/>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8"/>
          <p:cNvSpPr txBox="1"/>
          <p:nvPr>
            <p:ph type="title"/>
          </p:nvPr>
        </p:nvSpPr>
        <p:spPr>
          <a:xfrm>
            <a:off x="457200" y="274638"/>
            <a:ext cx="8305800" cy="102076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 </a:t>
            </a:r>
            <a:br>
              <a:rPr lang="en-US"/>
            </a:br>
            <a:r>
              <a:rPr lang="en-US"/>
              <a:t>Background</a:t>
            </a:r>
            <a:endParaRPr/>
          </a:p>
        </p:txBody>
      </p:sp>
      <p:sp>
        <p:nvSpPr>
          <p:cNvPr id="339" name="Google Shape;339;p28"/>
          <p:cNvSpPr txBox="1"/>
          <p:nvPr>
            <p:ph idx="1" type="body"/>
          </p:nvPr>
        </p:nvSpPr>
        <p:spPr>
          <a:xfrm>
            <a:off x="457200" y="1683026"/>
            <a:ext cx="8458200" cy="4114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i="1" lang="en-US" sz="2400"/>
              <a:t>Preparing for College </a:t>
            </a:r>
            <a:r>
              <a:rPr lang="en-US" sz="2400"/>
              <a:t>was first prepared in 2008 by the National PASS Center in collaboration with the Illinois Migrant Education Program. </a:t>
            </a:r>
            <a:endParaRPr/>
          </a:p>
          <a:p>
            <a:pPr indent="-342900" lvl="0" marL="342900" rtl="0" algn="l">
              <a:spcBef>
                <a:spcPts val="480"/>
              </a:spcBef>
              <a:spcAft>
                <a:spcPts val="0"/>
              </a:spcAft>
              <a:buClr>
                <a:schemeClr val="dk1"/>
              </a:buClr>
              <a:buSzPts val="2400"/>
              <a:buChar char="•"/>
            </a:pPr>
            <a:r>
              <a:rPr lang="en-US" sz="2400"/>
              <a:t>To accommodate the many changes in our educational system and the vast amount of material now available online, a re-write of </a:t>
            </a:r>
            <a:r>
              <a:rPr i="1" lang="en-US" sz="2400"/>
              <a:t>Preparing for College </a:t>
            </a:r>
            <a:r>
              <a:rPr lang="en-US" sz="2400"/>
              <a:t>was initiated in 2017 and completed in 2018.</a:t>
            </a:r>
            <a:endParaRPr/>
          </a:p>
          <a:p>
            <a:pPr indent="-342900" lvl="0" marL="342900" rtl="0" algn="l">
              <a:spcBef>
                <a:spcPts val="480"/>
              </a:spcBef>
              <a:spcAft>
                <a:spcPts val="0"/>
              </a:spcAft>
              <a:buClr>
                <a:schemeClr val="dk1"/>
              </a:buClr>
              <a:buSzPts val="2400"/>
              <a:buChar char="•"/>
            </a:pPr>
            <a:r>
              <a:rPr lang="en-US" sz="2400"/>
              <a:t>Its purpose remains the same: </a:t>
            </a:r>
            <a:endParaRPr/>
          </a:p>
          <a:p>
            <a:pPr indent="-285750" lvl="1" marL="742950" rtl="0" algn="l">
              <a:spcBef>
                <a:spcPts val="480"/>
              </a:spcBef>
              <a:spcAft>
                <a:spcPts val="0"/>
              </a:spcAft>
              <a:buClr>
                <a:schemeClr val="dk1"/>
              </a:buClr>
              <a:buSzPts val="2400"/>
              <a:buChar char="–"/>
            </a:pPr>
            <a:r>
              <a:rPr lang="en-US" sz="2400"/>
              <a:t>To inspire students to graduate from high school and go on to receive some form of post-secondary education, and </a:t>
            </a:r>
            <a:endParaRPr/>
          </a:p>
          <a:p>
            <a:pPr indent="-285750" lvl="1" marL="742950" rtl="0" algn="l">
              <a:spcBef>
                <a:spcPts val="480"/>
              </a:spcBef>
              <a:spcAft>
                <a:spcPts val="0"/>
              </a:spcAft>
              <a:buClr>
                <a:schemeClr val="dk1"/>
              </a:buClr>
              <a:buSzPts val="2400"/>
              <a:buChar char="–"/>
            </a:pPr>
            <a:r>
              <a:rPr lang="en-US" sz="2400"/>
              <a:t>To provide students with the information and tools necessary to achieve their education and career goals.</a:t>
            </a:r>
            <a:endParaRPr/>
          </a:p>
          <a:p>
            <a:pPr indent="0" lvl="0" marL="0" rtl="0" algn="l">
              <a:spcBef>
                <a:spcPts val="480"/>
              </a:spcBef>
              <a:spcAft>
                <a:spcPts val="0"/>
              </a:spcAft>
              <a:buClr>
                <a:schemeClr val="dk1"/>
              </a:buClr>
              <a:buSzPts val="2400"/>
              <a:buNone/>
            </a:pPr>
            <a:r>
              <a:t/>
            </a:r>
            <a:endParaRPr sz="2400"/>
          </a:p>
        </p:txBody>
      </p:sp>
      <p:cxnSp>
        <p:nvCxnSpPr>
          <p:cNvPr id="340" name="Google Shape;340;p28"/>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341" name="Google Shape;341;p28"/>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9"/>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endParaRPr/>
          </a:p>
        </p:txBody>
      </p:sp>
      <p:sp>
        <p:nvSpPr>
          <p:cNvPr id="347" name="Google Shape;347;p29"/>
          <p:cNvSpPr txBox="1"/>
          <p:nvPr>
            <p:ph idx="1" type="body"/>
          </p:nvPr>
        </p:nvSpPr>
        <p:spPr>
          <a:xfrm>
            <a:off x="457200" y="2362200"/>
            <a:ext cx="8229600" cy="3429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en-US"/>
              <a:t>What are the most important topics to </a:t>
            </a:r>
            <a:endParaRPr/>
          </a:p>
          <a:p>
            <a:pPr indent="0" lvl="0" marL="0" rtl="0" algn="ctr">
              <a:spcBef>
                <a:spcPts val="640"/>
              </a:spcBef>
              <a:spcAft>
                <a:spcPts val="0"/>
              </a:spcAft>
              <a:buClr>
                <a:schemeClr val="dk1"/>
              </a:buClr>
              <a:buSzPts val="3200"/>
              <a:buNone/>
            </a:pPr>
            <a:r>
              <a:rPr lang="en-US"/>
              <a:t>cover in helping students prepare for </a:t>
            </a:r>
            <a:endParaRPr/>
          </a:p>
          <a:p>
            <a:pPr indent="0" lvl="0" marL="0" rtl="0" algn="ctr">
              <a:spcBef>
                <a:spcPts val="640"/>
              </a:spcBef>
              <a:spcAft>
                <a:spcPts val="0"/>
              </a:spcAft>
              <a:buClr>
                <a:schemeClr val="dk1"/>
              </a:buClr>
              <a:buSzPts val="3200"/>
              <a:buNone/>
            </a:pPr>
            <a:r>
              <a:rPr lang="en-US"/>
              <a:t>and plan for college?</a:t>
            </a:r>
            <a:endParaRPr/>
          </a:p>
        </p:txBody>
      </p:sp>
      <p:sp>
        <p:nvSpPr>
          <p:cNvPr id="348" name="Google Shape;348;p29"/>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49" name="Google Shape;349;p29"/>
          <p:cNvCxnSpPr/>
          <p:nvPr/>
        </p:nvCxnSpPr>
        <p:spPr>
          <a:xfrm>
            <a:off x="457200" y="1420951"/>
            <a:ext cx="8305800" cy="0"/>
          </a:xfrm>
          <a:prstGeom prst="straightConnector1">
            <a:avLst/>
          </a:prstGeom>
          <a:noFill/>
          <a:ln cap="flat" cmpd="sng" w="57150">
            <a:solidFill>
              <a:srgbClr val="97B853"/>
            </a:solidFill>
            <a:prstDash val="solid"/>
            <a:round/>
            <a:headEnd len="sm" w="sm" type="none"/>
            <a:tailEnd len="sm" w="sm" type="none"/>
          </a:ln>
        </p:spPr>
      </p:cxnSp>
      <p:pic>
        <p:nvPicPr>
          <p:cNvPr id="350" name="Google Shape;350;p29"/>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Partner States</a:t>
            </a:r>
            <a:endParaRPr/>
          </a:p>
        </p:txBody>
      </p:sp>
      <p:sp>
        <p:nvSpPr>
          <p:cNvPr id="111" name="Google Shape;111;p3"/>
          <p:cNvSpPr txBox="1"/>
          <p:nvPr>
            <p:ph idx="2" type="body"/>
          </p:nvPr>
        </p:nvSpPr>
        <p:spPr>
          <a:xfrm>
            <a:off x="1371600" y="1823007"/>
            <a:ext cx="2819396" cy="395128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a:t>Alaska</a:t>
            </a:r>
            <a:endParaRPr/>
          </a:p>
          <a:p>
            <a:pPr indent="-342900" lvl="0" marL="342900" rtl="0" algn="l">
              <a:spcBef>
                <a:spcPts val="480"/>
              </a:spcBef>
              <a:spcAft>
                <a:spcPts val="0"/>
              </a:spcAft>
              <a:buClr>
                <a:schemeClr val="dk1"/>
              </a:buClr>
              <a:buSzPts val="2400"/>
              <a:buChar char="•"/>
            </a:pPr>
            <a:r>
              <a:rPr lang="en-US"/>
              <a:t>Arkansas</a:t>
            </a:r>
            <a:endParaRPr/>
          </a:p>
          <a:p>
            <a:pPr indent="-342900" lvl="0" marL="342900" rtl="0" algn="l">
              <a:spcBef>
                <a:spcPts val="480"/>
              </a:spcBef>
              <a:spcAft>
                <a:spcPts val="0"/>
              </a:spcAft>
              <a:buClr>
                <a:schemeClr val="dk1"/>
              </a:buClr>
              <a:buSzPts val="2400"/>
              <a:buChar char="•"/>
            </a:pPr>
            <a:r>
              <a:rPr lang="en-US"/>
              <a:t>California</a:t>
            </a:r>
            <a:endParaRPr/>
          </a:p>
          <a:p>
            <a:pPr indent="-342900" lvl="0" marL="342900" rtl="0" algn="l">
              <a:spcBef>
                <a:spcPts val="480"/>
              </a:spcBef>
              <a:spcAft>
                <a:spcPts val="0"/>
              </a:spcAft>
              <a:buClr>
                <a:schemeClr val="dk1"/>
              </a:buClr>
              <a:buSzPts val="2400"/>
              <a:buChar char="•"/>
            </a:pPr>
            <a:r>
              <a:rPr lang="en-US"/>
              <a:t>Colorado</a:t>
            </a:r>
            <a:endParaRPr/>
          </a:p>
          <a:p>
            <a:pPr indent="-342900" lvl="0" marL="342900" rtl="0" algn="l">
              <a:spcBef>
                <a:spcPts val="480"/>
              </a:spcBef>
              <a:spcAft>
                <a:spcPts val="0"/>
              </a:spcAft>
              <a:buClr>
                <a:schemeClr val="dk1"/>
              </a:buClr>
              <a:buSzPts val="2400"/>
              <a:buChar char="•"/>
            </a:pPr>
            <a:r>
              <a:rPr lang="en-US"/>
              <a:t>Idaho</a:t>
            </a:r>
            <a:endParaRPr/>
          </a:p>
          <a:p>
            <a:pPr indent="-342900" lvl="0" marL="342900" rtl="0" algn="l">
              <a:spcBef>
                <a:spcPts val="480"/>
              </a:spcBef>
              <a:spcAft>
                <a:spcPts val="0"/>
              </a:spcAft>
              <a:buClr>
                <a:schemeClr val="dk1"/>
              </a:buClr>
              <a:buSzPts val="2400"/>
              <a:buChar char="•"/>
            </a:pPr>
            <a:r>
              <a:rPr lang="en-US"/>
              <a:t>Maryland</a:t>
            </a:r>
            <a:endParaRPr/>
          </a:p>
        </p:txBody>
      </p:sp>
      <p:sp>
        <p:nvSpPr>
          <p:cNvPr id="112" name="Google Shape;112;p3"/>
          <p:cNvSpPr txBox="1"/>
          <p:nvPr>
            <p:ph idx="4" type="body"/>
          </p:nvPr>
        </p:nvSpPr>
        <p:spPr>
          <a:xfrm>
            <a:off x="4983809" y="1823007"/>
            <a:ext cx="3276597" cy="395128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a:t>Minnesota</a:t>
            </a:r>
            <a:endParaRPr/>
          </a:p>
          <a:p>
            <a:pPr indent="-342900" lvl="0" marL="342900" rtl="0" algn="l">
              <a:spcBef>
                <a:spcPts val="480"/>
              </a:spcBef>
              <a:spcAft>
                <a:spcPts val="0"/>
              </a:spcAft>
              <a:buClr>
                <a:schemeClr val="dk1"/>
              </a:buClr>
              <a:buSzPts val="2400"/>
              <a:buChar char="•"/>
            </a:pPr>
            <a:r>
              <a:rPr lang="en-US"/>
              <a:t>Missouri</a:t>
            </a:r>
            <a:endParaRPr/>
          </a:p>
          <a:p>
            <a:pPr indent="-342900" lvl="0" marL="342900" rtl="0" algn="l">
              <a:spcBef>
                <a:spcPts val="480"/>
              </a:spcBef>
              <a:spcAft>
                <a:spcPts val="0"/>
              </a:spcAft>
              <a:buClr>
                <a:schemeClr val="dk1"/>
              </a:buClr>
              <a:buSzPts val="2400"/>
              <a:buChar char="•"/>
            </a:pPr>
            <a:r>
              <a:rPr lang="en-US"/>
              <a:t>Montana</a:t>
            </a:r>
            <a:endParaRPr/>
          </a:p>
          <a:p>
            <a:pPr indent="-342900" lvl="0" marL="342900" rtl="0" algn="l">
              <a:spcBef>
                <a:spcPts val="480"/>
              </a:spcBef>
              <a:spcAft>
                <a:spcPts val="0"/>
              </a:spcAft>
              <a:buClr>
                <a:schemeClr val="dk1"/>
              </a:buClr>
              <a:buSzPts val="2400"/>
              <a:buChar char="•"/>
            </a:pPr>
            <a:r>
              <a:rPr lang="en-US"/>
              <a:t>Oregon</a:t>
            </a:r>
            <a:endParaRPr/>
          </a:p>
          <a:p>
            <a:pPr indent="-342900" lvl="0" marL="342900" rtl="0" algn="l">
              <a:spcBef>
                <a:spcPts val="480"/>
              </a:spcBef>
              <a:spcAft>
                <a:spcPts val="0"/>
              </a:spcAft>
              <a:buClr>
                <a:schemeClr val="dk1"/>
              </a:buClr>
              <a:buSzPts val="2400"/>
              <a:buChar char="•"/>
            </a:pPr>
            <a:r>
              <a:rPr lang="en-US"/>
              <a:t>Washington</a:t>
            </a:r>
            <a:endParaRPr/>
          </a:p>
          <a:p>
            <a:pPr indent="-342900" lvl="0" marL="342900" rtl="0" algn="l">
              <a:spcBef>
                <a:spcPts val="480"/>
              </a:spcBef>
              <a:spcAft>
                <a:spcPts val="0"/>
              </a:spcAft>
              <a:buClr>
                <a:schemeClr val="dk1"/>
              </a:buClr>
              <a:buSzPts val="2400"/>
              <a:buChar char="•"/>
            </a:pPr>
            <a:r>
              <a:rPr lang="en-US"/>
              <a:t>Wisconsin</a:t>
            </a:r>
            <a:endParaRPr/>
          </a:p>
          <a:p>
            <a:pPr indent="-190500" lvl="0" marL="342900" rtl="0" algn="l">
              <a:spcBef>
                <a:spcPts val="480"/>
              </a:spcBef>
              <a:spcAft>
                <a:spcPts val="0"/>
              </a:spcAft>
              <a:buClr>
                <a:schemeClr val="dk1"/>
              </a:buClr>
              <a:buSzPts val="2400"/>
              <a:buNone/>
            </a:pPr>
            <a:r>
              <a:t/>
            </a:r>
            <a:endParaRPr/>
          </a:p>
        </p:txBody>
      </p:sp>
      <p:cxnSp>
        <p:nvCxnSpPr>
          <p:cNvPr id="113" name="Google Shape;113;p3"/>
          <p:cNvCxnSpPr/>
          <p:nvPr/>
        </p:nvCxnSpPr>
        <p:spPr>
          <a:xfrm>
            <a:off x="457200" y="1447800"/>
            <a:ext cx="8229600" cy="0"/>
          </a:xfrm>
          <a:prstGeom prst="straightConnector1">
            <a:avLst/>
          </a:prstGeom>
          <a:noFill/>
          <a:ln cap="flat" cmpd="sng" w="57150">
            <a:solidFill>
              <a:srgbClr val="97B853"/>
            </a:solidFill>
            <a:prstDash val="solid"/>
            <a:round/>
            <a:headEnd len="sm" w="sm" type="none"/>
            <a:tailEnd len="sm" w="sm" type="none"/>
          </a:ln>
        </p:spPr>
      </p:cxnSp>
      <p:cxnSp>
        <p:nvCxnSpPr>
          <p:cNvPr id="114" name="Google Shape;114;p3"/>
          <p:cNvCxnSpPr/>
          <p:nvPr/>
        </p:nvCxnSpPr>
        <p:spPr>
          <a:xfrm>
            <a:off x="4572000" y="1524000"/>
            <a:ext cx="0" cy="4495800"/>
          </a:xfrm>
          <a:prstGeom prst="straightConnector1">
            <a:avLst/>
          </a:prstGeom>
          <a:noFill/>
          <a:ln cap="flat" cmpd="sng" w="19050">
            <a:solidFill>
              <a:srgbClr val="97B853"/>
            </a:solidFill>
            <a:prstDash val="solid"/>
            <a:round/>
            <a:headEnd len="sm" w="sm" type="none"/>
            <a:tailEnd len="sm" w="sm" type="none"/>
          </a:ln>
        </p:spPr>
      </p:cxnSp>
      <p:sp>
        <p:nvSpPr>
          <p:cNvPr id="115" name="Google Shape;115;p3"/>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id="116" name="Google Shape;116;p3"/>
          <p:cNvPicPr preferRelativeResize="0"/>
          <p:nvPr/>
        </p:nvPicPr>
        <p:blipFill rotWithShape="1">
          <a:blip r:embed="rId3">
            <a:alphaModFix/>
          </a:blip>
          <a:srcRect b="0" l="0" r="0" t="0"/>
          <a:stretch/>
        </p:blipFill>
        <p:spPr>
          <a:xfrm>
            <a:off x="609600" y="388938"/>
            <a:ext cx="925513" cy="914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0"/>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Topics Covered in </a:t>
            </a:r>
            <a:br>
              <a:rPr lang="en-US"/>
            </a:br>
            <a:r>
              <a:rPr lang="en-US"/>
              <a:t>Preparing for College</a:t>
            </a:r>
            <a:endParaRPr/>
          </a:p>
        </p:txBody>
      </p:sp>
      <p:sp>
        <p:nvSpPr>
          <p:cNvPr id="356" name="Google Shape;356;p30"/>
          <p:cNvSpPr txBox="1"/>
          <p:nvPr>
            <p:ph idx="1" type="body"/>
          </p:nvPr>
        </p:nvSpPr>
        <p:spPr>
          <a:xfrm>
            <a:off x="457200" y="1828800"/>
            <a:ext cx="3886200" cy="3429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t>The Case for College</a:t>
            </a:r>
            <a:endParaRPr/>
          </a:p>
          <a:p>
            <a:pPr indent="-342900" lvl="0" marL="342900" rtl="0" algn="l">
              <a:spcBef>
                <a:spcPts val="480"/>
              </a:spcBef>
              <a:spcAft>
                <a:spcPts val="0"/>
              </a:spcAft>
              <a:buClr>
                <a:schemeClr val="dk1"/>
              </a:buClr>
              <a:buSzPts val="2400"/>
              <a:buChar char="•"/>
            </a:pPr>
            <a:r>
              <a:rPr lang="en-US" sz="2400"/>
              <a:t>Goal Setting</a:t>
            </a:r>
            <a:endParaRPr/>
          </a:p>
          <a:p>
            <a:pPr indent="-342900" lvl="0" marL="342900" rtl="0" algn="l">
              <a:spcBef>
                <a:spcPts val="480"/>
              </a:spcBef>
              <a:spcAft>
                <a:spcPts val="0"/>
              </a:spcAft>
              <a:buClr>
                <a:schemeClr val="dk1"/>
              </a:buClr>
              <a:buSzPts val="2400"/>
              <a:buChar char="•"/>
            </a:pPr>
            <a:r>
              <a:rPr lang="en-US" sz="2400"/>
              <a:t>Considering a Career</a:t>
            </a:r>
            <a:endParaRPr/>
          </a:p>
          <a:p>
            <a:pPr indent="-342900" lvl="0" marL="342900" rtl="0" algn="l">
              <a:spcBef>
                <a:spcPts val="480"/>
              </a:spcBef>
              <a:spcAft>
                <a:spcPts val="0"/>
              </a:spcAft>
              <a:buClr>
                <a:schemeClr val="dk1"/>
              </a:buClr>
              <a:buSzPts val="2400"/>
              <a:buChar char="•"/>
            </a:pPr>
            <a:r>
              <a:rPr lang="en-US" sz="2400"/>
              <a:t>How Will I Pay for College?</a:t>
            </a:r>
            <a:endParaRPr/>
          </a:p>
          <a:p>
            <a:pPr indent="-342900" lvl="0" marL="342900" rtl="0" algn="l">
              <a:spcBef>
                <a:spcPts val="480"/>
              </a:spcBef>
              <a:spcAft>
                <a:spcPts val="0"/>
              </a:spcAft>
              <a:buClr>
                <a:schemeClr val="dk1"/>
              </a:buClr>
              <a:buSzPts val="2400"/>
              <a:buChar char="•"/>
            </a:pPr>
            <a:r>
              <a:rPr lang="en-US" sz="2400"/>
              <a:t>College Entrance Exam Strategies</a:t>
            </a:r>
            <a:endParaRPr/>
          </a:p>
          <a:p>
            <a:pPr indent="-342900" lvl="0" marL="342900" rtl="0" algn="l">
              <a:spcBef>
                <a:spcPts val="480"/>
              </a:spcBef>
              <a:spcAft>
                <a:spcPts val="0"/>
              </a:spcAft>
              <a:buClr>
                <a:schemeClr val="dk1"/>
              </a:buClr>
              <a:buSzPts val="2400"/>
              <a:buChar char="•"/>
            </a:pPr>
            <a:r>
              <a:rPr lang="en-US" sz="2400"/>
              <a:t>Selecting a College</a:t>
            </a:r>
            <a:endParaRPr/>
          </a:p>
          <a:p>
            <a:pPr indent="-342900" lvl="0" marL="342900" rtl="0" algn="l">
              <a:spcBef>
                <a:spcPts val="480"/>
              </a:spcBef>
              <a:spcAft>
                <a:spcPts val="0"/>
              </a:spcAft>
              <a:buClr>
                <a:schemeClr val="dk1"/>
              </a:buClr>
              <a:buSzPts val="2400"/>
              <a:buChar char="•"/>
            </a:pPr>
            <a:r>
              <a:rPr lang="en-US" sz="2400"/>
              <a:t>How to Write a College Essay</a:t>
            </a:r>
            <a:endParaRPr/>
          </a:p>
        </p:txBody>
      </p:sp>
      <p:sp>
        <p:nvSpPr>
          <p:cNvPr id="357" name="Google Shape;357;p30"/>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58" name="Google Shape;358;p30"/>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359" name="Google Shape;359;p30"/>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
        <p:nvSpPr>
          <p:cNvPr id="360" name="Google Shape;360;p30"/>
          <p:cNvSpPr txBox="1"/>
          <p:nvPr/>
        </p:nvSpPr>
        <p:spPr>
          <a:xfrm>
            <a:off x="4419600" y="1828800"/>
            <a:ext cx="3886200" cy="3429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 College Visit</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College Application</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Writing a Personal Resume</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 College Interview</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Becoming an Adult</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Social Media</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Review</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1"/>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Accessing Preparing for College </a:t>
            </a:r>
            <a:br>
              <a:rPr i="1" lang="en-US"/>
            </a:br>
            <a:r>
              <a:rPr lang="en-US"/>
              <a:t>via the GOSOSY Website</a:t>
            </a:r>
            <a:endParaRPr/>
          </a:p>
        </p:txBody>
      </p:sp>
      <p:sp>
        <p:nvSpPr>
          <p:cNvPr id="366" name="Google Shape;366;p31"/>
          <p:cNvSpPr txBox="1"/>
          <p:nvPr>
            <p:ph idx="1" type="body"/>
          </p:nvPr>
        </p:nvSpPr>
        <p:spPr>
          <a:xfrm>
            <a:off x="457200" y="1714500"/>
            <a:ext cx="5105400" cy="3429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900"/>
              <a:buNone/>
            </a:pPr>
            <a:r>
              <a:rPr b="1" lang="en-US" sz="2900"/>
              <a:t>HSE/ Post Secondary Resources</a:t>
            </a:r>
            <a:endParaRPr/>
          </a:p>
          <a:p>
            <a:pPr indent="-342900" lvl="0" marL="342900" rtl="0" algn="l">
              <a:spcBef>
                <a:spcPts val="480"/>
              </a:spcBef>
              <a:spcAft>
                <a:spcPts val="0"/>
              </a:spcAft>
              <a:buClr>
                <a:schemeClr val="dk1"/>
              </a:buClr>
              <a:buSzPts val="2400"/>
              <a:buChar char="•"/>
            </a:pPr>
            <a:r>
              <a:rPr b="1" lang="en-US" sz="2400" u="sng">
                <a:solidFill>
                  <a:schemeClr val="hlink"/>
                </a:solidFill>
                <a:hlinkClick r:id="rId3"/>
              </a:rPr>
              <a:t>Preparing for College Powerpoint Training for Instructors</a:t>
            </a:r>
            <a:endParaRPr sz="2400"/>
          </a:p>
          <a:p>
            <a:pPr indent="-342900" lvl="0" marL="342900" rtl="0" algn="l">
              <a:spcBef>
                <a:spcPts val="480"/>
              </a:spcBef>
              <a:spcAft>
                <a:spcPts val="0"/>
              </a:spcAft>
              <a:buClr>
                <a:schemeClr val="dk1"/>
              </a:buClr>
              <a:buSzPts val="2400"/>
              <a:buChar char="•"/>
            </a:pPr>
            <a:r>
              <a:rPr b="1" lang="en-US" sz="2400" u="sng">
                <a:solidFill>
                  <a:schemeClr val="hlink"/>
                </a:solidFill>
                <a:hlinkClick r:id="rId4"/>
              </a:rPr>
              <a:t>Preparing for College Mentor Manual</a:t>
            </a:r>
            <a:endParaRPr sz="2400"/>
          </a:p>
          <a:p>
            <a:pPr indent="-342900" lvl="0" marL="342900" rtl="0" algn="l">
              <a:spcBef>
                <a:spcPts val="480"/>
              </a:spcBef>
              <a:spcAft>
                <a:spcPts val="0"/>
              </a:spcAft>
              <a:buClr>
                <a:schemeClr val="dk1"/>
              </a:buClr>
              <a:buSzPts val="2400"/>
              <a:buChar char="•"/>
            </a:pPr>
            <a:r>
              <a:rPr b="1" lang="en-US" sz="2400" u="sng">
                <a:solidFill>
                  <a:schemeClr val="hlink"/>
                </a:solidFill>
                <a:hlinkClick r:id="rId5"/>
              </a:rPr>
              <a:t>Preparing for College Course Materials</a:t>
            </a:r>
            <a:endParaRPr sz="2400"/>
          </a:p>
          <a:p>
            <a:pPr indent="-342900" lvl="0" marL="342900" rtl="0" algn="l">
              <a:spcBef>
                <a:spcPts val="480"/>
              </a:spcBef>
              <a:spcAft>
                <a:spcPts val="0"/>
              </a:spcAft>
              <a:buClr>
                <a:schemeClr val="dk1"/>
              </a:buClr>
              <a:buSzPts val="2400"/>
              <a:buChar char="•"/>
            </a:pPr>
            <a:r>
              <a:rPr b="1" lang="en-US" sz="2400" u="sng">
                <a:solidFill>
                  <a:schemeClr val="hlink"/>
                </a:solidFill>
                <a:hlinkClick r:id="rId6"/>
              </a:rPr>
              <a:t>Preparing for College Pre and Final Tests (password protected)</a:t>
            </a:r>
            <a:endParaRPr sz="2400"/>
          </a:p>
        </p:txBody>
      </p:sp>
      <p:sp>
        <p:nvSpPr>
          <p:cNvPr id="367" name="Google Shape;367;p31"/>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68" name="Google Shape;368;p31"/>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369" name="Google Shape;369;p31"/>
          <p:cNvPicPr preferRelativeResize="0"/>
          <p:nvPr/>
        </p:nvPicPr>
        <p:blipFill rotWithShape="1">
          <a:blip r:embed="rId7">
            <a:alphaModFix/>
          </a:blip>
          <a:srcRect b="0" l="0" r="0" t="0"/>
          <a:stretch/>
        </p:blipFill>
        <p:spPr>
          <a:xfrm>
            <a:off x="457200" y="122239"/>
            <a:ext cx="995712" cy="1143001"/>
          </a:xfrm>
          <a:prstGeom prst="rect">
            <a:avLst/>
          </a:prstGeom>
          <a:noFill/>
          <a:ln>
            <a:noFill/>
          </a:ln>
        </p:spPr>
      </p:pic>
      <p:pic>
        <p:nvPicPr>
          <p:cNvPr id="370" name="Google Shape;370;p31"/>
          <p:cNvPicPr preferRelativeResize="0"/>
          <p:nvPr/>
        </p:nvPicPr>
        <p:blipFill rotWithShape="1">
          <a:blip r:embed="rId8">
            <a:alphaModFix/>
          </a:blip>
          <a:srcRect b="0" l="0" r="0" t="0"/>
          <a:stretch/>
        </p:blipFill>
        <p:spPr>
          <a:xfrm>
            <a:off x="5737861" y="1828800"/>
            <a:ext cx="2948939" cy="31127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2"/>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Key Features </a:t>
            </a:r>
            <a:br>
              <a:rPr lang="en-US"/>
            </a:br>
            <a:r>
              <a:rPr lang="en-US"/>
              <a:t>(Patterned After a PASS Unit)</a:t>
            </a:r>
            <a:endParaRPr/>
          </a:p>
        </p:txBody>
      </p:sp>
      <p:sp>
        <p:nvSpPr>
          <p:cNvPr id="376" name="Google Shape;376;p32"/>
          <p:cNvSpPr txBox="1"/>
          <p:nvPr>
            <p:ph idx="1" type="body"/>
          </p:nvPr>
        </p:nvSpPr>
        <p:spPr>
          <a:xfrm>
            <a:off x="609600" y="1714500"/>
            <a:ext cx="8077200" cy="3429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Char char="•"/>
            </a:pPr>
            <a:r>
              <a:rPr lang="en-US" sz="1800"/>
              <a:t>14 lessons including:</a:t>
            </a:r>
            <a:endParaRPr/>
          </a:p>
          <a:p>
            <a:pPr indent="-285750" lvl="1" marL="742950" rtl="0" algn="l">
              <a:spcBef>
                <a:spcPts val="360"/>
              </a:spcBef>
              <a:spcAft>
                <a:spcPts val="0"/>
              </a:spcAft>
              <a:buClr>
                <a:schemeClr val="dk1"/>
              </a:buClr>
              <a:buSzPts val="1800"/>
              <a:buChar char="–"/>
            </a:pPr>
            <a:r>
              <a:rPr lang="en-US" sz="1800"/>
              <a:t>Helpful web links</a:t>
            </a:r>
            <a:endParaRPr/>
          </a:p>
          <a:p>
            <a:pPr indent="-285750" lvl="1" marL="742950" rtl="0" algn="l">
              <a:spcBef>
                <a:spcPts val="360"/>
              </a:spcBef>
              <a:spcAft>
                <a:spcPts val="0"/>
              </a:spcAft>
              <a:buClr>
                <a:schemeClr val="dk1"/>
              </a:buClr>
              <a:buSzPts val="1800"/>
              <a:buChar char="–"/>
            </a:pPr>
            <a:r>
              <a:rPr lang="en-US" sz="1800"/>
              <a:t>Activities and organizers</a:t>
            </a:r>
            <a:endParaRPr/>
          </a:p>
          <a:p>
            <a:pPr indent="-285750" lvl="1" marL="742950" rtl="0" algn="l">
              <a:spcBef>
                <a:spcPts val="360"/>
              </a:spcBef>
              <a:spcAft>
                <a:spcPts val="0"/>
              </a:spcAft>
              <a:buClr>
                <a:schemeClr val="dk1"/>
              </a:buClr>
              <a:buSzPts val="1800"/>
              <a:buChar char="–"/>
            </a:pPr>
            <a:r>
              <a:rPr lang="en-US" sz="1800"/>
              <a:t>Useful vocabulary words and glossary</a:t>
            </a:r>
            <a:endParaRPr/>
          </a:p>
          <a:p>
            <a:pPr indent="-285750" lvl="1" marL="742950" rtl="0" algn="l">
              <a:spcBef>
                <a:spcPts val="360"/>
              </a:spcBef>
              <a:spcAft>
                <a:spcPts val="0"/>
              </a:spcAft>
              <a:buClr>
                <a:schemeClr val="dk1"/>
              </a:buClr>
              <a:buSzPts val="1800"/>
              <a:buChar char="–"/>
            </a:pPr>
            <a:r>
              <a:rPr lang="en-US" sz="1800"/>
              <a:t>Comprehension and critical thinking questions</a:t>
            </a:r>
            <a:endParaRPr/>
          </a:p>
          <a:p>
            <a:pPr indent="-342900" lvl="0" marL="342900" rtl="0" algn="l">
              <a:spcBef>
                <a:spcPts val="360"/>
              </a:spcBef>
              <a:spcAft>
                <a:spcPts val="0"/>
              </a:spcAft>
              <a:buClr>
                <a:schemeClr val="dk1"/>
              </a:buClr>
              <a:buSzPts val="1800"/>
              <a:buChar char="•"/>
            </a:pPr>
            <a:r>
              <a:rPr lang="en-US" sz="1800"/>
              <a:t>Pre and post tests with answer keys</a:t>
            </a:r>
            <a:endParaRPr/>
          </a:p>
          <a:p>
            <a:pPr indent="-342900" lvl="0" marL="342900" rtl="0" algn="l">
              <a:spcBef>
                <a:spcPts val="360"/>
              </a:spcBef>
              <a:spcAft>
                <a:spcPts val="0"/>
              </a:spcAft>
              <a:buClr>
                <a:schemeClr val="dk1"/>
              </a:buClr>
              <a:buSzPts val="1800"/>
              <a:buChar char="•"/>
            </a:pPr>
            <a:r>
              <a:rPr lang="en-US" sz="1800"/>
              <a:t>Mentor Manual</a:t>
            </a:r>
            <a:endParaRPr/>
          </a:p>
          <a:p>
            <a:pPr indent="-342900" lvl="0" marL="342900" rtl="0" algn="l">
              <a:spcBef>
                <a:spcPts val="360"/>
              </a:spcBef>
              <a:spcAft>
                <a:spcPts val="0"/>
              </a:spcAft>
              <a:buClr>
                <a:schemeClr val="dk1"/>
              </a:buClr>
              <a:buSzPts val="1800"/>
              <a:buChar char="•"/>
            </a:pPr>
            <a:r>
              <a:rPr lang="en-US" sz="1800"/>
              <a:t>Easy-to-read format with lots of pictures and graphics along with white space for note taking and highlighting questions for the student’s mentor.</a:t>
            </a:r>
            <a:endParaRPr/>
          </a:p>
          <a:p>
            <a:pPr indent="-342900" lvl="0" marL="342900" rtl="0" algn="l">
              <a:spcBef>
                <a:spcPts val="360"/>
              </a:spcBef>
              <a:spcAft>
                <a:spcPts val="0"/>
              </a:spcAft>
              <a:buClr>
                <a:schemeClr val="dk1"/>
              </a:buClr>
              <a:buSzPts val="1800"/>
              <a:buChar char="•"/>
            </a:pPr>
            <a:r>
              <a:rPr lang="en-US" sz="1800"/>
              <a:t>Journal writing in each lesson with prompts connected to specific information presented.</a:t>
            </a:r>
            <a:endParaRPr/>
          </a:p>
          <a:p>
            <a:pPr indent="-342900" lvl="0" marL="342900" rtl="0" algn="l">
              <a:spcBef>
                <a:spcPts val="360"/>
              </a:spcBef>
              <a:spcAft>
                <a:spcPts val="0"/>
              </a:spcAft>
              <a:buClr>
                <a:schemeClr val="dk1"/>
              </a:buClr>
              <a:buSzPts val="1800"/>
              <a:buChar char="•"/>
            </a:pPr>
            <a:r>
              <a:rPr lang="en-US" sz="1800"/>
              <a:t>Designed with English Learners in mind.</a:t>
            </a:r>
            <a:endParaRPr/>
          </a:p>
        </p:txBody>
      </p:sp>
      <p:sp>
        <p:nvSpPr>
          <p:cNvPr id="377" name="Google Shape;377;p32"/>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78" name="Google Shape;378;p32"/>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379" name="Google Shape;379;p32"/>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3"/>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Easy to Use</a:t>
            </a:r>
            <a:endParaRPr/>
          </a:p>
        </p:txBody>
      </p:sp>
      <p:sp>
        <p:nvSpPr>
          <p:cNvPr id="385" name="Google Shape;385;p33"/>
          <p:cNvSpPr txBox="1"/>
          <p:nvPr>
            <p:ph idx="1" type="body"/>
          </p:nvPr>
        </p:nvSpPr>
        <p:spPr>
          <a:xfrm>
            <a:off x="762000" y="1983869"/>
            <a:ext cx="4648200" cy="3429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Char char="•"/>
            </a:pPr>
            <a:r>
              <a:rPr lang="en-US" sz="2000"/>
              <a:t>One-on-one or in a group setting.</a:t>
            </a:r>
            <a:endParaRPr/>
          </a:p>
          <a:p>
            <a:pPr indent="-342900" lvl="0" marL="342900" rtl="0" algn="l">
              <a:spcBef>
                <a:spcPts val="400"/>
              </a:spcBef>
              <a:spcAft>
                <a:spcPts val="0"/>
              </a:spcAft>
              <a:buClr>
                <a:schemeClr val="dk1"/>
              </a:buClr>
              <a:buSzPts val="2000"/>
              <a:buChar char="•"/>
            </a:pPr>
            <a:r>
              <a:rPr lang="en-US" sz="2000"/>
              <a:t>Accessed online or printed.  </a:t>
            </a:r>
            <a:endParaRPr/>
          </a:p>
          <a:p>
            <a:pPr indent="-342900" lvl="0" marL="342900" rtl="0" algn="l">
              <a:spcBef>
                <a:spcPts val="400"/>
              </a:spcBef>
              <a:spcAft>
                <a:spcPts val="0"/>
              </a:spcAft>
              <a:buClr>
                <a:schemeClr val="dk1"/>
              </a:buClr>
              <a:buSzPts val="2000"/>
              <a:buChar char="•"/>
            </a:pPr>
            <a:r>
              <a:rPr lang="en-US" sz="2000"/>
              <a:t>Internet access strongly suggested. </a:t>
            </a:r>
            <a:endParaRPr/>
          </a:p>
          <a:p>
            <a:pPr indent="-285750" lvl="1" marL="742950" rtl="0" algn="l">
              <a:spcBef>
                <a:spcPts val="400"/>
              </a:spcBef>
              <a:spcAft>
                <a:spcPts val="0"/>
              </a:spcAft>
              <a:buClr>
                <a:schemeClr val="dk1"/>
              </a:buClr>
              <a:buSzPts val="2000"/>
              <a:buChar char="–"/>
            </a:pPr>
            <a:r>
              <a:rPr lang="en-US" sz="2000"/>
              <a:t>Links to important web sites included in many lessons.</a:t>
            </a:r>
            <a:endParaRPr/>
          </a:p>
          <a:p>
            <a:pPr indent="-342900" lvl="0" marL="342900" rtl="0" algn="l">
              <a:spcBef>
                <a:spcPts val="400"/>
              </a:spcBef>
              <a:spcAft>
                <a:spcPts val="0"/>
              </a:spcAft>
              <a:buClr>
                <a:schemeClr val="dk1"/>
              </a:buClr>
              <a:buSzPts val="2000"/>
              <a:buChar char="•"/>
            </a:pPr>
            <a:r>
              <a:rPr lang="en-US" sz="2000"/>
              <a:t>Used sequentially as an entire unit or lesson-by-lesson according to the specific needs and interests of students.</a:t>
            </a:r>
            <a:endParaRPr/>
          </a:p>
          <a:p>
            <a:pPr indent="-215900" lvl="0" marL="342900" rtl="0" algn="l">
              <a:spcBef>
                <a:spcPts val="400"/>
              </a:spcBef>
              <a:spcAft>
                <a:spcPts val="0"/>
              </a:spcAft>
              <a:buClr>
                <a:schemeClr val="dk1"/>
              </a:buClr>
              <a:buSzPts val="2000"/>
              <a:buNone/>
            </a:pPr>
            <a:r>
              <a:t/>
            </a:r>
            <a:endParaRPr sz="2000"/>
          </a:p>
        </p:txBody>
      </p:sp>
      <p:sp>
        <p:nvSpPr>
          <p:cNvPr id="386" name="Google Shape;386;p33"/>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87" name="Google Shape;387;p33"/>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388" name="Google Shape;388;p33"/>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pic>
        <p:nvPicPr>
          <p:cNvPr id="389" name="Google Shape;389;p33"/>
          <p:cNvPicPr preferRelativeResize="0"/>
          <p:nvPr/>
        </p:nvPicPr>
        <p:blipFill rotWithShape="1">
          <a:blip r:embed="rId4">
            <a:alphaModFix/>
          </a:blip>
          <a:srcRect b="0" l="0" r="0" t="0"/>
          <a:stretch/>
        </p:blipFill>
        <p:spPr>
          <a:xfrm>
            <a:off x="5189967" y="1866900"/>
            <a:ext cx="3573033" cy="3124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4"/>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Unpacking the Course</a:t>
            </a:r>
            <a:endParaRPr/>
          </a:p>
        </p:txBody>
      </p:sp>
      <p:sp>
        <p:nvSpPr>
          <p:cNvPr id="395" name="Google Shape;395;p34"/>
          <p:cNvSpPr txBox="1"/>
          <p:nvPr>
            <p:ph idx="1" type="body"/>
          </p:nvPr>
        </p:nvSpPr>
        <p:spPr>
          <a:xfrm>
            <a:off x="723900" y="2095500"/>
            <a:ext cx="7772400" cy="3429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t>Lessons 1 - 6 Focus on Getting Ready to Apply for College</a:t>
            </a:r>
            <a:endParaRPr/>
          </a:p>
          <a:p>
            <a:pPr indent="-285750" lvl="1" marL="742950" rtl="0" algn="l">
              <a:spcBef>
                <a:spcPts val="400"/>
              </a:spcBef>
              <a:spcAft>
                <a:spcPts val="0"/>
              </a:spcAft>
              <a:buClr>
                <a:schemeClr val="dk1"/>
              </a:buClr>
              <a:buSzPts val="2000"/>
              <a:buChar char="–"/>
            </a:pPr>
            <a:r>
              <a:rPr lang="en-US" sz="2000"/>
              <a:t>Why college is important</a:t>
            </a:r>
            <a:endParaRPr/>
          </a:p>
          <a:p>
            <a:pPr indent="-285750" lvl="1" marL="742950" rtl="0" algn="l">
              <a:spcBef>
                <a:spcPts val="400"/>
              </a:spcBef>
              <a:spcAft>
                <a:spcPts val="0"/>
              </a:spcAft>
              <a:buClr>
                <a:schemeClr val="dk1"/>
              </a:buClr>
              <a:buSzPts val="2000"/>
              <a:buChar char="–"/>
            </a:pPr>
            <a:r>
              <a:rPr lang="en-US" sz="2000"/>
              <a:t>Setting goals for success</a:t>
            </a:r>
            <a:endParaRPr/>
          </a:p>
          <a:p>
            <a:pPr indent="-285750" lvl="1" marL="742950" rtl="0" algn="l">
              <a:spcBef>
                <a:spcPts val="400"/>
              </a:spcBef>
              <a:spcAft>
                <a:spcPts val="0"/>
              </a:spcAft>
              <a:buClr>
                <a:schemeClr val="dk1"/>
              </a:buClr>
              <a:buSzPts val="2000"/>
              <a:buChar char="–"/>
            </a:pPr>
            <a:r>
              <a:rPr lang="en-US" sz="2000"/>
              <a:t>Thinking about careers</a:t>
            </a:r>
            <a:endParaRPr/>
          </a:p>
          <a:p>
            <a:pPr indent="-285750" lvl="1" marL="742950" rtl="0" algn="l">
              <a:spcBef>
                <a:spcPts val="400"/>
              </a:spcBef>
              <a:spcAft>
                <a:spcPts val="0"/>
              </a:spcAft>
              <a:buClr>
                <a:schemeClr val="dk1"/>
              </a:buClr>
              <a:buSzPts val="2000"/>
              <a:buChar char="–"/>
            </a:pPr>
            <a:r>
              <a:rPr lang="en-US" sz="2000"/>
              <a:t>Paying for college</a:t>
            </a:r>
            <a:endParaRPr/>
          </a:p>
          <a:p>
            <a:pPr indent="-285750" lvl="1" marL="742950" rtl="0" algn="l">
              <a:spcBef>
                <a:spcPts val="400"/>
              </a:spcBef>
              <a:spcAft>
                <a:spcPts val="0"/>
              </a:spcAft>
              <a:buClr>
                <a:schemeClr val="dk1"/>
              </a:buClr>
              <a:buSzPts val="2000"/>
              <a:buChar char="–"/>
            </a:pPr>
            <a:r>
              <a:rPr lang="en-US" sz="2000"/>
              <a:t>Preparing for college exams</a:t>
            </a:r>
            <a:endParaRPr/>
          </a:p>
          <a:p>
            <a:pPr indent="-285750" lvl="1" marL="742950" rtl="0" algn="l">
              <a:spcBef>
                <a:spcPts val="400"/>
              </a:spcBef>
              <a:spcAft>
                <a:spcPts val="0"/>
              </a:spcAft>
              <a:buClr>
                <a:schemeClr val="dk1"/>
              </a:buClr>
              <a:buSzPts val="2000"/>
              <a:buChar char="–"/>
            </a:pPr>
            <a:r>
              <a:rPr lang="en-US" sz="2000"/>
              <a:t>Deciding what colleges might be best</a:t>
            </a:r>
            <a:endParaRPr/>
          </a:p>
          <a:p>
            <a:pPr indent="0" lvl="0" marL="0" rtl="0" algn="l">
              <a:spcBef>
                <a:spcPts val="400"/>
              </a:spcBef>
              <a:spcAft>
                <a:spcPts val="0"/>
              </a:spcAft>
              <a:buClr>
                <a:schemeClr val="dk1"/>
              </a:buClr>
              <a:buSzPts val="2000"/>
              <a:buNone/>
            </a:pPr>
            <a:r>
              <a:t/>
            </a:r>
            <a:endParaRPr sz="2000"/>
          </a:p>
        </p:txBody>
      </p:sp>
      <p:sp>
        <p:nvSpPr>
          <p:cNvPr id="396" name="Google Shape;396;p34"/>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397" name="Google Shape;397;p34"/>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398" name="Google Shape;398;p34"/>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5"/>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Unpacking the Course</a:t>
            </a:r>
            <a:endParaRPr/>
          </a:p>
        </p:txBody>
      </p:sp>
      <p:sp>
        <p:nvSpPr>
          <p:cNvPr id="404" name="Google Shape;404;p35"/>
          <p:cNvSpPr txBox="1"/>
          <p:nvPr>
            <p:ph idx="1" type="body"/>
          </p:nvPr>
        </p:nvSpPr>
        <p:spPr>
          <a:xfrm>
            <a:off x="723900" y="2095500"/>
            <a:ext cx="7772400" cy="3429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t>Lessons 7 - 11 Focus on Applying for College and Being Successful in College</a:t>
            </a:r>
            <a:endParaRPr/>
          </a:p>
          <a:p>
            <a:pPr indent="-285750" lvl="1" marL="742950" rtl="0" algn="l">
              <a:spcBef>
                <a:spcPts val="400"/>
              </a:spcBef>
              <a:spcAft>
                <a:spcPts val="0"/>
              </a:spcAft>
              <a:buClr>
                <a:schemeClr val="dk1"/>
              </a:buClr>
              <a:buSzPts val="2000"/>
              <a:buChar char="–"/>
            </a:pPr>
            <a:r>
              <a:rPr lang="en-US" sz="2000"/>
              <a:t>Writing the college essay</a:t>
            </a:r>
            <a:endParaRPr/>
          </a:p>
          <a:p>
            <a:pPr indent="-285750" lvl="1" marL="742950" rtl="0" algn="l">
              <a:spcBef>
                <a:spcPts val="400"/>
              </a:spcBef>
              <a:spcAft>
                <a:spcPts val="0"/>
              </a:spcAft>
              <a:buClr>
                <a:schemeClr val="dk1"/>
              </a:buClr>
              <a:buSzPts val="2000"/>
              <a:buChar char="–"/>
            </a:pPr>
            <a:r>
              <a:rPr lang="en-US" sz="2000"/>
              <a:t>Making the most of a college visit</a:t>
            </a:r>
            <a:endParaRPr/>
          </a:p>
          <a:p>
            <a:pPr indent="-285750" lvl="1" marL="742950" rtl="0" algn="l">
              <a:spcBef>
                <a:spcPts val="400"/>
              </a:spcBef>
              <a:spcAft>
                <a:spcPts val="0"/>
              </a:spcAft>
              <a:buClr>
                <a:schemeClr val="dk1"/>
              </a:buClr>
              <a:buSzPts val="2000"/>
              <a:buChar char="–"/>
            </a:pPr>
            <a:r>
              <a:rPr lang="en-US" sz="2000"/>
              <a:t>Completing a college application</a:t>
            </a:r>
            <a:endParaRPr/>
          </a:p>
          <a:p>
            <a:pPr indent="-285750" lvl="1" marL="742950" rtl="0" algn="l">
              <a:spcBef>
                <a:spcPts val="400"/>
              </a:spcBef>
              <a:spcAft>
                <a:spcPts val="0"/>
              </a:spcAft>
              <a:buClr>
                <a:schemeClr val="dk1"/>
              </a:buClr>
              <a:buSzPts val="2000"/>
              <a:buChar char="–"/>
            </a:pPr>
            <a:r>
              <a:rPr lang="en-US" sz="2000"/>
              <a:t>Writing a personal resume</a:t>
            </a:r>
            <a:endParaRPr/>
          </a:p>
          <a:p>
            <a:pPr indent="-285750" lvl="1" marL="742950" rtl="0" algn="l">
              <a:spcBef>
                <a:spcPts val="400"/>
              </a:spcBef>
              <a:spcAft>
                <a:spcPts val="0"/>
              </a:spcAft>
              <a:buClr>
                <a:schemeClr val="dk1"/>
              </a:buClr>
              <a:buSzPts val="2000"/>
              <a:buChar char="–"/>
            </a:pPr>
            <a:r>
              <a:rPr lang="en-US" sz="2000"/>
              <a:t>Preparing for a college interview</a:t>
            </a:r>
            <a:endParaRPr/>
          </a:p>
          <a:p>
            <a:pPr indent="0" lvl="0" marL="0" rtl="0" algn="l">
              <a:spcBef>
                <a:spcPts val="400"/>
              </a:spcBef>
              <a:spcAft>
                <a:spcPts val="0"/>
              </a:spcAft>
              <a:buClr>
                <a:schemeClr val="dk1"/>
              </a:buClr>
              <a:buSzPts val="2000"/>
              <a:buNone/>
            </a:pPr>
            <a:r>
              <a:t/>
            </a:r>
            <a:endParaRPr sz="2000"/>
          </a:p>
        </p:txBody>
      </p:sp>
      <p:sp>
        <p:nvSpPr>
          <p:cNvPr id="405" name="Google Shape;405;p35"/>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406" name="Google Shape;406;p35"/>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07" name="Google Shape;407;p35"/>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6"/>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Unpacking the Course</a:t>
            </a:r>
            <a:endParaRPr/>
          </a:p>
        </p:txBody>
      </p:sp>
      <p:sp>
        <p:nvSpPr>
          <p:cNvPr id="413" name="Google Shape;413;p36"/>
          <p:cNvSpPr txBox="1"/>
          <p:nvPr>
            <p:ph idx="1" type="body"/>
          </p:nvPr>
        </p:nvSpPr>
        <p:spPr>
          <a:xfrm>
            <a:off x="723900" y="2095500"/>
            <a:ext cx="7772400" cy="3429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t>Lessons 12 - 13 Focus on Preparing for Adulthood</a:t>
            </a:r>
            <a:endParaRPr/>
          </a:p>
          <a:p>
            <a:pPr indent="-285750" lvl="1" marL="742950" rtl="0" algn="l">
              <a:spcBef>
                <a:spcPts val="400"/>
              </a:spcBef>
              <a:spcAft>
                <a:spcPts val="0"/>
              </a:spcAft>
              <a:buClr>
                <a:schemeClr val="dk1"/>
              </a:buClr>
              <a:buSzPts val="2000"/>
              <a:buChar char="–"/>
            </a:pPr>
            <a:r>
              <a:rPr lang="en-US" sz="2000"/>
              <a:t>Taking personal responsibility</a:t>
            </a:r>
            <a:endParaRPr/>
          </a:p>
          <a:p>
            <a:pPr indent="-285750" lvl="1" marL="742950" rtl="0" algn="l">
              <a:spcBef>
                <a:spcPts val="400"/>
              </a:spcBef>
              <a:spcAft>
                <a:spcPts val="0"/>
              </a:spcAft>
              <a:buClr>
                <a:schemeClr val="dk1"/>
              </a:buClr>
              <a:buSzPts val="2000"/>
              <a:buChar char="–"/>
            </a:pPr>
            <a:r>
              <a:rPr lang="en-US" sz="2000"/>
              <a:t>Making safe and effective use of online resources</a:t>
            </a:r>
            <a:endParaRPr/>
          </a:p>
          <a:p>
            <a:pPr indent="-300038" lvl="0" marL="300038" rtl="0" algn="l">
              <a:spcBef>
                <a:spcPts val="400"/>
              </a:spcBef>
              <a:spcAft>
                <a:spcPts val="0"/>
              </a:spcAft>
              <a:buClr>
                <a:schemeClr val="dk1"/>
              </a:buClr>
              <a:buSzPts val="2000"/>
              <a:buChar char="•"/>
            </a:pPr>
            <a:r>
              <a:rPr lang="en-US" sz="2000"/>
              <a:t>Lesson 14 Is a Review including a reflective journey</a:t>
            </a:r>
            <a:endParaRPr/>
          </a:p>
          <a:p>
            <a:pPr indent="-300038" lvl="0" marL="300038" rtl="0" algn="l">
              <a:spcBef>
                <a:spcPts val="400"/>
              </a:spcBef>
              <a:spcAft>
                <a:spcPts val="0"/>
              </a:spcAft>
              <a:buClr>
                <a:schemeClr val="dk1"/>
              </a:buClr>
              <a:buSzPts val="2000"/>
              <a:buChar char="•"/>
            </a:pPr>
            <a:r>
              <a:rPr lang="en-US" sz="2000"/>
              <a:t>Pre and Post Exams with answer keys</a:t>
            </a:r>
            <a:endParaRPr/>
          </a:p>
          <a:p>
            <a:pPr indent="-300038" lvl="0" marL="300038" rtl="0" algn="l">
              <a:spcBef>
                <a:spcPts val="400"/>
              </a:spcBef>
              <a:spcAft>
                <a:spcPts val="0"/>
              </a:spcAft>
              <a:buClr>
                <a:schemeClr val="dk1"/>
              </a:buClr>
              <a:buSzPts val="2000"/>
              <a:buChar char="•"/>
            </a:pPr>
            <a:r>
              <a:rPr lang="en-US" sz="2000"/>
              <a:t>Glossary</a:t>
            </a:r>
            <a:endParaRPr/>
          </a:p>
          <a:p>
            <a:pPr indent="-300038" lvl="0" marL="300038" rtl="0" algn="l">
              <a:spcBef>
                <a:spcPts val="400"/>
              </a:spcBef>
              <a:spcAft>
                <a:spcPts val="0"/>
              </a:spcAft>
              <a:buClr>
                <a:schemeClr val="dk1"/>
              </a:buClr>
              <a:buSzPts val="2000"/>
              <a:buChar char="•"/>
            </a:pPr>
            <a:r>
              <a:rPr lang="en-US" sz="2000"/>
              <a:t>Appendix</a:t>
            </a:r>
            <a:endParaRPr/>
          </a:p>
          <a:p>
            <a:pPr indent="-285750" lvl="1" marL="600075" rtl="0" algn="l">
              <a:spcBef>
                <a:spcPts val="400"/>
              </a:spcBef>
              <a:spcAft>
                <a:spcPts val="0"/>
              </a:spcAft>
              <a:buClr>
                <a:schemeClr val="dk1"/>
              </a:buClr>
              <a:buSzPts val="2000"/>
              <a:buChar char="–"/>
            </a:pPr>
            <a:r>
              <a:rPr lang="en-US" sz="2000"/>
              <a:t>College Checklist by Year of High School</a:t>
            </a:r>
            <a:endParaRPr/>
          </a:p>
          <a:p>
            <a:pPr indent="-285750" lvl="1" marL="600075" rtl="0" algn="l">
              <a:spcBef>
                <a:spcPts val="400"/>
              </a:spcBef>
              <a:spcAft>
                <a:spcPts val="0"/>
              </a:spcAft>
              <a:buClr>
                <a:schemeClr val="dk1"/>
              </a:buClr>
              <a:buSzPts val="2000"/>
              <a:buChar char="–"/>
            </a:pPr>
            <a:r>
              <a:rPr lang="en-US" sz="2000"/>
              <a:t>Websites Cited in the Document</a:t>
            </a:r>
            <a:endParaRPr/>
          </a:p>
          <a:p>
            <a:pPr indent="0" lvl="0" marL="0" rtl="0" algn="l">
              <a:spcBef>
                <a:spcPts val="400"/>
              </a:spcBef>
              <a:spcAft>
                <a:spcPts val="0"/>
              </a:spcAft>
              <a:buClr>
                <a:schemeClr val="dk1"/>
              </a:buClr>
              <a:buSzPts val="2000"/>
              <a:buNone/>
            </a:pPr>
            <a:r>
              <a:t/>
            </a:r>
            <a:endParaRPr sz="2000"/>
          </a:p>
        </p:txBody>
      </p:sp>
      <p:sp>
        <p:nvSpPr>
          <p:cNvPr id="414" name="Google Shape;414;p36"/>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415" name="Google Shape;415;p36"/>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16" name="Google Shape;416;p36"/>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7"/>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 Taking </a:t>
            </a:r>
            <a:br>
              <a:rPr lang="en-US"/>
            </a:br>
            <a:r>
              <a:rPr lang="en-US"/>
              <a:t>a Look at Some of the Lessons</a:t>
            </a:r>
            <a:endParaRPr/>
          </a:p>
        </p:txBody>
      </p:sp>
      <p:sp>
        <p:nvSpPr>
          <p:cNvPr id="422" name="Google Shape;422;p37"/>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423" name="Google Shape;423;p37"/>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24" name="Google Shape;424;p37"/>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pic>
        <p:nvPicPr>
          <p:cNvPr id="425" name="Google Shape;425;p37"/>
          <p:cNvPicPr preferRelativeResize="0"/>
          <p:nvPr/>
        </p:nvPicPr>
        <p:blipFill rotWithShape="1">
          <a:blip r:embed="rId4">
            <a:alphaModFix/>
          </a:blip>
          <a:srcRect b="0" l="0" r="0" t="0"/>
          <a:stretch/>
        </p:blipFill>
        <p:spPr>
          <a:xfrm>
            <a:off x="493643" y="2313016"/>
            <a:ext cx="3137297" cy="2777333"/>
          </a:xfrm>
          <a:prstGeom prst="rect">
            <a:avLst/>
          </a:prstGeom>
          <a:noFill/>
          <a:ln>
            <a:noFill/>
          </a:ln>
        </p:spPr>
      </p:pic>
      <p:sp>
        <p:nvSpPr>
          <p:cNvPr id="426" name="Google Shape;426;p37"/>
          <p:cNvSpPr/>
          <p:nvPr/>
        </p:nvSpPr>
        <p:spPr>
          <a:xfrm>
            <a:off x="4114800" y="1807523"/>
            <a:ext cx="419100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chemeClr val="dk1"/>
                </a:solidFill>
                <a:latin typeface="Arial"/>
                <a:ea typeface="Arial"/>
                <a:cs typeface="Arial"/>
                <a:sym typeface="Arial"/>
              </a:rPr>
              <a:t>The lessons can be a journey of self-discovery, as students learn more about who they are as a person, their likes, dislikes, and what makes them stand out from everyone else.</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This information may help in choosing a career that fits a student’s personality and skill set and identifying the right educational path to reach that career goal.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8"/>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The Case for College</a:t>
            </a:r>
            <a:endParaRPr/>
          </a:p>
        </p:txBody>
      </p:sp>
      <p:sp>
        <p:nvSpPr>
          <p:cNvPr id="432" name="Google Shape;432;p38"/>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433" name="Google Shape;433;p38"/>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34" name="Google Shape;434;p38"/>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sp>
        <p:nvSpPr>
          <p:cNvPr id="435" name="Google Shape;435;p38"/>
          <p:cNvSpPr/>
          <p:nvPr/>
        </p:nvSpPr>
        <p:spPr>
          <a:xfrm>
            <a:off x="4114800" y="1981200"/>
            <a:ext cx="4191000"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This first lesson is designed to motivate students to finish high school and find a fulfilling career.</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Unemployment rates and earnings by educational attainment data are shared.</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The prevailing message is: </a:t>
            </a:r>
            <a:endParaRPr/>
          </a:p>
          <a:p>
            <a:pPr indent="0" lvl="1" marL="342900" marR="0" rtl="0" algn="l">
              <a:spcBef>
                <a:spcPts val="0"/>
              </a:spcBef>
              <a:spcAft>
                <a:spcPts val="0"/>
              </a:spcAft>
              <a:buClr>
                <a:schemeClr val="dk1"/>
              </a:buClr>
              <a:buSzPts val="2000"/>
              <a:buFont typeface="Arial"/>
              <a:buNone/>
            </a:pPr>
            <a:r>
              <a:rPr b="0" i="1" lang="en-US" sz="2000" u="none" cap="none" strike="noStrike">
                <a:solidFill>
                  <a:schemeClr val="dk1"/>
                </a:solidFill>
                <a:latin typeface="Arial"/>
                <a:ea typeface="Arial"/>
                <a:cs typeface="Arial"/>
                <a:sym typeface="Arial"/>
              </a:rPr>
              <a:t>A student who has the desire to go to college can find a way!</a:t>
            </a:r>
            <a:endParaRPr/>
          </a:p>
        </p:txBody>
      </p:sp>
      <p:pic>
        <p:nvPicPr>
          <p:cNvPr id="436" name="Google Shape;436;p38"/>
          <p:cNvPicPr preferRelativeResize="0"/>
          <p:nvPr>
            <p:ph idx="1" type="body"/>
          </p:nvPr>
        </p:nvPicPr>
        <p:blipFill rotWithShape="1">
          <a:blip r:embed="rId4">
            <a:alphaModFix/>
          </a:blip>
          <a:srcRect b="0" l="0" r="0" t="0"/>
          <a:stretch/>
        </p:blipFill>
        <p:spPr>
          <a:xfrm>
            <a:off x="487017" y="2347524"/>
            <a:ext cx="3137297" cy="263543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9"/>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First in the Family</a:t>
            </a:r>
            <a:endParaRPr/>
          </a:p>
        </p:txBody>
      </p:sp>
      <p:sp>
        <p:nvSpPr>
          <p:cNvPr id="442" name="Google Shape;442;p39"/>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443" name="Google Shape;443;p39"/>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44" name="Google Shape;444;p39"/>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sp>
        <p:nvSpPr>
          <p:cNvPr id="445" name="Google Shape;445;p39"/>
          <p:cNvSpPr/>
          <p:nvPr/>
        </p:nvSpPr>
        <p:spPr>
          <a:xfrm>
            <a:off x="4114800" y="1981200"/>
            <a:ext cx="419100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The curriculum recognizes that many migrant students will be the first in their family to go to college.</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This can be scary for the student since no one at home can guide them through this process.</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There is a website for First Generation Students with lots of information to help them through the college process. </a:t>
            </a:r>
            <a:endParaRPr/>
          </a:p>
          <a:p>
            <a:pPr indent="0" lvl="0" marL="0" marR="0" rtl="0" algn="ctr">
              <a:spcBef>
                <a:spcPts val="0"/>
              </a:spcBef>
              <a:spcAft>
                <a:spcPts val="0"/>
              </a:spcAft>
              <a:buClr>
                <a:schemeClr val="dk1"/>
              </a:buClr>
              <a:buSzPts val="2000"/>
              <a:buFont typeface="Arial"/>
              <a:buNone/>
            </a:pPr>
            <a:r>
              <a:rPr lang="en-US" sz="2000" u="sng">
                <a:solidFill>
                  <a:schemeClr val="dk1"/>
                </a:solidFill>
                <a:latin typeface="Arial"/>
                <a:ea typeface="Arial"/>
                <a:cs typeface="Arial"/>
                <a:sym typeface="Arial"/>
                <a:hlinkClick r:id="rId4">
                  <a:extLst>
                    <a:ext uri="{A12FA001-AC4F-418D-AE19-62706E023703}">
                      <ahyp:hlinkClr val="tx"/>
                    </a:ext>
                  </a:extLst>
                </a:hlinkClick>
              </a:rPr>
              <a:t>http://www.firstinthefamily.org/highschool/index.html</a:t>
            </a:r>
            <a:endParaRPr sz="2000">
              <a:solidFill>
                <a:schemeClr val="dk1"/>
              </a:solidFill>
              <a:latin typeface="Arial"/>
              <a:ea typeface="Arial"/>
              <a:cs typeface="Arial"/>
              <a:sym typeface="Arial"/>
            </a:endParaRPr>
          </a:p>
        </p:txBody>
      </p:sp>
      <p:pic>
        <p:nvPicPr>
          <p:cNvPr descr="http://www.firstinthefamily.org/highschool/index_files/high%20school%20header-filtered.jpg" id="446" name="Google Shape;446;p39"/>
          <p:cNvPicPr preferRelativeResize="0"/>
          <p:nvPr/>
        </p:nvPicPr>
        <p:blipFill rotWithShape="1">
          <a:blip r:embed="rId5">
            <a:alphaModFix/>
          </a:blip>
          <a:srcRect b="0" l="0" r="0" t="0"/>
          <a:stretch/>
        </p:blipFill>
        <p:spPr>
          <a:xfrm>
            <a:off x="685800" y="2462033"/>
            <a:ext cx="3032576" cy="21784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4"/>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 Welcome and Introductions</a:t>
            </a:r>
            <a:endParaRPr/>
          </a:p>
        </p:txBody>
      </p:sp>
      <p:sp>
        <p:nvSpPr>
          <p:cNvPr id="122" name="Google Shape;122;p4"/>
          <p:cNvSpPr txBox="1"/>
          <p:nvPr>
            <p:ph idx="1" type="body"/>
          </p:nvPr>
        </p:nvSpPr>
        <p:spPr>
          <a:xfrm>
            <a:off x="533400" y="1974057"/>
            <a:ext cx="8229600" cy="3535361"/>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en-US"/>
              <a:t>Welcome and Introductions </a:t>
            </a:r>
            <a:endParaRPr/>
          </a:p>
          <a:p>
            <a:pPr indent="0" lvl="0" marL="0" rtl="0" algn="ctr">
              <a:spcBef>
                <a:spcPts val="640"/>
              </a:spcBef>
              <a:spcAft>
                <a:spcPts val="0"/>
              </a:spcAft>
              <a:buClr>
                <a:schemeClr val="dk1"/>
              </a:buClr>
              <a:buSzPts val="3200"/>
              <a:buNone/>
            </a:pPr>
            <a:r>
              <a:rPr lang="en-US"/>
              <a:t>Doug Boling, KS MEP Director, </a:t>
            </a:r>
            <a:endParaRPr/>
          </a:p>
          <a:p>
            <a:pPr indent="0" lvl="0" marL="0" rtl="0" algn="ctr">
              <a:spcBef>
                <a:spcPts val="640"/>
              </a:spcBef>
              <a:spcAft>
                <a:spcPts val="0"/>
              </a:spcAft>
              <a:buClr>
                <a:schemeClr val="dk1"/>
              </a:buClr>
              <a:buSzPts val="3200"/>
              <a:buNone/>
            </a:pPr>
            <a:r>
              <a:rPr lang="en-US"/>
              <a:t>GOSOSY Lead State</a:t>
            </a:r>
            <a:endParaRPr/>
          </a:p>
          <a:p>
            <a:pPr indent="0" lvl="0" marL="0" rtl="0" algn="ctr">
              <a:spcBef>
                <a:spcPts val="640"/>
              </a:spcBef>
              <a:spcAft>
                <a:spcPts val="0"/>
              </a:spcAft>
              <a:buClr>
                <a:schemeClr val="dk1"/>
              </a:buClr>
              <a:buSzPts val="3200"/>
              <a:buNone/>
            </a:pPr>
            <a:r>
              <a:rPr lang="en-US"/>
              <a:t>Special Guests: </a:t>
            </a:r>
            <a:endParaRPr/>
          </a:p>
          <a:p>
            <a:pPr indent="0" lvl="0" marL="0" rtl="0" algn="ctr">
              <a:spcBef>
                <a:spcPts val="640"/>
              </a:spcBef>
              <a:spcAft>
                <a:spcPts val="0"/>
              </a:spcAft>
              <a:buClr>
                <a:schemeClr val="dk1"/>
              </a:buClr>
              <a:buSzPts val="3200"/>
              <a:buNone/>
            </a:pPr>
            <a:r>
              <a:rPr lang="en-US"/>
              <a:t>Alysia Johnston, FSCC President </a:t>
            </a:r>
            <a:endParaRPr/>
          </a:p>
          <a:p>
            <a:pPr indent="0" lvl="0" marL="0" rtl="0" algn="ctr">
              <a:spcBef>
                <a:spcPts val="640"/>
              </a:spcBef>
              <a:spcAft>
                <a:spcPts val="0"/>
              </a:spcAft>
              <a:buClr>
                <a:schemeClr val="dk1"/>
              </a:buClr>
              <a:buSzPts val="3200"/>
              <a:buNone/>
            </a:pPr>
            <a:r>
              <a:rPr lang="en-US"/>
              <a:t>Janet Fancher, Vice President of Students </a:t>
            </a:r>
            <a:endParaRPr/>
          </a:p>
        </p:txBody>
      </p:sp>
      <p:sp>
        <p:nvSpPr>
          <p:cNvPr id="123" name="Google Shape;123;p4"/>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124" name="Google Shape;124;p4"/>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125" name="Google Shape;125;p4"/>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0"/>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Goal Setting</a:t>
            </a:r>
            <a:endParaRPr/>
          </a:p>
        </p:txBody>
      </p:sp>
      <p:sp>
        <p:nvSpPr>
          <p:cNvPr id="452" name="Google Shape;452;p40"/>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453" name="Google Shape;453;p40"/>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54" name="Google Shape;454;p40"/>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pic>
        <p:nvPicPr>
          <p:cNvPr id="455" name="Google Shape;455;p40"/>
          <p:cNvPicPr preferRelativeResize="0"/>
          <p:nvPr>
            <p:ph idx="1" type="body"/>
          </p:nvPr>
        </p:nvPicPr>
        <p:blipFill rotWithShape="1">
          <a:blip r:embed="rId4">
            <a:alphaModFix/>
          </a:blip>
          <a:srcRect b="0" l="0" r="0" t="0"/>
          <a:stretch/>
        </p:blipFill>
        <p:spPr>
          <a:xfrm>
            <a:off x="2426792" y="2189822"/>
            <a:ext cx="4366616" cy="29110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1"/>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Considering a Career</a:t>
            </a:r>
            <a:endParaRPr/>
          </a:p>
        </p:txBody>
      </p:sp>
      <p:sp>
        <p:nvSpPr>
          <p:cNvPr id="461" name="Google Shape;461;p41"/>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462" name="Google Shape;462;p41"/>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63" name="Google Shape;463;p41"/>
          <p:cNvPicPr preferRelativeResize="0"/>
          <p:nvPr/>
        </p:nvPicPr>
        <p:blipFill rotWithShape="1">
          <a:blip r:embed="rId3">
            <a:alphaModFix/>
          </a:blip>
          <a:srcRect b="0" l="0" r="0" t="0"/>
          <a:stretch/>
        </p:blipFill>
        <p:spPr>
          <a:xfrm>
            <a:off x="457200" y="122239"/>
            <a:ext cx="995712" cy="1143001"/>
          </a:xfrm>
          <a:prstGeom prst="rect">
            <a:avLst/>
          </a:prstGeom>
          <a:noFill/>
          <a:ln>
            <a:noFill/>
          </a:ln>
        </p:spPr>
      </p:pic>
      <p:pic>
        <p:nvPicPr>
          <p:cNvPr id="464" name="Google Shape;464;p41"/>
          <p:cNvPicPr preferRelativeResize="0"/>
          <p:nvPr/>
        </p:nvPicPr>
        <p:blipFill rotWithShape="1">
          <a:blip r:embed="rId4">
            <a:alphaModFix/>
          </a:blip>
          <a:srcRect b="0" l="0" r="0" t="0"/>
          <a:stretch/>
        </p:blipFill>
        <p:spPr>
          <a:xfrm>
            <a:off x="1624379" y="2514600"/>
            <a:ext cx="5971442" cy="291107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2"/>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Career One Stop and My Majors</a:t>
            </a:r>
            <a:endParaRPr/>
          </a:p>
        </p:txBody>
      </p:sp>
      <p:sp>
        <p:nvSpPr>
          <p:cNvPr id="470" name="Google Shape;470;p42"/>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471" name="Google Shape;471;p42"/>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72" name="Google Shape;472;p42"/>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pic>
        <p:nvPicPr>
          <p:cNvPr id="473" name="Google Shape;473;p42"/>
          <p:cNvPicPr preferRelativeResize="0"/>
          <p:nvPr/>
        </p:nvPicPr>
        <p:blipFill rotWithShape="1">
          <a:blip r:embed="rId4">
            <a:alphaModFix/>
          </a:blip>
          <a:srcRect b="0" l="0" r="0" t="0"/>
          <a:stretch/>
        </p:blipFill>
        <p:spPr>
          <a:xfrm>
            <a:off x="5181600" y="3067722"/>
            <a:ext cx="3296841" cy="2272904"/>
          </a:xfrm>
          <a:prstGeom prst="rect">
            <a:avLst/>
          </a:prstGeom>
          <a:noFill/>
          <a:ln>
            <a:noFill/>
          </a:ln>
        </p:spPr>
      </p:pic>
      <p:sp>
        <p:nvSpPr>
          <p:cNvPr id="474" name="Google Shape;474;p42"/>
          <p:cNvSpPr/>
          <p:nvPr/>
        </p:nvSpPr>
        <p:spPr>
          <a:xfrm>
            <a:off x="609600" y="1917680"/>
            <a:ext cx="4572000"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u="sng">
                <a:solidFill>
                  <a:schemeClr val="dk1"/>
                </a:solidFill>
                <a:latin typeface="Arial"/>
                <a:ea typeface="Arial"/>
                <a:cs typeface="Arial"/>
                <a:sym typeface="Arial"/>
                <a:hlinkClick r:id="rId5">
                  <a:extLst>
                    <a:ext uri="{A12FA001-AC4F-418D-AE19-62706E023703}">
                      <ahyp:hlinkClr val="tx"/>
                    </a:ext>
                  </a:extLst>
                </a:hlinkClick>
              </a:rPr>
              <a:t>https://www.careeronestop.org/</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Free website that can be used in English or Spanish.</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Provides self, career and skill assessments as well as career exploration, ways to find job training, and ways to find jobs.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u="sng">
                <a:solidFill>
                  <a:schemeClr val="dk1"/>
                </a:solidFill>
                <a:latin typeface="Arial"/>
                <a:ea typeface="Arial"/>
                <a:cs typeface="Arial"/>
                <a:sym typeface="Arial"/>
                <a:hlinkClick r:id="rId6">
                  <a:extLst>
                    <a:ext uri="{A12FA001-AC4F-418D-AE19-62706E023703}">
                      <ahyp:hlinkClr val="tx"/>
                    </a:ext>
                  </a:extLst>
                </a:hlinkClick>
              </a:rPr>
              <a:t>www.MyMajors.com</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Links the kind of training needed to obtain a job in a particular career field.</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Provides an opportunity to explore different college careers to see what best fits a career choice.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3"/>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Career One Stop and My Majors</a:t>
            </a:r>
            <a:endParaRPr/>
          </a:p>
        </p:txBody>
      </p:sp>
      <p:sp>
        <p:nvSpPr>
          <p:cNvPr id="480" name="Google Shape;480;p43"/>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481" name="Google Shape;481;p43"/>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82" name="Google Shape;482;p43"/>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pic>
        <p:nvPicPr>
          <p:cNvPr id="483" name="Google Shape;483;p43"/>
          <p:cNvPicPr preferRelativeResize="0"/>
          <p:nvPr/>
        </p:nvPicPr>
        <p:blipFill rotWithShape="1">
          <a:blip r:embed="rId4">
            <a:alphaModFix/>
          </a:blip>
          <a:srcRect b="0" l="0" r="0" t="0"/>
          <a:stretch/>
        </p:blipFill>
        <p:spPr>
          <a:xfrm>
            <a:off x="5181600" y="3067722"/>
            <a:ext cx="3296841" cy="2272904"/>
          </a:xfrm>
          <a:prstGeom prst="rect">
            <a:avLst/>
          </a:prstGeom>
          <a:noFill/>
          <a:ln>
            <a:noFill/>
          </a:ln>
        </p:spPr>
      </p:pic>
      <p:sp>
        <p:nvSpPr>
          <p:cNvPr id="484" name="Google Shape;484;p43"/>
          <p:cNvSpPr/>
          <p:nvPr/>
        </p:nvSpPr>
        <p:spPr>
          <a:xfrm>
            <a:off x="609600" y="1917680"/>
            <a:ext cx="4572000"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u="sng">
                <a:solidFill>
                  <a:schemeClr val="dk1"/>
                </a:solidFill>
                <a:latin typeface="Arial"/>
                <a:ea typeface="Arial"/>
                <a:cs typeface="Arial"/>
                <a:sym typeface="Arial"/>
                <a:hlinkClick r:id="rId5">
                  <a:extLst>
                    <a:ext uri="{A12FA001-AC4F-418D-AE19-62706E023703}">
                      <ahyp:hlinkClr val="tx"/>
                    </a:ext>
                  </a:extLst>
                </a:hlinkClick>
              </a:rPr>
              <a:t>https://www.careeronestop.org/</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Free website that can be used in English or Spanish.</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Provides self, career and skill assessments as well as career exploration, ways to find job training, and ways to find jobs.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u="sng">
                <a:solidFill>
                  <a:schemeClr val="dk1"/>
                </a:solidFill>
                <a:latin typeface="Arial"/>
                <a:ea typeface="Arial"/>
                <a:cs typeface="Arial"/>
                <a:sym typeface="Arial"/>
                <a:hlinkClick r:id="rId6">
                  <a:extLst>
                    <a:ext uri="{A12FA001-AC4F-418D-AE19-62706E023703}">
                      <ahyp:hlinkClr val="tx"/>
                    </a:ext>
                  </a:extLst>
                </a:hlinkClick>
              </a:rPr>
              <a:t>www.MyMajors.com</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Links the kind of training needed to obtain a job in a particular career field.</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Provides an opportunity to explore different college careers to see what best fits a career choice.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4"/>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Paying for College</a:t>
            </a:r>
            <a:endParaRPr/>
          </a:p>
        </p:txBody>
      </p:sp>
      <p:sp>
        <p:nvSpPr>
          <p:cNvPr id="490" name="Google Shape;490;p44"/>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491" name="Google Shape;491;p44"/>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492" name="Google Shape;492;p44"/>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493" name="Google Shape;493;p44"/>
          <p:cNvSpPr/>
          <p:nvPr/>
        </p:nvSpPr>
        <p:spPr>
          <a:xfrm>
            <a:off x="609600" y="2118662"/>
            <a:ext cx="4572000" cy="309315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Types and sources of scholarships and financial aid</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Beginning with the FAFSA (Free Application for Federal Student Aid)</a:t>
            </a:r>
            <a:endParaRPr/>
          </a:p>
          <a:p>
            <a:pPr indent="-285750" lvl="1" marL="742950" marR="0" rtl="0" algn="l">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Create a Federal Student Aid ID</a:t>
            </a:r>
            <a:endParaRPr/>
          </a:p>
          <a:p>
            <a:pPr indent="-285750" lvl="1" marL="742950" marR="0" rtl="0" algn="l">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Gather important documents</a:t>
            </a:r>
            <a:endParaRPr/>
          </a:p>
          <a:p>
            <a:pPr indent="-285750" lvl="1" marL="742950" marR="0" rtl="0" algn="l">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Practice filling out an application</a:t>
            </a:r>
            <a:endParaRPr/>
          </a:p>
          <a:p>
            <a:pPr indent="-285750" lvl="1" marL="742950" marR="0" rtl="0" algn="l">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Comparing financial aid packages</a:t>
            </a:r>
            <a:endParaRPr/>
          </a:p>
          <a:p>
            <a:pPr indent="0" lvl="1" marL="457200" marR="0" rtl="0" algn="l">
              <a:spcBef>
                <a:spcPts val="0"/>
              </a:spcBef>
              <a:spcAft>
                <a:spcPts val="0"/>
              </a:spcAft>
              <a:buNone/>
            </a:pPr>
            <a:r>
              <a:t/>
            </a:r>
            <a:endParaRPr b="0" i="0" sz="15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Timelines</a:t>
            </a:r>
            <a:endParaRPr/>
          </a:p>
        </p:txBody>
      </p:sp>
      <p:pic>
        <p:nvPicPr>
          <p:cNvPr descr="C:\Users\Brenda\AppData\Local\Microsoft\Windows\Temporary Internet Files\Content.IE5\98PD4AKX\FAFSA-form[1].jpg" id="494" name="Google Shape;494;p44"/>
          <p:cNvPicPr preferRelativeResize="0"/>
          <p:nvPr/>
        </p:nvPicPr>
        <p:blipFill rotWithShape="1">
          <a:blip r:embed="rId4">
            <a:alphaModFix/>
          </a:blip>
          <a:srcRect b="0" l="0" r="0" t="0"/>
          <a:stretch/>
        </p:blipFill>
        <p:spPr>
          <a:xfrm>
            <a:off x="4876800" y="4028010"/>
            <a:ext cx="3360204" cy="176852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5"/>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College Green Light</a:t>
            </a:r>
            <a:endParaRPr/>
          </a:p>
        </p:txBody>
      </p:sp>
      <p:sp>
        <p:nvSpPr>
          <p:cNvPr id="500" name="Google Shape;500;p45"/>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01" name="Google Shape;501;p45"/>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02" name="Google Shape;502;p45"/>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03" name="Google Shape;503;p45"/>
          <p:cNvSpPr/>
          <p:nvPr/>
        </p:nvSpPr>
        <p:spPr>
          <a:xfrm>
            <a:off x="457200" y="1763286"/>
            <a:ext cx="472440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lang="en-US" sz="2000" u="sng">
                <a:solidFill>
                  <a:schemeClr val="dk1"/>
                </a:solidFill>
                <a:latin typeface="Arial"/>
                <a:ea typeface="Arial"/>
                <a:cs typeface="Arial"/>
                <a:sym typeface="Arial"/>
                <a:hlinkClick r:id="rId4">
                  <a:extLst>
                    <a:ext uri="{A12FA001-AC4F-418D-AE19-62706E023703}">
                      <ahyp:hlinkClr val="tx"/>
                    </a:ext>
                  </a:extLst>
                </a:hlinkClick>
              </a:rPr>
              <a:t>https://www.collegegreenlight.com/</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Website designed to aid first generation or minority students in their quest to go to college.</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Can be used to search for colleges and scholarships.</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An entire section on scholarships for undocumented students.</a:t>
            </a:r>
            <a:endParaRPr/>
          </a:p>
          <a:p>
            <a:pPr indent="0" lvl="0" marL="0" marR="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Also the MALDEF scholarship resource guide for DACA and undocumented students:</a:t>
            </a:r>
            <a:endParaRPr/>
          </a:p>
          <a:p>
            <a:pPr indent="0" lvl="0" marL="0" marR="0" rtl="0" algn="l">
              <a:spcBef>
                <a:spcPts val="0"/>
              </a:spcBef>
              <a:spcAft>
                <a:spcPts val="0"/>
              </a:spcAft>
              <a:buClr>
                <a:schemeClr val="dk1"/>
              </a:buClr>
              <a:buSzPts val="2000"/>
              <a:buFont typeface="Arial"/>
              <a:buNone/>
            </a:pPr>
            <a:r>
              <a:rPr lang="en-US" sz="2000" u="sng">
                <a:solidFill>
                  <a:schemeClr val="dk1"/>
                </a:solidFill>
                <a:latin typeface="Arial"/>
                <a:ea typeface="Arial"/>
                <a:cs typeface="Arial"/>
                <a:sym typeface="Arial"/>
                <a:hlinkClick r:id="rId5">
                  <a:extLst>
                    <a:ext uri="{A12FA001-AC4F-418D-AE19-62706E023703}">
                      <ahyp:hlinkClr val="tx"/>
                    </a:ext>
                  </a:extLst>
                </a:hlinkClick>
              </a:rPr>
              <a:t>www.Maldef.org/leadership/scholarships</a:t>
            </a:r>
            <a:endParaRPr sz="2000">
              <a:solidFill>
                <a:schemeClr val="dk1"/>
              </a:solidFill>
              <a:latin typeface="Arial"/>
              <a:ea typeface="Arial"/>
              <a:cs typeface="Arial"/>
              <a:sym typeface="Arial"/>
            </a:endParaRPr>
          </a:p>
        </p:txBody>
      </p:sp>
      <p:pic>
        <p:nvPicPr>
          <p:cNvPr id="504" name="Google Shape;504;p45"/>
          <p:cNvPicPr preferRelativeResize="0"/>
          <p:nvPr/>
        </p:nvPicPr>
        <p:blipFill rotWithShape="1">
          <a:blip r:embed="rId6">
            <a:alphaModFix/>
          </a:blip>
          <a:srcRect b="0" l="0" r="0" t="0"/>
          <a:stretch/>
        </p:blipFill>
        <p:spPr>
          <a:xfrm>
            <a:off x="5258412" y="2262591"/>
            <a:ext cx="3275988" cy="27257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6"/>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College Entrance Exams</a:t>
            </a:r>
            <a:endParaRPr/>
          </a:p>
        </p:txBody>
      </p:sp>
      <p:sp>
        <p:nvSpPr>
          <p:cNvPr id="510" name="Google Shape;510;p46"/>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11" name="Google Shape;511;p46"/>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12" name="Google Shape;512;p46"/>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13" name="Google Shape;513;p46"/>
          <p:cNvSpPr/>
          <p:nvPr/>
        </p:nvSpPr>
        <p:spPr>
          <a:xfrm>
            <a:off x="652670" y="2228671"/>
            <a:ext cx="3886200" cy="240065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ACT and SAT</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General test-taking skills</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Skills for specific tests</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PSAT/NMSQT</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SAT</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ACT</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Sample writing prompt</a:t>
            </a:r>
            <a:endParaRPr/>
          </a:p>
        </p:txBody>
      </p:sp>
      <p:pic>
        <p:nvPicPr>
          <p:cNvPr id="514" name="Google Shape;514;p46"/>
          <p:cNvPicPr preferRelativeResize="0"/>
          <p:nvPr/>
        </p:nvPicPr>
        <p:blipFill rotWithShape="1">
          <a:blip r:embed="rId4">
            <a:alphaModFix/>
          </a:blip>
          <a:srcRect b="0" l="0" r="0" t="0"/>
          <a:stretch/>
        </p:blipFill>
        <p:spPr>
          <a:xfrm rot="1006560">
            <a:off x="4833198" y="2860618"/>
            <a:ext cx="3298097" cy="252579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7"/>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Preparing for College:</a:t>
            </a:r>
            <a:br>
              <a:rPr lang="en-US"/>
            </a:br>
            <a:r>
              <a:rPr lang="en-US"/>
              <a:t>Selecting a College</a:t>
            </a:r>
            <a:endParaRPr/>
          </a:p>
        </p:txBody>
      </p:sp>
      <p:sp>
        <p:nvSpPr>
          <p:cNvPr id="520" name="Google Shape;520;p47"/>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21" name="Google Shape;521;p47"/>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22" name="Google Shape;522;p47"/>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23" name="Google Shape;523;p47"/>
          <p:cNvSpPr/>
          <p:nvPr/>
        </p:nvSpPr>
        <p:spPr>
          <a:xfrm>
            <a:off x="652670" y="1828800"/>
            <a:ext cx="3538330"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Clarifies the options available and the differences between trade/vocational schools, community colleges, public and private universities.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Explains the differences between certificates, associate’s degrees, bachelor’s degrees, graduate and professional degrees.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Provides organizational tools for documenting the student’s research on schools</a:t>
            </a:r>
            <a:endParaRPr/>
          </a:p>
        </p:txBody>
      </p:sp>
      <p:pic>
        <p:nvPicPr>
          <p:cNvPr id="524" name="Google Shape;524;p47"/>
          <p:cNvPicPr preferRelativeResize="0"/>
          <p:nvPr/>
        </p:nvPicPr>
        <p:blipFill rotWithShape="1">
          <a:blip r:embed="rId4">
            <a:alphaModFix/>
          </a:blip>
          <a:srcRect b="0" l="0" r="0" t="0"/>
          <a:stretch/>
        </p:blipFill>
        <p:spPr>
          <a:xfrm>
            <a:off x="4643230" y="2209950"/>
            <a:ext cx="3138488" cy="291057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8"/>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4000"/>
              <a:t>Preparing for College:</a:t>
            </a:r>
            <a:br>
              <a:rPr lang="en-US" sz="4000"/>
            </a:br>
            <a:r>
              <a:rPr lang="en-US" sz="4000"/>
              <a:t>Big Future through College Board</a:t>
            </a:r>
            <a:endParaRPr/>
          </a:p>
        </p:txBody>
      </p:sp>
      <p:sp>
        <p:nvSpPr>
          <p:cNvPr id="530" name="Google Shape;530;p48"/>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31" name="Google Shape;531;p48"/>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32" name="Google Shape;532;p48"/>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33" name="Google Shape;533;p48"/>
          <p:cNvSpPr/>
          <p:nvPr/>
        </p:nvSpPr>
        <p:spPr>
          <a:xfrm>
            <a:off x="652670" y="1828800"/>
            <a:ext cx="3919330"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https://bigfuture.collegeboard.org/</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Part of the College Board website.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Specifically designed to help students search for colleges, explore careers and majors as well as search for scholarships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 good tool for students to use to create their own road map to college.</a:t>
            </a:r>
            <a:endParaRPr/>
          </a:p>
        </p:txBody>
      </p:sp>
      <p:pic>
        <p:nvPicPr>
          <p:cNvPr id="534" name="Google Shape;534;p48"/>
          <p:cNvPicPr preferRelativeResize="0"/>
          <p:nvPr/>
        </p:nvPicPr>
        <p:blipFill rotWithShape="1">
          <a:blip r:embed="rId5">
            <a:alphaModFix/>
          </a:blip>
          <a:srcRect b="0" l="0" r="0" t="0"/>
          <a:stretch/>
        </p:blipFill>
        <p:spPr>
          <a:xfrm>
            <a:off x="4980363" y="1956433"/>
            <a:ext cx="3510967" cy="26917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9"/>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4000"/>
              <a:t>Preparing for College:</a:t>
            </a:r>
            <a:br>
              <a:rPr lang="en-US" sz="4000"/>
            </a:br>
            <a:r>
              <a:rPr lang="en-US" sz="4000"/>
              <a:t>Writing the College Essay</a:t>
            </a:r>
            <a:endParaRPr/>
          </a:p>
        </p:txBody>
      </p:sp>
      <p:sp>
        <p:nvSpPr>
          <p:cNvPr id="540" name="Google Shape;540;p49"/>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41" name="Google Shape;541;p49"/>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42" name="Google Shape;542;p49"/>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43" name="Google Shape;543;p49"/>
          <p:cNvSpPr/>
          <p:nvPr/>
        </p:nvSpPr>
        <p:spPr>
          <a:xfrm>
            <a:off x="652670" y="1828800"/>
            <a:ext cx="3919330" cy="397031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Encourages authenticity and references the journals students have been keeping to identify their strengths/weaknesses, likes/dislikes, what’s important to them, what they have been involved with, and what they want to do with their lives.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Reviews the Writing Process.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Provides tips for writing an effective essay.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Can easily be used as a stand-alone lesson in tutorial sessions or summer programming.</a:t>
            </a:r>
            <a:endParaRPr/>
          </a:p>
        </p:txBody>
      </p:sp>
      <p:pic>
        <p:nvPicPr>
          <p:cNvPr id="544" name="Google Shape;544;p49"/>
          <p:cNvPicPr preferRelativeResize="0"/>
          <p:nvPr/>
        </p:nvPicPr>
        <p:blipFill rotWithShape="1">
          <a:blip r:embed="rId4">
            <a:alphaModFix/>
          </a:blip>
          <a:srcRect b="0" l="0" r="0" t="0"/>
          <a:stretch/>
        </p:blipFill>
        <p:spPr>
          <a:xfrm>
            <a:off x="4557739" y="2625838"/>
            <a:ext cx="3188036" cy="21254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5"/>
          <p:cNvSpPr txBox="1"/>
          <p:nvPr>
            <p:ph type="title"/>
          </p:nvPr>
        </p:nvSpPr>
        <p:spPr>
          <a:xfrm>
            <a:off x="457200" y="274638"/>
            <a:ext cx="82042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Agenda </a:t>
            </a:r>
            <a:endParaRPr/>
          </a:p>
        </p:txBody>
      </p:sp>
      <p:sp>
        <p:nvSpPr>
          <p:cNvPr id="131" name="Google Shape;131;p5"/>
          <p:cNvSpPr txBox="1"/>
          <p:nvPr>
            <p:ph idx="2" type="body"/>
          </p:nvPr>
        </p:nvSpPr>
        <p:spPr>
          <a:xfrm>
            <a:off x="4648200" y="1600200"/>
            <a:ext cx="4038600" cy="4876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None/>
            </a:pPr>
            <a:r>
              <a:t/>
            </a:r>
            <a:endParaRPr sz="2000"/>
          </a:p>
          <a:p>
            <a:pPr indent="0" lvl="0" marL="0" rtl="0" algn="l">
              <a:spcBef>
                <a:spcPts val="360"/>
              </a:spcBef>
              <a:spcAft>
                <a:spcPts val="0"/>
              </a:spcAft>
              <a:buClr>
                <a:schemeClr val="dk1"/>
              </a:buClr>
              <a:buSzPts val="1800"/>
              <a:buNone/>
            </a:pPr>
            <a:r>
              <a:rPr b="1" lang="en-US" sz="1800"/>
              <a:t> </a:t>
            </a:r>
            <a:endParaRPr sz="1800"/>
          </a:p>
          <a:p>
            <a:pPr indent="-228600" lvl="0" marL="342900" rtl="0" algn="l">
              <a:spcBef>
                <a:spcPts val="360"/>
              </a:spcBef>
              <a:spcAft>
                <a:spcPts val="0"/>
              </a:spcAft>
              <a:buClr>
                <a:schemeClr val="dk1"/>
              </a:buClr>
              <a:buSzPts val="1800"/>
              <a:buNone/>
            </a:pPr>
            <a:r>
              <a:t/>
            </a:r>
            <a:endParaRPr sz="1800"/>
          </a:p>
        </p:txBody>
      </p:sp>
      <p:pic>
        <p:nvPicPr>
          <p:cNvPr id="132" name="Google Shape;132;p5"/>
          <p:cNvPicPr preferRelativeResize="0"/>
          <p:nvPr/>
        </p:nvPicPr>
        <p:blipFill rotWithShape="1">
          <a:blip r:embed="rId3">
            <a:alphaModFix/>
          </a:blip>
          <a:srcRect b="0" l="0" r="0" t="0"/>
          <a:stretch/>
        </p:blipFill>
        <p:spPr>
          <a:xfrm>
            <a:off x="482600" y="114599"/>
            <a:ext cx="965200" cy="1107975"/>
          </a:xfrm>
          <a:prstGeom prst="rect">
            <a:avLst/>
          </a:prstGeom>
          <a:noFill/>
          <a:ln>
            <a:noFill/>
          </a:ln>
        </p:spPr>
      </p:pic>
      <p:sp>
        <p:nvSpPr>
          <p:cNvPr id="133" name="Google Shape;133;p5"/>
          <p:cNvSpPr txBox="1"/>
          <p:nvPr/>
        </p:nvSpPr>
        <p:spPr>
          <a:xfrm>
            <a:off x="609600" y="1277953"/>
            <a:ext cx="8001000" cy="5326361"/>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b="0" i="0" sz="11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Welcome and introductions (Doug Boline)</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Overview of agenda and expectations for meeting</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Discussion of TST Work Groups tasks, processes, and outcomes:</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15000"/>
              </a:lnSpc>
              <a:spcBef>
                <a:spcPts val="0"/>
              </a:spcBef>
              <a:spcAft>
                <a:spcPts val="0"/>
              </a:spcAft>
              <a:buClr>
                <a:schemeClr val="dk1"/>
              </a:buClr>
              <a:buSzPts val="1600"/>
              <a:buFont typeface="Calibri"/>
              <a:buAutoNum type="alphaLcPeriod"/>
            </a:pPr>
            <a:r>
              <a:rPr b="0" i="0" lang="en-US" sz="1600" u="none" cap="none" strike="noStrike">
                <a:solidFill>
                  <a:schemeClr val="dk1"/>
                </a:solidFill>
                <a:latin typeface="Calibri"/>
                <a:ea typeface="Calibri"/>
                <a:cs typeface="Calibri"/>
                <a:sym typeface="Calibri"/>
              </a:rPr>
              <a:t>OSY Engagement and Relationship Building</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15000"/>
              </a:lnSpc>
              <a:spcBef>
                <a:spcPts val="0"/>
              </a:spcBef>
              <a:spcAft>
                <a:spcPts val="0"/>
              </a:spcAft>
              <a:buClr>
                <a:schemeClr val="dk1"/>
              </a:buClr>
              <a:buSzPts val="1600"/>
              <a:buFont typeface="Calibri"/>
              <a:buAutoNum type="alphaLcPeriod"/>
            </a:pPr>
            <a:r>
              <a:rPr b="0" i="0" lang="en-US" sz="1600" u="none" cap="none" strike="noStrike">
                <a:solidFill>
                  <a:schemeClr val="dk1"/>
                </a:solidFill>
                <a:latin typeface="Calibri"/>
                <a:ea typeface="Calibri"/>
                <a:cs typeface="Calibri"/>
                <a:sym typeface="Calibri"/>
              </a:rPr>
              <a:t>Curriculum and Material Development</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15000"/>
              </a:lnSpc>
              <a:spcBef>
                <a:spcPts val="0"/>
              </a:spcBef>
              <a:spcAft>
                <a:spcPts val="0"/>
              </a:spcAft>
              <a:buClr>
                <a:schemeClr val="dk1"/>
              </a:buClr>
              <a:buSzPts val="1600"/>
              <a:buFont typeface="Calibri"/>
              <a:buAutoNum type="alphaLcPeriod"/>
            </a:pPr>
            <a:r>
              <a:rPr b="0" i="0" lang="en-US" sz="1600" u="none" cap="none" strike="noStrike">
                <a:solidFill>
                  <a:schemeClr val="dk1"/>
                </a:solidFill>
                <a:latin typeface="Calibri"/>
                <a:ea typeface="Calibri"/>
                <a:cs typeface="Calibri"/>
                <a:sym typeface="Calibri"/>
              </a:rPr>
              <a:t>Goal Setting and OSY Learning Plans</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15000"/>
              </a:lnSpc>
              <a:spcBef>
                <a:spcPts val="0"/>
              </a:spcBef>
              <a:spcAft>
                <a:spcPts val="0"/>
              </a:spcAft>
              <a:buClr>
                <a:schemeClr val="dk1"/>
              </a:buClr>
              <a:buSzPts val="1600"/>
              <a:buFont typeface="Calibri"/>
              <a:buAutoNum type="alphaLcPeriod"/>
            </a:pPr>
            <a:r>
              <a:rPr b="0" i="0" lang="en-US" sz="1600" u="none" cap="none" strike="noStrike">
                <a:solidFill>
                  <a:schemeClr val="dk1"/>
                </a:solidFill>
                <a:latin typeface="Calibri"/>
                <a:ea typeface="Calibri"/>
                <a:cs typeface="Calibri"/>
                <a:sym typeface="Calibri"/>
              </a:rPr>
              <a:t>Professional Development</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15000"/>
              </a:lnSpc>
              <a:spcBef>
                <a:spcPts val="0"/>
              </a:spcBef>
              <a:spcAft>
                <a:spcPts val="0"/>
              </a:spcAft>
              <a:buClr>
                <a:schemeClr val="dk1"/>
              </a:buClr>
              <a:buSzPts val="1600"/>
              <a:buFont typeface="Calibri"/>
              <a:buAutoNum type="alphaLcPeriod"/>
            </a:pPr>
            <a:r>
              <a:rPr b="0" i="0" lang="en-US" sz="1600" u="none" cap="none" strike="noStrike">
                <a:solidFill>
                  <a:schemeClr val="dk1"/>
                </a:solidFill>
                <a:latin typeface="Calibri"/>
                <a:ea typeface="Calibri"/>
                <a:cs typeface="Calibri"/>
                <a:sym typeface="Calibri"/>
              </a:rPr>
              <a:t>Interstate Collaboration</a:t>
            </a:r>
            <a:endParaRPr b="0" i="0" sz="1600" u="none" cap="none" strike="noStrike">
              <a:solidFill>
                <a:schemeClr val="dk1"/>
              </a:solidFill>
              <a:latin typeface="Century Gothic"/>
              <a:ea typeface="Century Gothic"/>
              <a:cs typeface="Century Gothic"/>
              <a:sym typeface="Century Gothic"/>
            </a:endParaRPr>
          </a:p>
          <a:p>
            <a:pPr indent="-285750" lvl="1" marL="742950" marR="0" rtl="0" algn="l">
              <a:lnSpc>
                <a:spcPct val="115000"/>
              </a:lnSpc>
              <a:spcBef>
                <a:spcPts val="0"/>
              </a:spcBef>
              <a:spcAft>
                <a:spcPts val="0"/>
              </a:spcAft>
              <a:buClr>
                <a:schemeClr val="dk1"/>
              </a:buClr>
              <a:buSzPts val="1600"/>
              <a:buFont typeface="Calibri"/>
              <a:buAutoNum type="alphaLcPeriod"/>
            </a:pPr>
            <a:r>
              <a:rPr b="0" i="0" lang="en-US" sz="1600" u="none" cap="none" strike="noStrike">
                <a:solidFill>
                  <a:schemeClr val="dk1"/>
                </a:solidFill>
                <a:latin typeface="Calibri"/>
                <a:ea typeface="Calibri"/>
                <a:cs typeface="Calibri"/>
                <a:sym typeface="Calibri"/>
              </a:rPr>
              <a:t>Mental Health/Trauma</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1" lang="en-US" sz="1600" u="none" cap="none" strike="noStrike">
                <a:solidFill>
                  <a:schemeClr val="dk1"/>
                </a:solidFill>
                <a:latin typeface="Calibri"/>
                <a:ea typeface="Calibri"/>
                <a:cs typeface="Calibri"/>
                <a:sym typeface="Calibri"/>
              </a:rPr>
              <a:t>Preparing for College</a:t>
            </a:r>
            <a:r>
              <a:rPr b="0" i="0" lang="en-US" sz="1600" u="none" cap="none" strike="noStrike">
                <a:solidFill>
                  <a:schemeClr val="dk1"/>
                </a:solidFill>
                <a:latin typeface="Calibri"/>
                <a:ea typeface="Calibri"/>
                <a:cs typeface="Calibri"/>
                <a:sym typeface="Calibri"/>
              </a:rPr>
              <a:t> (Brenda Pessin)</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Dissemination Event Evaluation follow up (Marty Jacobson)</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Review of the Annual Performance Report results and outstanding data needs</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Year 5 extension work items and changes to the FII</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Year 5 changes to performance measures</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Data collection for Year 5 </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State prompts and discussion</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Budget </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15000"/>
              </a:lnSpc>
              <a:spcBef>
                <a:spcPts val="0"/>
              </a:spcBef>
              <a:spcAft>
                <a:spcPts val="0"/>
              </a:spcAft>
              <a:buClr>
                <a:schemeClr val="dk1"/>
              </a:buClr>
              <a:buSzPts val="1600"/>
              <a:buFont typeface="Calibri"/>
              <a:buAutoNum type="romanUcPeriod"/>
            </a:pPr>
            <a:r>
              <a:rPr b="0" i="0" lang="en-US" sz="1600" u="none" cap="none" strike="noStrike">
                <a:solidFill>
                  <a:schemeClr val="dk1"/>
                </a:solidFill>
                <a:latin typeface="Calibri"/>
                <a:ea typeface="Calibri"/>
                <a:cs typeface="Calibri"/>
                <a:sym typeface="Calibri"/>
              </a:rPr>
              <a:t>Future meeting dates/times</a:t>
            </a:r>
            <a:endParaRPr b="0" i="0" sz="1600" u="none" cap="none" strike="noStrike">
              <a:solidFill>
                <a:schemeClr val="dk1"/>
              </a:solidFill>
              <a:latin typeface="Century Gothic"/>
              <a:ea typeface="Century Gothic"/>
              <a:cs typeface="Century Gothic"/>
              <a:sym typeface="Century Gothic"/>
            </a:endParaRPr>
          </a:p>
          <a:p>
            <a:pPr indent="0" lvl="0" marL="457200" marR="0" rtl="0" algn="l">
              <a:lnSpc>
                <a:spcPct val="115000"/>
              </a:lnSpc>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b="0" i="0" sz="11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0"/>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4000"/>
              <a:t>Preparing for College:</a:t>
            </a:r>
            <a:br>
              <a:rPr lang="en-US" sz="4000"/>
            </a:br>
            <a:r>
              <a:rPr lang="en-US" sz="4000"/>
              <a:t>The Common Application </a:t>
            </a:r>
            <a:endParaRPr/>
          </a:p>
        </p:txBody>
      </p:sp>
      <p:sp>
        <p:nvSpPr>
          <p:cNvPr id="550" name="Google Shape;550;p50"/>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51" name="Google Shape;551;p50"/>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52" name="Google Shape;552;p50"/>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53" name="Google Shape;553;p50"/>
          <p:cNvSpPr/>
          <p:nvPr/>
        </p:nvSpPr>
        <p:spPr>
          <a:xfrm>
            <a:off x="652670" y="2074039"/>
            <a:ext cx="3919330" cy="286232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Filling out the Common Application—PRACTICE with the paper copy provided.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Tips for completing.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Importance of letters of recommendation.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Additional information requested by specific colleges.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 word about rejection and alternatives.</a:t>
            </a:r>
            <a:endParaRPr/>
          </a:p>
        </p:txBody>
      </p:sp>
      <p:pic>
        <p:nvPicPr>
          <p:cNvPr id="554" name="Google Shape;554;p50"/>
          <p:cNvPicPr preferRelativeResize="0"/>
          <p:nvPr/>
        </p:nvPicPr>
        <p:blipFill rotWithShape="1">
          <a:blip r:embed="rId4">
            <a:alphaModFix/>
          </a:blip>
          <a:srcRect b="0" l="0" r="0" t="0"/>
          <a:stretch/>
        </p:blipFill>
        <p:spPr>
          <a:xfrm>
            <a:off x="4953000" y="2289147"/>
            <a:ext cx="3178969" cy="243010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1"/>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4000"/>
              <a:t>Preparing for College:</a:t>
            </a:r>
            <a:br>
              <a:rPr lang="en-US" sz="4000"/>
            </a:br>
            <a:r>
              <a:rPr lang="en-US" sz="4000"/>
              <a:t>The Resume</a:t>
            </a:r>
            <a:endParaRPr/>
          </a:p>
        </p:txBody>
      </p:sp>
      <p:sp>
        <p:nvSpPr>
          <p:cNvPr id="560" name="Google Shape;560;p51"/>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61" name="Google Shape;561;p51"/>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62" name="Google Shape;562;p51"/>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63" name="Google Shape;563;p51"/>
          <p:cNvSpPr/>
          <p:nvPr/>
        </p:nvSpPr>
        <p:spPr>
          <a:xfrm>
            <a:off x="665922" y="2480703"/>
            <a:ext cx="3919330" cy="20313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Types of information to include and why it’s important.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Organizing the information.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 potential stand-alone lesson for use with all secondary and OSY students to help with applying for jobs, colleges, scholarships, etc.</a:t>
            </a:r>
            <a:endParaRPr/>
          </a:p>
        </p:txBody>
      </p:sp>
      <p:pic>
        <p:nvPicPr>
          <p:cNvPr id="564" name="Google Shape;564;p51"/>
          <p:cNvPicPr preferRelativeResize="0"/>
          <p:nvPr/>
        </p:nvPicPr>
        <p:blipFill rotWithShape="1">
          <a:blip r:embed="rId4">
            <a:alphaModFix/>
          </a:blip>
          <a:srcRect b="0" l="0" r="0" t="0"/>
          <a:stretch/>
        </p:blipFill>
        <p:spPr>
          <a:xfrm>
            <a:off x="5029200" y="2212344"/>
            <a:ext cx="3138488" cy="258571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2"/>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4000"/>
              <a:t>Preparing for College:</a:t>
            </a:r>
            <a:br>
              <a:rPr lang="en-US" sz="4000"/>
            </a:br>
            <a:r>
              <a:rPr lang="en-US" sz="4000"/>
              <a:t>Campus Visits</a:t>
            </a:r>
            <a:endParaRPr/>
          </a:p>
        </p:txBody>
      </p:sp>
      <p:sp>
        <p:nvSpPr>
          <p:cNvPr id="570" name="Google Shape;570;p52"/>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71" name="Google Shape;571;p52"/>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72" name="Google Shape;572;p52"/>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73" name="Google Shape;573;p52"/>
          <p:cNvSpPr/>
          <p:nvPr/>
        </p:nvSpPr>
        <p:spPr>
          <a:xfrm>
            <a:off x="652670" y="2085275"/>
            <a:ext cx="3919330" cy="369331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Using internet sites, virtual tours, emails, etc., to narrow down the campuses to visit.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Types of campus visits.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College visit checklist with key steps to prepare for the visit, explore the facilities, make connections and ask questions, take notes and reflect.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Types of questions the interviewer might ask.</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Tips for the interview.</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Suggested follow-up steps.</a:t>
            </a:r>
            <a:endParaRPr/>
          </a:p>
        </p:txBody>
      </p:sp>
      <p:pic>
        <p:nvPicPr>
          <p:cNvPr id="574" name="Google Shape;574;p52"/>
          <p:cNvPicPr preferRelativeResize="0"/>
          <p:nvPr/>
        </p:nvPicPr>
        <p:blipFill rotWithShape="1">
          <a:blip r:embed="rId4">
            <a:alphaModFix/>
          </a:blip>
          <a:srcRect b="0" l="0" r="0" t="0"/>
          <a:stretch/>
        </p:blipFill>
        <p:spPr>
          <a:xfrm>
            <a:off x="4876800" y="3422374"/>
            <a:ext cx="3352800" cy="2500757"/>
          </a:xfrm>
          <a:prstGeom prst="rect">
            <a:avLst/>
          </a:prstGeom>
          <a:noFill/>
          <a:ln>
            <a:noFill/>
          </a:ln>
        </p:spPr>
      </p:pic>
      <p:pic>
        <p:nvPicPr>
          <p:cNvPr id="575" name="Google Shape;575;p52"/>
          <p:cNvPicPr preferRelativeResize="0"/>
          <p:nvPr/>
        </p:nvPicPr>
        <p:blipFill rotWithShape="1">
          <a:blip r:embed="rId5">
            <a:alphaModFix/>
          </a:blip>
          <a:srcRect b="0" l="0" r="0" t="0"/>
          <a:stretch/>
        </p:blipFill>
        <p:spPr>
          <a:xfrm>
            <a:off x="4704049" y="1942418"/>
            <a:ext cx="3514986" cy="118176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3"/>
          <p:cNvSpPr txBox="1"/>
          <p:nvPr>
            <p:ph type="title"/>
          </p:nvPr>
        </p:nvSpPr>
        <p:spPr>
          <a:xfrm>
            <a:off x="457200" y="236240"/>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4000"/>
              <a:t>Preparing for College</a:t>
            </a:r>
            <a:endParaRPr/>
          </a:p>
        </p:txBody>
      </p:sp>
      <p:sp>
        <p:nvSpPr>
          <p:cNvPr id="581" name="Google Shape;581;p53"/>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82" name="Google Shape;582;p53"/>
          <p:cNvCxnSpPr/>
          <p:nvPr/>
        </p:nvCxnSpPr>
        <p:spPr>
          <a:xfrm>
            <a:off x="457200" y="1524000"/>
            <a:ext cx="8305800" cy="0"/>
          </a:xfrm>
          <a:prstGeom prst="straightConnector1">
            <a:avLst/>
          </a:prstGeom>
          <a:noFill/>
          <a:ln cap="flat" cmpd="sng" w="57150">
            <a:solidFill>
              <a:srgbClr val="97B853"/>
            </a:solidFill>
            <a:prstDash val="solid"/>
            <a:round/>
            <a:headEnd len="sm" w="sm" type="none"/>
            <a:tailEnd len="sm" w="sm" type="none"/>
          </a:ln>
        </p:spPr>
      </p:cxnSp>
      <p:pic>
        <p:nvPicPr>
          <p:cNvPr id="583" name="Google Shape;583;p53"/>
          <p:cNvPicPr preferRelativeResize="0"/>
          <p:nvPr/>
        </p:nvPicPr>
        <p:blipFill rotWithShape="1">
          <a:blip r:embed="rId3">
            <a:alphaModFix/>
          </a:blip>
          <a:srcRect b="0" l="0" r="0" t="0"/>
          <a:stretch/>
        </p:blipFill>
        <p:spPr>
          <a:xfrm>
            <a:off x="457200" y="236241"/>
            <a:ext cx="856294" cy="982960"/>
          </a:xfrm>
          <a:prstGeom prst="rect">
            <a:avLst/>
          </a:prstGeom>
          <a:noFill/>
          <a:ln>
            <a:noFill/>
          </a:ln>
        </p:spPr>
      </p:pic>
      <p:sp>
        <p:nvSpPr>
          <p:cNvPr id="584" name="Google Shape;584;p53"/>
          <p:cNvSpPr/>
          <p:nvPr/>
        </p:nvSpPr>
        <p:spPr>
          <a:xfrm>
            <a:off x="3200400" y="3121214"/>
            <a:ext cx="460513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Brenda Pessin</a:t>
            </a:r>
            <a:endParaRPr sz="1800">
              <a:solidFill>
                <a:schemeClr val="dk1"/>
              </a:solidFill>
              <a:latin typeface="Arial"/>
              <a:ea typeface="Arial"/>
              <a:cs typeface="Arial"/>
              <a:sym typeface="Arial"/>
            </a:endParaRPr>
          </a:p>
          <a:p>
            <a:pPr indent="0" lvl="1" marL="300038" marR="0" rtl="0" algn="l">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Consultant</a:t>
            </a:r>
            <a:endParaRPr/>
          </a:p>
          <a:p>
            <a:pPr indent="0" lvl="1" marL="300038" marR="0" rtl="0" algn="l">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4">
                  <a:extLst>
                    <a:ext uri="{A12FA001-AC4F-418D-AE19-62706E023703}">
                      <ahyp:hlinkClr val="tx"/>
                    </a:ext>
                  </a:extLst>
                </a:hlinkClick>
              </a:rPr>
              <a:t>Brenda_pessin@msn.com</a:t>
            </a:r>
            <a:endParaRPr b="0" i="0" sz="1800" u="none" cap="none" strike="noStrike">
              <a:solidFill>
                <a:schemeClr val="dk1"/>
              </a:solidFill>
              <a:latin typeface="Arial"/>
              <a:ea typeface="Arial"/>
              <a:cs typeface="Arial"/>
              <a:sym typeface="Arial"/>
            </a:endParaRPr>
          </a:p>
          <a:p>
            <a:pPr indent="0" lvl="1" marL="300038"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Tracie Kalic</a:t>
            </a:r>
            <a:endParaRPr/>
          </a:p>
          <a:p>
            <a:pPr indent="0" lvl="1" marL="300038" marR="0" rtl="0" algn="l">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GOSOSY Director</a:t>
            </a:r>
            <a:endParaRPr/>
          </a:p>
          <a:p>
            <a:pPr indent="0" lvl="1" marL="300038" marR="0" rtl="0" algn="l">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5">
                  <a:extLst>
                    <a:ext uri="{A12FA001-AC4F-418D-AE19-62706E023703}">
                      <ahyp:hlinkClr val="tx"/>
                    </a:ext>
                  </a:extLst>
                </a:hlinkClick>
              </a:rPr>
              <a:t>tkalic@embarqmail.com</a:t>
            </a:r>
            <a:endParaRPr b="0" i="0" sz="1800" u="none" cap="none" strike="noStrike">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85" name="Google Shape;585;p53"/>
          <p:cNvSpPr/>
          <p:nvPr/>
        </p:nvSpPr>
        <p:spPr>
          <a:xfrm>
            <a:off x="1447800" y="2044269"/>
            <a:ext cx="61430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For more information, please contact:</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	Future Meeting Dates</a:t>
            </a:r>
            <a:endParaRPr/>
          </a:p>
        </p:txBody>
      </p:sp>
      <p:sp>
        <p:nvSpPr>
          <p:cNvPr id="591" name="Google Shape;591;p55"/>
          <p:cNvSpPr txBox="1"/>
          <p:nvPr>
            <p:ph idx="1" type="body"/>
          </p:nvPr>
        </p:nvSpPr>
        <p:spPr>
          <a:xfrm>
            <a:off x="457200" y="2438402"/>
            <a:ext cx="8229600" cy="368776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en-US"/>
              <a:t>State Steering Team Meeting dates:</a:t>
            </a:r>
            <a:endParaRPr/>
          </a:p>
          <a:p>
            <a:pPr indent="-285750" lvl="1" marL="742950" rtl="0" algn="l">
              <a:spcBef>
                <a:spcPts val="560"/>
              </a:spcBef>
              <a:spcAft>
                <a:spcPts val="0"/>
              </a:spcAft>
              <a:buClr>
                <a:schemeClr val="dk1"/>
              </a:buClr>
              <a:buSzPts val="2800"/>
              <a:buChar char="–"/>
            </a:pPr>
            <a:r>
              <a:rPr lang="en-US"/>
              <a:t>During or prior to OME ADM</a:t>
            </a:r>
            <a:endParaRPr/>
          </a:p>
          <a:p>
            <a:pPr indent="0" lvl="1" marL="457200" rtl="0" algn="l">
              <a:spcBef>
                <a:spcPts val="560"/>
              </a:spcBef>
              <a:spcAft>
                <a:spcPts val="0"/>
              </a:spcAft>
              <a:buClr>
                <a:schemeClr val="dk1"/>
              </a:buClr>
              <a:buSzPts val="2800"/>
              <a:buNone/>
            </a:pPr>
            <a:r>
              <a:t/>
            </a:r>
            <a:endParaRPr/>
          </a:p>
          <a:p>
            <a:pPr indent="-342900" lvl="0" marL="342900" rtl="0" algn="l">
              <a:spcBef>
                <a:spcPts val="640"/>
              </a:spcBef>
              <a:spcAft>
                <a:spcPts val="0"/>
              </a:spcAft>
              <a:buClr>
                <a:schemeClr val="dk1"/>
              </a:buClr>
              <a:buSzPts val="3200"/>
              <a:buChar char="•"/>
            </a:pPr>
            <a:r>
              <a:rPr lang="en-US"/>
              <a:t>TST Meeting date:</a:t>
            </a:r>
            <a:endParaRPr/>
          </a:p>
          <a:p>
            <a:pPr indent="-285750" lvl="1" marL="742950" rtl="0" algn="l">
              <a:spcBef>
                <a:spcPts val="560"/>
              </a:spcBef>
              <a:spcAft>
                <a:spcPts val="0"/>
              </a:spcAft>
              <a:buClr>
                <a:schemeClr val="dk1"/>
              </a:buClr>
              <a:buSzPts val="2800"/>
              <a:buChar char="–"/>
            </a:pPr>
            <a:r>
              <a:rPr lang="en-US"/>
              <a:t>February 25-26, 2020</a:t>
            </a:r>
            <a:endParaRPr/>
          </a:p>
          <a:p>
            <a:pPr indent="0" lvl="0" marL="0" rtl="0" algn="l">
              <a:spcBef>
                <a:spcPts val="640"/>
              </a:spcBef>
              <a:spcAft>
                <a:spcPts val="0"/>
              </a:spcAft>
              <a:buClr>
                <a:schemeClr val="dk1"/>
              </a:buClr>
              <a:buSzPts val="3200"/>
              <a:buNone/>
            </a:pPr>
            <a:r>
              <a:rPr lang="en-US"/>
              <a:t>		</a:t>
            </a:r>
            <a:endParaRPr/>
          </a:p>
        </p:txBody>
      </p:sp>
      <p:sp>
        <p:nvSpPr>
          <p:cNvPr id="592" name="Google Shape;592;p55"/>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www.osymigrant.org</a:t>
            </a:r>
            <a:endParaRPr/>
          </a:p>
        </p:txBody>
      </p:sp>
      <p:cxnSp>
        <p:nvCxnSpPr>
          <p:cNvPr id="593" name="Google Shape;593;p55"/>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594" name="Google Shape;594;p55"/>
          <p:cNvPicPr preferRelativeResize="0"/>
          <p:nvPr/>
        </p:nvPicPr>
        <p:blipFill rotWithShape="1">
          <a:blip r:embed="rId3">
            <a:alphaModFix/>
          </a:blip>
          <a:srcRect b="0" l="0" r="0" t="0"/>
          <a:stretch/>
        </p:blipFill>
        <p:spPr>
          <a:xfrm>
            <a:off x="533400" y="99661"/>
            <a:ext cx="1095022" cy="1257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6"/>
          <p:cNvSpPr txBox="1"/>
          <p:nvPr>
            <p:ph type="title"/>
          </p:nvPr>
        </p:nvSpPr>
        <p:spPr>
          <a:xfrm>
            <a:off x="457200" y="274638"/>
            <a:ext cx="83058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GOSOSY Updates</a:t>
            </a:r>
            <a:endParaRPr/>
          </a:p>
        </p:txBody>
      </p:sp>
      <p:sp>
        <p:nvSpPr>
          <p:cNvPr id="139" name="Google Shape;139;p6"/>
          <p:cNvSpPr txBox="1"/>
          <p:nvPr>
            <p:ph idx="1" type="body"/>
          </p:nvPr>
        </p:nvSpPr>
        <p:spPr>
          <a:xfrm>
            <a:off x="457200" y="1905000"/>
            <a:ext cx="8229600" cy="42211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en-US"/>
              <a:t>TST meeting– November 15-16</a:t>
            </a:r>
            <a:endParaRPr/>
          </a:p>
          <a:p>
            <a:pPr indent="-342900" lvl="0" marL="342900" rtl="0" algn="l">
              <a:spcBef>
                <a:spcPts val="640"/>
              </a:spcBef>
              <a:spcAft>
                <a:spcPts val="0"/>
              </a:spcAft>
              <a:buClr>
                <a:schemeClr val="dk1"/>
              </a:buClr>
              <a:buSzPts val="3200"/>
              <a:buChar char="•"/>
            </a:pPr>
            <a:r>
              <a:rPr lang="en-US"/>
              <a:t>GOSOSY Fall 2019 Newsletter</a:t>
            </a:r>
            <a:endParaRPr/>
          </a:p>
          <a:p>
            <a:pPr indent="-342900" lvl="0" marL="342900" rtl="0" algn="l">
              <a:spcBef>
                <a:spcPts val="640"/>
              </a:spcBef>
              <a:spcAft>
                <a:spcPts val="0"/>
              </a:spcAft>
              <a:buClr>
                <a:schemeClr val="dk1"/>
              </a:buClr>
              <a:buSzPts val="3200"/>
              <a:buChar char="•"/>
            </a:pPr>
            <a:r>
              <a:rPr lang="en-US"/>
              <a:t>GOSOSY Web Blasts: </a:t>
            </a:r>
            <a:r>
              <a:rPr i="1" lang="en-US"/>
              <a:t>In the Field</a:t>
            </a:r>
            <a:endParaRPr/>
          </a:p>
          <a:p>
            <a:pPr indent="-342900" lvl="0" marL="342900" rtl="0" algn="l">
              <a:spcBef>
                <a:spcPts val="640"/>
              </a:spcBef>
              <a:spcAft>
                <a:spcPts val="0"/>
              </a:spcAft>
              <a:buClr>
                <a:schemeClr val="dk1"/>
              </a:buClr>
              <a:buSzPts val="3200"/>
              <a:buChar char="•"/>
            </a:pPr>
            <a:r>
              <a:rPr lang="en-US"/>
              <a:t>Website Survey and Website Google Analytics</a:t>
            </a:r>
            <a:endParaRPr/>
          </a:p>
          <a:p>
            <a:pPr indent="-342900" lvl="0" marL="342900" rtl="0" algn="l">
              <a:spcBef>
                <a:spcPts val="640"/>
              </a:spcBef>
              <a:spcAft>
                <a:spcPts val="0"/>
              </a:spcAft>
              <a:buClr>
                <a:schemeClr val="dk1"/>
              </a:buClr>
              <a:buSzPts val="3200"/>
              <a:buChar char="•"/>
            </a:pPr>
            <a:r>
              <a:rPr lang="en-US"/>
              <a:t>Website redesign</a:t>
            </a:r>
            <a:endParaRPr/>
          </a:p>
          <a:p>
            <a:pPr indent="-139700" lvl="0" marL="342900" rtl="0" algn="l">
              <a:spcBef>
                <a:spcPts val="640"/>
              </a:spcBef>
              <a:spcAft>
                <a:spcPts val="0"/>
              </a:spcAft>
              <a:buClr>
                <a:schemeClr val="dk1"/>
              </a:buClr>
              <a:buSzPts val="3200"/>
              <a:buNone/>
            </a:pPr>
            <a:r>
              <a:t/>
            </a:r>
            <a:endParaRPr/>
          </a:p>
        </p:txBody>
      </p:sp>
      <p:sp>
        <p:nvSpPr>
          <p:cNvPr id="140" name="Google Shape;140;p6"/>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cxnSp>
        <p:nvCxnSpPr>
          <p:cNvPr id="141" name="Google Shape;141;p6"/>
          <p:cNvCxnSpPr/>
          <p:nvPr/>
        </p:nvCxnSpPr>
        <p:spPr>
          <a:xfrm>
            <a:off x="457200" y="1447800"/>
            <a:ext cx="8305800" cy="0"/>
          </a:xfrm>
          <a:prstGeom prst="straightConnector1">
            <a:avLst/>
          </a:prstGeom>
          <a:noFill/>
          <a:ln cap="flat" cmpd="sng" w="57150">
            <a:solidFill>
              <a:srgbClr val="97B853"/>
            </a:solidFill>
            <a:prstDash val="solid"/>
            <a:round/>
            <a:headEnd len="sm" w="sm" type="none"/>
            <a:tailEnd len="sm" w="sm" type="none"/>
          </a:ln>
        </p:spPr>
      </p:cxnSp>
      <p:pic>
        <p:nvPicPr>
          <p:cNvPr id="142" name="Google Shape;142;p6"/>
          <p:cNvPicPr preferRelativeResize="0"/>
          <p:nvPr/>
        </p:nvPicPr>
        <p:blipFill rotWithShape="1">
          <a:blip r:embed="rId3">
            <a:alphaModFix/>
          </a:blip>
          <a:srcRect b="0" l="0" r="0" t="0"/>
          <a:stretch/>
        </p:blipFill>
        <p:spPr>
          <a:xfrm>
            <a:off x="457200" y="122239"/>
            <a:ext cx="1095022" cy="1257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TITLE</a:t>
            </a:r>
            <a:endParaRPr/>
          </a:p>
        </p:txBody>
      </p:sp>
      <p:sp>
        <p:nvSpPr>
          <p:cNvPr id="148" name="Google Shape;148;p7"/>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pic>
        <p:nvPicPr>
          <p:cNvPr descr="A screenshot of a cell phone&#10;&#10;Description automatically generated" id="149" name="Google Shape;149;p7"/>
          <p:cNvPicPr preferRelativeResize="0"/>
          <p:nvPr/>
        </p:nvPicPr>
        <p:blipFill rotWithShape="1">
          <a:blip r:embed="rId3">
            <a:alphaModFix/>
          </a:blip>
          <a:srcRect b="0" l="0" r="0" t="0"/>
          <a:stretch/>
        </p:blipFill>
        <p:spPr>
          <a:xfrm>
            <a:off x="838200" y="1097017"/>
            <a:ext cx="7620000" cy="4968766"/>
          </a:xfrm>
          <a:prstGeom prst="rect">
            <a:avLst/>
          </a:prstGeom>
          <a:noFill/>
          <a:ln>
            <a:noFill/>
          </a:ln>
        </p:spPr>
      </p:pic>
      <p:pic>
        <p:nvPicPr>
          <p:cNvPr id="150" name="Google Shape;150;p7"/>
          <p:cNvPicPr preferRelativeResize="0"/>
          <p:nvPr/>
        </p:nvPicPr>
        <p:blipFill rotWithShape="1">
          <a:blip r:embed="rId4">
            <a:alphaModFix/>
          </a:blip>
          <a:srcRect b="0" l="0" r="0" t="0"/>
          <a:stretch/>
        </p:blipFill>
        <p:spPr>
          <a:xfrm>
            <a:off x="611188" y="304800"/>
            <a:ext cx="771769" cy="762000"/>
          </a:xfrm>
          <a:prstGeom prst="rect">
            <a:avLst/>
          </a:prstGeom>
          <a:noFill/>
          <a:ln>
            <a:noFill/>
          </a:ln>
        </p:spPr>
      </p:pic>
      <p:sp>
        <p:nvSpPr>
          <p:cNvPr id="151" name="Google Shape;151;p7"/>
          <p:cNvSpPr/>
          <p:nvPr/>
        </p:nvSpPr>
        <p:spPr>
          <a:xfrm>
            <a:off x="1524000" y="297359"/>
            <a:ext cx="7162800"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4400" u="none" cap="none" strike="noStrike">
                <a:solidFill>
                  <a:schemeClr val="dk1"/>
                </a:solidFill>
                <a:latin typeface="Calibri"/>
                <a:ea typeface="Calibri"/>
                <a:cs typeface="Calibri"/>
                <a:sym typeface="Calibri"/>
              </a:rPr>
              <a:t>GOSOSY Website User Survey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8"/>
          <p:cNvPicPr preferRelativeResize="0"/>
          <p:nvPr/>
        </p:nvPicPr>
        <p:blipFill rotWithShape="1">
          <a:blip r:embed="rId3">
            <a:alphaModFix/>
          </a:blip>
          <a:srcRect b="0" l="0" r="0" t="0"/>
          <a:stretch/>
        </p:blipFill>
        <p:spPr>
          <a:xfrm>
            <a:off x="611188" y="304800"/>
            <a:ext cx="771769" cy="762000"/>
          </a:xfrm>
          <a:prstGeom prst="rect">
            <a:avLst/>
          </a:prstGeom>
          <a:noFill/>
          <a:ln>
            <a:noFill/>
          </a:ln>
        </p:spPr>
      </p:pic>
      <p:sp>
        <p:nvSpPr>
          <p:cNvPr id="157" name="Google Shape;157;p8"/>
          <p:cNvSpPr/>
          <p:nvPr/>
        </p:nvSpPr>
        <p:spPr>
          <a:xfrm>
            <a:off x="1524000" y="297359"/>
            <a:ext cx="7162800"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4400" u="none" cap="none" strike="noStrike">
                <a:solidFill>
                  <a:schemeClr val="dk1"/>
                </a:solidFill>
                <a:latin typeface="Calibri"/>
                <a:ea typeface="Calibri"/>
                <a:cs typeface="Calibri"/>
                <a:sym typeface="Calibri"/>
              </a:rPr>
              <a:t>GOSOSY Website User Survey</a:t>
            </a:r>
            <a:endParaRPr/>
          </a:p>
        </p:txBody>
      </p:sp>
      <p:pic>
        <p:nvPicPr>
          <p:cNvPr id="158" name="Google Shape;158;p8"/>
          <p:cNvPicPr preferRelativeResize="0"/>
          <p:nvPr/>
        </p:nvPicPr>
        <p:blipFill rotWithShape="1">
          <a:blip r:embed="rId4">
            <a:alphaModFix/>
          </a:blip>
          <a:srcRect b="0" l="0" r="0" t="0"/>
          <a:stretch/>
        </p:blipFill>
        <p:spPr>
          <a:xfrm>
            <a:off x="1285462" y="1050235"/>
            <a:ext cx="7391399" cy="5676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TITLE</a:t>
            </a:r>
            <a:endParaRPr/>
          </a:p>
        </p:txBody>
      </p:sp>
      <p:pic>
        <p:nvPicPr>
          <p:cNvPr id="164" name="Google Shape;164;p9"/>
          <p:cNvPicPr preferRelativeResize="0"/>
          <p:nvPr/>
        </p:nvPicPr>
        <p:blipFill rotWithShape="1">
          <a:blip r:embed="rId3">
            <a:alphaModFix/>
          </a:blip>
          <a:srcRect b="0" l="0" r="0" t="0"/>
          <a:stretch/>
        </p:blipFill>
        <p:spPr>
          <a:xfrm>
            <a:off x="611188" y="304800"/>
            <a:ext cx="760412" cy="750787"/>
          </a:xfrm>
          <a:prstGeom prst="rect">
            <a:avLst/>
          </a:prstGeom>
          <a:noFill/>
          <a:ln>
            <a:noFill/>
          </a:ln>
        </p:spPr>
      </p:pic>
      <p:sp>
        <p:nvSpPr>
          <p:cNvPr id="165" name="Google Shape;165;p9"/>
          <p:cNvSpPr/>
          <p:nvPr/>
        </p:nvSpPr>
        <p:spPr>
          <a:xfrm>
            <a:off x="1524000" y="357051"/>
            <a:ext cx="7162800"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4400" u="none" cap="none" strike="noStrike">
                <a:solidFill>
                  <a:schemeClr val="dk1"/>
                </a:solidFill>
                <a:latin typeface="Calibri"/>
                <a:ea typeface="Calibri"/>
                <a:cs typeface="Calibri"/>
                <a:sym typeface="Calibri"/>
              </a:rPr>
              <a:t>GOSOSY Website User Survey</a:t>
            </a:r>
            <a:endParaRPr/>
          </a:p>
        </p:txBody>
      </p:sp>
      <p:pic>
        <p:nvPicPr>
          <p:cNvPr id="166" name="Google Shape;166;p9"/>
          <p:cNvPicPr preferRelativeResize="0"/>
          <p:nvPr/>
        </p:nvPicPr>
        <p:blipFill rotWithShape="1">
          <a:blip r:embed="rId4">
            <a:alphaModFix/>
          </a:blip>
          <a:srcRect b="0" l="0" r="0" t="0"/>
          <a:stretch/>
        </p:blipFill>
        <p:spPr>
          <a:xfrm>
            <a:off x="457200" y="1092816"/>
            <a:ext cx="8610600" cy="5015267"/>
          </a:xfrm>
          <a:prstGeom prst="rect">
            <a:avLst/>
          </a:prstGeom>
          <a:noFill/>
          <a:ln>
            <a:noFill/>
          </a:ln>
        </p:spPr>
      </p:pic>
      <p:sp>
        <p:nvSpPr>
          <p:cNvPr id="167" name="Google Shape;167;p9"/>
          <p:cNvSpPr txBox="1"/>
          <p:nvPr/>
        </p:nvSpPr>
        <p:spPr>
          <a:xfrm>
            <a:off x="457200" y="6096000"/>
            <a:ext cx="8229600" cy="381000"/>
          </a:xfrm>
          <a:prstGeom prst="rect">
            <a:avLst/>
          </a:prstGeom>
          <a:solidFill>
            <a:srgbClr val="89CC40"/>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www.osymigrant.org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2015-10-21T14:37:07Z</dcterms:created>
  <dc:creator>lucy.bartee</dc:creator>
</cp:coreProperties>
</file>